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1" r:id="rId3"/>
  </p:sldMasterIdLst>
  <p:notesMasterIdLst>
    <p:notesMasterId r:id="rId31"/>
  </p:notesMasterIdLst>
  <p:sldIdLst>
    <p:sldId id="256" r:id="rId4"/>
    <p:sldId id="261" r:id="rId5"/>
    <p:sldId id="299" r:id="rId6"/>
    <p:sldId id="258" r:id="rId7"/>
    <p:sldId id="262" r:id="rId8"/>
    <p:sldId id="292" r:id="rId9"/>
    <p:sldId id="263" r:id="rId10"/>
    <p:sldId id="310" r:id="rId11"/>
    <p:sldId id="309" r:id="rId12"/>
    <p:sldId id="281" r:id="rId13"/>
    <p:sldId id="272" r:id="rId14"/>
    <p:sldId id="276" r:id="rId15"/>
    <p:sldId id="302" r:id="rId16"/>
    <p:sldId id="303" r:id="rId17"/>
    <p:sldId id="301" r:id="rId18"/>
    <p:sldId id="304" r:id="rId19"/>
    <p:sldId id="305" r:id="rId20"/>
    <p:sldId id="306" r:id="rId21"/>
    <p:sldId id="307" r:id="rId22"/>
    <p:sldId id="308" r:id="rId23"/>
    <p:sldId id="300" r:id="rId24"/>
    <p:sldId id="294" r:id="rId25"/>
    <p:sldId id="295" r:id="rId26"/>
    <p:sldId id="296" r:id="rId27"/>
    <p:sldId id="298" r:id="rId28"/>
    <p:sldId id="297" r:id="rId29"/>
    <p:sldId id="290" r:id="rId3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ilQJREjRQNuTZaHMKA0pZe4PpS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F5C268-809E-4267-8B79-F8DFC4AB5E50}">
  <a:tblStyle styleId="{B8F5C268-809E-4267-8B79-F8DFC4AB5E5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0E5BB394-CC37-4847-A897-F9206D4285FC}"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B6D3A739-264F-4569-8296-B66C695920DA}" styleName="Table_2">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51F2BC6-445D-4469-9EDA-918641B0F503}" styleName="Table_3">
    <a:wholeTbl>
      <a:tcTxStyle b="off" i="off">
        <a:font>
          <a:latin typeface="Calibri"/>
          <a:ea typeface="Calibri"/>
          <a:cs typeface="Calibri"/>
        </a:font>
        <a:srgbClr val="000000"/>
      </a:tcTxStyle>
      <a:tcStyle>
        <a:tcBdr>
          <a:left>
            <a:ln w="12700" cap="flat" cmpd="sng">
              <a:solidFill>
                <a:srgbClr val="4F81BD"/>
              </a:solidFill>
              <a:prstDash val="solid"/>
              <a:round/>
              <a:headEnd type="none" w="sm" len="sm"/>
              <a:tailEnd type="none" w="sm" len="sm"/>
            </a:ln>
          </a:left>
          <a:right>
            <a:ln w="12700" cap="flat" cmpd="sng">
              <a:solidFill>
                <a:srgbClr val="4F81BD"/>
              </a:solidFill>
              <a:prstDash val="solid"/>
              <a:round/>
              <a:headEnd type="none" w="sm" len="sm"/>
              <a:tailEnd type="none" w="sm" len="sm"/>
            </a:ln>
          </a:right>
          <a:top>
            <a:ln w="12700" cap="flat" cmpd="sng">
              <a:solidFill>
                <a:srgbClr val="4F81BD"/>
              </a:solidFill>
              <a:prstDash val="solid"/>
              <a:round/>
              <a:headEnd type="none" w="sm" len="sm"/>
              <a:tailEnd type="none" w="sm" len="sm"/>
            </a:ln>
          </a:top>
          <a:bottom>
            <a:ln w="12700" cap="flat" cmpd="sng">
              <a:solidFill>
                <a:srgbClr val="4F81BD"/>
              </a:solidFill>
              <a:prstDash val="solid"/>
              <a:round/>
              <a:headEnd type="none" w="sm" len="sm"/>
              <a:tailEnd type="none" w="sm" len="sm"/>
            </a:ln>
          </a:bottom>
          <a:insideH>
            <a:ln w="12700" cap="flat" cmpd="sng">
              <a:solidFill>
                <a:srgbClr val="4F81BD"/>
              </a:solidFill>
              <a:prstDash val="solid"/>
              <a:round/>
              <a:headEnd type="none" w="sm" len="sm"/>
              <a:tailEnd type="none" w="sm" len="sm"/>
            </a:ln>
          </a:insideH>
          <a:insideV>
            <a:ln w="12700" cap="flat" cmpd="sng">
              <a:solidFill>
                <a:srgbClr val="4F81BD"/>
              </a:solidFill>
              <a:prstDash val="solid"/>
              <a:round/>
              <a:headEnd type="none" w="sm" len="sm"/>
              <a:tailEnd type="none" w="sm" len="sm"/>
            </a:ln>
          </a:insideV>
        </a:tcBdr>
        <a:fill>
          <a:solidFill>
            <a:srgbClr val="FFFFFF">
              <a:alpha val="0"/>
            </a:srgbClr>
          </a:solidFill>
        </a:fill>
      </a:tcStyle>
    </a:wholeTbl>
    <a:band1H>
      <a:tcTxStyle b="off" i="off"/>
      <a:tcStyle>
        <a:tcBdr/>
        <a:fill>
          <a:solidFill>
            <a:srgbClr val="4F81BD">
              <a:alpha val="20000"/>
            </a:srgbClr>
          </a:solidFill>
        </a:fill>
      </a:tcStyle>
    </a:band1H>
    <a:band2H>
      <a:tcTxStyle b="off" i="off"/>
      <a:tcStyle>
        <a:tcBdr/>
      </a:tcStyle>
    </a:band2H>
    <a:band1V>
      <a:tcTxStyle b="off" i="off"/>
      <a:tcStyle>
        <a:tcBdr/>
        <a:fill>
          <a:solidFill>
            <a:srgbClr val="4F81BD">
              <a:alpha val="20000"/>
            </a:srgb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rgbClr val="4F81BD"/>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rgbClr val="4F81BD"/>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CB4F76F5-9511-4B24-8B8B-32CC0513884E}" styleName="Table_4">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45"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ac07dedc1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ac07dedc10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g2ac07dedc10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notes"/>
          <p:cNvSpPr txBox="1">
            <a:spLocks noGrp="1"/>
          </p:cNvSpPr>
          <p:nvPr>
            <p:ph type="body" idx="1"/>
          </p:nvPr>
        </p:nvSpPr>
        <p:spPr>
          <a:xfrm>
            <a:off x="686421" y="4400238"/>
            <a:ext cx="5485109" cy="3600885"/>
          </a:xfrm>
          <a:prstGeom prst="rect">
            <a:avLst/>
          </a:prstGeom>
          <a:noFill/>
          <a:ln>
            <a:noFill/>
          </a:ln>
        </p:spPr>
        <p:txBody>
          <a:bodyPr spcFirstLastPara="1" wrap="square" lIns="89700" tIns="89700" rIns="89700" bIns="89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2:notes"/>
          <p:cNvSpPr txBox="1">
            <a:spLocks noGrp="1"/>
          </p:cNvSpPr>
          <p:nvPr>
            <p:ph type="sldNum" idx="12"/>
          </p:nvPr>
        </p:nvSpPr>
        <p:spPr>
          <a:xfrm>
            <a:off x="3884025" y="8684926"/>
            <a:ext cx="2972348" cy="459148"/>
          </a:xfrm>
          <a:prstGeom prst="rect">
            <a:avLst/>
          </a:prstGeom>
          <a:noFill/>
          <a:ln>
            <a:noFill/>
          </a:ln>
        </p:spPr>
        <p:txBody>
          <a:bodyPr spcFirstLastPara="1" wrap="square" lIns="89700" tIns="44825" rIns="89700" bIns="4482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ab63250492_0_243:notes"/>
          <p:cNvSpPr txBox="1">
            <a:spLocks noGrp="1"/>
          </p:cNvSpPr>
          <p:nvPr>
            <p:ph type="body" idx="1"/>
          </p:nvPr>
        </p:nvSpPr>
        <p:spPr>
          <a:xfrm>
            <a:off x="686421" y="4400238"/>
            <a:ext cx="5485200" cy="36009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92" name="Google Shape;292;g2ab63250492_0_2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ab6948a0c5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2ab6948a0c5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ab6948a0c5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g2ab6948a0c5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notes"/>
          <p:cNvSpPr txBox="1">
            <a:spLocks noGrp="1"/>
          </p:cNvSpPr>
          <p:nvPr>
            <p:ph type="body" idx="1"/>
          </p:nvPr>
        </p:nvSpPr>
        <p:spPr>
          <a:xfrm>
            <a:off x="686421" y="4400238"/>
            <a:ext cx="5485200" cy="3600900"/>
          </a:xfrm>
          <a:prstGeom prst="rect">
            <a:avLst/>
          </a:prstGeom>
          <a:noFill/>
          <a:ln>
            <a:noFill/>
          </a:ln>
        </p:spPr>
        <p:txBody>
          <a:bodyPr spcFirstLastPara="1" wrap="square" lIns="89700" tIns="89700" rIns="89700" bIns="89700" anchor="t" anchorCtr="0">
            <a:noAutofit/>
          </a:bodyPr>
          <a:lstStyle/>
          <a:p>
            <a:pPr marL="0" lvl="0" indent="0" algn="l" rtl="0">
              <a:lnSpc>
                <a:spcPct val="100000"/>
              </a:lnSpc>
              <a:spcBef>
                <a:spcPts val="0"/>
              </a:spcBef>
              <a:spcAft>
                <a:spcPts val="0"/>
              </a:spcAft>
              <a:buSzPts val="1400"/>
              <a:buNone/>
            </a:pPr>
            <a:endParaRPr>
              <a:solidFill>
                <a:schemeClr val="dk1"/>
              </a:solidFill>
              <a:latin typeface="Calibri"/>
              <a:ea typeface="Calibri"/>
              <a:cs typeface="Calibri"/>
              <a:sym typeface="Calibri"/>
            </a:endParaRPr>
          </a:p>
        </p:txBody>
      </p:sp>
      <p:sp>
        <p:nvSpPr>
          <p:cNvPr id="377" name="Google Shape;37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8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8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8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8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8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7"/>
        <p:cNvGrpSpPr/>
        <p:nvPr/>
      </p:nvGrpSpPr>
      <p:grpSpPr>
        <a:xfrm>
          <a:off x="0" y="0"/>
          <a:ext cx="0" cy="0"/>
          <a:chOff x="0" y="0"/>
          <a:chExt cx="0" cy="0"/>
        </a:xfrm>
      </p:grpSpPr>
      <p:sp>
        <p:nvSpPr>
          <p:cNvPr id="98" name="Google Shape;98;p72"/>
          <p:cNvSpPr txBox="1">
            <a:spLocks noGrp="1"/>
          </p:cNvSpPr>
          <p:nvPr>
            <p:ph type="title"/>
          </p:nvPr>
        </p:nvSpPr>
        <p:spPr>
          <a:xfrm>
            <a:off x="457200" y="274637"/>
            <a:ext cx="8531352" cy="9144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99" name="Google Shape;99;p72"/>
          <p:cNvSpPr txBox="1">
            <a:spLocks noGrp="1"/>
          </p:cNvSpPr>
          <p:nvPr>
            <p:ph type="body" idx="1"/>
          </p:nvPr>
        </p:nvSpPr>
        <p:spPr>
          <a:xfrm>
            <a:off x="457200" y="1600200"/>
            <a:ext cx="8229600" cy="4525963"/>
          </a:xfrm>
          <a:prstGeom prst="rect">
            <a:avLst/>
          </a:prstGeom>
          <a:noFill/>
          <a:ln w="9525" cap="flat" cmpd="sng">
            <a:solidFill>
              <a:srgbClr val="366092"/>
            </a:solidFill>
            <a:prstDash val="solid"/>
            <a:round/>
            <a:headEnd type="none" w="sm" len="sm"/>
            <a:tailEnd type="none" w="sm" len="sm"/>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72"/>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7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72"/>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3"/>
        <p:cNvGrpSpPr/>
        <p:nvPr/>
      </p:nvGrpSpPr>
      <p:grpSpPr>
        <a:xfrm>
          <a:off x="0" y="0"/>
          <a:ext cx="0" cy="0"/>
          <a:chOff x="0" y="0"/>
          <a:chExt cx="0" cy="0"/>
        </a:xfrm>
      </p:grpSpPr>
      <p:sp>
        <p:nvSpPr>
          <p:cNvPr id="104" name="Google Shape;104;p86"/>
          <p:cNvSpPr txBox="1">
            <a:spLocks noGrp="1"/>
          </p:cNvSpPr>
          <p:nvPr>
            <p:ph type="ctrTitle"/>
          </p:nvPr>
        </p:nvSpPr>
        <p:spPr>
          <a:xfrm>
            <a:off x="685800" y="2130425"/>
            <a:ext cx="7772400" cy="1470023"/>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05" name="Google Shape;105;p86"/>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1pPr>
            <a:lvl2pPr marR="0" lvl="1"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6" name="Google Shape;106;p86"/>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8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86"/>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Google Shape;110;p88"/>
          <p:cNvSpPr txBox="1">
            <a:spLocks noGrp="1"/>
          </p:cNvSpPr>
          <p:nvPr>
            <p:ph type="title"/>
          </p:nvPr>
        </p:nvSpPr>
        <p:spPr>
          <a:xfrm>
            <a:off x="722312" y="4406900"/>
            <a:ext cx="7772400" cy="1362075"/>
          </a:xfrm>
          <a:prstGeom prst="rect">
            <a:avLst/>
          </a:prstGeom>
          <a:solidFill>
            <a:srgbClr val="366092"/>
          </a:solid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2F2F2"/>
              </a:buClr>
              <a:buSzPts val="4000"/>
              <a:buFont typeface="Calibri"/>
              <a:buNone/>
              <a:defRPr sz="4000" b="1"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11" name="Google Shape;111;p88"/>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12" name="Google Shape;112;p88"/>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8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88"/>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89"/>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17" name="Google Shape;117;p89"/>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8" name="Google Shape;118;p89"/>
          <p:cNvSpPr txBox="1">
            <a:spLocks noGrp="1"/>
          </p:cNvSpPr>
          <p:nvPr>
            <p:ph type="body" idx="2"/>
          </p:nvPr>
        </p:nvSpPr>
        <p:spPr>
          <a:xfrm>
            <a:off x="457200" y="2174875"/>
            <a:ext cx="4040187" cy="3951286"/>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9" name="Google Shape;119;p89"/>
          <p:cNvSpPr txBox="1">
            <a:spLocks noGrp="1"/>
          </p:cNvSpPr>
          <p:nvPr>
            <p:ph type="body" idx="3"/>
          </p:nvPr>
        </p:nvSpPr>
        <p:spPr>
          <a:xfrm>
            <a:off x="4645025" y="1535112"/>
            <a:ext cx="4041773"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0" name="Google Shape;120;p89"/>
          <p:cNvSpPr txBox="1">
            <a:spLocks noGrp="1"/>
          </p:cNvSpPr>
          <p:nvPr>
            <p:ph type="body" idx="4"/>
          </p:nvPr>
        </p:nvSpPr>
        <p:spPr>
          <a:xfrm>
            <a:off x="4645025" y="2174875"/>
            <a:ext cx="4041773" cy="3951286"/>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1" name="Google Shape;121;p89"/>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8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89"/>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90"/>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26" name="Google Shape;126;p90"/>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9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90"/>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91"/>
          <p:cNvSpPr txBox="1">
            <a:spLocks noGrp="1"/>
          </p:cNvSpPr>
          <p:nvPr>
            <p:ph type="title"/>
          </p:nvPr>
        </p:nvSpPr>
        <p:spPr>
          <a:xfrm>
            <a:off x="457200" y="273050"/>
            <a:ext cx="3008313" cy="1162048"/>
          </a:xfrm>
          <a:prstGeom prst="rect">
            <a:avLst/>
          </a:prstGeom>
          <a:solidFill>
            <a:srgbClr val="366092"/>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F2F2F2"/>
              </a:buClr>
              <a:buSzPts val="2000"/>
              <a:buFont typeface="Calibri"/>
              <a:buNone/>
              <a:defRPr sz="2000" b="1"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31" name="Google Shape;131;p91"/>
          <p:cNvSpPr txBox="1">
            <a:spLocks noGrp="1"/>
          </p:cNvSpPr>
          <p:nvPr>
            <p:ph type="body" idx="1"/>
          </p:nvPr>
        </p:nvSpPr>
        <p:spPr>
          <a:xfrm>
            <a:off x="3575050" y="273050"/>
            <a:ext cx="5111750" cy="5853111"/>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2" name="Google Shape;132;p9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3" name="Google Shape;133;p91"/>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p9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91"/>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92"/>
          <p:cNvSpPr txBox="1">
            <a:spLocks noGrp="1"/>
          </p:cNvSpPr>
          <p:nvPr>
            <p:ph type="title"/>
          </p:nvPr>
        </p:nvSpPr>
        <p:spPr>
          <a:xfrm>
            <a:off x="1792288" y="4800600"/>
            <a:ext cx="5486399" cy="566736"/>
          </a:xfrm>
          <a:prstGeom prst="rect">
            <a:avLst/>
          </a:prstGeom>
          <a:solidFill>
            <a:srgbClr val="366092"/>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F2F2F2"/>
              </a:buClr>
              <a:buSzPts val="2000"/>
              <a:buFont typeface="Calibri"/>
              <a:buNone/>
              <a:defRPr sz="2000" b="1"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38" name="Google Shape;138;p92"/>
          <p:cNvSpPr>
            <a:spLocks noGrp="1"/>
          </p:cNvSpPr>
          <p:nvPr>
            <p:ph type="pic" idx="2"/>
          </p:nvPr>
        </p:nvSpPr>
        <p:spPr>
          <a:xfrm>
            <a:off x="1792288" y="612775"/>
            <a:ext cx="5486399" cy="4114800"/>
          </a:xfrm>
          <a:prstGeom prst="rect">
            <a:avLst/>
          </a:prstGeom>
          <a:noFill/>
          <a:ln>
            <a:noFill/>
          </a:ln>
        </p:spPr>
      </p:sp>
      <p:sp>
        <p:nvSpPr>
          <p:cNvPr id="139" name="Google Shape;139;p92"/>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0" name="Google Shape;140;p92"/>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9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2" name="Google Shape;142;p92"/>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93"/>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45" name="Google Shape;145;p93"/>
          <p:cNvSpPr txBox="1">
            <a:spLocks noGrp="1"/>
          </p:cNvSpPr>
          <p:nvPr>
            <p:ph type="body" idx="1"/>
          </p:nvPr>
        </p:nvSpPr>
        <p:spPr>
          <a:xfrm rot="5400000">
            <a:off x="2309017" y="-251618"/>
            <a:ext cx="4525963" cy="82296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Google Shape;146;p93"/>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7" name="Google Shape;147;p9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8" name="Google Shape;148;p93"/>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94"/>
          <p:cNvSpPr txBox="1">
            <a:spLocks noGrp="1"/>
          </p:cNvSpPr>
          <p:nvPr>
            <p:ph type="title"/>
          </p:nvPr>
        </p:nvSpPr>
        <p:spPr>
          <a:xfrm rot="5400000">
            <a:off x="4732336" y="2171700"/>
            <a:ext cx="5851525" cy="2057400"/>
          </a:xfrm>
          <a:prstGeom prst="rect">
            <a:avLst/>
          </a:prstGeom>
          <a:solidFill>
            <a:srgbClr val="366092"/>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151" name="Google Shape;151;p94"/>
          <p:cNvSpPr txBox="1">
            <a:spLocks noGrp="1"/>
          </p:cNvSpPr>
          <p:nvPr>
            <p:ph type="body" idx="1"/>
          </p:nvPr>
        </p:nvSpPr>
        <p:spPr>
          <a:xfrm rot="5400000">
            <a:off x="541336" y="190500"/>
            <a:ext cx="5851525" cy="6019798"/>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Google Shape;152;p94"/>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p9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p94"/>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7"/>
        <p:cNvGrpSpPr/>
        <p:nvPr/>
      </p:nvGrpSpPr>
      <p:grpSpPr>
        <a:xfrm>
          <a:off x="0" y="0"/>
          <a:ext cx="0" cy="0"/>
          <a:chOff x="0" y="0"/>
          <a:chExt cx="0" cy="0"/>
        </a:xfrm>
      </p:grpSpPr>
      <p:sp>
        <p:nvSpPr>
          <p:cNvPr id="168" name="Google Shape;168;g2ab63250492_0_180"/>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rtl="0">
              <a:lnSpc>
                <a:spcPct val="100000"/>
              </a:lnSpc>
              <a:spcBef>
                <a:spcPts val="0"/>
              </a:spcBef>
              <a:spcAft>
                <a:spcPts val="0"/>
              </a:spcAft>
              <a:buSzPts val="1800"/>
              <a:buFont typeface="Arial"/>
              <a:buNone/>
              <a:defRPr sz="1800"/>
            </a:lvl2pPr>
            <a:lvl3pPr lvl="2" algn="l" rtl="0">
              <a:lnSpc>
                <a:spcPct val="100000"/>
              </a:lnSpc>
              <a:spcBef>
                <a:spcPts val="0"/>
              </a:spcBef>
              <a:spcAft>
                <a:spcPts val="0"/>
              </a:spcAft>
              <a:buSzPts val="1800"/>
              <a:buFont typeface="Arial"/>
              <a:buNone/>
              <a:defRPr sz="1800"/>
            </a:lvl3pPr>
            <a:lvl4pPr lvl="3" algn="l" rtl="0">
              <a:lnSpc>
                <a:spcPct val="100000"/>
              </a:lnSpc>
              <a:spcBef>
                <a:spcPts val="0"/>
              </a:spcBef>
              <a:spcAft>
                <a:spcPts val="0"/>
              </a:spcAft>
              <a:buSzPts val="1800"/>
              <a:buFont typeface="Arial"/>
              <a:buNone/>
              <a:defRPr sz="1800"/>
            </a:lvl4pPr>
            <a:lvl5pPr lvl="4" algn="l" rtl="0">
              <a:lnSpc>
                <a:spcPct val="100000"/>
              </a:lnSpc>
              <a:spcBef>
                <a:spcPts val="0"/>
              </a:spcBef>
              <a:spcAft>
                <a:spcPts val="0"/>
              </a:spcAft>
              <a:buSzPts val="1800"/>
              <a:buFont typeface="Arial"/>
              <a:buNone/>
              <a:defRPr sz="1800"/>
            </a:lvl5pPr>
            <a:lvl6pPr lvl="5" algn="l" rtl="0">
              <a:lnSpc>
                <a:spcPct val="100000"/>
              </a:lnSpc>
              <a:spcBef>
                <a:spcPts val="0"/>
              </a:spcBef>
              <a:spcAft>
                <a:spcPts val="0"/>
              </a:spcAft>
              <a:buSzPts val="1800"/>
              <a:buFont typeface="Arial"/>
              <a:buNone/>
              <a:defRPr sz="1800"/>
            </a:lvl6pPr>
            <a:lvl7pPr lvl="6" algn="l" rtl="0">
              <a:lnSpc>
                <a:spcPct val="100000"/>
              </a:lnSpc>
              <a:spcBef>
                <a:spcPts val="0"/>
              </a:spcBef>
              <a:spcAft>
                <a:spcPts val="0"/>
              </a:spcAft>
              <a:buSzPts val="1800"/>
              <a:buFont typeface="Arial"/>
              <a:buNone/>
              <a:defRPr sz="1800"/>
            </a:lvl7pPr>
            <a:lvl8pPr lvl="7" algn="l" rtl="0">
              <a:lnSpc>
                <a:spcPct val="100000"/>
              </a:lnSpc>
              <a:spcBef>
                <a:spcPts val="0"/>
              </a:spcBef>
              <a:spcAft>
                <a:spcPts val="0"/>
              </a:spcAft>
              <a:buSzPts val="1800"/>
              <a:buFont typeface="Arial"/>
              <a:buNone/>
              <a:defRPr sz="1800"/>
            </a:lvl8pPr>
            <a:lvl9pPr lvl="8" algn="l" rtl="0">
              <a:lnSpc>
                <a:spcPct val="100000"/>
              </a:lnSpc>
              <a:spcBef>
                <a:spcPts val="0"/>
              </a:spcBef>
              <a:spcAft>
                <a:spcPts val="0"/>
              </a:spcAft>
              <a:buSzPts val="1800"/>
              <a:buFont typeface="Arial"/>
              <a:buNone/>
              <a:defRPr sz="1800"/>
            </a:lvl9pPr>
          </a:lstStyle>
          <a:p>
            <a:endParaRPr/>
          </a:p>
        </p:txBody>
      </p:sp>
      <p:sp>
        <p:nvSpPr>
          <p:cNvPr id="169" name="Google Shape;169;g2ab63250492_0_180"/>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g2ab63250492_0_180"/>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g2ab63250492_0_18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2" name="Google Shape;172;g2ab63250492_0_18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3" name="Google Shape;173;g2ab63250492_0_18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4"/>
        <p:cNvGrpSpPr/>
        <p:nvPr/>
      </p:nvGrpSpPr>
      <p:grpSpPr>
        <a:xfrm>
          <a:off x="0" y="0"/>
          <a:ext cx="0" cy="0"/>
          <a:chOff x="0" y="0"/>
          <a:chExt cx="0" cy="0"/>
        </a:xfrm>
      </p:grpSpPr>
      <p:sp>
        <p:nvSpPr>
          <p:cNvPr id="175" name="Google Shape;175;g2ab63250492_0_187"/>
          <p:cNvSpPr txBox="1">
            <a:spLocks noGrp="1"/>
          </p:cNvSpPr>
          <p:nvPr>
            <p:ph type="ctrTitle"/>
          </p:nvPr>
        </p:nvSpPr>
        <p:spPr>
          <a:xfrm>
            <a:off x="685800" y="2130425"/>
            <a:ext cx="7772400" cy="1470000"/>
          </a:xfrm>
          <a:prstGeom prst="rect">
            <a:avLst/>
          </a:prstGeom>
          <a:solidFill>
            <a:srgbClr val="366092"/>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rtl="0">
              <a:lnSpc>
                <a:spcPct val="100000"/>
              </a:lnSpc>
              <a:spcBef>
                <a:spcPts val="0"/>
              </a:spcBef>
              <a:spcAft>
                <a:spcPts val="0"/>
              </a:spcAft>
              <a:buSzPts val="1800"/>
              <a:buFont typeface="Arial"/>
              <a:buNone/>
              <a:defRPr sz="1800"/>
            </a:lvl2pPr>
            <a:lvl3pPr lvl="2" algn="l" rtl="0">
              <a:lnSpc>
                <a:spcPct val="100000"/>
              </a:lnSpc>
              <a:spcBef>
                <a:spcPts val="0"/>
              </a:spcBef>
              <a:spcAft>
                <a:spcPts val="0"/>
              </a:spcAft>
              <a:buSzPts val="1800"/>
              <a:buFont typeface="Arial"/>
              <a:buNone/>
              <a:defRPr sz="1800"/>
            </a:lvl3pPr>
            <a:lvl4pPr lvl="3" algn="l" rtl="0">
              <a:lnSpc>
                <a:spcPct val="100000"/>
              </a:lnSpc>
              <a:spcBef>
                <a:spcPts val="0"/>
              </a:spcBef>
              <a:spcAft>
                <a:spcPts val="0"/>
              </a:spcAft>
              <a:buSzPts val="1800"/>
              <a:buFont typeface="Arial"/>
              <a:buNone/>
              <a:defRPr sz="1800"/>
            </a:lvl4pPr>
            <a:lvl5pPr lvl="4" algn="l" rtl="0">
              <a:lnSpc>
                <a:spcPct val="100000"/>
              </a:lnSpc>
              <a:spcBef>
                <a:spcPts val="0"/>
              </a:spcBef>
              <a:spcAft>
                <a:spcPts val="0"/>
              </a:spcAft>
              <a:buSzPts val="1800"/>
              <a:buFont typeface="Arial"/>
              <a:buNone/>
              <a:defRPr sz="1800"/>
            </a:lvl5pPr>
            <a:lvl6pPr lvl="5" algn="l" rtl="0">
              <a:lnSpc>
                <a:spcPct val="100000"/>
              </a:lnSpc>
              <a:spcBef>
                <a:spcPts val="0"/>
              </a:spcBef>
              <a:spcAft>
                <a:spcPts val="0"/>
              </a:spcAft>
              <a:buSzPts val="1800"/>
              <a:buFont typeface="Arial"/>
              <a:buNone/>
              <a:defRPr sz="1800"/>
            </a:lvl6pPr>
            <a:lvl7pPr lvl="6" algn="l" rtl="0">
              <a:lnSpc>
                <a:spcPct val="100000"/>
              </a:lnSpc>
              <a:spcBef>
                <a:spcPts val="0"/>
              </a:spcBef>
              <a:spcAft>
                <a:spcPts val="0"/>
              </a:spcAft>
              <a:buSzPts val="1800"/>
              <a:buFont typeface="Arial"/>
              <a:buNone/>
              <a:defRPr sz="1800"/>
            </a:lvl7pPr>
            <a:lvl8pPr lvl="7" algn="l" rtl="0">
              <a:lnSpc>
                <a:spcPct val="100000"/>
              </a:lnSpc>
              <a:spcBef>
                <a:spcPts val="0"/>
              </a:spcBef>
              <a:spcAft>
                <a:spcPts val="0"/>
              </a:spcAft>
              <a:buSzPts val="1800"/>
              <a:buFont typeface="Arial"/>
              <a:buNone/>
              <a:defRPr sz="1800"/>
            </a:lvl8pPr>
            <a:lvl9pPr lvl="8" algn="l" rtl="0">
              <a:lnSpc>
                <a:spcPct val="100000"/>
              </a:lnSpc>
              <a:spcBef>
                <a:spcPts val="0"/>
              </a:spcBef>
              <a:spcAft>
                <a:spcPts val="0"/>
              </a:spcAft>
              <a:buSzPts val="1800"/>
              <a:buFont typeface="Arial"/>
              <a:buNone/>
              <a:defRPr sz="1800"/>
            </a:lvl9pPr>
          </a:lstStyle>
          <a:p>
            <a:endParaRPr/>
          </a:p>
        </p:txBody>
      </p:sp>
      <p:sp>
        <p:nvSpPr>
          <p:cNvPr id="176" name="Google Shape;176;g2ab63250492_0_18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1pPr>
            <a:lvl2pPr marR="0" lvl="1"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7" name="Google Shape;177;g2ab63250492_0_18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8" name="Google Shape;178;g2ab63250492_0_18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9" name="Google Shape;179;g2ab63250492_0_18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0"/>
        <p:cNvGrpSpPr/>
        <p:nvPr/>
      </p:nvGrpSpPr>
      <p:grpSpPr>
        <a:xfrm>
          <a:off x="0" y="0"/>
          <a:ext cx="0" cy="0"/>
          <a:chOff x="0" y="0"/>
          <a:chExt cx="0" cy="0"/>
        </a:xfrm>
      </p:grpSpPr>
      <p:sp>
        <p:nvSpPr>
          <p:cNvPr id="181" name="Google Shape;181;g2ab63250492_0_19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g2ab63250492_0_19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3" name="Google Shape;183;g2ab63250492_0_19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4"/>
        <p:cNvGrpSpPr/>
        <p:nvPr/>
      </p:nvGrpSpPr>
      <p:grpSpPr>
        <a:xfrm>
          <a:off x="0" y="0"/>
          <a:ext cx="0" cy="0"/>
          <a:chOff x="0" y="0"/>
          <a:chExt cx="0" cy="0"/>
        </a:xfrm>
      </p:grpSpPr>
      <p:sp>
        <p:nvSpPr>
          <p:cNvPr id="185" name="Google Shape;185;g2ab63250492_0_197"/>
          <p:cNvSpPr txBox="1">
            <a:spLocks noGrp="1"/>
          </p:cNvSpPr>
          <p:nvPr>
            <p:ph type="title"/>
          </p:nvPr>
        </p:nvSpPr>
        <p:spPr>
          <a:xfrm>
            <a:off x="722312" y="4406900"/>
            <a:ext cx="7772400" cy="1362000"/>
          </a:xfrm>
          <a:prstGeom prst="rect">
            <a:avLst/>
          </a:prstGeom>
          <a:solidFill>
            <a:srgbClr val="366092"/>
          </a:solid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2F2F2"/>
              </a:buClr>
              <a:buSzPts val="4000"/>
              <a:buFont typeface="Calibri"/>
              <a:buNone/>
              <a:defRPr sz="4000" b="1" i="0" u="none" strike="noStrike" cap="none">
                <a:solidFill>
                  <a:srgbClr val="F2F2F2"/>
                </a:solidFill>
                <a:latin typeface="Calibri"/>
                <a:ea typeface="Calibri"/>
                <a:cs typeface="Calibri"/>
                <a:sym typeface="Calibri"/>
              </a:defRPr>
            </a:lvl1pPr>
            <a:lvl2pPr lvl="1" algn="l" rtl="0">
              <a:lnSpc>
                <a:spcPct val="100000"/>
              </a:lnSpc>
              <a:spcBef>
                <a:spcPts val="0"/>
              </a:spcBef>
              <a:spcAft>
                <a:spcPts val="0"/>
              </a:spcAft>
              <a:buSzPts val="1800"/>
              <a:buFont typeface="Arial"/>
              <a:buNone/>
              <a:defRPr sz="1800"/>
            </a:lvl2pPr>
            <a:lvl3pPr lvl="2" algn="l" rtl="0">
              <a:lnSpc>
                <a:spcPct val="100000"/>
              </a:lnSpc>
              <a:spcBef>
                <a:spcPts val="0"/>
              </a:spcBef>
              <a:spcAft>
                <a:spcPts val="0"/>
              </a:spcAft>
              <a:buSzPts val="1800"/>
              <a:buFont typeface="Arial"/>
              <a:buNone/>
              <a:defRPr sz="1800"/>
            </a:lvl3pPr>
            <a:lvl4pPr lvl="3" algn="l" rtl="0">
              <a:lnSpc>
                <a:spcPct val="100000"/>
              </a:lnSpc>
              <a:spcBef>
                <a:spcPts val="0"/>
              </a:spcBef>
              <a:spcAft>
                <a:spcPts val="0"/>
              </a:spcAft>
              <a:buSzPts val="1800"/>
              <a:buFont typeface="Arial"/>
              <a:buNone/>
              <a:defRPr sz="1800"/>
            </a:lvl4pPr>
            <a:lvl5pPr lvl="4" algn="l" rtl="0">
              <a:lnSpc>
                <a:spcPct val="100000"/>
              </a:lnSpc>
              <a:spcBef>
                <a:spcPts val="0"/>
              </a:spcBef>
              <a:spcAft>
                <a:spcPts val="0"/>
              </a:spcAft>
              <a:buSzPts val="1800"/>
              <a:buFont typeface="Arial"/>
              <a:buNone/>
              <a:defRPr sz="1800"/>
            </a:lvl5pPr>
            <a:lvl6pPr lvl="5" algn="l" rtl="0">
              <a:lnSpc>
                <a:spcPct val="100000"/>
              </a:lnSpc>
              <a:spcBef>
                <a:spcPts val="0"/>
              </a:spcBef>
              <a:spcAft>
                <a:spcPts val="0"/>
              </a:spcAft>
              <a:buSzPts val="1800"/>
              <a:buFont typeface="Arial"/>
              <a:buNone/>
              <a:defRPr sz="1800"/>
            </a:lvl6pPr>
            <a:lvl7pPr lvl="6" algn="l" rtl="0">
              <a:lnSpc>
                <a:spcPct val="100000"/>
              </a:lnSpc>
              <a:spcBef>
                <a:spcPts val="0"/>
              </a:spcBef>
              <a:spcAft>
                <a:spcPts val="0"/>
              </a:spcAft>
              <a:buSzPts val="1800"/>
              <a:buFont typeface="Arial"/>
              <a:buNone/>
              <a:defRPr sz="1800"/>
            </a:lvl7pPr>
            <a:lvl8pPr lvl="7" algn="l" rtl="0">
              <a:lnSpc>
                <a:spcPct val="100000"/>
              </a:lnSpc>
              <a:spcBef>
                <a:spcPts val="0"/>
              </a:spcBef>
              <a:spcAft>
                <a:spcPts val="0"/>
              </a:spcAft>
              <a:buSzPts val="1800"/>
              <a:buFont typeface="Arial"/>
              <a:buNone/>
              <a:defRPr sz="1800"/>
            </a:lvl8pPr>
            <a:lvl9pPr lvl="8" algn="l" rtl="0">
              <a:lnSpc>
                <a:spcPct val="100000"/>
              </a:lnSpc>
              <a:spcBef>
                <a:spcPts val="0"/>
              </a:spcBef>
              <a:spcAft>
                <a:spcPts val="0"/>
              </a:spcAft>
              <a:buSzPts val="1800"/>
              <a:buFont typeface="Arial"/>
              <a:buNone/>
              <a:defRPr sz="1800"/>
            </a:lvl9pPr>
          </a:lstStyle>
          <a:p>
            <a:endParaRPr/>
          </a:p>
        </p:txBody>
      </p:sp>
      <p:sp>
        <p:nvSpPr>
          <p:cNvPr id="186" name="Google Shape;186;g2ab63250492_0_197"/>
          <p:cNvSpPr txBox="1">
            <a:spLocks noGrp="1"/>
          </p:cNvSpPr>
          <p:nvPr>
            <p:ph type="body" idx="1"/>
          </p:nvPr>
        </p:nvSpPr>
        <p:spPr>
          <a:xfrm>
            <a:off x="722312"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87" name="Google Shape;187;g2ab63250492_0_19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8" name="Google Shape;188;g2ab63250492_0_19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9" name="Google Shape;189;g2ab63250492_0_19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0"/>
        <p:cNvGrpSpPr/>
        <p:nvPr/>
      </p:nvGrpSpPr>
      <p:grpSpPr>
        <a:xfrm>
          <a:off x="0" y="0"/>
          <a:ext cx="0" cy="0"/>
          <a:chOff x="0" y="0"/>
          <a:chExt cx="0" cy="0"/>
        </a:xfrm>
      </p:grpSpPr>
      <p:sp>
        <p:nvSpPr>
          <p:cNvPr id="191" name="Google Shape;191;g2ab63250492_0_203"/>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rtl="0">
              <a:lnSpc>
                <a:spcPct val="100000"/>
              </a:lnSpc>
              <a:spcBef>
                <a:spcPts val="0"/>
              </a:spcBef>
              <a:spcAft>
                <a:spcPts val="0"/>
              </a:spcAft>
              <a:buSzPts val="1800"/>
              <a:buFont typeface="Arial"/>
              <a:buNone/>
              <a:defRPr sz="1800"/>
            </a:lvl2pPr>
            <a:lvl3pPr lvl="2" algn="l" rtl="0">
              <a:lnSpc>
                <a:spcPct val="100000"/>
              </a:lnSpc>
              <a:spcBef>
                <a:spcPts val="0"/>
              </a:spcBef>
              <a:spcAft>
                <a:spcPts val="0"/>
              </a:spcAft>
              <a:buSzPts val="1800"/>
              <a:buFont typeface="Arial"/>
              <a:buNone/>
              <a:defRPr sz="1800"/>
            </a:lvl3pPr>
            <a:lvl4pPr lvl="3" algn="l" rtl="0">
              <a:lnSpc>
                <a:spcPct val="100000"/>
              </a:lnSpc>
              <a:spcBef>
                <a:spcPts val="0"/>
              </a:spcBef>
              <a:spcAft>
                <a:spcPts val="0"/>
              </a:spcAft>
              <a:buSzPts val="1800"/>
              <a:buFont typeface="Arial"/>
              <a:buNone/>
              <a:defRPr sz="1800"/>
            </a:lvl4pPr>
            <a:lvl5pPr lvl="4" algn="l" rtl="0">
              <a:lnSpc>
                <a:spcPct val="100000"/>
              </a:lnSpc>
              <a:spcBef>
                <a:spcPts val="0"/>
              </a:spcBef>
              <a:spcAft>
                <a:spcPts val="0"/>
              </a:spcAft>
              <a:buSzPts val="1800"/>
              <a:buFont typeface="Arial"/>
              <a:buNone/>
              <a:defRPr sz="1800"/>
            </a:lvl5pPr>
            <a:lvl6pPr lvl="5" algn="l" rtl="0">
              <a:lnSpc>
                <a:spcPct val="100000"/>
              </a:lnSpc>
              <a:spcBef>
                <a:spcPts val="0"/>
              </a:spcBef>
              <a:spcAft>
                <a:spcPts val="0"/>
              </a:spcAft>
              <a:buSzPts val="1800"/>
              <a:buFont typeface="Arial"/>
              <a:buNone/>
              <a:defRPr sz="1800"/>
            </a:lvl6pPr>
            <a:lvl7pPr lvl="6" algn="l" rtl="0">
              <a:lnSpc>
                <a:spcPct val="100000"/>
              </a:lnSpc>
              <a:spcBef>
                <a:spcPts val="0"/>
              </a:spcBef>
              <a:spcAft>
                <a:spcPts val="0"/>
              </a:spcAft>
              <a:buSzPts val="1800"/>
              <a:buFont typeface="Arial"/>
              <a:buNone/>
              <a:defRPr sz="1800"/>
            </a:lvl7pPr>
            <a:lvl8pPr lvl="7" algn="l" rtl="0">
              <a:lnSpc>
                <a:spcPct val="100000"/>
              </a:lnSpc>
              <a:spcBef>
                <a:spcPts val="0"/>
              </a:spcBef>
              <a:spcAft>
                <a:spcPts val="0"/>
              </a:spcAft>
              <a:buSzPts val="1800"/>
              <a:buFont typeface="Arial"/>
              <a:buNone/>
              <a:defRPr sz="1800"/>
            </a:lvl8pPr>
            <a:lvl9pPr lvl="8" algn="l" rtl="0">
              <a:lnSpc>
                <a:spcPct val="100000"/>
              </a:lnSpc>
              <a:spcBef>
                <a:spcPts val="0"/>
              </a:spcBef>
              <a:spcAft>
                <a:spcPts val="0"/>
              </a:spcAft>
              <a:buSzPts val="1800"/>
              <a:buFont typeface="Arial"/>
              <a:buNone/>
              <a:defRPr sz="1800"/>
            </a:lvl9pPr>
          </a:lstStyle>
          <a:p>
            <a:endParaRPr/>
          </a:p>
        </p:txBody>
      </p:sp>
      <p:sp>
        <p:nvSpPr>
          <p:cNvPr id="192" name="Google Shape;192;g2ab63250492_0_203"/>
          <p:cNvSpPr txBox="1">
            <a:spLocks noGrp="1"/>
          </p:cNvSpPr>
          <p:nvPr>
            <p:ph type="body" idx="1"/>
          </p:nvPr>
        </p:nvSpPr>
        <p:spPr>
          <a:xfrm>
            <a:off x="457200" y="1535112"/>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93" name="Google Shape;193;g2ab63250492_0_203"/>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94" name="Google Shape;194;g2ab63250492_0_203"/>
          <p:cNvSpPr txBox="1">
            <a:spLocks noGrp="1"/>
          </p:cNvSpPr>
          <p:nvPr>
            <p:ph type="body" idx="3"/>
          </p:nvPr>
        </p:nvSpPr>
        <p:spPr>
          <a:xfrm>
            <a:off x="4645025" y="1535112"/>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95" name="Google Shape;195;g2ab63250492_0_203"/>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96" name="Google Shape;196;g2ab63250492_0_20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7" name="Google Shape;197;g2ab63250492_0_20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8" name="Google Shape;198;g2ab63250492_0_20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g2ab63250492_0_212"/>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rtl="0">
              <a:lnSpc>
                <a:spcPct val="100000"/>
              </a:lnSpc>
              <a:spcBef>
                <a:spcPts val="0"/>
              </a:spcBef>
              <a:spcAft>
                <a:spcPts val="0"/>
              </a:spcAft>
              <a:buSzPts val="1800"/>
              <a:buFont typeface="Arial"/>
              <a:buNone/>
              <a:defRPr sz="1800"/>
            </a:lvl2pPr>
            <a:lvl3pPr lvl="2" algn="l" rtl="0">
              <a:lnSpc>
                <a:spcPct val="100000"/>
              </a:lnSpc>
              <a:spcBef>
                <a:spcPts val="0"/>
              </a:spcBef>
              <a:spcAft>
                <a:spcPts val="0"/>
              </a:spcAft>
              <a:buSzPts val="1800"/>
              <a:buFont typeface="Arial"/>
              <a:buNone/>
              <a:defRPr sz="1800"/>
            </a:lvl3pPr>
            <a:lvl4pPr lvl="3" algn="l" rtl="0">
              <a:lnSpc>
                <a:spcPct val="100000"/>
              </a:lnSpc>
              <a:spcBef>
                <a:spcPts val="0"/>
              </a:spcBef>
              <a:spcAft>
                <a:spcPts val="0"/>
              </a:spcAft>
              <a:buSzPts val="1800"/>
              <a:buFont typeface="Arial"/>
              <a:buNone/>
              <a:defRPr sz="1800"/>
            </a:lvl4pPr>
            <a:lvl5pPr lvl="4" algn="l" rtl="0">
              <a:lnSpc>
                <a:spcPct val="100000"/>
              </a:lnSpc>
              <a:spcBef>
                <a:spcPts val="0"/>
              </a:spcBef>
              <a:spcAft>
                <a:spcPts val="0"/>
              </a:spcAft>
              <a:buSzPts val="1800"/>
              <a:buFont typeface="Arial"/>
              <a:buNone/>
              <a:defRPr sz="1800"/>
            </a:lvl5pPr>
            <a:lvl6pPr lvl="5" algn="l" rtl="0">
              <a:lnSpc>
                <a:spcPct val="100000"/>
              </a:lnSpc>
              <a:spcBef>
                <a:spcPts val="0"/>
              </a:spcBef>
              <a:spcAft>
                <a:spcPts val="0"/>
              </a:spcAft>
              <a:buSzPts val="1800"/>
              <a:buFont typeface="Arial"/>
              <a:buNone/>
              <a:defRPr sz="1800"/>
            </a:lvl6pPr>
            <a:lvl7pPr lvl="6" algn="l" rtl="0">
              <a:lnSpc>
                <a:spcPct val="100000"/>
              </a:lnSpc>
              <a:spcBef>
                <a:spcPts val="0"/>
              </a:spcBef>
              <a:spcAft>
                <a:spcPts val="0"/>
              </a:spcAft>
              <a:buSzPts val="1800"/>
              <a:buFont typeface="Arial"/>
              <a:buNone/>
              <a:defRPr sz="1800"/>
            </a:lvl7pPr>
            <a:lvl8pPr lvl="7" algn="l" rtl="0">
              <a:lnSpc>
                <a:spcPct val="100000"/>
              </a:lnSpc>
              <a:spcBef>
                <a:spcPts val="0"/>
              </a:spcBef>
              <a:spcAft>
                <a:spcPts val="0"/>
              </a:spcAft>
              <a:buSzPts val="1800"/>
              <a:buFont typeface="Arial"/>
              <a:buNone/>
              <a:defRPr sz="1800"/>
            </a:lvl8pPr>
            <a:lvl9pPr lvl="8" algn="l" rtl="0">
              <a:lnSpc>
                <a:spcPct val="100000"/>
              </a:lnSpc>
              <a:spcBef>
                <a:spcPts val="0"/>
              </a:spcBef>
              <a:spcAft>
                <a:spcPts val="0"/>
              </a:spcAft>
              <a:buSzPts val="1800"/>
              <a:buFont typeface="Arial"/>
              <a:buNone/>
              <a:defRPr sz="1800"/>
            </a:lvl9pPr>
          </a:lstStyle>
          <a:p>
            <a:endParaRPr/>
          </a:p>
        </p:txBody>
      </p:sp>
      <p:sp>
        <p:nvSpPr>
          <p:cNvPr id="201" name="Google Shape;201;g2ab63250492_0_21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2" name="Google Shape;202;g2ab63250492_0_21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3" name="Google Shape;203;g2ab63250492_0_2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4"/>
        <p:cNvGrpSpPr/>
        <p:nvPr/>
      </p:nvGrpSpPr>
      <p:grpSpPr>
        <a:xfrm>
          <a:off x="0" y="0"/>
          <a:ext cx="0" cy="0"/>
          <a:chOff x="0" y="0"/>
          <a:chExt cx="0" cy="0"/>
        </a:xfrm>
      </p:grpSpPr>
      <p:sp>
        <p:nvSpPr>
          <p:cNvPr id="205" name="Google Shape;205;g2ab63250492_0_217"/>
          <p:cNvSpPr txBox="1">
            <a:spLocks noGrp="1"/>
          </p:cNvSpPr>
          <p:nvPr>
            <p:ph type="title"/>
          </p:nvPr>
        </p:nvSpPr>
        <p:spPr>
          <a:xfrm>
            <a:off x="457200" y="273050"/>
            <a:ext cx="3008400" cy="1161900"/>
          </a:xfrm>
          <a:prstGeom prst="rect">
            <a:avLst/>
          </a:prstGeom>
          <a:solidFill>
            <a:srgbClr val="366092"/>
          </a:solid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2F2F2"/>
              </a:buClr>
              <a:buSzPts val="2000"/>
              <a:buFont typeface="Calibri"/>
              <a:buNone/>
              <a:defRPr sz="2000" b="1" i="0" u="none" strike="noStrike" cap="none">
                <a:solidFill>
                  <a:srgbClr val="F2F2F2"/>
                </a:solidFill>
                <a:latin typeface="Calibri"/>
                <a:ea typeface="Calibri"/>
                <a:cs typeface="Calibri"/>
                <a:sym typeface="Calibri"/>
              </a:defRPr>
            </a:lvl1pPr>
            <a:lvl2pPr lvl="1" algn="l" rtl="0">
              <a:lnSpc>
                <a:spcPct val="100000"/>
              </a:lnSpc>
              <a:spcBef>
                <a:spcPts val="0"/>
              </a:spcBef>
              <a:spcAft>
                <a:spcPts val="0"/>
              </a:spcAft>
              <a:buSzPts val="1800"/>
              <a:buFont typeface="Arial"/>
              <a:buNone/>
              <a:defRPr sz="1800"/>
            </a:lvl2pPr>
            <a:lvl3pPr lvl="2" algn="l" rtl="0">
              <a:lnSpc>
                <a:spcPct val="100000"/>
              </a:lnSpc>
              <a:spcBef>
                <a:spcPts val="0"/>
              </a:spcBef>
              <a:spcAft>
                <a:spcPts val="0"/>
              </a:spcAft>
              <a:buSzPts val="1800"/>
              <a:buFont typeface="Arial"/>
              <a:buNone/>
              <a:defRPr sz="1800"/>
            </a:lvl3pPr>
            <a:lvl4pPr lvl="3" algn="l" rtl="0">
              <a:lnSpc>
                <a:spcPct val="100000"/>
              </a:lnSpc>
              <a:spcBef>
                <a:spcPts val="0"/>
              </a:spcBef>
              <a:spcAft>
                <a:spcPts val="0"/>
              </a:spcAft>
              <a:buSzPts val="1800"/>
              <a:buFont typeface="Arial"/>
              <a:buNone/>
              <a:defRPr sz="1800"/>
            </a:lvl4pPr>
            <a:lvl5pPr lvl="4" algn="l" rtl="0">
              <a:lnSpc>
                <a:spcPct val="100000"/>
              </a:lnSpc>
              <a:spcBef>
                <a:spcPts val="0"/>
              </a:spcBef>
              <a:spcAft>
                <a:spcPts val="0"/>
              </a:spcAft>
              <a:buSzPts val="1800"/>
              <a:buFont typeface="Arial"/>
              <a:buNone/>
              <a:defRPr sz="1800"/>
            </a:lvl5pPr>
            <a:lvl6pPr lvl="5" algn="l" rtl="0">
              <a:lnSpc>
                <a:spcPct val="100000"/>
              </a:lnSpc>
              <a:spcBef>
                <a:spcPts val="0"/>
              </a:spcBef>
              <a:spcAft>
                <a:spcPts val="0"/>
              </a:spcAft>
              <a:buSzPts val="1800"/>
              <a:buFont typeface="Arial"/>
              <a:buNone/>
              <a:defRPr sz="1800"/>
            </a:lvl6pPr>
            <a:lvl7pPr lvl="6" algn="l" rtl="0">
              <a:lnSpc>
                <a:spcPct val="100000"/>
              </a:lnSpc>
              <a:spcBef>
                <a:spcPts val="0"/>
              </a:spcBef>
              <a:spcAft>
                <a:spcPts val="0"/>
              </a:spcAft>
              <a:buSzPts val="1800"/>
              <a:buFont typeface="Arial"/>
              <a:buNone/>
              <a:defRPr sz="1800"/>
            </a:lvl7pPr>
            <a:lvl8pPr lvl="7" algn="l" rtl="0">
              <a:lnSpc>
                <a:spcPct val="100000"/>
              </a:lnSpc>
              <a:spcBef>
                <a:spcPts val="0"/>
              </a:spcBef>
              <a:spcAft>
                <a:spcPts val="0"/>
              </a:spcAft>
              <a:buSzPts val="1800"/>
              <a:buFont typeface="Arial"/>
              <a:buNone/>
              <a:defRPr sz="1800"/>
            </a:lvl8pPr>
            <a:lvl9pPr lvl="8" algn="l" rtl="0">
              <a:lnSpc>
                <a:spcPct val="100000"/>
              </a:lnSpc>
              <a:spcBef>
                <a:spcPts val="0"/>
              </a:spcBef>
              <a:spcAft>
                <a:spcPts val="0"/>
              </a:spcAft>
              <a:buSzPts val="1800"/>
              <a:buFont typeface="Arial"/>
              <a:buNone/>
              <a:defRPr sz="1800"/>
            </a:lvl9pPr>
          </a:lstStyle>
          <a:p>
            <a:endParaRPr/>
          </a:p>
        </p:txBody>
      </p:sp>
      <p:sp>
        <p:nvSpPr>
          <p:cNvPr id="206" name="Google Shape;206;g2ab63250492_0_217"/>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7" name="Google Shape;207;g2ab63250492_0_217"/>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08" name="Google Shape;208;g2ab63250492_0_21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9" name="Google Shape;209;g2ab63250492_0_21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0" name="Google Shape;210;g2ab63250492_0_2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1"/>
        <p:cNvGrpSpPr/>
        <p:nvPr/>
      </p:nvGrpSpPr>
      <p:grpSpPr>
        <a:xfrm>
          <a:off x="0" y="0"/>
          <a:ext cx="0" cy="0"/>
          <a:chOff x="0" y="0"/>
          <a:chExt cx="0" cy="0"/>
        </a:xfrm>
      </p:grpSpPr>
      <p:sp>
        <p:nvSpPr>
          <p:cNvPr id="212" name="Google Shape;212;g2ab63250492_0_224"/>
          <p:cNvSpPr txBox="1">
            <a:spLocks noGrp="1"/>
          </p:cNvSpPr>
          <p:nvPr>
            <p:ph type="title"/>
          </p:nvPr>
        </p:nvSpPr>
        <p:spPr>
          <a:xfrm>
            <a:off x="1792288" y="4800600"/>
            <a:ext cx="5486400" cy="566700"/>
          </a:xfrm>
          <a:prstGeom prst="rect">
            <a:avLst/>
          </a:prstGeom>
          <a:solidFill>
            <a:srgbClr val="366092"/>
          </a:solid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2F2F2"/>
              </a:buClr>
              <a:buSzPts val="2000"/>
              <a:buFont typeface="Calibri"/>
              <a:buNone/>
              <a:defRPr sz="2000" b="1" i="0" u="none" strike="noStrike" cap="none">
                <a:solidFill>
                  <a:srgbClr val="F2F2F2"/>
                </a:solidFill>
                <a:latin typeface="Calibri"/>
                <a:ea typeface="Calibri"/>
                <a:cs typeface="Calibri"/>
                <a:sym typeface="Calibri"/>
              </a:defRPr>
            </a:lvl1pPr>
            <a:lvl2pPr lvl="1" algn="l" rtl="0">
              <a:lnSpc>
                <a:spcPct val="100000"/>
              </a:lnSpc>
              <a:spcBef>
                <a:spcPts val="0"/>
              </a:spcBef>
              <a:spcAft>
                <a:spcPts val="0"/>
              </a:spcAft>
              <a:buSzPts val="1800"/>
              <a:buFont typeface="Arial"/>
              <a:buNone/>
              <a:defRPr sz="1800"/>
            </a:lvl2pPr>
            <a:lvl3pPr lvl="2" algn="l" rtl="0">
              <a:lnSpc>
                <a:spcPct val="100000"/>
              </a:lnSpc>
              <a:spcBef>
                <a:spcPts val="0"/>
              </a:spcBef>
              <a:spcAft>
                <a:spcPts val="0"/>
              </a:spcAft>
              <a:buSzPts val="1800"/>
              <a:buFont typeface="Arial"/>
              <a:buNone/>
              <a:defRPr sz="1800"/>
            </a:lvl3pPr>
            <a:lvl4pPr lvl="3" algn="l" rtl="0">
              <a:lnSpc>
                <a:spcPct val="100000"/>
              </a:lnSpc>
              <a:spcBef>
                <a:spcPts val="0"/>
              </a:spcBef>
              <a:spcAft>
                <a:spcPts val="0"/>
              </a:spcAft>
              <a:buSzPts val="1800"/>
              <a:buFont typeface="Arial"/>
              <a:buNone/>
              <a:defRPr sz="1800"/>
            </a:lvl4pPr>
            <a:lvl5pPr lvl="4" algn="l" rtl="0">
              <a:lnSpc>
                <a:spcPct val="100000"/>
              </a:lnSpc>
              <a:spcBef>
                <a:spcPts val="0"/>
              </a:spcBef>
              <a:spcAft>
                <a:spcPts val="0"/>
              </a:spcAft>
              <a:buSzPts val="1800"/>
              <a:buFont typeface="Arial"/>
              <a:buNone/>
              <a:defRPr sz="1800"/>
            </a:lvl5pPr>
            <a:lvl6pPr lvl="5" algn="l" rtl="0">
              <a:lnSpc>
                <a:spcPct val="100000"/>
              </a:lnSpc>
              <a:spcBef>
                <a:spcPts val="0"/>
              </a:spcBef>
              <a:spcAft>
                <a:spcPts val="0"/>
              </a:spcAft>
              <a:buSzPts val="1800"/>
              <a:buFont typeface="Arial"/>
              <a:buNone/>
              <a:defRPr sz="1800"/>
            </a:lvl6pPr>
            <a:lvl7pPr lvl="6" algn="l" rtl="0">
              <a:lnSpc>
                <a:spcPct val="100000"/>
              </a:lnSpc>
              <a:spcBef>
                <a:spcPts val="0"/>
              </a:spcBef>
              <a:spcAft>
                <a:spcPts val="0"/>
              </a:spcAft>
              <a:buSzPts val="1800"/>
              <a:buFont typeface="Arial"/>
              <a:buNone/>
              <a:defRPr sz="1800"/>
            </a:lvl7pPr>
            <a:lvl8pPr lvl="7" algn="l" rtl="0">
              <a:lnSpc>
                <a:spcPct val="100000"/>
              </a:lnSpc>
              <a:spcBef>
                <a:spcPts val="0"/>
              </a:spcBef>
              <a:spcAft>
                <a:spcPts val="0"/>
              </a:spcAft>
              <a:buSzPts val="1800"/>
              <a:buFont typeface="Arial"/>
              <a:buNone/>
              <a:defRPr sz="1800"/>
            </a:lvl8pPr>
            <a:lvl9pPr lvl="8" algn="l" rtl="0">
              <a:lnSpc>
                <a:spcPct val="100000"/>
              </a:lnSpc>
              <a:spcBef>
                <a:spcPts val="0"/>
              </a:spcBef>
              <a:spcAft>
                <a:spcPts val="0"/>
              </a:spcAft>
              <a:buSzPts val="1800"/>
              <a:buFont typeface="Arial"/>
              <a:buNone/>
              <a:defRPr sz="1800"/>
            </a:lvl9pPr>
          </a:lstStyle>
          <a:p>
            <a:endParaRPr/>
          </a:p>
        </p:txBody>
      </p:sp>
      <p:sp>
        <p:nvSpPr>
          <p:cNvPr id="213" name="Google Shape;213;g2ab63250492_0_224"/>
          <p:cNvSpPr>
            <a:spLocks noGrp="1"/>
          </p:cNvSpPr>
          <p:nvPr>
            <p:ph type="pic" idx="2"/>
          </p:nvPr>
        </p:nvSpPr>
        <p:spPr>
          <a:xfrm>
            <a:off x="1792288" y="612775"/>
            <a:ext cx="5486400" cy="4114800"/>
          </a:xfrm>
          <a:prstGeom prst="rect">
            <a:avLst/>
          </a:prstGeom>
          <a:noFill/>
          <a:ln>
            <a:noFill/>
          </a:ln>
        </p:spPr>
      </p:sp>
      <p:sp>
        <p:nvSpPr>
          <p:cNvPr id="214" name="Google Shape;214;g2ab63250492_0_224"/>
          <p:cNvSpPr txBox="1">
            <a:spLocks noGrp="1"/>
          </p:cNvSpPr>
          <p:nvPr>
            <p:ph type="body" idx="1"/>
          </p:nvPr>
        </p:nvSpPr>
        <p:spPr>
          <a:xfrm>
            <a:off x="1792288" y="5367337"/>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15" name="Google Shape;215;g2ab63250492_0_22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6" name="Google Shape;216;g2ab63250492_0_22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7" name="Google Shape;217;g2ab63250492_0_2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8"/>
        <p:cNvGrpSpPr/>
        <p:nvPr/>
      </p:nvGrpSpPr>
      <p:grpSpPr>
        <a:xfrm>
          <a:off x="0" y="0"/>
          <a:ext cx="0" cy="0"/>
          <a:chOff x="0" y="0"/>
          <a:chExt cx="0" cy="0"/>
        </a:xfrm>
      </p:grpSpPr>
      <p:sp>
        <p:nvSpPr>
          <p:cNvPr id="219" name="Google Shape;219;g2ab63250492_0_231"/>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rtl="0">
              <a:lnSpc>
                <a:spcPct val="100000"/>
              </a:lnSpc>
              <a:spcBef>
                <a:spcPts val="0"/>
              </a:spcBef>
              <a:spcAft>
                <a:spcPts val="0"/>
              </a:spcAft>
              <a:buSzPts val="1800"/>
              <a:buFont typeface="Arial"/>
              <a:buNone/>
              <a:defRPr sz="1800"/>
            </a:lvl2pPr>
            <a:lvl3pPr lvl="2" algn="l" rtl="0">
              <a:lnSpc>
                <a:spcPct val="100000"/>
              </a:lnSpc>
              <a:spcBef>
                <a:spcPts val="0"/>
              </a:spcBef>
              <a:spcAft>
                <a:spcPts val="0"/>
              </a:spcAft>
              <a:buSzPts val="1800"/>
              <a:buFont typeface="Arial"/>
              <a:buNone/>
              <a:defRPr sz="1800"/>
            </a:lvl3pPr>
            <a:lvl4pPr lvl="3" algn="l" rtl="0">
              <a:lnSpc>
                <a:spcPct val="100000"/>
              </a:lnSpc>
              <a:spcBef>
                <a:spcPts val="0"/>
              </a:spcBef>
              <a:spcAft>
                <a:spcPts val="0"/>
              </a:spcAft>
              <a:buSzPts val="1800"/>
              <a:buFont typeface="Arial"/>
              <a:buNone/>
              <a:defRPr sz="1800"/>
            </a:lvl4pPr>
            <a:lvl5pPr lvl="4" algn="l" rtl="0">
              <a:lnSpc>
                <a:spcPct val="100000"/>
              </a:lnSpc>
              <a:spcBef>
                <a:spcPts val="0"/>
              </a:spcBef>
              <a:spcAft>
                <a:spcPts val="0"/>
              </a:spcAft>
              <a:buSzPts val="1800"/>
              <a:buFont typeface="Arial"/>
              <a:buNone/>
              <a:defRPr sz="1800"/>
            </a:lvl5pPr>
            <a:lvl6pPr lvl="5" algn="l" rtl="0">
              <a:lnSpc>
                <a:spcPct val="100000"/>
              </a:lnSpc>
              <a:spcBef>
                <a:spcPts val="0"/>
              </a:spcBef>
              <a:spcAft>
                <a:spcPts val="0"/>
              </a:spcAft>
              <a:buSzPts val="1800"/>
              <a:buFont typeface="Arial"/>
              <a:buNone/>
              <a:defRPr sz="1800"/>
            </a:lvl6pPr>
            <a:lvl7pPr lvl="6" algn="l" rtl="0">
              <a:lnSpc>
                <a:spcPct val="100000"/>
              </a:lnSpc>
              <a:spcBef>
                <a:spcPts val="0"/>
              </a:spcBef>
              <a:spcAft>
                <a:spcPts val="0"/>
              </a:spcAft>
              <a:buSzPts val="1800"/>
              <a:buFont typeface="Arial"/>
              <a:buNone/>
              <a:defRPr sz="1800"/>
            </a:lvl7pPr>
            <a:lvl8pPr lvl="7" algn="l" rtl="0">
              <a:lnSpc>
                <a:spcPct val="100000"/>
              </a:lnSpc>
              <a:spcBef>
                <a:spcPts val="0"/>
              </a:spcBef>
              <a:spcAft>
                <a:spcPts val="0"/>
              </a:spcAft>
              <a:buSzPts val="1800"/>
              <a:buFont typeface="Arial"/>
              <a:buNone/>
              <a:defRPr sz="1800"/>
            </a:lvl8pPr>
            <a:lvl9pPr lvl="8" algn="l" rtl="0">
              <a:lnSpc>
                <a:spcPct val="100000"/>
              </a:lnSpc>
              <a:spcBef>
                <a:spcPts val="0"/>
              </a:spcBef>
              <a:spcAft>
                <a:spcPts val="0"/>
              </a:spcAft>
              <a:buSzPts val="1800"/>
              <a:buFont typeface="Arial"/>
              <a:buNone/>
              <a:defRPr sz="1800"/>
            </a:lvl9pPr>
          </a:lstStyle>
          <a:p>
            <a:endParaRPr/>
          </a:p>
        </p:txBody>
      </p:sp>
      <p:sp>
        <p:nvSpPr>
          <p:cNvPr id="220" name="Google Shape;220;g2ab63250492_0_231"/>
          <p:cNvSpPr txBox="1">
            <a:spLocks noGrp="1"/>
          </p:cNvSpPr>
          <p:nvPr>
            <p:ph type="body" idx="1"/>
          </p:nvPr>
        </p:nvSpPr>
        <p:spPr>
          <a:xfrm rot="5400000">
            <a:off x="2308949" y="-251550"/>
            <a:ext cx="4526100" cy="82296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1" name="Google Shape;221;g2ab63250492_0_23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2" name="Google Shape;222;g2ab63250492_0_23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3" name="Google Shape;223;g2ab63250492_0_2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4"/>
        <p:cNvGrpSpPr/>
        <p:nvPr/>
      </p:nvGrpSpPr>
      <p:grpSpPr>
        <a:xfrm>
          <a:off x="0" y="0"/>
          <a:ext cx="0" cy="0"/>
          <a:chOff x="0" y="0"/>
          <a:chExt cx="0" cy="0"/>
        </a:xfrm>
      </p:grpSpPr>
      <p:sp>
        <p:nvSpPr>
          <p:cNvPr id="225" name="Google Shape;225;g2ab63250492_0_237"/>
          <p:cNvSpPr txBox="1">
            <a:spLocks noGrp="1"/>
          </p:cNvSpPr>
          <p:nvPr>
            <p:ph type="title"/>
          </p:nvPr>
        </p:nvSpPr>
        <p:spPr>
          <a:xfrm rot="5400000">
            <a:off x="4732349" y="2171688"/>
            <a:ext cx="5851500" cy="2057400"/>
          </a:xfrm>
          <a:prstGeom prst="rect">
            <a:avLst/>
          </a:prstGeom>
          <a:solidFill>
            <a:srgbClr val="366092"/>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lvl="1" algn="l" rtl="0">
              <a:lnSpc>
                <a:spcPct val="100000"/>
              </a:lnSpc>
              <a:spcBef>
                <a:spcPts val="0"/>
              </a:spcBef>
              <a:spcAft>
                <a:spcPts val="0"/>
              </a:spcAft>
              <a:buSzPts val="1800"/>
              <a:buFont typeface="Arial"/>
              <a:buNone/>
              <a:defRPr sz="1800"/>
            </a:lvl2pPr>
            <a:lvl3pPr lvl="2" algn="l" rtl="0">
              <a:lnSpc>
                <a:spcPct val="100000"/>
              </a:lnSpc>
              <a:spcBef>
                <a:spcPts val="0"/>
              </a:spcBef>
              <a:spcAft>
                <a:spcPts val="0"/>
              </a:spcAft>
              <a:buSzPts val="1800"/>
              <a:buFont typeface="Arial"/>
              <a:buNone/>
              <a:defRPr sz="1800"/>
            </a:lvl3pPr>
            <a:lvl4pPr lvl="3" algn="l" rtl="0">
              <a:lnSpc>
                <a:spcPct val="100000"/>
              </a:lnSpc>
              <a:spcBef>
                <a:spcPts val="0"/>
              </a:spcBef>
              <a:spcAft>
                <a:spcPts val="0"/>
              </a:spcAft>
              <a:buSzPts val="1800"/>
              <a:buFont typeface="Arial"/>
              <a:buNone/>
              <a:defRPr sz="1800"/>
            </a:lvl4pPr>
            <a:lvl5pPr lvl="4" algn="l" rtl="0">
              <a:lnSpc>
                <a:spcPct val="100000"/>
              </a:lnSpc>
              <a:spcBef>
                <a:spcPts val="0"/>
              </a:spcBef>
              <a:spcAft>
                <a:spcPts val="0"/>
              </a:spcAft>
              <a:buSzPts val="1800"/>
              <a:buFont typeface="Arial"/>
              <a:buNone/>
              <a:defRPr sz="1800"/>
            </a:lvl5pPr>
            <a:lvl6pPr lvl="5" algn="l" rtl="0">
              <a:lnSpc>
                <a:spcPct val="100000"/>
              </a:lnSpc>
              <a:spcBef>
                <a:spcPts val="0"/>
              </a:spcBef>
              <a:spcAft>
                <a:spcPts val="0"/>
              </a:spcAft>
              <a:buSzPts val="1800"/>
              <a:buFont typeface="Arial"/>
              <a:buNone/>
              <a:defRPr sz="1800"/>
            </a:lvl6pPr>
            <a:lvl7pPr lvl="6" algn="l" rtl="0">
              <a:lnSpc>
                <a:spcPct val="100000"/>
              </a:lnSpc>
              <a:spcBef>
                <a:spcPts val="0"/>
              </a:spcBef>
              <a:spcAft>
                <a:spcPts val="0"/>
              </a:spcAft>
              <a:buSzPts val="1800"/>
              <a:buFont typeface="Arial"/>
              <a:buNone/>
              <a:defRPr sz="1800"/>
            </a:lvl7pPr>
            <a:lvl8pPr lvl="7" algn="l" rtl="0">
              <a:lnSpc>
                <a:spcPct val="100000"/>
              </a:lnSpc>
              <a:spcBef>
                <a:spcPts val="0"/>
              </a:spcBef>
              <a:spcAft>
                <a:spcPts val="0"/>
              </a:spcAft>
              <a:buSzPts val="1800"/>
              <a:buFont typeface="Arial"/>
              <a:buNone/>
              <a:defRPr sz="1800"/>
            </a:lvl8pPr>
            <a:lvl9pPr lvl="8" algn="l" rtl="0">
              <a:lnSpc>
                <a:spcPct val="100000"/>
              </a:lnSpc>
              <a:spcBef>
                <a:spcPts val="0"/>
              </a:spcBef>
              <a:spcAft>
                <a:spcPts val="0"/>
              </a:spcAft>
              <a:buSzPts val="1800"/>
              <a:buFont typeface="Arial"/>
              <a:buNone/>
              <a:defRPr sz="1800"/>
            </a:lvl9pPr>
          </a:lstStyle>
          <a:p>
            <a:endParaRPr/>
          </a:p>
        </p:txBody>
      </p:sp>
      <p:sp>
        <p:nvSpPr>
          <p:cNvPr id="226" name="Google Shape;226;g2ab63250492_0_237"/>
          <p:cNvSpPr txBox="1">
            <a:spLocks noGrp="1"/>
          </p:cNvSpPr>
          <p:nvPr>
            <p:ph type="body" idx="1"/>
          </p:nvPr>
        </p:nvSpPr>
        <p:spPr>
          <a:xfrm rot="5400000">
            <a:off x="541347" y="190486"/>
            <a:ext cx="5851500" cy="60198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7" name="Google Shape;227;g2ab63250492_0_23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8" name="Google Shape;228;g2ab63250492_0_23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9" name="Google Shape;229;g2ab63250492_0_23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7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5" name="Google Shape;35;p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7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1" name="Google Shape;41;p7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8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8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8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8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8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8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8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8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3"/>
          <p:cNvSpPr>
            <a:spLocks noGrp="1"/>
          </p:cNvSpPr>
          <p:nvPr>
            <p:ph type="pic" idx="2"/>
          </p:nvPr>
        </p:nvSpPr>
        <p:spPr>
          <a:xfrm>
            <a:off x="1792288" y="612775"/>
            <a:ext cx="5486400" cy="4114800"/>
          </a:xfrm>
          <a:prstGeom prst="rect">
            <a:avLst/>
          </a:prstGeom>
          <a:noFill/>
          <a:ln>
            <a:noFill/>
          </a:ln>
        </p:spPr>
      </p:sp>
      <p:sp>
        <p:nvSpPr>
          <p:cNvPr id="68" name="Google Shape;68;p8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8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8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8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8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8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8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71"/>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7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71"/>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7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71"/>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g2ab63250492_0_168"/>
          <p:cNvSpPr txBox="1">
            <a:spLocks noGrp="1"/>
          </p:cNvSpPr>
          <p:nvPr>
            <p:ph type="title"/>
          </p:nvPr>
        </p:nvSpPr>
        <p:spPr>
          <a:xfrm>
            <a:off x="457200" y="274637"/>
            <a:ext cx="8229600" cy="1143000"/>
          </a:xfrm>
          <a:prstGeom prst="rect">
            <a:avLst/>
          </a:prstGeom>
          <a:solidFill>
            <a:srgbClr val="366092"/>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2F2F2"/>
              </a:buClr>
              <a:buSzPts val="3200"/>
              <a:buFont typeface="Calibri"/>
              <a:buNone/>
              <a:defRPr sz="3200" b="0" i="0" u="none" strike="noStrike" cap="none">
                <a:solidFill>
                  <a:srgbClr val="F2F2F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7" name="Google Shape;157;g2ab63250492_0_16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g2ab63250492_0_16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g2ab63250492_0_16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g2ab63250492_0_16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
          <p:cNvSpPr/>
          <p:nvPr/>
        </p:nvSpPr>
        <p:spPr>
          <a:xfrm>
            <a:off x="465924" y="3867992"/>
            <a:ext cx="8038979" cy="21851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2400" dirty="0" smtClean="0">
                <a:solidFill>
                  <a:srgbClr val="0C0C0C"/>
                </a:solidFill>
                <a:latin typeface="Calibri" panose="020F0502020204030204" pitchFamily="34" charset="0"/>
                <a:ea typeface="Times New Roman"/>
                <a:cs typeface="Calibri" panose="020F0502020204030204" pitchFamily="34" charset="0"/>
                <a:sym typeface="Times New Roman"/>
              </a:rPr>
              <a:t>4.3 WG3</a:t>
            </a:r>
            <a:r>
              <a:rPr lang="en-US" sz="2400" dirty="0">
                <a:solidFill>
                  <a:srgbClr val="0C0C0C"/>
                </a:solidFill>
                <a:latin typeface="Calibri" panose="020F0502020204030204" pitchFamily="34" charset="0"/>
                <a:ea typeface="Times New Roman"/>
                <a:cs typeface="Calibri" panose="020F0502020204030204" pitchFamily="34" charset="0"/>
                <a:sym typeface="Times New Roman"/>
              </a:rPr>
              <a:t>: Tsunami Warning Dissemination and </a:t>
            </a:r>
            <a:r>
              <a:rPr lang="en-US" sz="2400" dirty="0" smtClean="0">
                <a:solidFill>
                  <a:srgbClr val="0C0C0C"/>
                </a:solidFill>
                <a:latin typeface="Calibri" panose="020F0502020204030204" pitchFamily="34" charset="0"/>
                <a:ea typeface="Times New Roman"/>
                <a:cs typeface="Calibri" panose="020F0502020204030204" pitchFamily="34" charset="0"/>
                <a:sym typeface="Times New Roman"/>
              </a:rPr>
              <a:t>Communication Progress Report and Recommendations</a:t>
            </a:r>
            <a:endParaRPr sz="2400" dirty="0">
              <a:solidFill>
                <a:srgbClr val="0C0C0C"/>
              </a:solidFill>
              <a:latin typeface="Calibri" panose="020F0502020204030204" pitchFamily="34" charset="0"/>
              <a:ea typeface="Times New Roman"/>
              <a:cs typeface="Calibri" panose="020F0502020204030204" pitchFamily="34" charset="0"/>
              <a:sym typeface="Times New Roman"/>
            </a:endParaRPr>
          </a:p>
          <a:p>
            <a:pPr marL="0" marR="0" lvl="0" indent="0" algn="l" rtl="0">
              <a:lnSpc>
                <a:spcPct val="100000"/>
              </a:lnSpc>
              <a:spcBef>
                <a:spcPts val="0"/>
              </a:spcBef>
              <a:spcAft>
                <a:spcPts val="0"/>
              </a:spcAft>
              <a:buClr>
                <a:srgbClr val="000000"/>
              </a:buClr>
              <a:buSzPts val="3500"/>
              <a:buFont typeface="Arial"/>
              <a:buNone/>
            </a:pPr>
            <a:endParaRPr sz="2800" dirty="0">
              <a:solidFill>
                <a:srgbClr val="0C0C0C"/>
              </a:solidFill>
              <a:latin typeface="Calibri" panose="020F0502020204030204" pitchFamily="34" charset="0"/>
              <a:ea typeface="Times New Roman"/>
              <a:cs typeface="Calibri" panose="020F0502020204030204" pitchFamily="34" charset="0"/>
              <a:sym typeface="Times New Roman"/>
            </a:endParaRPr>
          </a:p>
          <a:p>
            <a:pPr marL="0" marR="0" lvl="0" indent="0" algn="l" rtl="0">
              <a:lnSpc>
                <a:spcPct val="100000"/>
              </a:lnSpc>
              <a:spcBef>
                <a:spcPts val="0"/>
              </a:spcBef>
              <a:spcAft>
                <a:spcPts val="0"/>
              </a:spcAft>
              <a:buClr>
                <a:srgbClr val="000000"/>
              </a:buClr>
              <a:buSzPts val="3500"/>
              <a:buFont typeface="Arial"/>
              <a:buNone/>
            </a:pPr>
            <a:r>
              <a:rPr lang="en-US" sz="2000" dirty="0" smtClean="0">
                <a:solidFill>
                  <a:srgbClr val="0C0C0C"/>
                </a:solidFill>
                <a:latin typeface="Calibri" panose="020F0502020204030204" pitchFamily="34" charset="0"/>
                <a:ea typeface="Times New Roman"/>
                <a:cs typeface="Calibri" panose="020F0502020204030204" pitchFamily="34" charset="0"/>
                <a:sym typeface="Times New Roman"/>
              </a:rPr>
              <a:t>Christa von </a:t>
            </a:r>
            <a:r>
              <a:rPr lang="en-US" sz="2000" dirty="0" smtClean="0">
                <a:solidFill>
                  <a:srgbClr val="0C0C0C"/>
                </a:solidFill>
                <a:latin typeface="Calibri" panose="020F0502020204030204" pitchFamily="34" charset="0"/>
                <a:ea typeface="Times New Roman"/>
                <a:cs typeface="Calibri" panose="020F0502020204030204" pitchFamily="34" charset="0"/>
                <a:sym typeface="Times New Roman"/>
              </a:rPr>
              <a:t>Hillebrandt-Andrade, </a:t>
            </a:r>
            <a:r>
              <a:rPr lang="en-US" sz="2000" dirty="0" smtClean="0">
                <a:solidFill>
                  <a:srgbClr val="0C0C0C"/>
                </a:solidFill>
                <a:latin typeface="Calibri" panose="020F0502020204030204" pitchFamily="34" charset="0"/>
                <a:ea typeface="Times New Roman"/>
                <a:cs typeface="Calibri" panose="020F0502020204030204" pitchFamily="34" charset="0"/>
                <a:sym typeface="Times New Roman"/>
              </a:rPr>
              <a:t>Chair</a:t>
            </a:r>
          </a:p>
          <a:p>
            <a:pPr marL="0" marR="0" lvl="0" indent="0" algn="l" rtl="0">
              <a:lnSpc>
                <a:spcPct val="100000"/>
              </a:lnSpc>
              <a:spcBef>
                <a:spcPts val="0"/>
              </a:spcBef>
              <a:spcAft>
                <a:spcPts val="0"/>
              </a:spcAft>
              <a:buClr>
                <a:srgbClr val="000000"/>
              </a:buClr>
              <a:buSzPts val="3500"/>
              <a:buFont typeface="Arial"/>
              <a:buNone/>
            </a:pPr>
            <a:r>
              <a:rPr lang="en-US" sz="2000" dirty="0" smtClean="0">
                <a:solidFill>
                  <a:srgbClr val="0C0C0C"/>
                </a:solidFill>
                <a:latin typeface="Calibri" panose="020F0502020204030204" pitchFamily="34" charset="0"/>
                <a:ea typeface="Times New Roman"/>
                <a:cs typeface="Calibri" panose="020F0502020204030204" pitchFamily="34" charset="0"/>
                <a:sym typeface="Times New Roman"/>
              </a:rPr>
              <a:t>Susan Hodge, Vice Chair</a:t>
            </a:r>
          </a:p>
          <a:p>
            <a:pPr marL="0" marR="0" lvl="0" indent="0" algn="l" rtl="0">
              <a:lnSpc>
                <a:spcPct val="100000"/>
              </a:lnSpc>
              <a:spcBef>
                <a:spcPts val="0"/>
              </a:spcBef>
              <a:spcAft>
                <a:spcPts val="0"/>
              </a:spcAft>
              <a:buClr>
                <a:srgbClr val="000000"/>
              </a:buClr>
              <a:buSzPts val="3500"/>
              <a:buFont typeface="Arial"/>
              <a:buNone/>
            </a:pPr>
            <a:endParaRPr lang="en-US" sz="2000" dirty="0" smtClean="0">
              <a:solidFill>
                <a:srgbClr val="0C0C0C"/>
              </a:solidFill>
              <a:latin typeface="Times New Roman"/>
              <a:ea typeface="Times New Roman"/>
              <a:cs typeface="Times New Roman"/>
              <a:sym typeface="Times New Roman"/>
            </a:endParaRPr>
          </a:p>
        </p:txBody>
      </p:sp>
      <p:sp>
        <p:nvSpPr>
          <p:cNvPr id="237" name="Google Shape;237;p1"/>
          <p:cNvSpPr txBox="1"/>
          <p:nvPr/>
        </p:nvSpPr>
        <p:spPr>
          <a:xfrm>
            <a:off x="7250809" y="6364285"/>
            <a:ext cx="378638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Times New Roman"/>
                <a:ea typeface="Times New Roman"/>
                <a:cs typeface="Times New Roman"/>
                <a:sym typeface="Times New Roman"/>
              </a:rPr>
              <a:t>#TSUNAMIREADY</a:t>
            </a:r>
            <a:endParaRPr sz="1400" b="0" i="0" u="none" strike="noStrike" cap="none" dirty="0">
              <a:solidFill>
                <a:srgbClr val="000000"/>
              </a:solidFill>
              <a:latin typeface="Arial"/>
              <a:ea typeface="Arial"/>
              <a:cs typeface="Arial"/>
              <a:sym typeface="Arial"/>
            </a:endParaRPr>
          </a:p>
        </p:txBody>
      </p:sp>
      <p:sp>
        <p:nvSpPr>
          <p:cNvPr id="245" name="Google Shape;245;p1"/>
          <p:cNvSpPr txBox="1"/>
          <p:nvPr/>
        </p:nvSpPr>
        <p:spPr>
          <a:xfrm>
            <a:off x="5127578" y="5674421"/>
            <a:ext cx="3786300" cy="5539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dirty="0" smtClean="0">
                <a:solidFill>
                  <a:schemeClr val="dk1"/>
                </a:solidFill>
                <a:latin typeface="Calibri" panose="020F0502020204030204" pitchFamily="34" charset="0"/>
                <a:ea typeface="Times New Roman"/>
                <a:cs typeface="Calibri" panose="020F0502020204030204" pitchFamily="34" charset="0"/>
                <a:sym typeface="Times New Roman"/>
              </a:rPr>
              <a:t>May 7, 2024</a:t>
            </a:r>
            <a:endParaRPr sz="2400" dirty="0">
              <a:solidFill>
                <a:schemeClr val="dk1"/>
              </a:solidFill>
              <a:latin typeface="Calibri" panose="020F0502020204030204" pitchFamily="34" charset="0"/>
              <a:ea typeface="Times New Roman"/>
              <a:cs typeface="Calibri" panose="020F0502020204030204" pitchFamily="34" charset="0"/>
              <a:sym typeface="Times New Roman"/>
            </a:endParaRPr>
          </a:p>
        </p:txBody>
      </p:sp>
      <p:sp>
        <p:nvSpPr>
          <p:cNvPr id="246" name="Google Shape;246;p1"/>
          <p:cNvSpPr txBox="1"/>
          <p:nvPr/>
        </p:nvSpPr>
        <p:spPr>
          <a:xfrm>
            <a:off x="218378" y="1529985"/>
            <a:ext cx="8695500" cy="2202111"/>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n-US" sz="2400" b="1" dirty="0">
                <a:solidFill>
                  <a:schemeClr val="dk1"/>
                </a:solidFill>
                <a:highlight>
                  <a:srgbClr val="FFFFFF"/>
                </a:highlight>
                <a:latin typeface="Calibri"/>
                <a:ea typeface="Calibri"/>
                <a:cs typeface="Calibri"/>
                <a:sym typeface="Calibri"/>
              </a:rPr>
              <a:t>The Intergovernmental Coordination Group for the Tsunami and Other Coastal Hazards Warning System for the Caribbean and Adjacent Regions (ICG/CARIBE-EWS</a:t>
            </a:r>
            <a:r>
              <a:rPr lang="en-US" sz="2400" b="1" dirty="0" smtClean="0">
                <a:solidFill>
                  <a:schemeClr val="dk1"/>
                </a:solidFill>
                <a:highlight>
                  <a:srgbClr val="FFFFFF"/>
                </a:highlight>
                <a:latin typeface="Calibri"/>
                <a:ea typeface="Calibri"/>
                <a:cs typeface="Calibri"/>
                <a:sym typeface="Calibri"/>
              </a:rPr>
              <a:t>)</a:t>
            </a:r>
          </a:p>
          <a:p>
            <a:pPr marL="0" lvl="0" indent="0" algn="ctr" rtl="0">
              <a:lnSpc>
                <a:spcPct val="115000"/>
              </a:lnSpc>
              <a:spcBef>
                <a:spcPts val="0"/>
              </a:spcBef>
              <a:spcAft>
                <a:spcPts val="0"/>
              </a:spcAft>
              <a:buNone/>
            </a:pPr>
            <a:r>
              <a:rPr lang="en-US" sz="2400" b="1" dirty="0" smtClean="0">
                <a:solidFill>
                  <a:schemeClr val="dk1"/>
                </a:solidFill>
                <a:highlight>
                  <a:srgbClr val="FFFFFF"/>
                </a:highlight>
                <a:latin typeface="Calibri"/>
                <a:cs typeface="Calibri"/>
                <a:sym typeface="Calibri"/>
              </a:rPr>
              <a:t>XVII Session</a:t>
            </a:r>
            <a:endParaRPr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1674" y="56707"/>
            <a:ext cx="1528907" cy="147327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2ab6948a0c5_0_53"/>
          <p:cNvSpPr txBox="1"/>
          <p:nvPr/>
        </p:nvSpPr>
        <p:spPr>
          <a:xfrm>
            <a:off x="318112" y="293898"/>
            <a:ext cx="8608911" cy="1104824"/>
          </a:xfrm>
          <a:prstGeom prst="rect">
            <a:avLst/>
          </a:prstGeom>
          <a:solidFill>
            <a:srgbClr val="366092"/>
          </a:solidFill>
          <a:ln>
            <a:noFill/>
          </a:ln>
        </p:spPr>
        <p:txBody>
          <a:bodyPr spcFirstLastPara="1" wrap="square" lIns="91425" tIns="45700" rIns="91425" bIns="45700" anchor="ctr" anchorCtr="0">
            <a:noAutofit/>
          </a:bodyPr>
          <a:lstStyle/>
          <a:p>
            <a:pPr marL="0" lvl="0" indent="0" algn="ctr" rtl="0">
              <a:spcBef>
                <a:spcPts val="560"/>
              </a:spcBef>
              <a:spcAft>
                <a:spcPts val="0"/>
              </a:spcAft>
              <a:buClr>
                <a:schemeClr val="dk1"/>
              </a:buClr>
              <a:buSzPts val="1100"/>
              <a:buFont typeface="Arial"/>
              <a:buNone/>
            </a:pPr>
            <a:r>
              <a:rPr lang="en-US" sz="3800" dirty="0" smtClean="0">
                <a:solidFill>
                  <a:schemeClr val="lt1"/>
                </a:solidFill>
                <a:latin typeface="Times New Roman"/>
                <a:ea typeface="Times New Roman"/>
                <a:cs typeface="Times New Roman"/>
                <a:sym typeface="Times New Roman"/>
              </a:rPr>
              <a:t>Feedback from CARIBE WAVE and TSPs </a:t>
            </a:r>
            <a:r>
              <a:rPr lang="en-US" sz="3800" dirty="0">
                <a:solidFill>
                  <a:schemeClr val="lt1"/>
                </a:solidFill>
                <a:latin typeface="Times New Roman"/>
                <a:ea typeface="Times New Roman"/>
                <a:cs typeface="Times New Roman"/>
                <a:sym typeface="Times New Roman"/>
              </a:rPr>
              <a:t>PTWC and CATAC</a:t>
            </a:r>
            <a:endParaRPr sz="3800" dirty="0">
              <a:solidFill>
                <a:schemeClr val="lt1"/>
              </a:solidFill>
              <a:latin typeface="Times New Roman"/>
              <a:ea typeface="Times New Roman"/>
              <a:cs typeface="Times New Roman"/>
              <a:sym typeface="Times New Roman"/>
            </a:endParaRPr>
          </a:p>
        </p:txBody>
      </p:sp>
      <p:sp>
        <p:nvSpPr>
          <p:cNvPr id="461" name="Google Shape;461;g2ab6948a0c5_0_53"/>
          <p:cNvSpPr txBox="1"/>
          <p:nvPr/>
        </p:nvSpPr>
        <p:spPr>
          <a:xfrm>
            <a:off x="-1" y="6473739"/>
            <a:ext cx="3084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#TSUNAMIREADY</a:t>
            </a:r>
            <a:endParaRPr sz="1400" b="0" i="0" u="none" strike="noStrike" cap="none">
              <a:solidFill>
                <a:srgbClr val="000000"/>
              </a:solidFill>
              <a:latin typeface="Arial"/>
              <a:ea typeface="Arial"/>
              <a:cs typeface="Arial"/>
              <a:sym typeface="Arial"/>
            </a:endParaRPr>
          </a:p>
        </p:txBody>
      </p:sp>
      <p:sp>
        <p:nvSpPr>
          <p:cNvPr id="3" name="Text Placeholder 2"/>
          <p:cNvSpPr>
            <a:spLocks noGrp="1"/>
          </p:cNvSpPr>
          <p:nvPr>
            <p:ph type="body" idx="1"/>
          </p:nvPr>
        </p:nvSpPr>
        <p:spPr>
          <a:xfrm>
            <a:off x="348710" y="1398722"/>
            <a:ext cx="8578313" cy="5075017"/>
          </a:xfrm>
        </p:spPr>
        <p:txBody>
          <a:bodyPr>
            <a:normAutofit fontScale="62500" lnSpcReduction="20000"/>
          </a:bodyPr>
          <a:lstStyle/>
          <a:p>
            <a:r>
              <a:rPr lang="en-US" dirty="0" smtClean="0"/>
              <a:t>CATAC:  </a:t>
            </a:r>
          </a:p>
          <a:p>
            <a:pPr lvl="1"/>
            <a:r>
              <a:rPr lang="en-US" dirty="0"/>
              <a:t>C</a:t>
            </a:r>
            <a:r>
              <a:rPr lang="en-US" dirty="0" smtClean="0"/>
              <a:t>reating awareness of CATAC services with the Central America warning authorities</a:t>
            </a:r>
            <a:r>
              <a:rPr lang="en-US" dirty="0"/>
              <a:t> </a:t>
            </a:r>
            <a:r>
              <a:rPr lang="en-US" dirty="0" smtClean="0"/>
              <a:t>and disaster risk reduction agencies</a:t>
            </a:r>
          </a:p>
          <a:p>
            <a:pPr lvl="1"/>
            <a:r>
              <a:rPr lang="en-US" dirty="0"/>
              <a:t>R</a:t>
            </a:r>
            <a:r>
              <a:rPr lang="en-US" dirty="0" smtClean="0"/>
              <a:t>elies </a:t>
            </a:r>
            <a:r>
              <a:rPr lang="en-US" dirty="0"/>
              <a:t>on Email, </a:t>
            </a:r>
            <a:r>
              <a:rPr lang="en-US" dirty="0" smtClean="0"/>
              <a:t>Web, Messaging and Social Media </a:t>
            </a:r>
          </a:p>
          <a:p>
            <a:pPr lvl="1"/>
            <a:r>
              <a:rPr lang="en-US" dirty="0" smtClean="0"/>
              <a:t>No capacity </a:t>
            </a:r>
            <a:r>
              <a:rPr lang="en-US" dirty="0"/>
              <a:t>to generate GTS </a:t>
            </a:r>
            <a:r>
              <a:rPr lang="en-US" dirty="0" smtClean="0"/>
              <a:t>messages</a:t>
            </a:r>
          </a:p>
          <a:p>
            <a:pPr lvl="1"/>
            <a:r>
              <a:rPr lang="en-US" dirty="0" smtClean="0"/>
              <a:t>Concern on out of date tsunami </a:t>
            </a:r>
            <a:r>
              <a:rPr lang="en-US" dirty="0" smtClean="0"/>
              <a:t>protocols of CA stakeholders</a:t>
            </a:r>
            <a:endParaRPr lang="en-US" dirty="0" smtClean="0"/>
          </a:p>
          <a:p>
            <a:pPr lvl="1"/>
            <a:r>
              <a:rPr lang="en-US" dirty="0" smtClean="0"/>
              <a:t>Understands there is potential for integration of Earthquake Early Warning for Tsunami Analysis and Forecasting</a:t>
            </a:r>
          </a:p>
          <a:p>
            <a:pPr lvl="1"/>
            <a:r>
              <a:rPr lang="en-US" dirty="0" smtClean="0"/>
              <a:t>CATAC TSP products for CW included warning language</a:t>
            </a:r>
          </a:p>
          <a:p>
            <a:pPr marL="571500" lvl="1" indent="0">
              <a:buNone/>
            </a:pPr>
            <a:endParaRPr lang="en-US" dirty="0"/>
          </a:p>
          <a:p>
            <a:r>
              <a:rPr lang="en-US" dirty="0" smtClean="0"/>
              <a:t>PTWC</a:t>
            </a:r>
          </a:p>
          <a:p>
            <a:pPr lvl="1"/>
            <a:r>
              <a:rPr lang="en-US" dirty="0"/>
              <a:t>C</a:t>
            </a:r>
            <a:r>
              <a:rPr lang="en-US" dirty="0" smtClean="0"/>
              <a:t>onsolidating </a:t>
            </a:r>
            <a:r>
              <a:rPr lang="en-US" dirty="0"/>
              <a:t>into one Users Guide the 2006 CARIBE EWS Communication Plan and the </a:t>
            </a:r>
            <a:r>
              <a:rPr lang="en-US" dirty="0" smtClean="0"/>
              <a:t>2017 PTWC </a:t>
            </a:r>
            <a:r>
              <a:rPr lang="en-US" dirty="0"/>
              <a:t>Enhanced Products User's Guide (IOC TS </a:t>
            </a:r>
            <a:r>
              <a:rPr lang="en-US" dirty="0" smtClean="0"/>
              <a:t>135)</a:t>
            </a:r>
          </a:p>
          <a:p>
            <a:pPr lvl="1"/>
            <a:r>
              <a:rPr lang="en-US" dirty="0" smtClean="0"/>
              <a:t>Hoping </a:t>
            </a:r>
            <a:r>
              <a:rPr lang="en-US" dirty="0"/>
              <a:t>to resume unannounced communication </a:t>
            </a:r>
            <a:r>
              <a:rPr lang="en-US" dirty="0" smtClean="0"/>
              <a:t>tests</a:t>
            </a:r>
          </a:p>
          <a:p>
            <a:pPr lvl="1"/>
            <a:r>
              <a:rPr lang="en-US" dirty="0" smtClean="0"/>
              <a:t>Evaluating Slack as a Potential resource for communication with TWFP/NTWC during events</a:t>
            </a:r>
          </a:p>
          <a:p>
            <a:pPr lvl="1"/>
            <a:r>
              <a:rPr lang="en-US" dirty="0" smtClean="0"/>
              <a:t>Tsunami.gov being updated</a:t>
            </a:r>
          </a:p>
          <a:p>
            <a:pPr lvl="1"/>
            <a:r>
              <a:rPr lang="en-US" dirty="0" smtClean="0"/>
              <a:t>Strong dependency on Emails, some use of satellite systems, reduced use of FAX</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4" descr="C:\Users\christa.vonh\AppData\Local\Temp\94b52dbe-27a3-4bec-bcee-dfc6eaaf9a22_CW24_files.zip.a22\CaribeWave_map_24.png"/>
          <p:cNvPicPr preferRelativeResize="0"/>
          <p:nvPr/>
        </p:nvPicPr>
        <p:blipFill>
          <a:blip r:embed="rId3">
            <a:alphaModFix/>
          </a:blip>
          <a:stretch>
            <a:fillRect/>
          </a:stretch>
        </p:blipFill>
        <p:spPr>
          <a:xfrm>
            <a:off x="2234300" y="1268825"/>
            <a:ext cx="5024312" cy="4376551"/>
          </a:xfrm>
          <a:prstGeom prst="rect">
            <a:avLst/>
          </a:prstGeom>
          <a:noFill/>
          <a:ln>
            <a:noFill/>
          </a:ln>
        </p:spPr>
      </p:pic>
      <p:sp>
        <p:nvSpPr>
          <p:cNvPr id="380" name="Google Shape;380;p4"/>
          <p:cNvSpPr txBox="1">
            <a:spLocks noGrp="1"/>
          </p:cNvSpPr>
          <p:nvPr>
            <p:ph type="title"/>
          </p:nvPr>
        </p:nvSpPr>
        <p:spPr>
          <a:xfrm>
            <a:off x="330150" y="307800"/>
            <a:ext cx="8483700" cy="884700"/>
          </a:xfrm>
          <a:prstGeom prst="rect">
            <a:avLst/>
          </a:prstGeom>
          <a:solidFill>
            <a:srgbClr val="36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800"/>
              <a:buFont typeface="Calibri"/>
              <a:buNone/>
            </a:pPr>
            <a:r>
              <a:rPr lang="en-US" sz="3200" b="0" i="0" u="none" strike="noStrike" cap="none">
                <a:solidFill>
                  <a:schemeClr val="lt1"/>
                </a:solidFill>
                <a:latin typeface="Times New Roman"/>
                <a:ea typeface="Times New Roman"/>
                <a:cs typeface="Times New Roman"/>
                <a:sym typeface="Times New Roman"/>
              </a:rPr>
              <a:t>CARIBE WAVE 2</a:t>
            </a:r>
            <a:r>
              <a:rPr lang="en-US" sz="3200">
                <a:solidFill>
                  <a:schemeClr val="lt1"/>
                </a:solidFill>
                <a:latin typeface="Times New Roman"/>
                <a:ea typeface="Times New Roman"/>
                <a:cs typeface="Times New Roman"/>
                <a:sym typeface="Times New Roman"/>
              </a:rPr>
              <a:t>4</a:t>
            </a:r>
            <a:r>
              <a:rPr lang="en-US" sz="3600" b="1" i="0" u="none" strike="noStrike" cap="none">
                <a:solidFill>
                  <a:schemeClr val="lt1"/>
                </a:solidFill>
                <a:latin typeface="Times New Roman"/>
                <a:ea typeface="Times New Roman"/>
                <a:cs typeface="Times New Roman"/>
                <a:sym typeface="Times New Roman"/>
              </a:rPr>
              <a:t/>
            </a:r>
            <a:br>
              <a:rPr lang="en-US" sz="3600" b="1" i="0" u="none" strike="noStrike" cap="none">
                <a:solidFill>
                  <a:schemeClr val="lt1"/>
                </a:solidFill>
                <a:latin typeface="Times New Roman"/>
                <a:ea typeface="Times New Roman"/>
                <a:cs typeface="Times New Roman"/>
                <a:sym typeface="Times New Roman"/>
              </a:rPr>
            </a:br>
            <a:r>
              <a:rPr lang="en-US" sz="2400" b="1" i="0" u="none" strike="noStrike" cap="none">
                <a:solidFill>
                  <a:schemeClr val="lt1"/>
                </a:solidFill>
                <a:latin typeface="Times New Roman"/>
                <a:ea typeface="Times New Roman"/>
                <a:cs typeface="Times New Roman"/>
                <a:sym typeface="Times New Roman"/>
              </a:rPr>
              <a:t>Earthquake and Tsunami Scenarios</a:t>
            </a:r>
            <a:endParaRPr/>
          </a:p>
        </p:txBody>
      </p:sp>
      <p:sp>
        <p:nvSpPr>
          <p:cNvPr id="381" name="Google Shape;381;p4"/>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82" name="Google Shape;382;p4"/>
          <p:cNvGrpSpPr/>
          <p:nvPr/>
        </p:nvGrpSpPr>
        <p:grpSpPr>
          <a:xfrm>
            <a:off x="1651375" y="1768897"/>
            <a:ext cx="6794196" cy="2630523"/>
            <a:chOff x="1632347" y="1768897"/>
            <a:chExt cx="6794196" cy="2630523"/>
          </a:xfrm>
        </p:grpSpPr>
        <p:sp>
          <p:nvSpPr>
            <p:cNvPr id="383" name="Google Shape;383;p4"/>
            <p:cNvSpPr txBox="1"/>
            <p:nvPr/>
          </p:nvSpPr>
          <p:spPr>
            <a:xfrm>
              <a:off x="6899543" y="1768897"/>
              <a:ext cx="15270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Times New Roman"/>
                <a:buNone/>
              </a:pPr>
              <a:r>
                <a:rPr lang="en-US">
                  <a:latin typeface="Times New Roman"/>
                  <a:ea typeface="Times New Roman"/>
                  <a:cs typeface="Times New Roman"/>
                  <a:sym typeface="Times New Roman"/>
                </a:rPr>
                <a:t>Puerto Rico Trench</a:t>
              </a:r>
              <a:endParaRPr sz="1400" b="0" i="0" u="none" strike="noStrike" cap="none">
                <a:solidFill>
                  <a:srgbClr val="000000"/>
                </a:solidFill>
                <a:latin typeface="Arial"/>
                <a:ea typeface="Arial"/>
                <a:cs typeface="Arial"/>
                <a:sym typeface="Arial"/>
              </a:endParaRPr>
            </a:p>
          </p:txBody>
        </p:sp>
        <p:sp>
          <p:nvSpPr>
            <p:cNvPr id="384" name="Google Shape;384;p4"/>
            <p:cNvSpPr txBox="1"/>
            <p:nvPr/>
          </p:nvSpPr>
          <p:spPr>
            <a:xfrm>
              <a:off x="1632347" y="3745125"/>
              <a:ext cx="773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a:latin typeface="Times New Roman"/>
                  <a:ea typeface="Times New Roman"/>
                  <a:cs typeface="Times New Roman"/>
                  <a:sym typeface="Times New Roman"/>
                </a:rPr>
                <a:t>Panama</a:t>
              </a:r>
              <a:endParaRPr sz="1400" b="0" i="0" u="none" strike="noStrike" cap="none">
                <a:solidFill>
                  <a:srgbClr val="000000"/>
                </a:solidFill>
                <a:latin typeface="Arial"/>
                <a:ea typeface="Arial"/>
                <a:cs typeface="Arial"/>
                <a:sym typeface="Arial"/>
              </a:endParaRPr>
            </a:p>
          </p:txBody>
        </p:sp>
        <p:cxnSp>
          <p:nvCxnSpPr>
            <p:cNvPr id="385" name="Google Shape;385;p4"/>
            <p:cNvCxnSpPr/>
            <p:nvPr/>
          </p:nvCxnSpPr>
          <p:spPr>
            <a:xfrm flipH="1">
              <a:off x="6340144" y="2154720"/>
              <a:ext cx="773700" cy="442200"/>
            </a:xfrm>
            <a:prstGeom prst="straightConnector1">
              <a:avLst/>
            </a:prstGeom>
            <a:noFill/>
            <a:ln w="57150" cap="flat" cmpd="sng">
              <a:solidFill>
                <a:srgbClr val="FF0000"/>
              </a:solidFill>
              <a:prstDash val="solid"/>
              <a:round/>
              <a:headEnd type="none" w="sm" len="sm"/>
              <a:tailEnd type="triangle" w="med" len="med"/>
            </a:ln>
          </p:spPr>
        </p:cxnSp>
        <p:cxnSp>
          <p:nvCxnSpPr>
            <p:cNvPr id="386" name="Google Shape;386;p4"/>
            <p:cNvCxnSpPr/>
            <p:nvPr/>
          </p:nvCxnSpPr>
          <p:spPr>
            <a:xfrm>
              <a:off x="2406042" y="4052920"/>
              <a:ext cx="1141200" cy="346500"/>
            </a:xfrm>
            <a:prstGeom prst="straightConnector1">
              <a:avLst/>
            </a:prstGeom>
            <a:noFill/>
            <a:ln w="57150" cap="flat" cmpd="sng">
              <a:solidFill>
                <a:srgbClr val="FF0000"/>
              </a:solidFill>
              <a:prstDash val="solid"/>
              <a:round/>
              <a:headEnd type="none" w="sm" len="sm"/>
              <a:tailEnd type="triangle" w="med" len="med"/>
            </a:ln>
          </p:spPr>
        </p:cxnSp>
      </p:grpSp>
      <p:graphicFrame>
        <p:nvGraphicFramePr>
          <p:cNvPr id="387" name="Google Shape;387;p4"/>
          <p:cNvGraphicFramePr/>
          <p:nvPr/>
        </p:nvGraphicFramePr>
        <p:xfrm>
          <a:off x="1125948" y="5645364"/>
          <a:ext cx="6819900" cy="1163533"/>
        </p:xfrm>
        <a:graphic>
          <a:graphicData uri="http://schemas.openxmlformats.org/drawingml/2006/table">
            <a:tbl>
              <a:tblPr firstRow="1" bandRow="1">
                <a:noFill/>
                <a:tableStyleId>{851F2BC6-445D-4469-9EDA-918641B0F503}</a:tableStyleId>
              </a:tblPr>
              <a:tblGrid>
                <a:gridCol w="2590800">
                  <a:extLst>
                    <a:ext uri="{9D8B030D-6E8A-4147-A177-3AD203B41FA5}">
                      <a16:colId xmlns:a16="http://schemas.microsoft.com/office/drawing/2014/main" val="20000"/>
                    </a:ext>
                  </a:extLst>
                </a:gridCol>
                <a:gridCol w="1738675">
                  <a:extLst>
                    <a:ext uri="{9D8B030D-6E8A-4147-A177-3AD203B41FA5}">
                      <a16:colId xmlns:a16="http://schemas.microsoft.com/office/drawing/2014/main" val="20001"/>
                    </a:ext>
                  </a:extLst>
                </a:gridCol>
                <a:gridCol w="818325">
                  <a:extLst>
                    <a:ext uri="{9D8B030D-6E8A-4147-A177-3AD203B41FA5}">
                      <a16:colId xmlns:a16="http://schemas.microsoft.com/office/drawing/2014/main" val="20002"/>
                    </a:ext>
                  </a:extLst>
                </a:gridCol>
                <a:gridCol w="1672100">
                  <a:extLst>
                    <a:ext uri="{9D8B030D-6E8A-4147-A177-3AD203B41FA5}">
                      <a16:colId xmlns:a16="http://schemas.microsoft.com/office/drawing/2014/main" val="20003"/>
                    </a:ext>
                  </a:extLst>
                </a:gridCol>
              </a:tblGrid>
              <a:tr h="261325">
                <a:tc>
                  <a:txBody>
                    <a:bodyPr/>
                    <a:lstStyle/>
                    <a:p>
                      <a:pPr marL="0" marR="0" lvl="0" indent="0" algn="ctr" rtl="0">
                        <a:lnSpc>
                          <a:spcPct val="107000"/>
                        </a:lnSpc>
                        <a:spcBef>
                          <a:spcPts val="0"/>
                        </a:spcBef>
                        <a:spcAft>
                          <a:spcPts val="0"/>
                        </a:spcAft>
                        <a:buClr>
                          <a:srgbClr val="000000"/>
                        </a:buClr>
                        <a:buSzPts val="2000"/>
                        <a:buFont typeface="Times New Roman"/>
                        <a:buNone/>
                      </a:pPr>
                      <a:r>
                        <a:rPr lang="en-US" sz="2000" u="none" strike="noStrike" cap="none">
                          <a:latin typeface="Times New Roman"/>
                          <a:ea typeface="Times New Roman"/>
                          <a:cs typeface="Times New Roman"/>
                          <a:sym typeface="Times New Roman"/>
                        </a:rPr>
                        <a:t>Scenario</a:t>
                      </a:r>
                      <a:endParaRPr sz="105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7000"/>
                        </a:lnSpc>
                        <a:spcBef>
                          <a:spcPts val="0"/>
                        </a:spcBef>
                        <a:spcAft>
                          <a:spcPts val="0"/>
                        </a:spcAft>
                        <a:buClr>
                          <a:srgbClr val="000000"/>
                        </a:buClr>
                        <a:buSzPts val="2000"/>
                        <a:buFont typeface="Times New Roman"/>
                        <a:buNone/>
                      </a:pPr>
                      <a:r>
                        <a:rPr lang="en-US" sz="2000" u="none" strike="noStrike" cap="none">
                          <a:latin typeface="Times New Roman"/>
                          <a:ea typeface="Times New Roman"/>
                          <a:cs typeface="Times New Roman"/>
                          <a:sym typeface="Times New Roman"/>
                        </a:rPr>
                        <a:t>Origin Time</a:t>
                      </a:r>
                      <a:endParaRPr sz="105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7000"/>
                        </a:lnSpc>
                        <a:spcBef>
                          <a:spcPts val="0"/>
                        </a:spcBef>
                        <a:spcAft>
                          <a:spcPts val="0"/>
                        </a:spcAft>
                        <a:buClr>
                          <a:srgbClr val="000000"/>
                        </a:buClr>
                        <a:buSzPts val="2000"/>
                        <a:buFont typeface="Times New Roman"/>
                        <a:buNone/>
                      </a:pPr>
                      <a:r>
                        <a:rPr lang="en-US" sz="2000" u="none" strike="noStrike" cap="none">
                          <a:latin typeface="Times New Roman"/>
                          <a:ea typeface="Times New Roman"/>
                          <a:cs typeface="Times New Roman"/>
                          <a:sym typeface="Times New Roman"/>
                        </a:rPr>
                        <a:t>Mw</a:t>
                      </a:r>
                      <a:endParaRPr sz="105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7000"/>
                        </a:lnSpc>
                        <a:spcBef>
                          <a:spcPts val="0"/>
                        </a:spcBef>
                        <a:spcAft>
                          <a:spcPts val="0"/>
                        </a:spcAft>
                        <a:buClr>
                          <a:srgbClr val="000000"/>
                        </a:buClr>
                        <a:buSzPts val="2000"/>
                        <a:buFont typeface="Times New Roman"/>
                        <a:buNone/>
                      </a:pPr>
                      <a:r>
                        <a:rPr lang="en-US" sz="2000" u="none" strike="noStrike" cap="none">
                          <a:latin typeface="Times New Roman"/>
                          <a:ea typeface="Times New Roman"/>
                          <a:cs typeface="Times New Roman"/>
                          <a:sym typeface="Times New Roman"/>
                        </a:rPr>
                        <a:t>Epicenter</a:t>
                      </a:r>
                      <a:endParaRPr sz="105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0"/>
                  </a:ext>
                </a:extLst>
              </a:tr>
              <a:tr h="221175">
                <a:tc>
                  <a:txBody>
                    <a:bodyPr/>
                    <a:lstStyle/>
                    <a:p>
                      <a:pPr marL="0" marR="0" lvl="0" indent="0" algn="ctr" rtl="0">
                        <a:lnSpc>
                          <a:spcPct val="107000"/>
                        </a:lnSpc>
                        <a:spcBef>
                          <a:spcPts val="0"/>
                        </a:spcBef>
                        <a:spcAft>
                          <a:spcPts val="0"/>
                        </a:spcAft>
                        <a:buClr>
                          <a:srgbClr val="000000"/>
                        </a:buClr>
                        <a:buSzPts val="1600"/>
                        <a:buFont typeface="Times New Roman"/>
                        <a:buNone/>
                      </a:pPr>
                      <a:r>
                        <a:rPr lang="en-US" sz="1600" b="1" u="none" strike="noStrike" cap="none">
                          <a:latin typeface="Times New Roman"/>
                          <a:ea typeface="Times New Roman"/>
                          <a:cs typeface="Times New Roman"/>
                          <a:sym typeface="Times New Roman"/>
                        </a:rPr>
                        <a:t>Puerto Rico Trench</a:t>
                      </a:r>
                      <a:endParaRPr sz="1050" b="1" u="none" strike="noStrike" cap="none">
                        <a:solidFill>
                          <a:srgbClr val="000000"/>
                        </a:solidFill>
                        <a:latin typeface="Times New Roman"/>
                        <a:ea typeface="Times New Roman"/>
                        <a:cs typeface="Times New Roman"/>
                        <a:sym typeface="Times New Roman"/>
                      </a:endParaRPr>
                    </a:p>
                  </a:txBody>
                  <a:tcPr marL="91450" marR="91450" marT="45725" marB="45725" anchor="ctr"/>
                </a:tc>
                <a:tc rowSpan="2">
                  <a:txBody>
                    <a:bodyPr/>
                    <a:lstStyle/>
                    <a:p>
                      <a:pPr marL="0" marR="0" lvl="0" indent="0" algn="ctr" rtl="0">
                        <a:lnSpc>
                          <a:spcPct val="107000"/>
                        </a:lnSpc>
                        <a:spcBef>
                          <a:spcPts val="0"/>
                        </a:spcBef>
                        <a:spcAft>
                          <a:spcPts val="0"/>
                        </a:spcAft>
                        <a:buClr>
                          <a:srgbClr val="000000"/>
                        </a:buClr>
                        <a:buSzPts val="1600"/>
                        <a:buFont typeface="Times New Roman"/>
                        <a:buNone/>
                      </a:pPr>
                      <a:r>
                        <a:rPr lang="en-US" sz="1600" u="none" strike="noStrike" cap="none">
                          <a:solidFill>
                            <a:srgbClr val="000000"/>
                          </a:solidFill>
                          <a:latin typeface="Times New Roman"/>
                          <a:ea typeface="Times New Roman"/>
                          <a:cs typeface="Times New Roman"/>
                          <a:sym typeface="Times New Roman"/>
                        </a:rPr>
                        <a:t>1</a:t>
                      </a:r>
                      <a:r>
                        <a:rPr lang="en-US" sz="1600" u="none" strike="noStrike" cap="none">
                          <a:latin typeface="Times New Roman"/>
                          <a:ea typeface="Times New Roman"/>
                          <a:cs typeface="Times New Roman"/>
                          <a:sym typeface="Times New Roman"/>
                        </a:rPr>
                        <a:t>5</a:t>
                      </a:r>
                      <a:r>
                        <a:rPr lang="en-US" sz="1600" u="none" strike="noStrike" cap="none">
                          <a:solidFill>
                            <a:srgbClr val="000000"/>
                          </a:solidFill>
                          <a:latin typeface="Times New Roman"/>
                          <a:ea typeface="Times New Roman"/>
                          <a:cs typeface="Times New Roman"/>
                          <a:sym typeface="Times New Roman"/>
                        </a:rPr>
                        <a:t>:00:00 UTC </a:t>
                      </a:r>
                      <a:endParaRPr sz="1050" u="none" strike="noStrike" cap="none">
                        <a:solidFill>
                          <a:srgbClr val="000000"/>
                        </a:solidFill>
                        <a:latin typeface="Times New Roman"/>
                        <a:ea typeface="Times New Roman"/>
                        <a:cs typeface="Times New Roman"/>
                        <a:sym typeface="Times New Roman"/>
                      </a:endParaRPr>
                    </a:p>
                    <a:p>
                      <a:pPr marL="0" marR="0" lvl="0" indent="0" algn="ctr" rtl="0">
                        <a:lnSpc>
                          <a:spcPct val="107000"/>
                        </a:lnSpc>
                        <a:spcBef>
                          <a:spcPts val="0"/>
                        </a:spcBef>
                        <a:spcAft>
                          <a:spcPts val="0"/>
                        </a:spcAft>
                        <a:buClr>
                          <a:srgbClr val="000000"/>
                        </a:buClr>
                        <a:buSzPts val="1600"/>
                        <a:buFont typeface="Times New Roman"/>
                        <a:buNone/>
                      </a:pPr>
                      <a:r>
                        <a:rPr lang="en-US" sz="1600" u="none" strike="noStrike" cap="none">
                          <a:latin typeface="Times New Roman"/>
                          <a:ea typeface="Times New Roman"/>
                          <a:cs typeface="Times New Roman"/>
                          <a:sym typeface="Times New Roman"/>
                        </a:rPr>
                        <a:t>21 March 2024</a:t>
                      </a:r>
                      <a:endParaRPr sz="105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7000"/>
                        </a:lnSpc>
                        <a:spcBef>
                          <a:spcPts val="0"/>
                        </a:spcBef>
                        <a:spcAft>
                          <a:spcPts val="0"/>
                        </a:spcAft>
                        <a:buClr>
                          <a:srgbClr val="000000"/>
                        </a:buClr>
                        <a:buSzPts val="1600"/>
                        <a:buFont typeface="Times New Roman"/>
                        <a:buNone/>
                      </a:pPr>
                      <a:r>
                        <a:rPr lang="en-US" sz="1600" u="none" strike="noStrike" cap="none">
                          <a:latin typeface="Times New Roman"/>
                          <a:ea typeface="Times New Roman"/>
                          <a:cs typeface="Times New Roman"/>
                          <a:sym typeface="Times New Roman"/>
                        </a:rPr>
                        <a:t>8.7</a:t>
                      </a:r>
                      <a:endParaRPr sz="1050" u="none" strike="noStrike" cap="none">
                        <a:solidFill>
                          <a:srgbClr val="000000"/>
                        </a:solidFill>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7000"/>
                        </a:lnSpc>
                        <a:spcBef>
                          <a:spcPts val="0"/>
                        </a:spcBef>
                        <a:spcAft>
                          <a:spcPts val="0"/>
                        </a:spcAft>
                        <a:buClr>
                          <a:srgbClr val="000000"/>
                        </a:buClr>
                        <a:buSzPts val="1600"/>
                        <a:buFont typeface="Times New Roman"/>
                        <a:buNone/>
                      </a:pPr>
                      <a:r>
                        <a:rPr lang="en-US" sz="1600" u="none" strike="noStrike" cap="none">
                          <a:latin typeface="Times New Roman"/>
                          <a:ea typeface="Times New Roman"/>
                          <a:cs typeface="Times New Roman"/>
                          <a:sym typeface="Times New Roman"/>
                        </a:rPr>
                        <a:t>19.25ºN</a:t>
                      </a:r>
                      <a:r>
                        <a:rPr lang="en-US" sz="1600" u="none" strike="noStrike" cap="none">
                          <a:solidFill>
                            <a:srgbClr val="000000"/>
                          </a:solidFill>
                          <a:latin typeface="Times New Roman"/>
                          <a:ea typeface="Times New Roman"/>
                          <a:cs typeface="Times New Roman"/>
                          <a:sym typeface="Times New Roman"/>
                        </a:rPr>
                        <a:t>, </a:t>
                      </a:r>
                      <a:r>
                        <a:rPr lang="en-US" sz="1600" u="none" strike="noStrike" cap="none">
                          <a:latin typeface="Times New Roman"/>
                          <a:ea typeface="Times New Roman"/>
                          <a:cs typeface="Times New Roman"/>
                          <a:sym typeface="Times New Roman"/>
                        </a:rPr>
                        <a:t>66.5ºW</a:t>
                      </a:r>
                      <a:endParaRPr sz="1050" u="none" strike="noStrike" cap="none">
                        <a:solidFill>
                          <a:srgbClr val="000000"/>
                        </a:solidFill>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1"/>
                  </a:ext>
                </a:extLst>
              </a:tr>
              <a:tr h="393575">
                <a:tc>
                  <a:txBody>
                    <a:bodyPr/>
                    <a:lstStyle/>
                    <a:p>
                      <a:pPr marL="0" marR="0" lvl="0" indent="0" algn="ctr" rtl="0">
                        <a:lnSpc>
                          <a:spcPct val="107000"/>
                        </a:lnSpc>
                        <a:spcBef>
                          <a:spcPts val="0"/>
                        </a:spcBef>
                        <a:spcAft>
                          <a:spcPts val="0"/>
                        </a:spcAft>
                        <a:buClr>
                          <a:srgbClr val="000000"/>
                        </a:buClr>
                        <a:buSzPts val="1600"/>
                        <a:buFont typeface="Times New Roman"/>
                        <a:buNone/>
                      </a:pPr>
                      <a:r>
                        <a:rPr lang="en-US" sz="1600" b="1" u="none" strike="noStrike" cap="none">
                          <a:latin typeface="Times New Roman"/>
                          <a:ea typeface="Times New Roman"/>
                          <a:cs typeface="Times New Roman"/>
                          <a:sym typeface="Times New Roman"/>
                        </a:rPr>
                        <a:t>Panama</a:t>
                      </a:r>
                      <a:endParaRPr sz="1050" b="1" u="none" strike="noStrike" cap="none">
                        <a:solidFill>
                          <a:srgbClr val="000000"/>
                        </a:solidFill>
                        <a:latin typeface="Times New Roman"/>
                        <a:ea typeface="Times New Roman"/>
                        <a:cs typeface="Times New Roman"/>
                        <a:sym typeface="Times New Roman"/>
                      </a:endParaRPr>
                    </a:p>
                  </a:txBody>
                  <a:tcPr marL="91450" marR="91450" marT="45725" marB="45725" anchor="ctr"/>
                </a:tc>
                <a:tc v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600"/>
                        <a:buFont typeface="Times New Roman"/>
                        <a:buNone/>
                      </a:pPr>
                      <a:r>
                        <a:rPr lang="en-US" sz="1600" u="none" strike="noStrike" cap="none">
                          <a:latin typeface="Times New Roman"/>
                          <a:ea typeface="Times New Roman"/>
                          <a:cs typeface="Times New Roman"/>
                          <a:sym typeface="Times New Roman"/>
                        </a:rPr>
                        <a:t>8.47</a:t>
                      </a:r>
                      <a:endParaRPr sz="1600" u="none" strike="noStrike" cap="none">
                        <a:solidFill>
                          <a:srgbClr val="000000"/>
                        </a:solidFill>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7000"/>
                        </a:lnSpc>
                        <a:spcBef>
                          <a:spcPts val="0"/>
                        </a:spcBef>
                        <a:spcAft>
                          <a:spcPts val="0"/>
                        </a:spcAft>
                        <a:buClr>
                          <a:srgbClr val="000000"/>
                        </a:buClr>
                        <a:buSzPts val="1600"/>
                        <a:buFont typeface="Times New Roman"/>
                        <a:buNone/>
                      </a:pPr>
                      <a:r>
                        <a:rPr lang="en-US" sz="1600" u="none" strike="noStrike" cap="none">
                          <a:latin typeface="Times New Roman"/>
                          <a:ea typeface="Times New Roman"/>
                          <a:cs typeface="Times New Roman"/>
                          <a:sym typeface="Times New Roman"/>
                        </a:rPr>
                        <a:t>9.80ºN</a:t>
                      </a:r>
                      <a:r>
                        <a:rPr lang="en-US" sz="1600" u="none" strike="noStrike" cap="none">
                          <a:solidFill>
                            <a:srgbClr val="000000"/>
                          </a:solidFill>
                          <a:latin typeface="Times New Roman"/>
                          <a:ea typeface="Times New Roman"/>
                          <a:cs typeface="Times New Roman"/>
                          <a:sym typeface="Times New Roman"/>
                        </a:rPr>
                        <a:t>, </a:t>
                      </a:r>
                      <a:r>
                        <a:rPr lang="en-US" sz="1600" u="none" strike="noStrike" cap="none">
                          <a:latin typeface="Times New Roman"/>
                          <a:ea typeface="Times New Roman"/>
                          <a:cs typeface="Times New Roman"/>
                          <a:sym typeface="Times New Roman"/>
                        </a:rPr>
                        <a:t>77.75ºW</a:t>
                      </a: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2"/>
                  </a:ext>
                </a:extLst>
              </a:tr>
            </a:tbl>
          </a:graphicData>
        </a:graphic>
      </p:graphicFrame>
      <p:sp>
        <p:nvSpPr>
          <p:cNvPr id="388" name="Google Shape;388;p4"/>
          <p:cNvSpPr txBox="1"/>
          <p:nvPr/>
        </p:nvSpPr>
        <p:spPr>
          <a:xfrm>
            <a:off x="-1" y="-11"/>
            <a:ext cx="3084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#TSUNAMIREADY</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
          <p:cNvSpPr txBox="1">
            <a:spLocks noGrp="1"/>
          </p:cNvSpPr>
          <p:nvPr>
            <p:ph type="title"/>
          </p:nvPr>
        </p:nvSpPr>
        <p:spPr>
          <a:xfrm>
            <a:off x="167149" y="110675"/>
            <a:ext cx="8858864" cy="578100"/>
          </a:xfrm>
          <a:prstGeom prst="rect">
            <a:avLst/>
          </a:prstGeom>
          <a:solidFill>
            <a:srgbClr val="36609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200"/>
              <a:buFont typeface="Calibri"/>
              <a:buNone/>
            </a:pPr>
            <a:r>
              <a:rPr lang="en-US" sz="2800" dirty="0" smtClean="0">
                <a:latin typeface="Times New Roman"/>
                <a:ea typeface="Times New Roman"/>
                <a:cs typeface="Times New Roman"/>
                <a:sym typeface="Times New Roman"/>
              </a:rPr>
              <a:t>CARIBE WAVE – Receipt Methods PTWC Messages</a:t>
            </a:r>
            <a:endParaRPr sz="3200" dirty="0"/>
          </a:p>
        </p:txBody>
      </p:sp>
      <p:sp>
        <p:nvSpPr>
          <p:cNvPr id="424" name="Google Shape;424;p6"/>
          <p:cNvSpPr txBox="1"/>
          <p:nvPr/>
        </p:nvSpPr>
        <p:spPr>
          <a:xfrm>
            <a:off x="7146498" y="6580327"/>
            <a:ext cx="187951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Times New Roman"/>
                <a:ea typeface="Times New Roman"/>
                <a:cs typeface="Times New Roman"/>
                <a:sym typeface="Times New Roman"/>
              </a:rPr>
              <a:t> </a:t>
            </a:r>
            <a:r>
              <a:rPr lang="en-US" sz="1400" b="0" i="0" u="none" strike="noStrike" cap="none" dirty="0">
                <a:solidFill>
                  <a:schemeClr val="tx1"/>
                </a:solidFill>
                <a:latin typeface="Times New Roman"/>
                <a:ea typeface="Times New Roman"/>
                <a:cs typeface="Times New Roman"/>
                <a:sym typeface="Times New Roman"/>
              </a:rPr>
              <a:t>#TSUNAMIREADY</a:t>
            </a:r>
            <a:endParaRPr sz="1400" b="0" i="0" u="none" strike="noStrike" cap="none" dirty="0">
              <a:solidFill>
                <a:schemeClr val="tx1"/>
              </a:solidFil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178" y="688775"/>
            <a:ext cx="7935693" cy="59093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PTWC Dummy Message Timing</a:t>
            </a:r>
            <a:endParaRPr lang="en-US" dirty="0"/>
          </a:p>
        </p:txBody>
      </p:sp>
      <p:pic>
        <p:nvPicPr>
          <p:cNvPr id="6" name="Picture 5"/>
          <p:cNvPicPr>
            <a:picLocks noChangeAspect="1"/>
          </p:cNvPicPr>
          <p:nvPr/>
        </p:nvPicPr>
        <p:blipFill rotWithShape="1">
          <a:blip r:embed="rId2"/>
          <a:srcRect b="4957"/>
          <a:stretch/>
        </p:blipFill>
        <p:spPr>
          <a:xfrm>
            <a:off x="373626" y="1651820"/>
            <a:ext cx="8448675" cy="4454012"/>
          </a:xfrm>
          <a:prstGeom prst="rect">
            <a:avLst/>
          </a:prstGeom>
        </p:spPr>
      </p:pic>
    </p:spTree>
    <p:extLst>
      <p:ext uri="{BB962C8B-B14F-4D97-AF65-F5344CB8AC3E}">
        <p14:creationId xmlns:p14="http://schemas.microsoft.com/office/powerpoint/2010/main" val="1042680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PTWC Dummy Message</a:t>
            </a:r>
            <a:endParaRPr lang="en-US" dirty="0"/>
          </a:p>
        </p:txBody>
      </p:sp>
      <p:pic>
        <p:nvPicPr>
          <p:cNvPr id="2052" name="Picture 4" descr="https://lh7-us.googleusercontent.com/p6CEyCee8R5ezxE08fvbmwxHu8niWMRMU-ARv-vlndoAEbUjSMwkoCrAmaB6cIlKTR49QVaDgllzv45j4pHj_lmpitlPmqDRaccePcrfm2ScmGI_binxuNS2BSqBVMMKMtiYg5TMUf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698" y="1434179"/>
            <a:ext cx="5943600" cy="3781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07611" y="5702710"/>
            <a:ext cx="5830529" cy="307777"/>
          </a:xfrm>
          <a:prstGeom prst="rect">
            <a:avLst/>
          </a:prstGeom>
          <a:noFill/>
        </p:spPr>
        <p:txBody>
          <a:bodyPr wrap="square" rtlCol="0">
            <a:spAutoFit/>
          </a:bodyPr>
          <a:lstStyle/>
          <a:p>
            <a:r>
              <a:rPr lang="en-US" dirty="0" smtClean="0"/>
              <a:t>Haiti:   lots of problems with emails</a:t>
            </a:r>
            <a:endParaRPr lang="en-US" dirty="0"/>
          </a:p>
        </p:txBody>
      </p:sp>
    </p:spTree>
    <p:extLst>
      <p:ext uri="{BB962C8B-B14F-4D97-AF65-F5344CB8AC3E}">
        <p14:creationId xmlns:p14="http://schemas.microsoft.com/office/powerpoint/2010/main" val="766352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Reception of PTWC Emails with Simulated Products</a:t>
            </a:r>
            <a:endParaRPr lang="en-US" dirty="0"/>
          </a:p>
        </p:txBody>
      </p:sp>
      <p:pic>
        <p:nvPicPr>
          <p:cNvPr id="1028" name="Picture 4" descr="https://lh7-us.googleusercontent.com/v5yMOxD6tRfkxGvpWgRJONZOV9OzYgmENqa24dSvpxuunk8wT0kNsTK7tV3Kcb51ksMpZ2mGypuE_BNSGdm_k-zD6PlTP1BaOF4YI5ajNM7Y0p24WLlVXpI37hkARvifFEbK-UqJgq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225" y="1430593"/>
            <a:ext cx="7231449" cy="483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162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CATAC Dummy Message</a:t>
            </a:r>
            <a:endParaRPr lang="en-US" dirty="0"/>
          </a:p>
        </p:txBody>
      </p:sp>
      <p:pic>
        <p:nvPicPr>
          <p:cNvPr id="3074" name="Picture 2" descr="https://lh7-us.googleusercontent.com/tEj8RzCmNtmSSKTWphWLrEnfr5Ls7nVs0G3Rvbq7iSCGdvAfhdo8AYVMeyVGx9wbtEAIJXau55NQrWDADE0yvMXINKf7fFn6S2w74oA2xbGMRdcRZPb7RcV7lxalOwD7HZjT2RLl2Wm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839" y="1189037"/>
            <a:ext cx="5943600" cy="52101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532090" y="6266637"/>
            <a:ext cx="7529213" cy="591363"/>
          </a:xfrm>
          <a:prstGeom prst="rect">
            <a:avLst/>
          </a:prstGeom>
        </p:spPr>
      </p:pic>
    </p:spTree>
    <p:extLst>
      <p:ext uri="{BB962C8B-B14F-4D97-AF65-F5344CB8AC3E}">
        <p14:creationId xmlns:p14="http://schemas.microsoft.com/office/powerpoint/2010/main" val="3184328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CATAC Dummy Message</a:t>
            </a:r>
            <a:endParaRPr lang="en-US" dirty="0"/>
          </a:p>
        </p:txBody>
      </p:sp>
      <p:pic>
        <p:nvPicPr>
          <p:cNvPr id="4098" name="Picture 2" descr="https://lh7-us.googleusercontent.com/___IKPtvxSBRTmn8HabLwE6nFjhE172aRc2GT2VvjyA9MPTVtnlaSLO5V9HkbNI1-JKul3Q2TOGkBNXIXMm4faMNw1mvNg7gS7OJU8bWFdz_2GWxB80KgZlEVYjXkQu9bkfHlc1hRM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76" y="1356185"/>
            <a:ext cx="5943600" cy="37242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063032" y="5650376"/>
            <a:ext cx="7529213" cy="591363"/>
          </a:xfrm>
          <a:prstGeom prst="rect">
            <a:avLst/>
          </a:prstGeom>
        </p:spPr>
      </p:pic>
    </p:spTree>
    <p:extLst>
      <p:ext uri="{BB962C8B-B14F-4D97-AF65-F5344CB8AC3E}">
        <p14:creationId xmlns:p14="http://schemas.microsoft.com/office/powerpoint/2010/main" val="1132803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CATAC Exercise Message</a:t>
            </a:r>
            <a:endParaRPr lang="en-US" dirty="0"/>
          </a:p>
        </p:txBody>
      </p:sp>
      <p:pic>
        <p:nvPicPr>
          <p:cNvPr id="5122" name="Picture 2" descr="https://lh7-us.googleusercontent.com/rJx02SL3u0g8wxZzOMrtVbw-VG5BcTbJAolmtxx1I2M3XpG0jeJHZYCPp-xhmXPLnd-pmnS2_DfXwOPPFn5KCP31Y-eZCojCz-E2ArOPlCX3TyGeiAvEyKHjQaYfMHS7ZApP2fg6a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194" y="1385017"/>
            <a:ext cx="5943600" cy="37814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161354" y="5611047"/>
            <a:ext cx="7529213" cy="591363"/>
          </a:xfrm>
          <a:prstGeom prst="rect">
            <a:avLst/>
          </a:prstGeom>
        </p:spPr>
      </p:pic>
    </p:spTree>
    <p:extLst>
      <p:ext uri="{BB962C8B-B14F-4D97-AF65-F5344CB8AC3E}">
        <p14:creationId xmlns:p14="http://schemas.microsoft.com/office/powerpoint/2010/main" val="1741681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CATAC Exercise Message*</a:t>
            </a:r>
            <a:endParaRPr lang="en-US" dirty="0"/>
          </a:p>
        </p:txBody>
      </p:sp>
      <p:pic>
        <p:nvPicPr>
          <p:cNvPr id="5122" name="Picture 2" descr="https://lh7-us.googleusercontent.com/rJx02SL3u0g8wxZzOMrtVbw-VG5BcTbJAolmtxx1I2M3XpG0jeJHZYCPp-xhmXPLnd-pmnS2_DfXwOPPFn5KCP31Y-eZCojCz-E2ArOPlCX3TyGeiAvEyKHjQaYfMHS7ZApP2fg6a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194" y="1385017"/>
            <a:ext cx="5943600" cy="37814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56889" y="5880660"/>
            <a:ext cx="4610558" cy="307777"/>
          </a:xfrm>
          <a:prstGeom prst="rect">
            <a:avLst/>
          </a:prstGeom>
        </p:spPr>
        <p:txBody>
          <a:bodyPr wrap="none">
            <a:spAutoFit/>
          </a:bodyPr>
          <a:lstStyle/>
          <a:p>
            <a:r>
              <a:rPr lang="en-US" dirty="0"/>
              <a:t>Guatemala: Some messages were received not in order</a:t>
            </a:r>
          </a:p>
        </p:txBody>
      </p:sp>
      <p:sp>
        <p:nvSpPr>
          <p:cNvPr id="3" name="TextBox 2"/>
          <p:cNvSpPr txBox="1"/>
          <p:nvPr/>
        </p:nvSpPr>
        <p:spPr>
          <a:xfrm>
            <a:off x="457200" y="6331975"/>
            <a:ext cx="7511358" cy="523220"/>
          </a:xfrm>
          <a:prstGeom prst="rect">
            <a:avLst/>
          </a:prstGeom>
          <a:noFill/>
        </p:spPr>
        <p:txBody>
          <a:bodyPr wrap="square" rtlCol="0">
            <a:spAutoFit/>
          </a:bodyPr>
          <a:lstStyle/>
          <a:p>
            <a:r>
              <a:rPr lang="en-US" dirty="0" smtClean="0"/>
              <a:t>*CARIBE-EWS Countries of Central America which answered survey:  Panama, Costa Rica and Guatemala</a:t>
            </a:r>
            <a:endParaRPr lang="en-US" dirty="0"/>
          </a:p>
        </p:txBody>
      </p:sp>
    </p:spTree>
    <p:extLst>
      <p:ext uri="{BB962C8B-B14F-4D97-AF65-F5344CB8AC3E}">
        <p14:creationId xmlns:p14="http://schemas.microsoft.com/office/powerpoint/2010/main" val="1758284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ac07dedc10_0_0"/>
          <p:cNvSpPr txBox="1">
            <a:spLocks noGrp="1"/>
          </p:cNvSpPr>
          <p:nvPr>
            <p:ph type="title"/>
          </p:nvPr>
        </p:nvSpPr>
        <p:spPr>
          <a:xfrm>
            <a:off x="457200" y="274624"/>
            <a:ext cx="8229600" cy="55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Terms of Reference</a:t>
            </a:r>
            <a:endParaRPr/>
          </a:p>
        </p:txBody>
      </p:sp>
      <p:sp>
        <p:nvSpPr>
          <p:cNvPr id="286" name="Google Shape;286;g2ac07dedc10_0_0"/>
          <p:cNvSpPr txBox="1">
            <a:spLocks noGrp="1"/>
          </p:cNvSpPr>
          <p:nvPr>
            <p:ph type="body" idx="1"/>
          </p:nvPr>
        </p:nvSpPr>
        <p:spPr>
          <a:xfrm>
            <a:off x="457200" y="1155825"/>
            <a:ext cx="8229600" cy="639900"/>
          </a:xfrm>
          <a:prstGeom prst="rect">
            <a:avLst/>
          </a:prstGeom>
        </p:spPr>
        <p:txBody>
          <a:bodyPr spcFirstLastPara="1" wrap="square" lIns="91425" tIns="91425" rIns="91425" bIns="91425" anchor="b" anchorCtr="0">
            <a:noAutofit/>
          </a:bodyPr>
          <a:lstStyle/>
          <a:p>
            <a:pPr marL="0" lvl="0" indent="0" algn="l" rtl="0">
              <a:spcBef>
                <a:spcPts val="480"/>
              </a:spcBef>
              <a:spcAft>
                <a:spcPts val="0"/>
              </a:spcAft>
              <a:buClr>
                <a:schemeClr val="dk1"/>
              </a:buClr>
              <a:buSzPts val="1100"/>
              <a:buFont typeface="Arial"/>
              <a:buNone/>
            </a:pPr>
            <a:endParaRPr sz="1200" dirty="0"/>
          </a:p>
          <a:p>
            <a:pPr marL="0" lvl="0" indent="0" algn="just" rtl="0">
              <a:spcBef>
                <a:spcPts val="480"/>
              </a:spcBef>
              <a:spcAft>
                <a:spcPts val="0"/>
              </a:spcAft>
              <a:buClr>
                <a:schemeClr val="dk1"/>
              </a:buClr>
              <a:buSzPts val="1100"/>
              <a:buFont typeface="Arial"/>
              <a:buNone/>
            </a:pPr>
            <a:r>
              <a:rPr lang="en-US" sz="1800" dirty="0"/>
              <a:t>Purpose: </a:t>
            </a:r>
            <a:r>
              <a:rPr lang="en-US" sz="1800" b="0" dirty="0"/>
              <a:t>To examine current and developing capacities and advise the ICG about the definition and composition of early warnings and tsunami products and the methods and best practices for effective end-to-end dissemination and communication.</a:t>
            </a:r>
            <a:endParaRPr sz="1800" b="0" dirty="0"/>
          </a:p>
        </p:txBody>
      </p:sp>
      <p:sp>
        <p:nvSpPr>
          <p:cNvPr id="287" name="Google Shape;287;g2ac07dedc10_0_0"/>
          <p:cNvSpPr txBox="1">
            <a:spLocks noGrp="1"/>
          </p:cNvSpPr>
          <p:nvPr>
            <p:ph type="body" idx="2"/>
          </p:nvPr>
        </p:nvSpPr>
        <p:spPr>
          <a:xfrm>
            <a:off x="583525" y="1939500"/>
            <a:ext cx="3648600" cy="42909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Clr>
                <a:schemeClr val="dk1"/>
              </a:buClr>
              <a:buSzPts val="1100"/>
              <a:buFont typeface="Arial"/>
              <a:buNone/>
            </a:pPr>
            <a:r>
              <a:rPr lang="en-US" sz="1400" b="1" dirty="0"/>
              <a:t>Tasks:</a:t>
            </a:r>
            <a:endParaRPr sz="1400" b="1" dirty="0"/>
          </a:p>
          <a:p>
            <a:pPr marL="0" lvl="0" indent="0" algn="just" rtl="0">
              <a:spcBef>
                <a:spcPts val="480"/>
              </a:spcBef>
              <a:spcAft>
                <a:spcPts val="0"/>
              </a:spcAft>
              <a:buClr>
                <a:schemeClr val="dk1"/>
              </a:buClr>
              <a:buSzPts val="1100"/>
              <a:buFont typeface="Arial"/>
              <a:buNone/>
            </a:pPr>
            <a:r>
              <a:rPr lang="en-US" sz="1400" dirty="0"/>
              <a:t>- </a:t>
            </a:r>
            <a:r>
              <a:rPr lang="en-US" sz="1400" b="1" dirty="0"/>
              <a:t>Explore and document </a:t>
            </a:r>
            <a:r>
              <a:rPr lang="en-US" sz="1400" dirty="0"/>
              <a:t>the dissemination capabilities and existing alert guidance in the countries of the region. </a:t>
            </a:r>
            <a:endParaRPr sz="1400" dirty="0"/>
          </a:p>
          <a:p>
            <a:pPr marL="0" lvl="0" indent="0" algn="just" rtl="0">
              <a:spcBef>
                <a:spcPts val="480"/>
              </a:spcBef>
              <a:spcAft>
                <a:spcPts val="0"/>
              </a:spcAft>
              <a:buClr>
                <a:schemeClr val="dk1"/>
              </a:buClr>
              <a:buSzPts val="1100"/>
              <a:buFont typeface="Arial"/>
              <a:buNone/>
            </a:pPr>
            <a:r>
              <a:rPr lang="en-US" sz="1400" dirty="0"/>
              <a:t>- </a:t>
            </a:r>
            <a:r>
              <a:rPr lang="en-US" sz="1400" b="1" dirty="0"/>
              <a:t>Identify the difficulties and challenges </a:t>
            </a:r>
            <a:r>
              <a:rPr lang="en-US" sz="1400" dirty="0"/>
              <a:t>existing in the region that hinder the impact of “end to end” dissemination and communication of early warnings.  </a:t>
            </a:r>
            <a:endParaRPr sz="1400" dirty="0"/>
          </a:p>
          <a:p>
            <a:pPr marL="0" lvl="0" indent="0" algn="just" rtl="0">
              <a:spcBef>
                <a:spcPts val="480"/>
              </a:spcBef>
              <a:spcAft>
                <a:spcPts val="0"/>
              </a:spcAft>
              <a:buClr>
                <a:schemeClr val="dk1"/>
              </a:buClr>
              <a:buSzPts val="1100"/>
              <a:buFont typeface="Arial"/>
              <a:buNone/>
            </a:pPr>
            <a:r>
              <a:rPr lang="en-US" sz="1400" dirty="0"/>
              <a:t>- </a:t>
            </a:r>
            <a:r>
              <a:rPr lang="en-US" sz="1400" b="1" dirty="0"/>
              <a:t>Establish strategies </a:t>
            </a:r>
            <a:r>
              <a:rPr lang="en-US" sz="1400" dirty="0"/>
              <a:t>for the development and implementation of methods and technologies to strengthen the interaction with the media and dissemination of early warnings within the countries of the region. </a:t>
            </a:r>
            <a:endParaRPr sz="1400" dirty="0"/>
          </a:p>
          <a:p>
            <a:pPr marL="0" lvl="0" indent="0" algn="just" rtl="0">
              <a:spcBef>
                <a:spcPts val="480"/>
              </a:spcBef>
              <a:spcAft>
                <a:spcPts val="0"/>
              </a:spcAft>
              <a:buClr>
                <a:schemeClr val="dk1"/>
              </a:buClr>
              <a:buSzPts val="1100"/>
              <a:buFont typeface="Arial"/>
              <a:buNone/>
            </a:pPr>
            <a:r>
              <a:rPr lang="en-US" sz="1400" dirty="0"/>
              <a:t>- </a:t>
            </a:r>
            <a:r>
              <a:rPr lang="en-US" sz="1400" b="1" dirty="0"/>
              <a:t>Evaluate communication tests and tsunami exercises</a:t>
            </a:r>
            <a:r>
              <a:rPr lang="en-US" sz="1400" dirty="0"/>
              <a:t>, in order to identify weaknesses and make recommendations to help strengthen these delivery systems</a:t>
            </a:r>
            <a:endParaRPr sz="1400" dirty="0"/>
          </a:p>
          <a:p>
            <a:pPr marL="0" lvl="0" indent="0" algn="just" rtl="0">
              <a:spcBef>
                <a:spcPts val="480"/>
              </a:spcBef>
              <a:spcAft>
                <a:spcPts val="0"/>
              </a:spcAft>
              <a:buClr>
                <a:schemeClr val="dk1"/>
              </a:buClr>
              <a:buSzPts val="1100"/>
              <a:buFont typeface="Arial"/>
              <a:buNone/>
            </a:pPr>
            <a:endParaRPr sz="1400" b="1" dirty="0"/>
          </a:p>
          <a:p>
            <a:pPr marL="0" lvl="0" indent="0" algn="just" rtl="0">
              <a:spcBef>
                <a:spcPts val="480"/>
              </a:spcBef>
              <a:spcAft>
                <a:spcPts val="0"/>
              </a:spcAft>
              <a:buNone/>
            </a:pPr>
            <a:endParaRPr sz="1400" dirty="0"/>
          </a:p>
        </p:txBody>
      </p:sp>
      <p:sp>
        <p:nvSpPr>
          <p:cNvPr id="288" name="Google Shape;288;g2ac07dedc10_0_0"/>
          <p:cNvSpPr txBox="1">
            <a:spLocks noGrp="1"/>
          </p:cNvSpPr>
          <p:nvPr>
            <p:ph type="body" idx="4"/>
          </p:nvPr>
        </p:nvSpPr>
        <p:spPr>
          <a:xfrm>
            <a:off x="4827675" y="2104825"/>
            <a:ext cx="3926400" cy="4102500"/>
          </a:xfrm>
          <a:prstGeom prst="rect">
            <a:avLst/>
          </a:prstGeom>
        </p:spPr>
        <p:txBody>
          <a:bodyPr spcFirstLastPara="1" wrap="square" lIns="91425" tIns="91425" rIns="91425" bIns="91425" anchor="t" anchorCtr="0">
            <a:noAutofit/>
          </a:bodyPr>
          <a:lstStyle/>
          <a:p>
            <a:pPr marL="0" lvl="0" indent="0" algn="just" rtl="0">
              <a:spcBef>
                <a:spcPts val="480"/>
              </a:spcBef>
              <a:spcAft>
                <a:spcPts val="0"/>
              </a:spcAft>
              <a:buNone/>
            </a:pPr>
            <a:r>
              <a:rPr lang="en-US" sz="1400" dirty="0"/>
              <a:t>- </a:t>
            </a:r>
            <a:r>
              <a:rPr lang="en-US" sz="1400" b="1" dirty="0"/>
              <a:t>Create communication protocol and standardized information </a:t>
            </a:r>
            <a:r>
              <a:rPr lang="en-US" sz="1400" dirty="0"/>
              <a:t>identifying the minimum acceptable levels for communication and dissemination of tsunami early warning in all countries for approval by the ICG. </a:t>
            </a:r>
            <a:endParaRPr sz="1400" dirty="0"/>
          </a:p>
          <a:p>
            <a:pPr marL="0" lvl="0" indent="0" algn="just" rtl="0">
              <a:spcBef>
                <a:spcPts val="480"/>
              </a:spcBef>
              <a:spcAft>
                <a:spcPts val="0"/>
              </a:spcAft>
              <a:buClr>
                <a:schemeClr val="dk1"/>
              </a:buClr>
              <a:buSzPts val="1100"/>
              <a:buFont typeface="Arial"/>
              <a:buNone/>
            </a:pPr>
            <a:r>
              <a:rPr lang="en-US" sz="1400" dirty="0"/>
              <a:t>- </a:t>
            </a:r>
            <a:r>
              <a:rPr lang="en-US" sz="1400" b="1" dirty="0"/>
              <a:t>Provide feedback to the Tsunami Service Providers</a:t>
            </a:r>
            <a:r>
              <a:rPr lang="en-US" sz="1400" dirty="0"/>
              <a:t> on its products and communication procedures. </a:t>
            </a:r>
            <a:endParaRPr sz="1400" dirty="0"/>
          </a:p>
          <a:p>
            <a:pPr marL="0" lvl="0" indent="0" algn="just" rtl="0">
              <a:spcBef>
                <a:spcPts val="480"/>
              </a:spcBef>
              <a:spcAft>
                <a:spcPts val="0"/>
              </a:spcAft>
              <a:buClr>
                <a:schemeClr val="dk1"/>
              </a:buClr>
              <a:buSzPts val="1100"/>
              <a:buFont typeface="Arial"/>
              <a:buNone/>
            </a:pPr>
            <a:r>
              <a:rPr lang="en-US" sz="1400" dirty="0"/>
              <a:t>- Serve as a </a:t>
            </a:r>
            <a:r>
              <a:rPr lang="en-US" sz="1400" b="1" dirty="0"/>
              <a:t>reviewing and approving body for proposed changes to TSP </a:t>
            </a:r>
            <a:r>
              <a:rPr lang="en-US" sz="1400" dirty="0"/>
              <a:t>products for the CARIBE-EWS, or determine if proposed changes warrant going to the ICG for review and approval. </a:t>
            </a:r>
            <a:endParaRPr sz="1400" dirty="0"/>
          </a:p>
          <a:p>
            <a:pPr marL="0" lvl="0" indent="0" algn="just" rtl="0">
              <a:spcBef>
                <a:spcPts val="480"/>
              </a:spcBef>
              <a:spcAft>
                <a:spcPts val="0"/>
              </a:spcAft>
              <a:buClr>
                <a:schemeClr val="dk1"/>
              </a:buClr>
              <a:buSzPts val="1100"/>
              <a:buFont typeface="Arial"/>
              <a:buNone/>
            </a:pPr>
            <a:r>
              <a:rPr lang="en-US" sz="1400" dirty="0"/>
              <a:t>- </a:t>
            </a:r>
            <a:r>
              <a:rPr lang="en-US" sz="1400" b="1" dirty="0"/>
              <a:t>Present a progress report</a:t>
            </a:r>
            <a:r>
              <a:rPr lang="en-US" sz="1400" dirty="0"/>
              <a:t> based on the Key Performance Indicators related to the UN ODTP.  </a:t>
            </a:r>
            <a:endParaRPr sz="1400" dirty="0"/>
          </a:p>
          <a:p>
            <a:pPr marL="0" lvl="0" indent="0" algn="just" rtl="0">
              <a:spcBef>
                <a:spcPts val="480"/>
              </a:spcBef>
              <a:spcAft>
                <a:spcPts val="0"/>
              </a:spcAft>
              <a:buClr>
                <a:schemeClr val="dk1"/>
              </a:buClr>
              <a:buSzPts val="1100"/>
              <a:buFont typeface="Arial"/>
              <a:buNone/>
            </a:pPr>
            <a:r>
              <a:rPr lang="en-US" sz="1400" dirty="0"/>
              <a:t>- </a:t>
            </a:r>
            <a:r>
              <a:rPr lang="en-US" sz="1400" b="1" dirty="0"/>
              <a:t>Promote the sharing of experience and expertise, and capacity building</a:t>
            </a:r>
            <a:r>
              <a:rPr lang="en-US" sz="1400" dirty="0"/>
              <a:t> essential to effective tsunami warning dissemination and communication. </a:t>
            </a:r>
            <a:endParaRPr sz="1400" dirty="0"/>
          </a:p>
          <a:p>
            <a:pPr marL="0" lvl="0" indent="0" algn="l" rtl="0">
              <a:spcBef>
                <a:spcPts val="480"/>
              </a:spcBef>
              <a:spcAft>
                <a:spcPts val="0"/>
              </a:spcAft>
              <a:buNone/>
            </a:pPr>
            <a:endParaRPr sz="1500" dirty="0"/>
          </a:p>
        </p:txBody>
      </p:sp>
      <p:sp>
        <p:nvSpPr>
          <p:cNvPr id="289" name="Google Shape;289;g2ac07dedc10_0_0"/>
          <p:cNvSpPr txBox="1"/>
          <p:nvPr/>
        </p:nvSpPr>
        <p:spPr>
          <a:xfrm>
            <a:off x="-1" y="6473739"/>
            <a:ext cx="3084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#TSUNAMIREADY</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4974"/>
            <a:ext cx="8229600" cy="1143000"/>
          </a:xfrm>
        </p:spPr>
        <p:txBody>
          <a:bodyPr/>
          <a:lstStyle/>
          <a:p>
            <a:r>
              <a:rPr lang="en-US" dirty="0" smtClean="0"/>
              <a:t>Simulated Products CARIBE WAVE</a:t>
            </a:r>
            <a:endParaRPr lang="en-US" dirty="0"/>
          </a:p>
        </p:txBody>
      </p:sp>
      <p:sp>
        <p:nvSpPr>
          <p:cNvPr id="5" name="Text Placeholder 4"/>
          <p:cNvSpPr>
            <a:spLocks noGrp="1"/>
          </p:cNvSpPr>
          <p:nvPr>
            <p:ph type="body" idx="1"/>
          </p:nvPr>
        </p:nvSpPr>
        <p:spPr>
          <a:xfrm>
            <a:off x="457200" y="1145381"/>
            <a:ext cx="4040188" cy="639762"/>
          </a:xfrm>
        </p:spPr>
        <p:txBody>
          <a:bodyPr/>
          <a:lstStyle/>
          <a:p>
            <a:r>
              <a:rPr lang="en-US" dirty="0" smtClean="0"/>
              <a:t>PTWC</a:t>
            </a:r>
            <a:endParaRPr lang="en-US" dirty="0"/>
          </a:p>
        </p:txBody>
      </p:sp>
      <p:sp>
        <p:nvSpPr>
          <p:cNvPr id="6" name="Text Placeholder 5"/>
          <p:cNvSpPr>
            <a:spLocks noGrp="1"/>
          </p:cNvSpPr>
          <p:nvPr>
            <p:ph type="body" idx="2"/>
          </p:nvPr>
        </p:nvSpPr>
        <p:spPr>
          <a:xfrm>
            <a:off x="457200" y="1917290"/>
            <a:ext cx="4040188" cy="4208873"/>
          </a:xfrm>
        </p:spPr>
        <p:txBody>
          <a:bodyPr>
            <a:normAutofit fontScale="25000" lnSpcReduction="20000"/>
          </a:bodyPr>
          <a:lstStyle/>
          <a:p>
            <a:pPr marL="76200" indent="0">
              <a:buNone/>
            </a:pPr>
            <a:r>
              <a:rPr lang="en-US" dirty="0"/>
              <a:t>NWS PACIFIC TSUNAMI WARNING CENTER HONOLULU HI</a:t>
            </a:r>
          </a:p>
          <a:p>
            <a:pPr marL="76200" indent="0">
              <a:buNone/>
            </a:pPr>
            <a:r>
              <a:rPr lang="en-US" dirty="0"/>
              <a:t>1600 UTC THU MAR 21 2024</a:t>
            </a:r>
          </a:p>
          <a:p>
            <a:pPr marL="76200" indent="0">
              <a:buNone/>
            </a:pPr>
            <a:endParaRPr lang="en-US" dirty="0"/>
          </a:p>
          <a:p>
            <a:pPr marL="76200" indent="0">
              <a:buNone/>
            </a:pPr>
            <a:r>
              <a:rPr lang="en-US" dirty="0"/>
              <a:t>...THIS MESSAGE IS FOR TEST PURPOSES ONLY...</a:t>
            </a:r>
          </a:p>
          <a:p>
            <a:pPr marL="76200" indent="0">
              <a:buNone/>
            </a:pPr>
            <a:r>
              <a:rPr lang="en-US" dirty="0"/>
              <a:t>...TEST TSUNAMI THREAT MESSAGE TEST...</a:t>
            </a:r>
          </a:p>
          <a:p>
            <a:pPr marL="76200" indent="0">
              <a:buNone/>
            </a:pPr>
            <a:endParaRPr lang="en-US" dirty="0"/>
          </a:p>
          <a:p>
            <a:pPr marL="76200" indent="0">
              <a:buNone/>
            </a:pPr>
            <a:endParaRPr lang="en-US" dirty="0"/>
          </a:p>
          <a:p>
            <a:pPr marL="76200" indent="0">
              <a:buNone/>
            </a:pPr>
            <a:r>
              <a:rPr lang="en-US" dirty="0"/>
              <a:t>**** NOTICE **** NOTICE **** NOTICE **** NOTICE **** NOTICE *****</a:t>
            </a:r>
          </a:p>
          <a:p>
            <a:pPr marL="76200" indent="0">
              <a:buNone/>
            </a:pPr>
            <a:endParaRPr lang="en-US" dirty="0"/>
          </a:p>
          <a:p>
            <a:pPr marL="76200" indent="0">
              <a:buNone/>
            </a:pPr>
            <a:r>
              <a:rPr lang="en-US" dirty="0"/>
              <a:t> THIS IS A TEST MESSAGE. THIS MESSAGE IS ISSUED FOR INFORMATION</a:t>
            </a:r>
          </a:p>
          <a:p>
            <a:pPr marL="76200" indent="0">
              <a:buNone/>
            </a:pPr>
            <a:r>
              <a:rPr lang="en-US" dirty="0"/>
              <a:t> ONLY IN SUPPORT OF THE UNESCO/IOC TSUNAMI AND OTHER COASTAL</a:t>
            </a:r>
          </a:p>
          <a:p>
            <a:pPr marL="76200" indent="0">
              <a:buNone/>
            </a:pPr>
            <a:r>
              <a:rPr lang="en-US" dirty="0"/>
              <a:t> HAZARDS WARNING SYSTEM FOR THE CARIBBEAN AND ADJACENT REGIONS</a:t>
            </a:r>
          </a:p>
          <a:p>
            <a:pPr marL="76200" indent="0">
              <a:buNone/>
            </a:pPr>
            <a:r>
              <a:rPr lang="en-US" dirty="0"/>
              <a:t> AND IS MEANT FOR NATIONAL AUTHORITIES IN EACH COUNTRY OF THAT</a:t>
            </a:r>
          </a:p>
          <a:p>
            <a:pPr marL="76200" indent="0">
              <a:buNone/>
            </a:pPr>
            <a:r>
              <a:rPr lang="en-US" dirty="0"/>
              <a:t> SYSTEM.</a:t>
            </a:r>
          </a:p>
          <a:p>
            <a:pPr marL="76200" indent="0">
              <a:buNone/>
            </a:pPr>
            <a:endParaRPr lang="en-US" dirty="0"/>
          </a:p>
          <a:p>
            <a:pPr marL="76200" indent="0">
              <a:buNone/>
            </a:pPr>
            <a:r>
              <a:rPr lang="en-US" dirty="0"/>
              <a:t> THIS IS A TEST MESSAGE. NATIONAL AUTHORITIES WILL DETERMINE THE</a:t>
            </a:r>
          </a:p>
          <a:p>
            <a:pPr marL="76200" indent="0">
              <a:buNone/>
            </a:pPr>
            <a:r>
              <a:rPr lang="en-US" dirty="0"/>
              <a:t> APPROPRIATE LEVEL OF ALERT FOR EACH COUNTRY AND MAY ISSUE</a:t>
            </a:r>
          </a:p>
          <a:p>
            <a:pPr marL="76200" indent="0">
              <a:buNone/>
            </a:pPr>
            <a:r>
              <a:rPr lang="en-US" dirty="0"/>
              <a:t> ADDITIONAL OR MORE REFINED INFORMATION.</a:t>
            </a:r>
          </a:p>
          <a:p>
            <a:pPr marL="76200" indent="0">
              <a:buNone/>
            </a:pPr>
            <a:endParaRPr lang="en-US" dirty="0"/>
          </a:p>
          <a:p>
            <a:pPr marL="76200" indent="0">
              <a:buNone/>
            </a:pPr>
            <a:r>
              <a:rPr lang="en-US" dirty="0"/>
              <a:t>**** NOTICE **** NOTICE **** NOTICE **** NOTICE **** NOTICE *****</a:t>
            </a:r>
          </a:p>
          <a:p>
            <a:pPr marL="76200" indent="0">
              <a:buNone/>
            </a:pPr>
            <a:endParaRPr lang="en-US" dirty="0"/>
          </a:p>
          <a:p>
            <a:pPr marL="76200" indent="0">
              <a:buNone/>
            </a:pPr>
            <a:endParaRPr lang="en-US" dirty="0"/>
          </a:p>
          <a:p>
            <a:pPr marL="76200" indent="0">
              <a:buNone/>
            </a:pPr>
            <a:r>
              <a:rPr lang="en-US" dirty="0"/>
              <a:t>TEST... PRELIMINARY EARTHQUAKE PARAMETERS ...TEST</a:t>
            </a:r>
          </a:p>
          <a:p>
            <a:pPr marL="76200" indent="0">
              <a:buNone/>
            </a:pPr>
            <a:r>
              <a:rPr lang="en-US" dirty="0"/>
              <a:t>-------------------------------------------------</a:t>
            </a:r>
          </a:p>
          <a:p>
            <a:pPr marL="76200" indent="0">
              <a:buNone/>
            </a:pPr>
            <a:endParaRPr lang="en-US" dirty="0"/>
          </a:p>
          <a:p>
            <a:pPr marL="76200" indent="0">
              <a:buNone/>
            </a:pPr>
            <a:r>
              <a:rPr lang="en-US" dirty="0"/>
              <a:t>  * MAGNITUDE      8.5</a:t>
            </a:r>
          </a:p>
          <a:p>
            <a:pPr marL="76200" indent="0">
              <a:buNone/>
            </a:pPr>
            <a:r>
              <a:rPr lang="en-US" dirty="0"/>
              <a:t>  * ORIGIN TIME    1500 UTC MAR 21 2024</a:t>
            </a:r>
          </a:p>
          <a:p>
            <a:pPr marL="76200" indent="0">
              <a:buNone/>
            </a:pPr>
            <a:r>
              <a:rPr lang="en-US" dirty="0"/>
              <a:t>  * COORDINATES    9.8 NORTH  77.8 WEST</a:t>
            </a:r>
          </a:p>
          <a:p>
            <a:pPr marL="76200" indent="0">
              <a:buNone/>
            </a:pPr>
            <a:r>
              <a:rPr lang="en-US" dirty="0"/>
              <a:t>  * DEPTH          25 KM / 16 MILES</a:t>
            </a:r>
          </a:p>
          <a:p>
            <a:pPr marL="76200" indent="0">
              <a:buNone/>
            </a:pPr>
            <a:r>
              <a:rPr lang="en-US" dirty="0"/>
              <a:t>  * LOCATION       NEAR THE NORTH COAST OF COLOMBIA</a:t>
            </a:r>
          </a:p>
          <a:p>
            <a:pPr marL="76200" indent="0">
              <a:buNone/>
            </a:pPr>
            <a:endParaRPr lang="en-US" dirty="0"/>
          </a:p>
        </p:txBody>
      </p:sp>
      <p:sp>
        <p:nvSpPr>
          <p:cNvPr id="7" name="Text Placeholder 6"/>
          <p:cNvSpPr>
            <a:spLocks noGrp="1"/>
          </p:cNvSpPr>
          <p:nvPr>
            <p:ph type="body" idx="3"/>
          </p:nvPr>
        </p:nvSpPr>
        <p:spPr>
          <a:xfrm>
            <a:off x="4497388" y="1167608"/>
            <a:ext cx="4041775" cy="639762"/>
          </a:xfrm>
        </p:spPr>
        <p:txBody>
          <a:bodyPr/>
          <a:lstStyle/>
          <a:p>
            <a:r>
              <a:rPr lang="en-US" dirty="0" smtClean="0"/>
              <a:t>CATAC</a:t>
            </a:r>
            <a:endParaRPr lang="en-US" dirty="0"/>
          </a:p>
        </p:txBody>
      </p:sp>
      <p:sp>
        <p:nvSpPr>
          <p:cNvPr id="8" name="Text Placeholder 7"/>
          <p:cNvSpPr>
            <a:spLocks noGrp="1"/>
          </p:cNvSpPr>
          <p:nvPr>
            <p:ph type="body" idx="4"/>
          </p:nvPr>
        </p:nvSpPr>
        <p:spPr>
          <a:xfrm>
            <a:off x="4645025" y="1807370"/>
            <a:ext cx="4380988" cy="4868733"/>
          </a:xfrm>
        </p:spPr>
        <p:txBody>
          <a:bodyPr>
            <a:normAutofit fontScale="32500" lnSpcReduction="20000"/>
          </a:bodyPr>
          <a:lstStyle/>
          <a:p>
            <a:pPr marL="76200" indent="0">
              <a:buNone/>
            </a:pPr>
            <a:r>
              <a:rPr lang="en-US" dirty="0"/>
              <a:t>Central America Tsunami Advisory Center - CATAC</a:t>
            </a:r>
          </a:p>
          <a:p>
            <a:pPr marL="76200" indent="0">
              <a:buNone/>
            </a:pPr>
            <a:endParaRPr lang="en-US" dirty="0"/>
          </a:p>
          <a:p>
            <a:pPr marL="76200" indent="0">
              <a:buNone/>
            </a:pPr>
            <a:r>
              <a:rPr lang="en-US" dirty="0"/>
              <a:t>XXXXXXX THIS IS JUST AN EXERCISE XXXXXXXXXXXXXXXXXXXXXXXXXXXXXXXXXXXXXXXXXXXXXXXXXXXXXXXXXXXXXXXXXXXXX</a:t>
            </a:r>
          </a:p>
          <a:p>
            <a:pPr marL="76200" indent="0">
              <a:buNone/>
            </a:pPr>
            <a:endParaRPr lang="en-US" dirty="0"/>
          </a:p>
          <a:p>
            <a:pPr marL="76200" indent="0">
              <a:buNone/>
            </a:pPr>
            <a:r>
              <a:rPr lang="en-US" dirty="0"/>
              <a:t>        NOTICE :        This message is published for information purposes only in support of</a:t>
            </a:r>
          </a:p>
          <a:p>
            <a:pPr marL="76200" indent="0">
              <a:buNone/>
            </a:pPr>
            <a:r>
              <a:rPr lang="en-US" dirty="0"/>
              <a:t>                        Central American countries. National authorities are responsible for determining</a:t>
            </a:r>
          </a:p>
          <a:p>
            <a:pPr marL="76200" indent="0">
              <a:buNone/>
            </a:pPr>
            <a:r>
              <a:rPr lang="en-US" dirty="0"/>
              <a:t>                        the level of alert and for taking appropriate measures for their country.</a:t>
            </a:r>
          </a:p>
          <a:p>
            <a:pPr marL="76200" indent="0">
              <a:buNone/>
            </a:pPr>
            <a:r>
              <a:rPr lang="en-US" dirty="0"/>
              <a:t>                        appropriate measures for their country.</a:t>
            </a:r>
          </a:p>
          <a:p>
            <a:pPr marL="76200" indent="0">
              <a:buNone/>
            </a:pPr>
            <a:endParaRPr lang="en-US" dirty="0"/>
          </a:p>
          <a:p>
            <a:pPr marL="76200" indent="0">
              <a:buNone/>
            </a:pPr>
            <a:r>
              <a:rPr lang="en-US" dirty="0"/>
              <a:t>Tsunami Bulletin N° 03</a:t>
            </a:r>
          </a:p>
          <a:p>
            <a:pPr marL="76200" indent="0">
              <a:buNone/>
            </a:pPr>
            <a:endParaRPr lang="en-US" dirty="0"/>
          </a:p>
          <a:p>
            <a:pPr marL="76200" indent="0">
              <a:buNone/>
            </a:pPr>
            <a:r>
              <a:rPr lang="en-US" dirty="0"/>
              <a:t>Issued:         2024-03-21 09:30 Central American Time</a:t>
            </a:r>
          </a:p>
          <a:p>
            <a:pPr marL="76200" indent="0">
              <a:buNone/>
            </a:pPr>
            <a:r>
              <a:rPr lang="en-US" dirty="0"/>
              <a:t>                        2024-03-21 10:30 Panama Time</a:t>
            </a:r>
          </a:p>
          <a:p>
            <a:pPr marL="76200" indent="0">
              <a:buNone/>
            </a:pPr>
            <a:r>
              <a:rPr lang="en-US" dirty="0"/>
              <a:t>                        2024-03-21 15:30 UTC Time</a:t>
            </a:r>
          </a:p>
          <a:p>
            <a:pPr marL="76200" indent="0">
              <a:buNone/>
            </a:pPr>
            <a:endParaRPr lang="en-US" dirty="0"/>
          </a:p>
          <a:p>
            <a:pPr marL="76200" indent="0">
              <a:buNone/>
            </a:pPr>
            <a:r>
              <a:rPr lang="en-US" dirty="0"/>
              <a:t>A tsunami warning is in effect for the coastal areas of Central American countries.</a:t>
            </a:r>
          </a:p>
          <a:p>
            <a:pPr marL="76200" indent="0">
              <a:buNone/>
            </a:pPr>
            <a:endParaRPr lang="en-US" dirty="0"/>
          </a:p>
          <a:p>
            <a:pPr marL="76200" indent="0">
              <a:buNone/>
            </a:pPr>
            <a:r>
              <a:rPr lang="en-US" dirty="0"/>
              <a:t>An earthquake has occurred with the following parameters:</a:t>
            </a:r>
          </a:p>
          <a:p>
            <a:pPr marL="76200" indent="0">
              <a:buNone/>
            </a:pPr>
            <a:endParaRPr lang="en-US" dirty="0"/>
          </a:p>
          <a:p>
            <a:pPr marL="76200" indent="0">
              <a:buNone/>
            </a:pPr>
            <a:endParaRPr lang="en-US" dirty="0"/>
          </a:p>
          <a:p>
            <a:pPr marL="76200" indent="0">
              <a:buNone/>
            </a:pPr>
            <a:r>
              <a:rPr lang="en-US" dirty="0"/>
              <a:t>Magnitude               : 8.5</a:t>
            </a:r>
          </a:p>
          <a:p>
            <a:pPr marL="76200" indent="0">
              <a:buNone/>
            </a:pPr>
            <a:r>
              <a:rPr lang="en-US" dirty="0"/>
              <a:t>Date                    : 21/03/2024</a:t>
            </a:r>
          </a:p>
          <a:p>
            <a:pPr marL="76200" indent="0">
              <a:buNone/>
            </a:pPr>
            <a:r>
              <a:rPr lang="en-US" dirty="0"/>
              <a:t>Time                                    : 09:00 Central American Time, 10:00 Panama Time, 15:00 UTC Time</a:t>
            </a:r>
          </a:p>
          <a:p>
            <a:pPr marL="76200" indent="0">
              <a:buNone/>
            </a:pPr>
            <a:r>
              <a:rPr lang="en-US" dirty="0"/>
              <a:t>Latitude                :  9.80 N</a:t>
            </a:r>
          </a:p>
          <a:p>
            <a:pPr marL="76200" indent="0">
              <a:buNone/>
            </a:pPr>
            <a:r>
              <a:rPr lang="en-US" dirty="0"/>
              <a:t>Longitude               : 77.75 O</a:t>
            </a:r>
          </a:p>
          <a:p>
            <a:pPr marL="76200" indent="0">
              <a:buNone/>
            </a:pPr>
            <a:r>
              <a:rPr lang="en-US" dirty="0"/>
              <a:t>Depth                   : 25 Km</a:t>
            </a:r>
          </a:p>
          <a:p>
            <a:pPr marL="76200" indent="0">
              <a:buNone/>
            </a:pPr>
            <a:r>
              <a:rPr lang="en-US" dirty="0"/>
              <a:t>Location        : Near the North Coast of Colombia</a:t>
            </a:r>
          </a:p>
          <a:p>
            <a:pPr marL="76200" indent="0">
              <a:buNone/>
            </a:pPr>
            <a:endParaRPr lang="en-US" dirty="0"/>
          </a:p>
        </p:txBody>
      </p:sp>
      <p:sp>
        <p:nvSpPr>
          <p:cNvPr id="2" name="Rectangle 1"/>
          <p:cNvSpPr/>
          <p:nvPr/>
        </p:nvSpPr>
        <p:spPr>
          <a:xfrm>
            <a:off x="629265" y="2536723"/>
            <a:ext cx="1366683" cy="1376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739148" y="4375355"/>
            <a:ext cx="3578942" cy="216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35794" y="2536723"/>
            <a:ext cx="3873909" cy="8062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0606" y="3165987"/>
            <a:ext cx="2576052" cy="7472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85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Pending Action</a:t>
            </a:r>
            <a:endParaRPr lang="en-US" dirty="0"/>
          </a:p>
        </p:txBody>
      </p:sp>
      <p:sp>
        <p:nvSpPr>
          <p:cNvPr id="3" name="Text Placeholder 2"/>
          <p:cNvSpPr>
            <a:spLocks noGrp="1"/>
          </p:cNvSpPr>
          <p:nvPr>
            <p:ph type="body" idx="1"/>
          </p:nvPr>
        </p:nvSpPr>
        <p:spPr/>
        <p:txBody>
          <a:bodyPr>
            <a:normAutofit fontScale="92500"/>
          </a:bodyPr>
          <a:lstStyle/>
          <a:p>
            <a:r>
              <a:rPr lang="en-US" dirty="0" smtClean="0"/>
              <a:t>Report of ICG XVIII was posted on May 3 2024</a:t>
            </a:r>
          </a:p>
          <a:p>
            <a:r>
              <a:rPr lang="en-US" dirty="0" smtClean="0"/>
              <a:t>Noted </a:t>
            </a:r>
            <a:r>
              <a:rPr lang="en-US" dirty="0" smtClean="0"/>
              <a:t>as part of the CATAC recommendation WG3 was recommended to </a:t>
            </a:r>
            <a:r>
              <a:rPr lang="en-US" dirty="0"/>
              <a:t>review and revise Technical, Logistical and </a:t>
            </a:r>
            <a:r>
              <a:rPr lang="en-US" dirty="0" smtClean="0"/>
              <a:t> Administrative Requirements </a:t>
            </a:r>
            <a:r>
              <a:rPr lang="en-US" dirty="0"/>
              <a:t>of a Regional Tsunami Service Provider for CARIBE EWS and report to </a:t>
            </a:r>
            <a:r>
              <a:rPr lang="en-US" dirty="0" smtClean="0"/>
              <a:t>the ICG/CARIBE-EWS-XVI</a:t>
            </a:r>
          </a:p>
          <a:p>
            <a:r>
              <a:rPr lang="en-US" dirty="0" smtClean="0"/>
              <a:t>This had not been included in the work plan</a:t>
            </a:r>
          </a:p>
          <a:p>
            <a:r>
              <a:rPr lang="en-US" dirty="0" smtClean="0"/>
              <a:t>WG3 </a:t>
            </a:r>
            <a:r>
              <a:rPr lang="en-US" dirty="0" smtClean="0"/>
              <a:t>will</a:t>
            </a:r>
            <a:r>
              <a:rPr lang="en-US" dirty="0" smtClean="0"/>
              <a:t> </a:t>
            </a:r>
            <a:r>
              <a:rPr lang="en-US" dirty="0" smtClean="0"/>
              <a:t>add to its work </a:t>
            </a:r>
            <a:r>
              <a:rPr lang="en-US" dirty="0" smtClean="0"/>
              <a:t>plan.</a:t>
            </a:r>
            <a:endParaRPr lang="en-US" dirty="0"/>
          </a:p>
        </p:txBody>
      </p:sp>
    </p:spTree>
    <p:extLst>
      <p:ext uri="{BB962C8B-B14F-4D97-AF65-F5344CB8AC3E}">
        <p14:creationId xmlns:p14="http://schemas.microsoft.com/office/powerpoint/2010/main" val="237231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 of WG 3</a:t>
            </a:r>
          </a:p>
        </p:txBody>
      </p:sp>
      <p:sp>
        <p:nvSpPr>
          <p:cNvPr id="3" name="Text Placeholder 2"/>
          <p:cNvSpPr>
            <a:spLocks noGrp="1"/>
          </p:cNvSpPr>
          <p:nvPr>
            <p:ph type="body" idx="1"/>
          </p:nvPr>
        </p:nvSpPr>
        <p:spPr>
          <a:xfrm>
            <a:off x="276726" y="1197078"/>
            <a:ext cx="8631300" cy="5660922"/>
          </a:xfrm>
        </p:spPr>
        <p:txBody>
          <a:bodyPr>
            <a:normAutofit fontScale="62500" lnSpcReduction="20000"/>
          </a:bodyPr>
          <a:lstStyle/>
          <a:p>
            <a:r>
              <a:rPr lang="en-US" dirty="0"/>
              <a:t>Recognizes the actions of the Working Group 3 towards the advancement of tsunami warning dissemination and </a:t>
            </a:r>
            <a:r>
              <a:rPr lang="en-US" dirty="0" smtClean="0"/>
              <a:t>communication</a:t>
            </a:r>
            <a:endParaRPr lang="en-US" dirty="0"/>
          </a:p>
          <a:p>
            <a:r>
              <a:rPr lang="en-US" dirty="0"/>
              <a:t>Highlights the importance of the active participation of all its members and </a:t>
            </a:r>
          </a:p>
          <a:p>
            <a:r>
              <a:rPr lang="en-US" b="1" dirty="0"/>
              <a:t>Invites Member States to support and encourage the members to actively engage in the Working Group</a:t>
            </a:r>
            <a:r>
              <a:rPr lang="en-US" b="1" dirty="0" smtClean="0"/>
              <a:t>.</a:t>
            </a:r>
            <a:endParaRPr lang="en-US" b="1" dirty="0"/>
          </a:p>
          <a:p>
            <a:r>
              <a:rPr lang="en-US" dirty="0"/>
              <a:t>Notes the approval by the IOC Executive Council of the Research, Development and Implementation Plan for the Ocean Decade Tsunami Programme and its recommended actions for advancing Tsunami Warning, Dissemination and </a:t>
            </a:r>
            <a:r>
              <a:rPr lang="en-US" dirty="0" smtClean="0"/>
              <a:t>Communication; </a:t>
            </a:r>
            <a:endParaRPr lang="en-US" dirty="0"/>
          </a:p>
          <a:p>
            <a:r>
              <a:rPr lang="en-US" dirty="0"/>
              <a:t>Additionally notes the findings and recommendations of the UN Early Warnings for All Initiative (</a:t>
            </a:r>
            <a:r>
              <a:rPr lang="en-US" dirty="0" smtClean="0"/>
              <a:t>EW4ALL);</a:t>
            </a:r>
            <a:endParaRPr lang="en-US" dirty="0"/>
          </a:p>
          <a:p>
            <a:r>
              <a:rPr lang="en-US" dirty="0"/>
              <a:t>Further notes in CARIBE WAVE reports, the strong dependency of Member States on alerting systems based on landlines/submarine cable </a:t>
            </a:r>
            <a:r>
              <a:rPr lang="en-US" dirty="0" smtClean="0"/>
              <a:t>internet;  </a:t>
            </a:r>
            <a:endParaRPr lang="en-US" dirty="0" smtClean="0"/>
          </a:p>
          <a:p>
            <a:r>
              <a:rPr lang="en-US" dirty="0"/>
              <a:t>Acknowledges the WG 4 Inventory of Tsunami Warning Dissemination and Communication Methods for the Caribbean and Adjacent </a:t>
            </a:r>
            <a:r>
              <a:rPr lang="en-US" dirty="0" smtClean="0"/>
              <a:t>Regions;</a:t>
            </a:r>
            <a:endParaRPr lang="en-US" dirty="0"/>
          </a:p>
          <a:p>
            <a:r>
              <a:rPr lang="en-US" dirty="0"/>
              <a:t>Appreciates the support that the Caribbean Office of the International Tsunami Information Centre has provided to prepare this document as well as the contributions of other </a:t>
            </a:r>
            <a:r>
              <a:rPr lang="en-US" dirty="0" smtClean="0"/>
              <a:t>stakeholders;</a:t>
            </a:r>
            <a:endParaRPr lang="en-US" dirty="0"/>
          </a:p>
          <a:p>
            <a:endParaRPr lang="en-US" dirty="0" smtClean="0"/>
          </a:p>
          <a:p>
            <a:pPr marL="114300" indent="0">
              <a:buNone/>
            </a:pPr>
            <a:endParaRPr lang="en-US" dirty="0"/>
          </a:p>
          <a:p>
            <a:endParaRPr lang="en-US" dirty="0"/>
          </a:p>
          <a:p>
            <a:endParaRPr lang="en-US" dirty="0"/>
          </a:p>
        </p:txBody>
      </p:sp>
    </p:spTree>
    <p:extLst>
      <p:ext uri="{BB962C8B-B14F-4D97-AF65-F5344CB8AC3E}">
        <p14:creationId xmlns:p14="http://schemas.microsoft.com/office/powerpoint/2010/main" val="517398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3"/>
            <a:ext cx="8229600" cy="856072"/>
          </a:xfrm>
        </p:spPr>
        <p:txBody>
          <a:bodyPr/>
          <a:lstStyle/>
          <a:p>
            <a:r>
              <a:rPr lang="en-US" dirty="0" smtClean="0"/>
              <a:t>Recommendation of WG 3 (</a:t>
            </a:r>
            <a:r>
              <a:rPr lang="en-US" dirty="0" err="1" smtClean="0"/>
              <a:t>cont</a:t>
            </a:r>
            <a:r>
              <a:rPr lang="en-US" dirty="0" smtClean="0"/>
              <a:t>)</a:t>
            </a:r>
            <a:endParaRPr lang="en-US" dirty="0"/>
          </a:p>
        </p:txBody>
      </p:sp>
      <p:sp>
        <p:nvSpPr>
          <p:cNvPr id="3" name="Text Placeholder 2"/>
          <p:cNvSpPr>
            <a:spLocks noGrp="1"/>
          </p:cNvSpPr>
          <p:nvPr>
            <p:ph type="body" idx="1"/>
          </p:nvPr>
        </p:nvSpPr>
        <p:spPr>
          <a:xfrm>
            <a:off x="98323" y="934065"/>
            <a:ext cx="8762999" cy="5923935"/>
          </a:xfrm>
        </p:spPr>
        <p:txBody>
          <a:bodyPr>
            <a:normAutofit fontScale="70000" lnSpcReduction="20000"/>
          </a:bodyPr>
          <a:lstStyle/>
          <a:p>
            <a:r>
              <a:rPr lang="en-US" b="1" dirty="0" smtClean="0"/>
              <a:t>Recommends </a:t>
            </a:r>
            <a:r>
              <a:rPr lang="en-US" b="1" dirty="0"/>
              <a:t>WG 4 to finalize and submit the </a:t>
            </a:r>
            <a:r>
              <a:rPr lang="en-US" b="1" dirty="0" smtClean="0"/>
              <a:t>Inventory document </a:t>
            </a:r>
            <a:r>
              <a:rPr lang="en-US" b="1" dirty="0"/>
              <a:t>including the results of the CARIBE WAVE 24 exercise</a:t>
            </a:r>
            <a:r>
              <a:rPr lang="en-US" b="1" dirty="0" smtClean="0"/>
              <a:t>.</a:t>
            </a:r>
            <a:endParaRPr lang="en-US" b="1" dirty="0"/>
          </a:p>
          <a:p>
            <a:r>
              <a:rPr lang="en-US" b="1" dirty="0"/>
              <a:t>Further recommends the UNESCO/IOC Tsunami Resilience Section to promote and make available the final document to ICG Member States and other stakeholders</a:t>
            </a:r>
            <a:r>
              <a:rPr lang="en-US" b="1" dirty="0" smtClean="0"/>
              <a:t>.</a:t>
            </a:r>
            <a:endParaRPr lang="en-US" b="1" dirty="0"/>
          </a:p>
          <a:p>
            <a:r>
              <a:rPr lang="en-US" b="1" dirty="0"/>
              <a:t>Additionally recommends WG 3 to use the Inventory to document the dissemination capabilities and existing alert guidance and needs in each of the Member States of the ICG CARIBE EWS, especially best practices, including traditional and technological solutions</a:t>
            </a:r>
            <a:r>
              <a:rPr lang="en-US" b="1" dirty="0" smtClean="0"/>
              <a:t>.</a:t>
            </a:r>
          </a:p>
          <a:p>
            <a:r>
              <a:rPr lang="en-US" b="1" dirty="0"/>
              <a:t>Reminds WG 3 to </a:t>
            </a:r>
            <a:r>
              <a:rPr lang="en-US" b="1" dirty="0" smtClean="0"/>
              <a:t>review </a:t>
            </a:r>
            <a:r>
              <a:rPr lang="en-US" b="1" dirty="0"/>
              <a:t>and revise Technical, Logistical and Administrative Requirements of a Regional Tsunami Service Provider for CARIBE EWS and present at its XVII session</a:t>
            </a:r>
          </a:p>
          <a:p>
            <a:r>
              <a:rPr lang="en-US" b="1" dirty="0"/>
              <a:t>Encourages WG 3 to explore with the Member States and thru the ODTP and EW4ALL, alternatives, including capacity enhancement, to expand methods and systems for the reception of products from the TSPs and dissemination of warnings </a:t>
            </a:r>
          </a:p>
        </p:txBody>
      </p:sp>
    </p:spTree>
    <p:extLst>
      <p:ext uri="{BB962C8B-B14F-4D97-AF65-F5344CB8AC3E}">
        <p14:creationId xmlns:p14="http://schemas.microsoft.com/office/powerpoint/2010/main" val="229054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 of WG </a:t>
            </a:r>
            <a:r>
              <a:rPr lang="en-US" dirty="0" smtClean="0"/>
              <a:t>3 (</a:t>
            </a:r>
            <a:r>
              <a:rPr lang="en-US" dirty="0" err="1" smtClean="0"/>
              <a:t>cont</a:t>
            </a:r>
            <a:r>
              <a:rPr lang="en-US" dirty="0" smtClean="0"/>
              <a:t>)</a:t>
            </a:r>
            <a:endParaRPr lang="en-US" dirty="0"/>
          </a:p>
        </p:txBody>
      </p:sp>
      <p:sp>
        <p:nvSpPr>
          <p:cNvPr id="3" name="Text Placeholder 2"/>
          <p:cNvSpPr>
            <a:spLocks noGrp="1"/>
          </p:cNvSpPr>
          <p:nvPr>
            <p:ph type="body" idx="1"/>
          </p:nvPr>
        </p:nvSpPr>
        <p:spPr>
          <a:xfrm>
            <a:off x="180474" y="1251284"/>
            <a:ext cx="8506326" cy="5438274"/>
          </a:xfrm>
        </p:spPr>
        <p:txBody>
          <a:bodyPr>
            <a:normAutofit fontScale="77500" lnSpcReduction="20000"/>
          </a:bodyPr>
          <a:lstStyle/>
          <a:p>
            <a:r>
              <a:rPr lang="en-US" dirty="0"/>
              <a:t>Noting advances by CATAC in Earthquake Early Warning, and potential applications for Tsunami warning and communication</a:t>
            </a:r>
            <a:r>
              <a:rPr lang="en-US" dirty="0" smtClean="0"/>
              <a:t>.</a:t>
            </a:r>
            <a:endParaRPr lang="en-US" dirty="0"/>
          </a:p>
          <a:p>
            <a:r>
              <a:rPr lang="en-US" b="1" dirty="0"/>
              <a:t>Recommends CATAC to explore integrating EQEW applications into its tsunami services and products for its TWFP and NTWCs</a:t>
            </a:r>
            <a:r>
              <a:rPr lang="en-US" b="1" dirty="0" smtClean="0"/>
              <a:t>. </a:t>
            </a:r>
            <a:r>
              <a:rPr lang="en-US" b="1" dirty="0" smtClean="0">
                <a:solidFill>
                  <a:srgbClr val="FF0000"/>
                </a:solidFill>
              </a:rPr>
              <a:t>(Working Group 2?)</a:t>
            </a:r>
            <a:endParaRPr lang="en-US" b="1" dirty="0">
              <a:solidFill>
                <a:srgbClr val="FF0000"/>
              </a:solidFill>
            </a:endParaRPr>
          </a:p>
          <a:p>
            <a:r>
              <a:rPr lang="en-US" dirty="0"/>
              <a:t>Notes the importance of SOPS being up to date, include timelines, define warning authorities, and address local tsunamis</a:t>
            </a:r>
            <a:r>
              <a:rPr lang="en-US" dirty="0" smtClean="0"/>
              <a:t>.</a:t>
            </a:r>
            <a:endParaRPr lang="en-US" dirty="0"/>
          </a:p>
          <a:p>
            <a:r>
              <a:rPr lang="en-US" dirty="0"/>
              <a:t>Further notes the findings of CATAC and thru the implementation of Tsunami Ready that many member states have out of date Tsunami Response Plans and SOPS</a:t>
            </a:r>
          </a:p>
          <a:p>
            <a:r>
              <a:rPr lang="en-US" b="1" dirty="0" smtClean="0"/>
              <a:t>Urges </a:t>
            </a:r>
            <a:r>
              <a:rPr lang="en-US" b="1" dirty="0"/>
              <a:t>Member States to have up to date Tsunami Response Plans and SOPs, including addressing local tsunamis, as well as designated and trained warning authorities</a:t>
            </a:r>
            <a:r>
              <a:rPr lang="en-US" b="1" dirty="0" smtClean="0"/>
              <a:t>.</a:t>
            </a:r>
            <a:endParaRPr lang="en-US" b="1" dirty="0"/>
          </a:p>
        </p:txBody>
      </p:sp>
    </p:spTree>
    <p:extLst>
      <p:ext uri="{BB962C8B-B14F-4D97-AF65-F5344CB8AC3E}">
        <p14:creationId xmlns:p14="http://schemas.microsoft.com/office/powerpoint/2010/main" val="122295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 of WG </a:t>
            </a:r>
            <a:r>
              <a:rPr lang="en-US" dirty="0" smtClean="0"/>
              <a:t>3 (</a:t>
            </a:r>
            <a:r>
              <a:rPr lang="en-US" dirty="0" err="1" smtClean="0"/>
              <a:t>cont</a:t>
            </a:r>
            <a:r>
              <a:rPr lang="en-US" dirty="0" smtClean="0"/>
              <a:t>)</a:t>
            </a:r>
            <a:endParaRPr lang="en-US" dirty="0"/>
          </a:p>
        </p:txBody>
      </p:sp>
      <p:sp>
        <p:nvSpPr>
          <p:cNvPr id="3" name="Text Placeholder 2"/>
          <p:cNvSpPr>
            <a:spLocks noGrp="1"/>
          </p:cNvSpPr>
          <p:nvPr>
            <p:ph type="body" idx="1"/>
          </p:nvPr>
        </p:nvSpPr>
        <p:spPr>
          <a:xfrm>
            <a:off x="180474" y="1251284"/>
            <a:ext cx="8506326" cy="5438274"/>
          </a:xfrm>
        </p:spPr>
        <p:txBody>
          <a:bodyPr>
            <a:normAutofit fontScale="85000" lnSpcReduction="20000"/>
          </a:bodyPr>
          <a:lstStyle/>
          <a:p>
            <a:r>
              <a:rPr lang="en-US" dirty="0" smtClean="0"/>
              <a:t>Notes </a:t>
            </a:r>
            <a:r>
              <a:rPr lang="en-US" dirty="0"/>
              <a:t>the task to present a progress report based on the Key Performance Indicators related to the UN ODTP.  </a:t>
            </a:r>
          </a:p>
          <a:p>
            <a:r>
              <a:rPr lang="en-US" b="1" dirty="0" smtClean="0"/>
              <a:t>Requests the CARIBE EWS Secretariat to provide guidance and facilitate the reporting of the actions of the Working Group.</a:t>
            </a:r>
          </a:p>
          <a:p>
            <a:r>
              <a:rPr lang="en-US" dirty="0" smtClean="0"/>
              <a:t>Recognizes Climate Change as well as multiple recent, ongoing and future emergencies and disasters and their cascading effects as a manifestation of the systemic nature of risks, and its impact on investments in warning dissemination and communication.</a:t>
            </a:r>
          </a:p>
          <a:p>
            <a:r>
              <a:rPr lang="en-US" b="1" dirty="0" smtClean="0"/>
              <a:t>Urges the IOC Secretariat to work with the CARIBE EWS officers to develop a strategic plan to mobilize funding and in-kind support for more effective Tsunami Warning and Dissemination with a particular focus for LDC’s and  SIDS.</a:t>
            </a:r>
            <a:endParaRPr lang="en-US" b="1" dirty="0"/>
          </a:p>
        </p:txBody>
      </p:sp>
    </p:spTree>
    <p:extLst>
      <p:ext uri="{BB962C8B-B14F-4D97-AF65-F5344CB8AC3E}">
        <p14:creationId xmlns:p14="http://schemas.microsoft.com/office/powerpoint/2010/main" val="3753682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862"/>
            <a:ext cx="8229600" cy="1143000"/>
          </a:xfrm>
        </p:spPr>
        <p:txBody>
          <a:bodyPr/>
          <a:lstStyle/>
          <a:p>
            <a:r>
              <a:rPr lang="en-US" dirty="0" smtClean="0"/>
              <a:t>WG 3 </a:t>
            </a:r>
            <a:r>
              <a:rPr lang="en-US" dirty="0" err="1" smtClean="0"/>
              <a:t>Workplan</a:t>
            </a:r>
            <a:r>
              <a:rPr lang="en-US" dirty="0" smtClean="0"/>
              <a:t> (as of April, 2024)</a:t>
            </a:r>
            <a:endParaRPr lang="en-US" dirty="0"/>
          </a:p>
        </p:txBody>
      </p:sp>
      <p:sp>
        <p:nvSpPr>
          <p:cNvPr id="3" name="Text Placeholder 2"/>
          <p:cNvSpPr>
            <a:spLocks noGrp="1"/>
          </p:cNvSpPr>
          <p:nvPr>
            <p:ph type="body"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78527074"/>
              </p:ext>
            </p:extLst>
          </p:nvPr>
        </p:nvGraphicFramePr>
        <p:xfrm>
          <a:off x="228600" y="1142999"/>
          <a:ext cx="8771021" cy="5522495"/>
        </p:xfrm>
        <a:graphic>
          <a:graphicData uri="http://schemas.openxmlformats.org/drawingml/2006/table">
            <a:tbl>
              <a:tblPr firstRow="1" firstCol="1" bandRow="1">
                <a:tableStyleId>{B8F5C268-809E-4267-8B79-F8DFC4AB5E50}</a:tableStyleId>
              </a:tblPr>
              <a:tblGrid>
                <a:gridCol w="6412832">
                  <a:extLst>
                    <a:ext uri="{9D8B030D-6E8A-4147-A177-3AD203B41FA5}">
                      <a16:colId xmlns:a16="http://schemas.microsoft.com/office/drawing/2014/main" val="3885639988"/>
                    </a:ext>
                  </a:extLst>
                </a:gridCol>
                <a:gridCol w="1026424">
                  <a:extLst>
                    <a:ext uri="{9D8B030D-6E8A-4147-A177-3AD203B41FA5}">
                      <a16:colId xmlns:a16="http://schemas.microsoft.com/office/drawing/2014/main" val="3956141831"/>
                    </a:ext>
                  </a:extLst>
                </a:gridCol>
                <a:gridCol w="1331765">
                  <a:extLst>
                    <a:ext uri="{9D8B030D-6E8A-4147-A177-3AD203B41FA5}">
                      <a16:colId xmlns:a16="http://schemas.microsoft.com/office/drawing/2014/main" val="1201579019"/>
                    </a:ext>
                  </a:extLst>
                </a:gridCol>
              </a:tblGrid>
              <a:tr h="314191">
                <a:tc>
                  <a:txBody>
                    <a:bodyPr/>
                    <a:lstStyle/>
                    <a:p>
                      <a:pPr marL="0" marR="0">
                        <a:spcBef>
                          <a:spcPts val="0"/>
                        </a:spcBef>
                        <a:spcAft>
                          <a:spcPts val="0"/>
                        </a:spcAft>
                      </a:pPr>
                      <a:r>
                        <a:rPr lang="en-US" sz="1400" dirty="0">
                          <a:effectLst/>
                        </a:rPr>
                        <a:t>ACTION</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tc>
                  <a:txBody>
                    <a:bodyPr/>
                    <a:lstStyle/>
                    <a:p>
                      <a:pPr marL="0" marR="0">
                        <a:spcBef>
                          <a:spcPts val="0"/>
                        </a:spcBef>
                        <a:spcAft>
                          <a:spcPts val="0"/>
                        </a:spcAft>
                      </a:pPr>
                      <a:r>
                        <a:rPr lang="en-US" sz="1400">
                          <a:effectLst/>
                        </a:rPr>
                        <a:t>Lead</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tc>
                  <a:txBody>
                    <a:bodyPr/>
                    <a:lstStyle/>
                    <a:p>
                      <a:pPr marL="0" marR="0">
                        <a:spcBef>
                          <a:spcPts val="0"/>
                        </a:spcBef>
                        <a:spcAft>
                          <a:spcPts val="0"/>
                        </a:spcAft>
                      </a:pPr>
                      <a:r>
                        <a:rPr lang="en-US" sz="1400">
                          <a:effectLst/>
                        </a:rPr>
                        <a:t>DEADLINE</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extLst>
                  <a:ext uri="{0D108BD9-81ED-4DB2-BD59-A6C34878D82A}">
                    <a16:rowId xmlns:a16="http://schemas.microsoft.com/office/drawing/2014/main" val="4045490461"/>
                  </a:ext>
                </a:extLst>
              </a:tr>
              <a:tr h="1286545">
                <a:tc>
                  <a:txBody>
                    <a:bodyPr/>
                    <a:lstStyle/>
                    <a:p>
                      <a:pPr marL="0" marR="0">
                        <a:spcBef>
                          <a:spcPts val="0"/>
                        </a:spcBef>
                        <a:spcAft>
                          <a:spcPts val="0"/>
                        </a:spcAft>
                      </a:pPr>
                      <a:r>
                        <a:rPr lang="en-US" sz="1400" dirty="0">
                          <a:effectLst/>
                        </a:rPr>
                        <a:t>Hold quarterly meetings of the WG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tc>
                  <a:txBody>
                    <a:bodyPr/>
                    <a:lstStyle/>
                    <a:p>
                      <a:pPr marL="0" marR="0">
                        <a:spcBef>
                          <a:spcPts val="0"/>
                        </a:spcBef>
                        <a:spcAft>
                          <a:spcPts val="0"/>
                        </a:spcAft>
                      </a:pPr>
                      <a:r>
                        <a:rPr lang="en-US" sz="1400" dirty="0">
                          <a:effectLst/>
                        </a:rPr>
                        <a:t>Chair/Co-Chair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tc>
                  <a:txBody>
                    <a:bodyPr/>
                    <a:lstStyle/>
                    <a:p>
                      <a:pPr marL="0" marR="0">
                        <a:spcBef>
                          <a:spcPts val="0"/>
                        </a:spcBef>
                        <a:spcAft>
                          <a:spcPts val="0"/>
                        </a:spcAft>
                      </a:pPr>
                      <a:r>
                        <a:rPr lang="en-US" sz="1400">
                          <a:effectLst/>
                        </a:rPr>
                        <a:t>July 2024</a:t>
                      </a:r>
                    </a:p>
                    <a:p>
                      <a:pPr marL="0" marR="0">
                        <a:spcBef>
                          <a:spcPts val="0"/>
                        </a:spcBef>
                        <a:spcAft>
                          <a:spcPts val="0"/>
                        </a:spcAft>
                      </a:pPr>
                      <a:r>
                        <a:rPr lang="en-US" sz="1400">
                          <a:effectLst/>
                        </a:rPr>
                        <a:t>November 2024</a:t>
                      </a:r>
                    </a:p>
                    <a:p>
                      <a:pPr marL="0" marR="0">
                        <a:spcBef>
                          <a:spcPts val="0"/>
                        </a:spcBef>
                        <a:spcAft>
                          <a:spcPts val="0"/>
                        </a:spcAft>
                      </a:pPr>
                      <a:r>
                        <a:rPr lang="en-US" sz="1400">
                          <a:effectLst/>
                        </a:rPr>
                        <a:t>February 2025</a:t>
                      </a:r>
                    </a:p>
                    <a:p>
                      <a:pPr marL="0" marR="0">
                        <a:spcBef>
                          <a:spcPts val="0"/>
                        </a:spcBef>
                        <a:spcAft>
                          <a:spcPts val="0"/>
                        </a:spcAft>
                      </a:pPr>
                      <a:r>
                        <a:rPr lang="en-US" sz="1400">
                          <a:effectLst/>
                        </a:rPr>
                        <a:t>April 2025</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extLst>
                  <a:ext uri="{0D108BD9-81ED-4DB2-BD59-A6C34878D82A}">
                    <a16:rowId xmlns:a16="http://schemas.microsoft.com/office/drawing/2014/main" val="2261988320"/>
                  </a:ext>
                </a:extLst>
              </a:tr>
              <a:tr h="441273">
                <a:tc>
                  <a:txBody>
                    <a:bodyPr/>
                    <a:lstStyle/>
                    <a:p>
                      <a:pPr marL="0" marR="0">
                        <a:spcBef>
                          <a:spcPts val="0"/>
                        </a:spcBef>
                        <a:spcAft>
                          <a:spcPts val="0"/>
                        </a:spcAft>
                      </a:pPr>
                      <a:r>
                        <a:rPr lang="en-US" sz="1400">
                          <a:effectLst/>
                        </a:rPr>
                        <a:t>Finalize the Inventory of Communication Methods, including integration of the findings of CARIBE WAVE 24</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tc>
                  <a:txBody>
                    <a:bodyPr/>
                    <a:lstStyle/>
                    <a:p>
                      <a:pPr marL="0" marR="0">
                        <a:spcBef>
                          <a:spcPts val="0"/>
                        </a:spcBef>
                        <a:spcAft>
                          <a:spcPts val="0"/>
                        </a:spcAft>
                      </a:pPr>
                      <a:r>
                        <a:rPr lang="en-US" sz="1400">
                          <a:effectLst/>
                        </a:rPr>
                        <a:t>WG3</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tc>
                  <a:txBody>
                    <a:bodyPr/>
                    <a:lstStyle/>
                    <a:p>
                      <a:pPr marL="0" marR="0">
                        <a:spcBef>
                          <a:spcPts val="0"/>
                        </a:spcBef>
                        <a:spcAft>
                          <a:spcPts val="0"/>
                        </a:spcAft>
                      </a:pPr>
                      <a:r>
                        <a:rPr lang="en-US" sz="1400">
                          <a:effectLst/>
                        </a:rPr>
                        <a:t>June 2024</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extLst>
                  <a:ext uri="{0D108BD9-81ED-4DB2-BD59-A6C34878D82A}">
                    <a16:rowId xmlns:a16="http://schemas.microsoft.com/office/drawing/2014/main" val="3865195899"/>
                  </a:ext>
                </a:extLst>
              </a:tr>
              <a:tr h="661910">
                <a:tc>
                  <a:txBody>
                    <a:bodyPr/>
                    <a:lstStyle/>
                    <a:p>
                      <a:pPr marL="0" marR="0">
                        <a:spcBef>
                          <a:spcPts val="0"/>
                        </a:spcBef>
                        <a:spcAft>
                          <a:spcPts val="0"/>
                        </a:spcAft>
                      </a:pPr>
                      <a:r>
                        <a:rPr lang="en-US" sz="1400">
                          <a:effectLst/>
                        </a:rPr>
                        <a:t>Using the Inventory document the dissemination capabilities and existing alert guidance in the countries of the region, especially best practices, including traditional and technological solutions.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tc>
                  <a:txBody>
                    <a:bodyPr/>
                    <a:lstStyle/>
                    <a:p>
                      <a:pPr marL="0" marR="0">
                        <a:spcBef>
                          <a:spcPts val="0"/>
                        </a:spcBef>
                        <a:spcAft>
                          <a:spcPts val="0"/>
                        </a:spcAft>
                      </a:pPr>
                      <a:r>
                        <a:rPr lang="en-US" sz="1400" dirty="0">
                          <a:effectLst/>
                        </a:rPr>
                        <a:t>WG 3 with support ITIC-CAR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tc>
                  <a:txBody>
                    <a:bodyPr/>
                    <a:lstStyle/>
                    <a:p>
                      <a:pPr marL="0" marR="0">
                        <a:spcBef>
                          <a:spcPts val="0"/>
                        </a:spcBef>
                        <a:spcAft>
                          <a:spcPts val="0"/>
                        </a:spcAft>
                      </a:pPr>
                      <a:r>
                        <a:rPr lang="en-US" sz="1400" dirty="0">
                          <a:effectLst/>
                        </a:rPr>
                        <a:t>ICG XVIII</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extLst>
                  <a:ext uri="{0D108BD9-81ED-4DB2-BD59-A6C34878D82A}">
                    <a16:rowId xmlns:a16="http://schemas.microsoft.com/office/drawing/2014/main" val="2684796062"/>
                  </a:ext>
                </a:extLst>
              </a:tr>
              <a:tr h="1072121">
                <a:tc>
                  <a:txBody>
                    <a:bodyPr/>
                    <a:lstStyle/>
                    <a:p>
                      <a:pPr marL="0" marR="0">
                        <a:spcBef>
                          <a:spcPts val="0"/>
                        </a:spcBef>
                        <a:spcAft>
                          <a:spcPts val="0"/>
                        </a:spcAft>
                      </a:pPr>
                      <a:r>
                        <a:rPr lang="en-US" sz="1400" dirty="0">
                          <a:effectLst/>
                        </a:rPr>
                        <a:t>Evaluate CARIBE WAVE 24, in order to identify weaknesses and make recommendations to help strengthen these delivery systems and develop recommendations tsunami warning dissemination and communication actions for CARIBE WAVE 25 and future exercises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tc>
                  <a:txBody>
                    <a:bodyPr/>
                    <a:lstStyle/>
                    <a:p>
                      <a:pPr marL="0" marR="0">
                        <a:spcBef>
                          <a:spcPts val="0"/>
                        </a:spcBef>
                        <a:spcAft>
                          <a:spcPts val="0"/>
                        </a:spcAft>
                      </a:pPr>
                      <a:r>
                        <a:rPr lang="en-US" sz="1400">
                          <a:effectLst/>
                        </a:rPr>
                        <a:t>WG 3</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tc>
                  <a:txBody>
                    <a:bodyPr/>
                    <a:lstStyle/>
                    <a:p>
                      <a:pPr marL="0" marR="0">
                        <a:spcBef>
                          <a:spcPts val="0"/>
                        </a:spcBef>
                        <a:spcAft>
                          <a:spcPts val="0"/>
                        </a:spcAft>
                      </a:pPr>
                      <a:r>
                        <a:rPr lang="en-US" sz="1400">
                          <a:effectLst/>
                        </a:rPr>
                        <a:t>July 2024</a:t>
                      </a:r>
                    </a:p>
                    <a:p>
                      <a:pPr marL="0" marR="0">
                        <a:spcBef>
                          <a:spcPts val="0"/>
                        </a:spcBef>
                        <a:spcAft>
                          <a:spcPts val="0"/>
                        </a:spcAft>
                      </a:pPr>
                      <a:r>
                        <a:rPr lang="en-US" sz="1400">
                          <a:effectLst/>
                        </a:rPr>
                        <a:t>April 2025</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extLst>
                  <a:ext uri="{0D108BD9-81ED-4DB2-BD59-A6C34878D82A}">
                    <a16:rowId xmlns:a16="http://schemas.microsoft.com/office/drawing/2014/main" val="3811992216"/>
                  </a:ext>
                </a:extLst>
              </a:tr>
              <a:tr h="643272">
                <a:tc>
                  <a:txBody>
                    <a:bodyPr/>
                    <a:lstStyle/>
                    <a:p>
                      <a:pPr marL="0" marR="0">
                        <a:spcBef>
                          <a:spcPts val="0"/>
                        </a:spcBef>
                        <a:spcAft>
                          <a:spcPts val="0"/>
                        </a:spcAft>
                      </a:pPr>
                      <a:r>
                        <a:rPr lang="en-US" sz="1400">
                          <a:effectLst/>
                        </a:rPr>
                        <a:t>Evaluate and Provide input to the SOPs of the TSP and the UNESCO/IOC Tsunami Watch Operation Global Service Definition Document</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tc>
                  <a:txBody>
                    <a:bodyPr/>
                    <a:lstStyle/>
                    <a:p>
                      <a:pPr marL="0" marR="0">
                        <a:spcBef>
                          <a:spcPts val="0"/>
                        </a:spcBef>
                        <a:spcAft>
                          <a:spcPts val="0"/>
                        </a:spcAft>
                      </a:pPr>
                      <a:r>
                        <a:rPr lang="en-US" sz="1400">
                          <a:effectLst/>
                        </a:rPr>
                        <a:t>WG 3</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tc>
                  <a:txBody>
                    <a:bodyPr/>
                    <a:lstStyle/>
                    <a:p>
                      <a:pPr marL="0" marR="0">
                        <a:spcBef>
                          <a:spcPts val="0"/>
                        </a:spcBef>
                        <a:spcAft>
                          <a:spcPts val="0"/>
                        </a:spcAft>
                      </a:pPr>
                      <a:r>
                        <a:rPr lang="en-US" sz="1400">
                          <a:effectLst/>
                        </a:rPr>
                        <a:t>November 2024</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extLst>
                  <a:ext uri="{0D108BD9-81ED-4DB2-BD59-A6C34878D82A}">
                    <a16:rowId xmlns:a16="http://schemas.microsoft.com/office/drawing/2014/main" val="557297357"/>
                  </a:ext>
                </a:extLst>
              </a:tr>
              <a:tr h="441273">
                <a:tc>
                  <a:txBody>
                    <a:bodyPr/>
                    <a:lstStyle/>
                    <a:p>
                      <a:pPr marL="0" marR="0">
                        <a:spcBef>
                          <a:spcPts val="0"/>
                        </a:spcBef>
                        <a:spcAft>
                          <a:spcPts val="0"/>
                        </a:spcAft>
                      </a:pPr>
                      <a:r>
                        <a:rPr lang="en-US" sz="1400">
                          <a:effectLst/>
                        </a:rPr>
                        <a:t>Evaluate how WG 3 could support the MS and the Secretariat to have up to date SOPs and designations of warning authorities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tc>
                  <a:txBody>
                    <a:bodyPr/>
                    <a:lstStyle/>
                    <a:p>
                      <a:pPr marL="0" marR="0">
                        <a:spcBef>
                          <a:spcPts val="0"/>
                        </a:spcBef>
                        <a:spcAft>
                          <a:spcPts val="0"/>
                        </a:spcAft>
                      </a:pPr>
                      <a:r>
                        <a:rPr lang="en-US" sz="1400">
                          <a:effectLst/>
                        </a:rPr>
                        <a:t>WG 3</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tc>
                  <a:txBody>
                    <a:bodyPr/>
                    <a:lstStyle/>
                    <a:p>
                      <a:pPr marL="0" marR="0">
                        <a:spcBef>
                          <a:spcPts val="0"/>
                        </a:spcBef>
                        <a:spcAft>
                          <a:spcPts val="0"/>
                        </a:spcAft>
                      </a:pPr>
                      <a:r>
                        <a:rPr lang="en-US" sz="1400">
                          <a:effectLst/>
                        </a:rPr>
                        <a:t>February 2025</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extLst>
                  <a:ext uri="{0D108BD9-81ED-4DB2-BD59-A6C34878D82A}">
                    <a16:rowId xmlns:a16="http://schemas.microsoft.com/office/drawing/2014/main" val="3642937876"/>
                  </a:ext>
                </a:extLst>
              </a:tr>
              <a:tr h="661910">
                <a:tc>
                  <a:txBody>
                    <a:bodyPr/>
                    <a:lstStyle/>
                    <a:p>
                      <a:pPr marL="0" marR="0">
                        <a:spcBef>
                          <a:spcPts val="0"/>
                        </a:spcBef>
                        <a:spcAft>
                          <a:spcPts val="0"/>
                        </a:spcAft>
                      </a:pPr>
                      <a:r>
                        <a:rPr lang="en-US" sz="1400">
                          <a:effectLst/>
                        </a:rPr>
                        <a:t>Upon request, provide feedback to the Tsunami Service Providers on its products and communication procedures and reviewing and recommend actions for proposed changes to TSP products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tc>
                  <a:txBody>
                    <a:bodyPr/>
                    <a:lstStyle/>
                    <a:p>
                      <a:pPr marL="0" marR="0">
                        <a:spcBef>
                          <a:spcPts val="0"/>
                        </a:spcBef>
                        <a:spcAft>
                          <a:spcPts val="0"/>
                        </a:spcAft>
                      </a:pPr>
                      <a:r>
                        <a:rPr lang="en-US" sz="1400">
                          <a:effectLst/>
                        </a:rPr>
                        <a:t>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tc>
                  <a:txBody>
                    <a:bodyPr/>
                    <a:lstStyle/>
                    <a:p>
                      <a:pPr marL="0" marR="0">
                        <a:spcBef>
                          <a:spcPts val="0"/>
                        </a:spcBef>
                        <a:spcAft>
                          <a:spcPts val="0"/>
                        </a:spcAft>
                      </a:pPr>
                      <a:r>
                        <a:rPr lang="en-US" sz="1400" dirty="0">
                          <a:effectLst/>
                        </a:rPr>
                        <a:t>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649" marR="66649" marT="0" marB="0"/>
                </a:tc>
                <a:extLst>
                  <a:ext uri="{0D108BD9-81ED-4DB2-BD59-A6C34878D82A}">
                    <a16:rowId xmlns:a16="http://schemas.microsoft.com/office/drawing/2014/main" val="1497229969"/>
                  </a:ext>
                </a:extLst>
              </a:tr>
            </a:tbl>
          </a:graphicData>
        </a:graphic>
      </p:graphicFrame>
    </p:spTree>
    <p:extLst>
      <p:ext uri="{BB962C8B-B14F-4D97-AF65-F5344CB8AC3E}">
        <p14:creationId xmlns:p14="http://schemas.microsoft.com/office/powerpoint/2010/main" val="257597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7"/>
          <p:cNvSpPr txBox="1"/>
          <p:nvPr/>
        </p:nvSpPr>
        <p:spPr>
          <a:xfrm>
            <a:off x="685800" y="2130425"/>
            <a:ext cx="7772400" cy="1470000"/>
          </a:xfrm>
          <a:prstGeom prst="rect">
            <a:avLst/>
          </a:prstGeom>
          <a:solidFill>
            <a:srgbClr val="36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2F2F2"/>
              </a:buClr>
              <a:buSzPts val="800"/>
              <a:buFont typeface="Calibri"/>
              <a:buNone/>
            </a:pPr>
            <a:r>
              <a:rPr lang="en-US" sz="3200" dirty="0" smtClean="0">
                <a:solidFill>
                  <a:srgbClr val="F2F2F2"/>
                </a:solidFill>
                <a:latin typeface="Times New Roman"/>
                <a:ea typeface="Times New Roman"/>
                <a:cs typeface="Times New Roman"/>
                <a:sym typeface="Times New Roman"/>
              </a:rPr>
              <a:t>Thank You!</a:t>
            </a:r>
            <a:endParaRPr sz="3200" dirty="0">
              <a:solidFill>
                <a:srgbClr val="F2F2F2"/>
              </a:solidFill>
              <a:latin typeface="Times New Roman"/>
              <a:ea typeface="Times New Roman"/>
              <a:cs typeface="Times New Roman"/>
              <a:sym typeface="Times New Roman"/>
            </a:endParaRPr>
          </a:p>
        </p:txBody>
      </p:sp>
      <p:sp>
        <p:nvSpPr>
          <p:cNvPr id="527" name="Google Shape;527;p67"/>
          <p:cNvSpPr txBox="1"/>
          <p:nvPr/>
        </p:nvSpPr>
        <p:spPr>
          <a:xfrm>
            <a:off x="-1" y="6473739"/>
            <a:ext cx="3084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#TSUNAMIREADY</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800" b="1" dirty="0" smtClean="0"/>
              <a:t>The Focus Area of WG 3</a:t>
            </a:r>
            <a:endParaRPr lang="en-US" sz="4800" b="1" dirty="0"/>
          </a:p>
        </p:txBody>
      </p:sp>
      <p:pic>
        <p:nvPicPr>
          <p:cNvPr id="8" name="Picture 7"/>
          <p:cNvPicPr>
            <a:picLocks noChangeAspect="1"/>
          </p:cNvPicPr>
          <p:nvPr/>
        </p:nvPicPr>
        <p:blipFill>
          <a:blip r:embed="rId2"/>
          <a:stretch>
            <a:fillRect/>
          </a:stretch>
        </p:blipFill>
        <p:spPr>
          <a:xfrm>
            <a:off x="990289" y="1528801"/>
            <a:ext cx="7163421" cy="4901609"/>
          </a:xfrm>
          <a:prstGeom prst="rect">
            <a:avLst/>
          </a:prstGeom>
        </p:spPr>
      </p:pic>
      <p:sp>
        <p:nvSpPr>
          <p:cNvPr id="9" name="Rectangle 8"/>
          <p:cNvSpPr/>
          <p:nvPr/>
        </p:nvSpPr>
        <p:spPr>
          <a:xfrm>
            <a:off x="2517058" y="2438400"/>
            <a:ext cx="3932904" cy="336263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84671" y="471948"/>
            <a:ext cx="6263148" cy="76691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288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1" name="Google Shape;261;p2"/>
          <p:cNvSpPr txBox="1"/>
          <p:nvPr/>
        </p:nvSpPr>
        <p:spPr>
          <a:xfrm>
            <a:off x="431800" y="228600"/>
            <a:ext cx="8229600" cy="914400"/>
          </a:xfrm>
          <a:prstGeom prst="rect">
            <a:avLst/>
          </a:prstGeom>
          <a:solidFill>
            <a:srgbClr val="36609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600"/>
              <a:buFont typeface="Calibri"/>
              <a:buNone/>
            </a:pPr>
            <a:r>
              <a:rPr lang="en-US" sz="3600" b="0" i="0" u="none" strike="noStrike" cap="none" dirty="0" smtClean="0">
                <a:solidFill>
                  <a:srgbClr val="FFFFFF"/>
                </a:solidFill>
                <a:latin typeface="Calibri" panose="020F0502020204030204" pitchFamily="34" charset="0"/>
                <a:ea typeface="Times New Roman"/>
                <a:cs typeface="Calibri" panose="020F0502020204030204" pitchFamily="34" charset="0"/>
                <a:sym typeface="Times New Roman"/>
              </a:rPr>
              <a:t>Activities</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 name="Text Placeholder 2"/>
          <p:cNvSpPr>
            <a:spLocks noGrp="1"/>
          </p:cNvSpPr>
          <p:nvPr>
            <p:ph type="body" idx="1"/>
          </p:nvPr>
        </p:nvSpPr>
        <p:spPr/>
        <p:txBody>
          <a:bodyPr>
            <a:normAutofit fontScale="92500" lnSpcReduction="10000"/>
          </a:bodyPr>
          <a:lstStyle/>
          <a:p>
            <a:r>
              <a:rPr lang="en-US" dirty="0"/>
              <a:t>Received and Reviewed Membership – December 2023</a:t>
            </a:r>
          </a:p>
          <a:p>
            <a:r>
              <a:rPr lang="en-US" dirty="0"/>
              <a:t>Meeting of Chair and Vice Chair – December 7, 2023</a:t>
            </a:r>
          </a:p>
          <a:p>
            <a:r>
              <a:rPr lang="en-US" dirty="0"/>
              <a:t>Inventory of Tsunami Warning Dissemination and Communication Systems </a:t>
            </a:r>
            <a:endParaRPr lang="en-US" dirty="0" smtClean="0"/>
          </a:p>
          <a:p>
            <a:r>
              <a:rPr lang="en-US" dirty="0" smtClean="0"/>
              <a:t>Input for CARIBE WAVE 24</a:t>
            </a:r>
          </a:p>
          <a:p>
            <a:r>
              <a:rPr lang="en-US" dirty="0" smtClean="0"/>
              <a:t>Two </a:t>
            </a:r>
            <a:r>
              <a:rPr lang="en-US" dirty="0"/>
              <a:t>Meetings </a:t>
            </a:r>
          </a:p>
          <a:p>
            <a:pPr lvl="1"/>
            <a:r>
              <a:rPr lang="en-US" dirty="0"/>
              <a:t>January 11</a:t>
            </a:r>
          </a:p>
          <a:p>
            <a:pPr lvl="1"/>
            <a:r>
              <a:rPr lang="en-US" dirty="0"/>
              <a:t>April 4</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2ab63250492_0_243"/>
          <p:cNvSpPr txBox="1">
            <a:spLocks noGrp="1"/>
          </p:cNvSpPr>
          <p:nvPr>
            <p:ph type="title"/>
          </p:nvPr>
        </p:nvSpPr>
        <p:spPr>
          <a:prstGeom prst="rect">
            <a:avLst/>
          </a:prstGeom>
          <a:solidFill>
            <a:srgbClr val="36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700"/>
              <a:buFont typeface="Calibri"/>
              <a:buNone/>
            </a:pPr>
            <a:r>
              <a:rPr lang="en-US" dirty="0" smtClean="0">
                <a:solidFill>
                  <a:schemeClr val="lt1"/>
                </a:solidFill>
                <a:latin typeface="Times New Roman"/>
                <a:ea typeface="Times New Roman"/>
                <a:cs typeface="Times New Roman"/>
                <a:sym typeface="Times New Roman"/>
              </a:rPr>
              <a:t>Membership</a:t>
            </a:r>
            <a:endParaRPr sz="6600" dirty="0">
              <a:highlight>
                <a:srgbClr val="FFFF00"/>
              </a:highlight>
            </a:endParaRPr>
          </a:p>
        </p:txBody>
      </p:sp>
      <p:sp>
        <p:nvSpPr>
          <p:cNvPr id="3" name="Text Placeholder 2"/>
          <p:cNvSpPr>
            <a:spLocks noGrp="1"/>
          </p:cNvSpPr>
          <p:nvPr>
            <p:ph type="body" idx="1"/>
          </p:nvPr>
        </p:nvSpPr>
        <p:spPr>
          <a:xfrm>
            <a:off x="501445" y="1688691"/>
            <a:ext cx="8229600" cy="4525963"/>
          </a:xfrm>
        </p:spPr>
        <p:txBody>
          <a:bodyPr>
            <a:normAutofit fontScale="92500" lnSpcReduction="10000"/>
          </a:bodyPr>
          <a:lstStyle/>
          <a:p>
            <a:r>
              <a:rPr lang="en-US" dirty="0" smtClean="0"/>
              <a:t>19 members, 18 regular (including TSP’s PTWC and CATAC), 2 Ex Officio (ICG Chair and ICG </a:t>
            </a:r>
            <a:r>
              <a:rPr lang="en-US" dirty="0" smtClean="0"/>
              <a:t>Technical </a:t>
            </a:r>
            <a:r>
              <a:rPr lang="en-US" dirty="0" smtClean="0"/>
              <a:t>Secretary)</a:t>
            </a:r>
          </a:p>
          <a:p>
            <a:r>
              <a:rPr lang="en-US" dirty="0" smtClean="0"/>
              <a:t>Invited Expert:   UNDRR TBC</a:t>
            </a:r>
          </a:p>
          <a:p>
            <a:r>
              <a:rPr lang="en-US" dirty="0" smtClean="0"/>
              <a:t>CARIBE-EWS Member States in WG 3</a:t>
            </a:r>
          </a:p>
          <a:p>
            <a:pPr lvl="1"/>
            <a:r>
              <a:rPr lang="en-US" dirty="0" smtClean="0"/>
              <a:t>Barbados, Colombia, UK (Cayman Islands, Anguilla), USA (PR, USVI, PTWC), Costa Rica, France, Guatemala, Nicaragua, Saint Lucia</a:t>
            </a:r>
          </a:p>
          <a:p>
            <a:r>
              <a:rPr lang="en-US" dirty="0" smtClean="0"/>
              <a:t>CARIBE-EWS Observers in WG 3</a:t>
            </a:r>
          </a:p>
          <a:p>
            <a:pPr lvl="1"/>
            <a:r>
              <a:rPr lang="en-US" dirty="0" smtClean="0"/>
              <a:t>PRSN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 in January 11 Meeting</a:t>
            </a:r>
            <a:endParaRPr lang="en-US" dirty="0"/>
          </a:p>
        </p:txBody>
      </p:sp>
      <p:pic>
        <p:nvPicPr>
          <p:cNvPr id="1026" name="Picture 2" descr="https://lh7-us.googleusercontent.com/1zZx4VQRhMCqeVEoCvijgU5PZFObDLbuMj56pM0Vu3hs63T_uAn0kvNd3hKFG2rMv8Ic71ZV91JJ48FJDQTml5eDGcL18Wbq8jw2OARXbQTDLO6WPoGsVPt_WKZjaVoIy-irviyPLD599gmW77uoV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62" y="1748065"/>
            <a:ext cx="8115075" cy="4590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411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2" name="Google Shape;302;g2ab6948a0c5_0_16"/>
          <p:cNvSpPr txBox="1"/>
          <p:nvPr/>
        </p:nvSpPr>
        <p:spPr>
          <a:xfrm>
            <a:off x="230685" y="6533784"/>
            <a:ext cx="3084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Times New Roman"/>
                <a:ea typeface="Times New Roman"/>
                <a:cs typeface="Times New Roman"/>
                <a:sym typeface="Times New Roman"/>
              </a:rPr>
              <a:t> #TSUNAMIREADY</a:t>
            </a:r>
            <a:endParaRPr sz="1400" b="0" i="0" u="none" strike="noStrike" cap="none" dirty="0">
              <a:solidFill>
                <a:srgbClr val="000000"/>
              </a:solidFill>
              <a:latin typeface="Arial"/>
              <a:ea typeface="Arial"/>
              <a:cs typeface="Arial"/>
              <a:sym typeface="Arial"/>
            </a:endParaRPr>
          </a:p>
        </p:txBody>
      </p:sp>
      <p:sp>
        <p:nvSpPr>
          <p:cNvPr id="3" name="Title 2"/>
          <p:cNvSpPr>
            <a:spLocks noGrp="1"/>
          </p:cNvSpPr>
          <p:nvPr>
            <p:ph type="title"/>
          </p:nvPr>
        </p:nvSpPr>
        <p:spPr/>
        <p:txBody>
          <a:bodyPr/>
          <a:lstStyle/>
          <a:p>
            <a:r>
              <a:rPr lang="en-US" dirty="0" smtClean="0"/>
              <a:t>Working Group 3 with support of ITIC-CAR</a:t>
            </a:r>
            <a:endParaRPr lang="en-US" dirty="0"/>
          </a:p>
        </p:txBody>
      </p:sp>
      <p:sp>
        <p:nvSpPr>
          <p:cNvPr id="5" name="Text Placeholder 4"/>
          <p:cNvSpPr>
            <a:spLocks noGrp="1"/>
          </p:cNvSpPr>
          <p:nvPr>
            <p:ph type="body" idx="2"/>
          </p:nvPr>
        </p:nvSpPr>
        <p:spPr>
          <a:xfrm>
            <a:off x="230685" y="1543255"/>
            <a:ext cx="4331483" cy="4906706"/>
          </a:xfrm>
        </p:spPr>
        <p:txBody>
          <a:bodyPr>
            <a:normAutofit fontScale="92500" lnSpcReduction="20000"/>
          </a:bodyPr>
          <a:lstStyle/>
          <a:p>
            <a:pPr marL="514350" indent="-285750">
              <a:buFont typeface="Arial" panose="020B0604020202020204" pitchFamily="34" charset="0"/>
              <a:buChar char="•"/>
            </a:pPr>
            <a:r>
              <a:rPr lang="en-US" sz="2000" dirty="0" smtClean="0"/>
              <a:t>Inventory of </a:t>
            </a:r>
            <a:r>
              <a:rPr lang="en-US" sz="2000" b="1" dirty="0" smtClean="0"/>
              <a:t>&gt; 30 methods </a:t>
            </a:r>
            <a:r>
              <a:rPr lang="en-US" sz="2000" dirty="0" smtClean="0"/>
              <a:t>available for the reception of TSP products and dissemination and reception of tsunami warnings and other related products.</a:t>
            </a:r>
          </a:p>
          <a:p>
            <a:pPr marL="514350" indent="-285750">
              <a:buFont typeface="Arial" panose="020B0604020202020204" pitchFamily="34" charset="0"/>
              <a:buChar char="•"/>
            </a:pPr>
            <a:r>
              <a:rPr lang="en-US" sz="2000" dirty="0" smtClean="0"/>
              <a:t>Overview of the methods and mechanisms used at different level and agencies from </a:t>
            </a:r>
            <a:r>
              <a:rPr lang="en-US" sz="2000" b="1" dirty="0" smtClean="0"/>
              <a:t>TSP’s through national authorities down to the private sector, media and communities and local governments.</a:t>
            </a:r>
          </a:p>
          <a:p>
            <a:pPr marL="514350" indent="-285750">
              <a:buFont typeface="Arial" panose="020B0604020202020204" pitchFamily="34" charset="0"/>
              <a:buChar char="•"/>
            </a:pPr>
            <a:r>
              <a:rPr lang="en-US" sz="2000" b="1" dirty="0" smtClean="0"/>
              <a:t>Challenges</a:t>
            </a:r>
            <a:r>
              <a:rPr lang="en-US" sz="2000" dirty="0" smtClean="0"/>
              <a:t> of redundant and robust methods.</a:t>
            </a:r>
          </a:p>
          <a:p>
            <a:pPr marL="514350" indent="-285750">
              <a:buFont typeface="Arial" panose="020B0604020202020204" pitchFamily="34" charset="0"/>
              <a:buChar char="•"/>
            </a:pPr>
            <a:r>
              <a:rPr lang="en-US" sz="2000" dirty="0" smtClean="0"/>
              <a:t>Systems for </a:t>
            </a:r>
            <a:r>
              <a:rPr lang="en-US" sz="2000" b="1" dirty="0" smtClean="0"/>
              <a:t>people with disabilities.</a:t>
            </a:r>
          </a:p>
          <a:p>
            <a:pPr marL="514350" indent="-285750">
              <a:buFont typeface="Arial" panose="020B0604020202020204" pitchFamily="34" charset="0"/>
              <a:buChar char="•"/>
            </a:pPr>
            <a:r>
              <a:rPr lang="en-US" sz="2000" b="1" dirty="0" smtClean="0"/>
              <a:t>Basis for inventory within MS and to identify Capacity Development activities</a:t>
            </a:r>
          </a:p>
          <a:p>
            <a:endParaRPr lang="en-US" dirty="0"/>
          </a:p>
        </p:txBody>
      </p:sp>
      <p:pic>
        <p:nvPicPr>
          <p:cNvPr id="6" name="Picture 5"/>
          <p:cNvPicPr>
            <a:picLocks noChangeAspect="1"/>
          </p:cNvPicPr>
          <p:nvPr/>
        </p:nvPicPr>
        <p:blipFill>
          <a:blip r:embed="rId3"/>
          <a:stretch>
            <a:fillRect/>
          </a:stretch>
        </p:blipFill>
        <p:spPr>
          <a:xfrm>
            <a:off x="4631325" y="1435100"/>
            <a:ext cx="4150262" cy="44674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Examples from Inventory</a:t>
            </a:r>
            <a:endParaRPr lang="en-US" dirty="0"/>
          </a:p>
        </p:txBody>
      </p:sp>
      <p:pic>
        <p:nvPicPr>
          <p:cNvPr id="6" name="Picture 5"/>
          <p:cNvPicPr>
            <a:picLocks noChangeAspect="1"/>
          </p:cNvPicPr>
          <p:nvPr/>
        </p:nvPicPr>
        <p:blipFill>
          <a:blip r:embed="rId2"/>
          <a:stretch>
            <a:fillRect/>
          </a:stretch>
        </p:blipFill>
        <p:spPr>
          <a:xfrm>
            <a:off x="157521" y="2081014"/>
            <a:ext cx="8828958" cy="3508625"/>
          </a:xfrm>
          <a:prstGeom prst="rect">
            <a:avLst/>
          </a:prstGeom>
        </p:spPr>
      </p:pic>
    </p:spTree>
    <p:extLst>
      <p:ext uri="{BB962C8B-B14F-4D97-AF65-F5344CB8AC3E}">
        <p14:creationId xmlns:p14="http://schemas.microsoft.com/office/powerpoint/2010/main" val="2041507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Examples from Inventory</a:t>
            </a:r>
            <a:endParaRPr lang="en-US" dirty="0"/>
          </a:p>
        </p:txBody>
      </p:sp>
      <p:pic>
        <p:nvPicPr>
          <p:cNvPr id="6" name="Picture 5"/>
          <p:cNvPicPr>
            <a:picLocks noChangeAspect="1"/>
          </p:cNvPicPr>
          <p:nvPr/>
        </p:nvPicPr>
        <p:blipFill>
          <a:blip r:embed="rId2"/>
          <a:stretch>
            <a:fillRect/>
          </a:stretch>
        </p:blipFill>
        <p:spPr>
          <a:xfrm>
            <a:off x="4703654" y="2015613"/>
            <a:ext cx="3983146" cy="3785265"/>
          </a:xfrm>
          <a:prstGeom prst="rect">
            <a:avLst/>
          </a:prstGeom>
        </p:spPr>
      </p:pic>
      <p:pic>
        <p:nvPicPr>
          <p:cNvPr id="7" name="Picture 6"/>
          <p:cNvPicPr>
            <a:picLocks noChangeAspect="1"/>
          </p:cNvPicPr>
          <p:nvPr/>
        </p:nvPicPr>
        <p:blipFill>
          <a:blip r:embed="rId3"/>
          <a:stretch>
            <a:fillRect/>
          </a:stretch>
        </p:blipFill>
        <p:spPr>
          <a:xfrm>
            <a:off x="457200" y="1224653"/>
            <a:ext cx="4203728" cy="5367184"/>
          </a:xfrm>
          <a:prstGeom prst="rect">
            <a:avLst/>
          </a:prstGeom>
        </p:spPr>
      </p:pic>
    </p:spTree>
    <p:extLst>
      <p:ext uri="{BB962C8B-B14F-4D97-AF65-F5344CB8AC3E}">
        <p14:creationId xmlns:p14="http://schemas.microsoft.com/office/powerpoint/2010/main" val="3789961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1226</TotalTime>
  <Words>1949</Words>
  <Application>Microsoft Office PowerPoint</Application>
  <PresentationFormat>On-screen Show (4:3)</PresentationFormat>
  <Paragraphs>220</Paragraphs>
  <Slides>27</Slides>
  <Notes>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Times New Roman</vt:lpstr>
      <vt:lpstr>Office Theme</vt:lpstr>
      <vt:lpstr>1_Office Theme</vt:lpstr>
      <vt:lpstr>Office Theme</vt:lpstr>
      <vt:lpstr>PowerPoint Presentation</vt:lpstr>
      <vt:lpstr>Terms of Reference</vt:lpstr>
      <vt:lpstr>The Focus Area of WG 3</vt:lpstr>
      <vt:lpstr>PowerPoint Presentation</vt:lpstr>
      <vt:lpstr>Membership</vt:lpstr>
      <vt:lpstr>Participants in January 11 Meeting</vt:lpstr>
      <vt:lpstr>Working Group 3 with support of ITIC-CAR</vt:lpstr>
      <vt:lpstr>Examples from Inventory</vt:lpstr>
      <vt:lpstr>Examples from Inventory</vt:lpstr>
      <vt:lpstr>PowerPoint Presentation</vt:lpstr>
      <vt:lpstr>CARIBE WAVE 24 Earthquake and Tsunami Scenarios</vt:lpstr>
      <vt:lpstr>CARIBE WAVE – Receipt Methods PTWC Messages</vt:lpstr>
      <vt:lpstr>PTWC Dummy Message Timing</vt:lpstr>
      <vt:lpstr>PTWC Dummy Message</vt:lpstr>
      <vt:lpstr>Reception of PTWC Emails with Simulated Products</vt:lpstr>
      <vt:lpstr>CATAC Dummy Message</vt:lpstr>
      <vt:lpstr>CATAC Dummy Message</vt:lpstr>
      <vt:lpstr>CATAC Exercise Message</vt:lpstr>
      <vt:lpstr>CATAC Exercise Message*</vt:lpstr>
      <vt:lpstr>Simulated Products CARIBE WAVE</vt:lpstr>
      <vt:lpstr>Pending Action</vt:lpstr>
      <vt:lpstr>Recommendation of WG 3</vt:lpstr>
      <vt:lpstr>Recommendation of WG 3 (cont)</vt:lpstr>
      <vt:lpstr>Recommendation of WG 3 (cont)</vt:lpstr>
      <vt:lpstr>Recommendation of WG 3 (cont)</vt:lpstr>
      <vt:lpstr>WG 3 Workplan (as of April, 2024)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CTWP.SAD</dc:creator>
  <cp:lastModifiedBy>Christa Von Hillebrandt-Andrade</cp:lastModifiedBy>
  <cp:revision>38</cp:revision>
  <dcterms:created xsi:type="dcterms:W3CDTF">2017-11-27T13:10:18Z</dcterms:created>
  <dcterms:modified xsi:type="dcterms:W3CDTF">2024-05-07T14:13:32Z</dcterms:modified>
</cp:coreProperties>
</file>