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6"/>
    <p:sldMasterId id="2147483651" r:id="rId7"/>
    <p:sldMasterId id="214748365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Lst>
  <p:sldSz cy="5143500" cx="9144000"/>
  <p:notesSz cx="7023100" cy="9309100"/>
  <p:embeddedFontLst>
    <p:embeddedFont>
      <p:font typeface="Arimo"/>
      <p:regular r:id="rId49"/>
      <p:bold r:id="rId50"/>
      <p:italic r:id="rId51"/>
      <p:boldItalic r:id="rId52"/>
    </p:embeddedFont>
    <p:embeddedFont>
      <p:font typeface="Poppins"/>
      <p:regular r:id="rId53"/>
      <p:bold r:id="rId54"/>
      <p:italic r:id="rId55"/>
      <p:boldItalic r:id="rId56"/>
    </p:embeddedFont>
    <p:embeddedFont>
      <p:font typeface="Lato Light"/>
      <p:regular r:id="rId57"/>
      <p:bold r:id="rId58"/>
      <p:italic r:id="rId59"/>
      <p:boldItalic r:id="rId60"/>
    </p:embeddedFont>
    <p:embeddedFont>
      <p:font typeface="Corbel"/>
      <p:regular r:id="rId61"/>
      <p:bold r:id="rId62"/>
      <p:italic r:id="rId63"/>
      <p:boldItalic r:id="rId64"/>
    </p:embeddedFont>
    <p:embeddedFont>
      <p:font typeface="Gill Sans"/>
      <p:regular r:id="rId65"/>
      <p:bold r:id="rId66"/>
    </p:embeddedFont>
    <p:embeddedFont>
      <p:font typeface="Cutive"/>
      <p:regular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68" roundtripDataSignature="AMtx7mjykSvd0hJ0PG027l6oYm78L7RQL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hrista vonH - NOAA Federal"/>
  <p:cmAuthor clrIdx="1" id="1" initials="" lastIdx="3" name="Michael Angov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83BB510-47C0-4582-8844-3C6BF2B8EC7A}">
  <a:tblStyle styleId="{183BB510-47C0-4582-8844-3C6BF2B8EC7A}" styleName="Table_0">
    <a:wholeTbl>
      <a:tcTxStyle b="off" i="off">
        <a:font>
          <a:latin typeface="Corbel"/>
          <a:ea typeface="Corbel"/>
          <a:cs typeface="Corbel"/>
        </a:font>
        <a:schemeClr val="lt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font" Target="fonts/Arimo-regular.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slideMaster" Target="slideMasters/slideMaster3.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font" Target="fonts/Corbel-bold.fntdata"/><Relationship Id="rId61" Type="http://schemas.openxmlformats.org/officeDocument/2006/relationships/font" Target="fonts/Corbel-regular.fntdata"/><Relationship Id="rId20" Type="http://schemas.openxmlformats.org/officeDocument/2006/relationships/slide" Target="slides/slide11.xml"/><Relationship Id="rId64" Type="http://schemas.openxmlformats.org/officeDocument/2006/relationships/font" Target="fonts/Corbel-boldItalic.fntdata"/><Relationship Id="rId63" Type="http://schemas.openxmlformats.org/officeDocument/2006/relationships/font" Target="fonts/Corbel-italic.fntdata"/><Relationship Id="rId22" Type="http://schemas.openxmlformats.org/officeDocument/2006/relationships/slide" Target="slides/slide13.xml"/><Relationship Id="rId66" Type="http://schemas.openxmlformats.org/officeDocument/2006/relationships/font" Target="fonts/GillSans-bold.fntdata"/><Relationship Id="rId21" Type="http://schemas.openxmlformats.org/officeDocument/2006/relationships/slide" Target="slides/slide12.xml"/><Relationship Id="rId65" Type="http://schemas.openxmlformats.org/officeDocument/2006/relationships/font" Target="fonts/GillSans-regular.fntdata"/><Relationship Id="rId24" Type="http://schemas.openxmlformats.org/officeDocument/2006/relationships/slide" Target="slides/slide15.xml"/><Relationship Id="rId68" Type="http://customschemas.google.com/relationships/presentationmetadata" Target="metadata"/><Relationship Id="rId23" Type="http://schemas.openxmlformats.org/officeDocument/2006/relationships/slide" Target="slides/slide14.xml"/><Relationship Id="rId67" Type="http://schemas.openxmlformats.org/officeDocument/2006/relationships/font" Target="fonts/Cutive-regular.fntdata"/><Relationship Id="rId60" Type="http://schemas.openxmlformats.org/officeDocument/2006/relationships/font" Target="fonts/LatoLight-boldItalic.fntdata"/><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Arimo-italic.fntdata"/><Relationship Id="rId50" Type="http://schemas.openxmlformats.org/officeDocument/2006/relationships/font" Target="fonts/Arimo-bold.fntdata"/><Relationship Id="rId53" Type="http://schemas.openxmlformats.org/officeDocument/2006/relationships/font" Target="fonts/Poppins-regular.fntdata"/><Relationship Id="rId52" Type="http://schemas.openxmlformats.org/officeDocument/2006/relationships/font" Target="fonts/Arimo-boldItalic.fntdata"/><Relationship Id="rId11" Type="http://schemas.openxmlformats.org/officeDocument/2006/relationships/slide" Target="slides/slide2.xml"/><Relationship Id="rId55" Type="http://schemas.openxmlformats.org/officeDocument/2006/relationships/font" Target="fonts/Poppins-italic.fntdata"/><Relationship Id="rId10" Type="http://schemas.openxmlformats.org/officeDocument/2006/relationships/slide" Target="slides/slide1.xml"/><Relationship Id="rId54" Type="http://schemas.openxmlformats.org/officeDocument/2006/relationships/font" Target="fonts/Poppins-bold.fntdata"/><Relationship Id="rId13" Type="http://schemas.openxmlformats.org/officeDocument/2006/relationships/slide" Target="slides/slide4.xml"/><Relationship Id="rId57" Type="http://schemas.openxmlformats.org/officeDocument/2006/relationships/font" Target="fonts/LatoLight-regular.fntdata"/><Relationship Id="rId12" Type="http://schemas.openxmlformats.org/officeDocument/2006/relationships/slide" Target="slides/slide3.xml"/><Relationship Id="rId56" Type="http://schemas.openxmlformats.org/officeDocument/2006/relationships/font" Target="fonts/Poppins-boldItalic.fntdata"/><Relationship Id="rId15" Type="http://schemas.openxmlformats.org/officeDocument/2006/relationships/slide" Target="slides/slide6.xml"/><Relationship Id="rId59" Type="http://schemas.openxmlformats.org/officeDocument/2006/relationships/font" Target="fonts/LatoLight-italic.fntdata"/><Relationship Id="rId14" Type="http://schemas.openxmlformats.org/officeDocument/2006/relationships/slide" Target="slides/slide5.xml"/><Relationship Id="rId58" Type="http://schemas.openxmlformats.org/officeDocument/2006/relationships/font" Target="fonts/LatoLight-bold.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5-03T18:21:14.028">
    <p:pos x="6000" y="0"/>
    <p:text>@kimberly.maisonet-gonzalez@noaa.gov  can you make this presentation uniform, it is a hodge podge of different designs.   You can choose one of the designs, but keep uniform.  It may be easier to download and then upload again.  We need by your end of workday, Monday, May 6. Thanks.
_Assigned to kimberly.maisonet-gonzalez@noaa.gov_</p:text>
    <p:extLst>
      <p:ext uri="{C676402C-5697-4E1C-873F-D02D1690AC5C}">
        <p15:threadingInfo timeZoneBias="0"/>
      </p:ext>
      <p:ext uri="http://customooxmlschemas.google.com/">
        <go:slidesCustomData xmlns:go="http://customooxmlschemas.google.com/" commentPostId="AAABMtp9BmA"/>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4-05-03T17:40:47.406">
    <p:pos x="6000" y="0"/>
    <p:text>possible alternative to slide 11 showing actual UNODTP goals</p:text>
    <p:extLst>
      <p:ext uri="{C676402C-5697-4E1C-873F-D02D1690AC5C}">
        <p15:threadingInfo timeZoneBias="0"/>
      </p:ext>
      <p:ext uri="http://customooxmlschemas.google.com/">
        <go:slidesCustomData xmlns:go="http://customooxmlschemas.google.com/" commentPostId="AAABMtp9Blw"/>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4-05-03T17:30:27.834">
    <p:pos x="6000" y="0"/>
    <p:text>possible alternative for slide 8 showing instrumentation options for MS as we develop optimised grid</p:text>
    <p:extLst>
      <p:ext uri="{C676402C-5697-4E1C-873F-D02D1690AC5C}">
        <p15:threadingInfo timeZoneBias="0"/>
      </p:ext>
      <p:ext uri="http://customooxmlschemas.google.com/">
        <go:slidesCustomData xmlns:go="http://customooxmlschemas.google.com/" commentPostId="AAABMtp9Blg"/>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3" dt="2024-05-03T17:33:10.868">
    <p:pos x="6000" y="0"/>
    <p:text>For consideration. This is the meat of the paper Ken G, Bill Fry, Chris Moore, Srinivas and myself have been working on. Determine how many bottom pressure readings are necessary to achieve UNODTP goals (390) and them optimise using new and existing tech (156).</p:text>
    <p:extLst>
      <p:ext uri="{C676402C-5697-4E1C-873F-D02D1690AC5C}">
        <p15:threadingInfo timeZoneBias="0"/>
      </p:ext>
      <p:ext uri="http://customooxmlschemas.google.com/">
        <go:slidesCustomData xmlns:go="http://customooxmlschemas.google.com/" commentPostId="AAABMtp9Bl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43238" cy="463550"/>
          </a:xfrm>
          <a:prstGeom prst="rect">
            <a:avLst/>
          </a:prstGeom>
          <a:noFill/>
          <a:ln>
            <a:noFill/>
          </a:ln>
        </p:spPr>
        <p:txBody>
          <a:bodyPr anchorCtr="0" anchor="t" bIns="46625" lIns="93275" spcFirstLastPara="1" rIns="93275" wrap="square" tIns="466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9pPr>
          </a:lstStyle>
          <a:p/>
        </p:txBody>
      </p:sp>
      <p:sp>
        <p:nvSpPr>
          <p:cNvPr id="4" name="Google Shape;4;n"/>
          <p:cNvSpPr txBox="1"/>
          <p:nvPr>
            <p:ph idx="10" type="dt"/>
          </p:nvPr>
        </p:nvSpPr>
        <p:spPr>
          <a:xfrm>
            <a:off x="3979863" y="0"/>
            <a:ext cx="3043237" cy="463550"/>
          </a:xfrm>
          <a:prstGeom prst="rect">
            <a:avLst/>
          </a:prstGeom>
          <a:noFill/>
          <a:ln>
            <a:noFill/>
          </a:ln>
        </p:spPr>
        <p:txBody>
          <a:bodyPr anchorCtr="0" anchor="t" bIns="46625" lIns="93275" spcFirstLastPara="1" rIns="93275" wrap="square" tIns="4662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9pPr>
          </a:lstStyle>
          <a:p/>
        </p:txBody>
      </p:sp>
      <p:sp>
        <p:nvSpPr>
          <p:cNvPr id="5" name="Google Shape;5;n"/>
          <p:cNvSpPr/>
          <p:nvPr>
            <p:ph idx="3"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38213" y="4422775"/>
            <a:ext cx="5146675" cy="4186238"/>
          </a:xfrm>
          <a:prstGeom prst="rect">
            <a:avLst/>
          </a:prstGeom>
          <a:noFill/>
          <a:ln>
            <a:noFill/>
          </a:ln>
        </p:spPr>
        <p:txBody>
          <a:bodyPr anchorCtr="0" anchor="t" bIns="46625" lIns="93275" spcFirstLastPara="1" rIns="93275" wrap="square" tIns="46625">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45550"/>
            <a:ext cx="3043238" cy="463550"/>
          </a:xfrm>
          <a:prstGeom prst="rect">
            <a:avLst/>
          </a:prstGeom>
          <a:noFill/>
          <a:ln>
            <a:noFill/>
          </a:ln>
        </p:spPr>
        <p:txBody>
          <a:bodyPr anchorCtr="0" anchor="b" bIns="46625" lIns="93275" spcFirstLastPara="1" rIns="93275" wrap="square" tIns="466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9pPr>
          </a:lstStyle>
          <a:p/>
        </p:txBody>
      </p:sp>
      <p:sp>
        <p:nvSpPr>
          <p:cNvPr id="8" name="Google Shape;8;n"/>
          <p:cNvSpPr txBox="1"/>
          <p:nvPr>
            <p:ph idx="12" type="sldNum"/>
          </p:nvPr>
        </p:nvSpPr>
        <p:spPr>
          <a:xfrm>
            <a:off x="3979863" y="8845550"/>
            <a:ext cx="3043237" cy="463550"/>
          </a:xfrm>
          <a:prstGeom prst="rect">
            <a:avLst/>
          </a:prstGeom>
          <a:noFill/>
          <a:ln>
            <a:noFill/>
          </a:ln>
        </p:spPr>
        <p:txBody>
          <a:bodyPr anchorCtr="0" anchor="b" bIns="46625" lIns="93275" spcFirstLastPara="1" rIns="93275" wrap="square" tIns="466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1:notes"/>
          <p:cNvSpPr txBox="1"/>
          <p:nvPr>
            <p:ph idx="1" type="body"/>
          </p:nvPr>
        </p:nvSpPr>
        <p:spPr>
          <a:xfrm>
            <a:off x="938213" y="4422775"/>
            <a:ext cx="5146675" cy="4186238"/>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360"/>
              </a:spcBef>
              <a:spcAft>
                <a:spcPts val="0"/>
              </a:spcAft>
              <a:buSzPts val="1400"/>
              <a:buNone/>
            </a:pPr>
            <a:r>
              <a:t/>
            </a:r>
            <a:endParaRPr/>
          </a:p>
        </p:txBody>
      </p:sp>
      <p:sp>
        <p:nvSpPr>
          <p:cNvPr id="77" name="Google Shape;77;p1: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d220d9f01e_0_126: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2d220d9f01e_0_126: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215" name="Google Shape;215;g2d220d9f01e_0_126: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d220d9f01e_1_3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2d220d9f01e_1_32: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223" name="Google Shape;223;g2d220d9f01e_1_32: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ff3ef15f0d_0_83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g1ff3ef15f0d_0_837: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238" name="Google Shape;238;g1ff3ef15f0d_0_837: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d220d9f01e_1_2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2d220d9f01e_1_21: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253" name="Google Shape;253;g2d220d9f01e_1_21: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4: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262" name="Google Shape;262;p4: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6: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0" name="Google Shape;270;p6:notes"/>
          <p:cNvSpPr txBox="1"/>
          <p:nvPr>
            <p:ph idx="1" type="body"/>
          </p:nvPr>
        </p:nvSpPr>
        <p:spPr>
          <a:xfrm>
            <a:off x="938213" y="4422775"/>
            <a:ext cx="5146675" cy="4186238"/>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rPr b="1" lang="en-US">
                <a:latin typeface="Calibri"/>
                <a:ea typeface="Calibri"/>
                <a:cs typeface="Calibri"/>
                <a:sym typeface="Calibri"/>
              </a:rPr>
              <a:t>Intro Map  (shorten a bit)</a:t>
            </a:r>
            <a:endParaRPr/>
          </a:p>
          <a:p>
            <a:pPr indent="0" lvl="0" marL="0" rtl="0" algn="l">
              <a:lnSpc>
                <a:spcPct val="100000"/>
              </a:lnSpc>
              <a:spcBef>
                <a:spcPts val="360"/>
              </a:spcBef>
              <a:spcAft>
                <a:spcPts val="0"/>
              </a:spcAft>
              <a:buSzPts val="1400"/>
              <a:buNone/>
            </a:pPr>
            <a:r>
              <a:rPr lang="en-US">
                <a:latin typeface="Calibri"/>
                <a:ea typeface="Calibri"/>
                <a:cs typeface="Calibri"/>
                <a:sym typeface="Calibri"/>
              </a:rPr>
              <a:t>The JTF mission is to implement telecom plus sensing, or SMART subsea cable systems, on a global scale, -- to be able to support climate, ocean circulation, sea level monitoring, and tsunami and earthquake early warning and disaster risk reduction.</a:t>
            </a:r>
            <a:endParaRPr/>
          </a:p>
          <a:p>
            <a:pPr indent="0" lvl="0" marL="0" rtl="0" algn="l">
              <a:lnSpc>
                <a:spcPct val="100000"/>
              </a:lnSpc>
              <a:spcBef>
                <a:spcPts val="360"/>
              </a:spcBef>
              <a:spcAft>
                <a:spcPts val="0"/>
              </a:spcAft>
              <a:buSzPts val="1400"/>
              <a:buNone/>
            </a:pPr>
            <a:r>
              <a:t/>
            </a:r>
            <a:endParaRPr>
              <a:latin typeface="Calibri"/>
              <a:ea typeface="Calibri"/>
              <a:cs typeface="Calibri"/>
              <a:sym typeface="Calibri"/>
            </a:endParaRPr>
          </a:p>
          <a:p>
            <a:pPr indent="0" lvl="0" marL="0" rtl="0" algn="l">
              <a:lnSpc>
                <a:spcPct val="100000"/>
              </a:lnSpc>
              <a:spcBef>
                <a:spcPts val="360"/>
              </a:spcBef>
              <a:spcAft>
                <a:spcPts val="0"/>
              </a:spcAft>
              <a:buSzPts val="1400"/>
              <a:buNone/>
            </a:pPr>
            <a:r>
              <a:rPr lang="en-US">
                <a:latin typeface="Calibri"/>
                <a:ea typeface="Calibri"/>
                <a:cs typeface="Calibri"/>
                <a:sym typeface="Calibri"/>
              </a:rPr>
              <a:t>We will share the submarine telecommunications network that links countries and continents together, and that enable our society and civilization.</a:t>
            </a:r>
            <a:endParaRPr/>
          </a:p>
          <a:p>
            <a:pPr indent="0" lvl="0" marL="0" rtl="0" algn="l">
              <a:lnSpc>
                <a:spcPct val="100000"/>
              </a:lnSpc>
              <a:spcBef>
                <a:spcPts val="360"/>
              </a:spcBef>
              <a:spcAft>
                <a:spcPts val="0"/>
              </a:spcAft>
              <a:buSzPts val="1400"/>
              <a:buNone/>
            </a:pPr>
            <a:r>
              <a:t/>
            </a:r>
            <a:endParaRPr>
              <a:latin typeface="Calibri"/>
              <a:ea typeface="Calibri"/>
              <a:cs typeface="Calibri"/>
              <a:sym typeface="Calibri"/>
            </a:endParaRPr>
          </a:p>
          <a:p>
            <a:pPr indent="0" lvl="0" marL="0" rtl="0" algn="l">
              <a:lnSpc>
                <a:spcPct val="100000"/>
              </a:lnSpc>
              <a:spcBef>
                <a:spcPts val="360"/>
              </a:spcBef>
              <a:spcAft>
                <a:spcPts val="0"/>
              </a:spcAft>
              <a:buSzPts val="1400"/>
              <a:buNone/>
            </a:pPr>
            <a:r>
              <a:rPr lang="en-US">
                <a:latin typeface="Calibri"/>
                <a:ea typeface="Calibri"/>
                <a:cs typeface="Calibri"/>
                <a:sym typeface="Calibri"/>
              </a:rPr>
              <a:t>Telecom is the primary mission, with SMART secondary. </a:t>
            </a:r>
            <a:endParaRPr/>
          </a:p>
          <a:p>
            <a:pPr indent="0" lvl="0" marL="0" rtl="0" algn="l">
              <a:lnSpc>
                <a:spcPct val="100000"/>
              </a:lnSpc>
              <a:spcBef>
                <a:spcPts val="360"/>
              </a:spcBef>
              <a:spcAft>
                <a:spcPts val="0"/>
              </a:spcAft>
              <a:buSzPts val="1400"/>
              <a:buNone/>
            </a:pPr>
            <a:r>
              <a:rPr lang="en-US">
                <a:latin typeface="Calibri"/>
                <a:ea typeface="Calibri"/>
                <a:cs typeface="Calibri"/>
                <a:sym typeface="Calibri"/>
              </a:rPr>
              <a:t>The basic sensors are ocean bottom temperature, pressure and seismic acceleration.</a:t>
            </a:r>
            <a:endParaRPr/>
          </a:p>
          <a:p>
            <a:pPr indent="0" lvl="0" marL="0" rtl="0" algn="l">
              <a:lnSpc>
                <a:spcPct val="100000"/>
              </a:lnSpc>
              <a:spcBef>
                <a:spcPts val="360"/>
              </a:spcBef>
              <a:spcAft>
                <a:spcPts val="0"/>
              </a:spcAft>
              <a:buSzPts val="1400"/>
              <a:buNone/>
            </a:pPr>
            <a:r>
              <a:rPr lang="en-US">
                <a:latin typeface="Calibri"/>
                <a:ea typeface="Calibri"/>
                <a:cs typeface="Calibri"/>
                <a:sym typeface="Calibri"/>
              </a:rPr>
              <a:t>The circles show a number of systems are in various stages of planning, requests for proposals, and implementation.  The green circle represents the CAM system that is underway with SMART capability in Portugal’s Atlantic domain.</a:t>
            </a:r>
            <a:endParaRPr/>
          </a:p>
        </p:txBody>
      </p:sp>
      <p:sp>
        <p:nvSpPr>
          <p:cNvPr id="271" name="Google Shape;271;p6:notes"/>
          <p:cNvSpPr txBox="1"/>
          <p:nvPr>
            <p:ph idx="12" type="sldNum"/>
          </p:nvPr>
        </p:nvSpPr>
        <p:spPr>
          <a:xfrm>
            <a:off x="3979863" y="8845550"/>
            <a:ext cx="3043237" cy="463550"/>
          </a:xfrm>
          <a:prstGeom prst="rect">
            <a:avLst/>
          </a:prstGeom>
          <a:noFill/>
          <a:ln>
            <a:noFill/>
          </a:ln>
        </p:spPr>
        <p:txBody>
          <a:bodyPr anchorCtr="0" anchor="b" bIns="46625" lIns="93275" spcFirstLastPara="1" rIns="93275" wrap="square" tIns="466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d220d9f01e_1_6: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2d220d9f01e_1_6: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0" lvl="0" marL="0" rtl="0" algn="l">
              <a:lnSpc>
                <a:spcPct val="115000"/>
              </a:lnSpc>
              <a:spcBef>
                <a:spcPts val="0"/>
              </a:spcBef>
              <a:spcAft>
                <a:spcPts val="0"/>
              </a:spcAft>
              <a:buClr>
                <a:schemeClr val="dk1"/>
              </a:buClr>
              <a:buSzPts val="1100"/>
              <a:buFont typeface="Arial"/>
              <a:buNone/>
            </a:pPr>
            <a:r>
              <a:rPr lang="en-US" sz="1000">
                <a:latin typeface="Arial"/>
                <a:ea typeface="Arial"/>
                <a:cs typeface="Arial"/>
                <a:sym typeface="Arial"/>
              </a:rPr>
              <a:t>Fig. 2 (left): Minimum Observations Required (MOR) to satisfy the 60-minute detection threshold for a tsunami source of unknown origin and the 10-minute threshold for the earthquake-based sensor locations (magenta triangles). The 60-minute contours are unshaded - the 10-minute contours are cyan-shaded.</a:t>
            </a:r>
            <a:endParaRPr sz="1000">
              <a:latin typeface="Arial"/>
              <a:ea typeface="Arial"/>
              <a:cs typeface="Arial"/>
              <a:sym typeface="Arial"/>
            </a:endParaRPr>
          </a:p>
          <a:p>
            <a:pPr indent="-101600" lvl="0" marL="177800" rtl="0" algn="l">
              <a:lnSpc>
                <a:spcPct val="100000"/>
              </a:lnSpc>
              <a:spcBef>
                <a:spcPts val="0"/>
              </a:spcBef>
              <a:spcAft>
                <a:spcPts val="0"/>
              </a:spcAft>
              <a:buClr>
                <a:schemeClr val="dk1"/>
              </a:buClr>
              <a:buSzPts val="12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sz="1000">
                <a:latin typeface="Arial"/>
                <a:ea typeface="Arial"/>
                <a:cs typeface="Arial"/>
                <a:sym typeface="Arial"/>
              </a:rPr>
              <a:t>Fig. 4 (right):  Optimised Sensor Grid: fully mitigated by existing sensors (green triangles), unmitigated sensors (red triangles), and sensor locations partially mitigated by GNSS TEC measurement. Existing GNSS sensor positions represented by black crosses. The full network of existing and proposed fibre telecommunications cables (grey lines) is added to demonstrate the large number of additional sensors that could be mitigated with a fully realised SMART cable network. </a:t>
            </a:r>
            <a:endParaRPr sz="1000">
              <a:latin typeface="Arial"/>
              <a:ea typeface="Arial"/>
              <a:cs typeface="Arial"/>
              <a:sym typeface="Arial"/>
            </a:endParaRPr>
          </a:p>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306" name="Google Shape;306;g2d220d9f01e_1_6: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d220d9f01e_0_21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2d220d9f01e_0_212: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316" name="Google Shape;316;g2d220d9f01e_0_212: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d220d9f01e_0_22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2d220d9f01e_0_223: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326" name="Google Shape;326;g2d220d9f01e_0_223: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d220d9f01e_0_23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2d220d9f01e_0_233: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335" name="Google Shape;335;g2d220d9f01e_0_233: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2: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3" name="Google Shape;83;p2:notes"/>
          <p:cNvSpPr txBox="1"/>
          <p:nvPr>
            <p:ph idx="1" type="body"/>
          </p:nvPr>
        </p:nvSpPr>
        <p:spPr>
          <a:xfrm>
            <a:off x="938213" y="4422775"/>
            <a:ext cx="5146675" cy="4186238"/>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84" name="Google Shape;84;p2:notes"/>
          <p:cNvSpPr txBox="1"/>
          <p:nvPr>
            <p:ph idx="12" type="sldNum"/>
          </p:nvPr>
        </p:nvSpPr>
        <p:spPr>
          <a:xfrm>
            <a:off x="3979863" y="8845550"/>
            <a:ext cx="3043237" cy="463550"/>
          </a:xfrm>
          <a:prstGeom prst="rect">
            <a:avLst/>
          </a:prstGeom>
          <a:noFill/>
          <a:ln>
            <a:noFill/>
          </a:ln>
        </p:spPr>
        <p:txBody>
          <a:bodyPr anchorCtr="0" anchor="b" bIns="46625" lIns="93275" spcFirstLastPara="1" rIns="93275" wrap="square" tIns="466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d220d9f01e_0_24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2d220d9f01e_0_243: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344" name="Google Shape;344;g2d220d9f01e_0_243: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d220d9f01e_0_25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2d220d9f01e_0_253: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353" name="Google Shape;353;g2d220d9f01e_0_253: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d220d9f01e_0_26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2d220d9f01e_0_264: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363" name="Google Shape;363;g2d220d9f01e_0_264: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ff3ef15f0d_0_86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1ff3ef15f0d_0_862: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372" name="Google Shape;372;g1ff3ef15f0d_0_862: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d220d9f01e_0_28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2d220d9f01e_0_287: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380" name="Google Shape;380;g2d220d9f01e_0_287: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d220d9f01e_0_29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2d220d9f01e_0_294: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388" name="Google Shape;388;g2d220d9f01e_0_294: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ff3ef15f0d_0_86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1ff3ef15f0d_0_869: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396" name="Google Shape;396;g1ff3ef15f0d_0_869: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ff3ef15f0d_0_1271:notes"/>
          <p:cNvSpPr/>
          <p:nvPr>
            <p:ph idx="2" type="sldImg"/>
          </p:nvPr>
        </p:nvSpPr>
        <p:spPr>
          <a:xfrm>
            <a:off x="436563" y="711200"/>
            <a:ext cx="6318250" cy="35544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5" name="Google Shape;405;g1ff3ef15f0d_0_1271:notes"/>
          <p:cNvSpPr txBox="1"/>
          <p:nvPr>
            <p:ph idx="1" type="body"/>
          </p:nvPr>
        </p:nvSpPr>
        <p:spPr>
          <a:xfrm>
            <a:off x="960800" y="4502631"/>
            <a:ext cx="5270700" cy="4261800"/>
          </a:xfrm>
          <a:prstGeom prst="rect">
            <a:avLst/>
          </a:prstGeom>
          <a:noFill/>
          <a:ln>
            <a:noFill/>
          </a:ln>
        </p:spPr>
        <p:txBody>
          <a:bodyPr anchorCtr="0" anchor="t" bIns="47650" lIns="95325" spcFirstLastPara="1" rIns="95325" wrap="square" tIns="4765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406" name="Google Shape;406;g1ff3ef15f0d_0_1271:notes"/>
          <p:cNvSpPr txBox="1"/>
          <p:nvPr>
            <p:ph idx="12" type="sldNum"/>
          </p:nvPr>
        </p:nvSpPr>
        <p:spPr>
          <a:xfrm>
            <a:off x="4075675" y="9005261"/>
            <a:ext cx="3116400" cy="471900"/>
          </a:xfrm>
          <a:prstGeom prst="rect">
            <a:avLst/>
          </a:prstGeom>
          <a:noFill/>
          <a:ln>
            <a:noFill/>
          </a:ln>
        </p:spPr>
        <p:txBody>
          <a:bodyPr anchorCtr="0" anchor="b" bIns="47650" lIns="95325" spcFirstLastPara="1" rIns="95325" wrap="square" tIns="4765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7: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7" name="Google Shape;427;p7:notes"/>
          <p:cNvSpPr txBox="1"/>
          <p:nvPr>
            <p:ph idx="1" type="body"/>
          </p:nvPr>
        </p:nvSpPr>
        <p:spPr>
          <a:xfrm>
            <a:off x="938213" y="4422775"/>
            <a:ext cx="5146675" cy="4186238"/>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428" name="Google Shape;428;p7:notes"/>
          <p:cNvSpPr txBox="1"/>
          <p:nvPr>
            <p:ph idx="12" type="sldNum"/>
          </p:nvPr>
        </p:nvSpPr>
        <p:spPr>
          <a:xfrm>
            <a:off x="3979863" y="8845550"/>
            <a:ext cx="3043237" cy="463550"/>
          </a:xfrm>
          <a:prstGeom prst="rect">
            <a:avLst/>
          </a:prstGeom>
          <a:noFill/>
          <a:ln>
            <a:noFill/>
          </a:ln>
        </p:spPr>
        <p:txBody>
          <a:bodyPr anchorCtr="0" anchor="b" bIns="46625" lIns="93275" spcFirstLastPara="1" rIns="93275" wrap="square" tIns="466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ff3ef15f0d_0_0: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44" name="Google Shape;444;g1ff3ef15f0d_0_0:notes"/>
          <p:cNvSpPr txBox="1"/>
          <p:nvPr>
            <p:ph idx="1" type="body"/>
          </p:nvPr>
        </p:nvSpPr>
        <p:spPr>
          <a:xfrm>
            <a:off x="938213" y="4422775"/>
            <a:ext cx="5146800" cy="41862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360"/>
              </a:spcBef>
              <a:spcAft>
                <a:spcPts val="0"/>
              </a:spcAft>
              <a:buSzPts val="1400"/>
              <a:buNone/>
            </a:pPr>
            <a:r>
              <a:t/>
            </a:r>
            <a:endParaRPr/>
          </a:p>
        </p:txBody>
      </p:sp>
      <p:sp>
        <p:nvSpPr>
          <p:cNvPr id="445" name="Google Shape;445;g1ff3ef15f0d_0_0:notes"/>
          <p:cNvSpPr txBox="1"/>
          <p:nvPr>
            <p:ph idx="12" type="sldNum"/>
          </p:nvPr>
        </p:nvSpPr>
        <p:spPr>
          <a:xfrm>
            <a:off x="3979863" y="8845550"/>
            <a:ext cx="3043200" cy="463500"/>
          </a:xfrm>
          <a:prstGeom prst="rect">
            <a:avLst/>
          </a:prstGeom>
          <a:noFill/>
          <a:ln>
            <a:noFill/>
          </a:ln>
        </p:spPr>
        <p:txBody>
          <a:bodyPr anchorCtr="0" anchor="b" bIns="46625" lIns="93275" spcFirstLastPara="1" rIns="93275" wrap="square" tIns="466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ff3ef15f0d_0_573:notes"/>
          <p:cNvSpPr txBox="1"/>
          <p:nvPr>
            <p:ph idx="1" type="body"/>
          </p:nvPr>
        </p:nvSpPr>
        <p:spPr>
          <a:xfrm>
            <a:off x="702310" y="4480004"/>
            <a:ext cx="5618400" cy="36657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360"/>
              </a:spcBef>
              <a:spcAft>
                <a:spcPts val="0"/>
              </a:spcAft>
              <a:buSzPts val="1400"/>
              <a:buNone/>
            </a:pPr>
            <a:r>
              <a:t/>
            </a:r>
            <a:endParaRPr/>
          </a:p>
        </p:txBody>
      </p:sp>
      <p:sp>
        <p:nvSpPr>
          <p:cNvPr id="93" name="Google Shape;93;g1ff3ef15f0d_0_57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d220d9f01e_0_38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2d220d9f01e_0_380: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451" name="Google Shape;451;g2d220d9f01e_0_380: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d220d9f01e_0_39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d220d9f01e_0_390: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460" name="Google Shape;460;g2d220d9f01e_0_390: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d220d9f01e_0_40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2d220d9f01e_0_400: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469" name="Google Shape;469;g2d220d9f01e_0_400: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d220d9f01e_0_41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2d220d9f01e_0_410: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478" name="Google Shape;478;g2d220d9f01e_0_410: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d220d9f01e_0_42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2d220d9f01e_0_420: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487" name="Google Shape;487;g2d220d9f01e_0_420: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d220d9f01e_0_43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2d220d9f01e_0_430: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496" name="Google Shape;496;g2d220d9f01e_0_430: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ff3ef15f0d_0_118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1ff3ef15f0d_0_1188: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505" name="Google Shape;505;g1ff3ef15f0d_0_1188: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ff3ef15f0d_0_120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g1ff3ef15f0d_0_1201: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517" name="Google Shape;517;g1ff3ef15f0d_0_1201: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1: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25" name="Google Shape;525;p11:notes"/>
          <p:cNvSpPr txBox="1"/>
          <p:nvPr>
            <p:ph idx="1" type="body"/>
          </p:nvPr>
        </p:nvSpPr>
        <p:spPr>
          <a:xfrm>
            <a:off x="938213" y="4422775"/>
            <a:ext cx="5146675" cy="4186238"/>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526" name="Google Shape;526;p11:notes"/>
          <p:cNvSpPr txBox="1"/>
          <p:nvPr>
            <p:ph idx="12" type="sldNum"/>
          </p:nvPr>
        </p:nvSpPr>
        <p:spPr>
          <a:xfrm>
            <a:off x="3979863" y="8845550"/>
            <a:ext cx="3043237" cy="463550"/>
          </a:xfrm>
          <a:prstGeom prst="rect">
            <a:avLst/>
          </a:prstGeom>
          <a:noFill/>
          <a:ln>
            <a:noFill/>
          </a:ln>
        </p:spPr>
        <p:txBody>
          <a:bodyPr anchorCtr="0" anchor="b" bIns="46625" lIns="93275" spcFirstLastPara="1" rIns="93275" wrap="square" tIns="466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10: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32" name="Google Shape;532;p10:notes"/>
          <p:cNvSpPr txBox="1"/>
          <p:nvPr>
            <p:ph idx="1" type="body"/>
          </p:nvPr>
        </p:nvSpPr>
        <p:spPr>
          <a:xfrm>
            <a:off x="938213" y="4422775"/>
            <a:ext cx="5146675" cy="4186238"/>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533" name="Google Shape;533;p10:notes"/>
          <p:cNvSpPr txBox="1"/>
          <p:nvPr>
            <p:ph idx="12" type="sldNum"/>
          </p:nvPr>
        </p:nvSpPr>
        <p:spPr>
          <a:xfrm>
            <a:off x="3979863" y="8845550"/>
            <a:ext cx="3043237" cy="463550"/>
          </a:xfrm>
          <a:prstGeom prst="rect">
            <a:avLst/>
          </a:prstGeom>
          <a:noFill/>
          <a:ln>
            <a:noFill/>
          </a:ln>
        </p:spPr>
        <p:txBody>
          <a:bodyPr anchorCtr="0" anchor="b" bIns="46625" lIns="93275" spcFirstLastPara="1" rIns="93275" wrap="square" tIns="466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2" name="Google Shape;132;p3:notes"/>
          <p:cNvSpPr txBox="1"/>
          <p:nvPr>
            <p:ph idx="1" type="body"/>
          </p:nvPr>
        </p:nvSpPr>
        <p:spPr>
          <a:xfrm>
            <a:off x="938213" y="4422775"/>
            <a:ext cx="5146675" cy="4186238"/>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133" name="Google Shape;133;p3:notes"/>
          <p:cNvSpPr txBox="1"/>
          <p:nvPr>
            <p:ph idx="12" type="sldNum"/>
          </p:nvPr>
        </p:nvSpPr>
        <p:spPr>
          <a:xfrm>
            <a:off x="3979863" y="8845550"/>
            <a:ext cx="3043237" cy="463550"/>
          </a:xfrm>
          <a:prstGeom prst="rect">
            <a:avLst/>
          </a:prstGeom>
          <a:noFill/>
          <a:ln>
            <a:noFill/>
          </a:ln>
        </p:spPr>
        <p:txBody>
          <a:bodyPr anchorCtr="0" anchor="b" bIns="46625" lIns="93275" spcFirstLastPara="1" rIns="93275" wrap="square" tIns="466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d220d9f01e_0_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d220d9f01e_0_0: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77800" lvl="0" marL="177800" rtl="0" algn="l">
              <a:lnSpc>
                <a:spcPct val="100000"/>
              </a:lnSpc>
              <a:spcBef>
                <a:spcPts val="0"/>
              </a:spcBef>
              <a:spcAft>
                <a:spcPts val="0"/>
              </a:spcAft>
              <a:buClr>
                <a:schemeClr val="dk1"/>
              </a:buClr>
              <a:buSzPts val="1200"/>
              <a:buFont typeface="Arial"/>
              <a:buChar char="•"/>
            </a:pPr>
            <a:r>
              <a:rPr lang="en-US" sz="1200">
                <a:latin typeface="Gill Sans"/>
                <a:ea typeface="Gill Sans"/>
                <a:cs typeface="Gill Sans"/>
                <a:sym typeface="Gill Sans"/>
              </a:rPr>
              <a:t>Enhance tsunami risk assessments and the research on technologies for it, so the countries know their expected threat and vulnerability, and are able to identify and prioritise the at-risk communities. </a:t>
            </a:r>
            <a:endParaRPr/>
          </a:p>
          <a:p>
            <a:pPr indent="-177800" lvl="0" marL="177800" marR="0" rtl="0" algn="l">
              <a:lnSpc>
                <a:spcPct val="100000"/>
              </a:lnSpc>
              <a:spcBef>
                <a:spcPts val="0"/>
              </a:spcBef>
              <a:spcAft>
                <a:spcPts val="0"/>
              </a:spcAft>
              <a:buClr>
                <a:schemeClr val="dk1"/>
              </a:buClr>
              <a:buSzPts val="1200"/>
              <a:buFont typeface="Arial"/>
              <a:buChar char="•"/>
            </a:pPr>
            <a:r>
              <a:rPr lang="en-US" sz="1200">
                <a:latin typeface="Gill Sans"/>
                <a:ea typeface="Gill Sans"/>
                <a:cs typeface="Gill Sans"/>
                <a:sym typeface="Gill Sans"/>
              </a:rPr>
              <a:t>Expand and improve existing detection and monitoring systems, including seismographs, coastal tide gauges, and deep ocean tsunameters, to fill identified gaps, and deploy new technologies to address observational gaps that cannot be covered by existing networks.</a:t>
            </a:r>
            <a:endParaRPr/>
          </a:p>
          <a:p>
            <a:pPr indent="-177800" lvl="0" marL="177800" marR="0" rtl="0" algn="l">
              <a:lnSpc>
                <a:spcPct val="100000"/>
              </a:lnSpc>
              <a:spcBef>
                <a:spcPts val="0"/>
              </a:spcBef>
              <a:spcAft>
                <a:spcPts val="0"/>
              </a:spcAft>
              <a:buClr>
                <a:schemeClr val="dk1"/>
              </a:buClr>
              <a:buSzPts val="1200"/>
              <a:buFont typeface="Arial"/>
              <a:buChar char="•"/>
            </a:pPr>
            <a:r>
              <a:rPr lang="en-US" sz="1200">
                <a:latin typeface="Gill Sans"/>
                <a:ea typeface="Gill Sans"/>
                <a:cs typeface="Gill Sans"/>
                <a:sym typeface="Gill Sans"/>
              </a:rPr>
              <a:t>Ensure all National Tsunami Warning Centres (NTWCs) have access to data, tools and communication platforms, protocols and training to timely and effectively warn coastal and maritime communities threatened by tsunamis and other coastal hazards that are integrated into a multi-hazard framework</a:t>
            </a:r>
            <a:endParaRPr/>
          </a:p>
          <a:p>
            <a:pPr indent="-177800" lvl="0" marL="177800" rtl="0" algn="l">
              <a:lnSpc>
                <a:spcPct val="100000"/>
              </a:lnSpc>
              <a:spcBef>
                <a:spcPts val="0"/>
              </a:spcBef>
              <a:spcAft>
                <a:spcPts val="0"/>
              </a:spcAft>
              <a:buClr>
                <a:schemeClr val="dk1"/>
              </a:buClr>
              <a:buSzPts val="1200"/>
              <a:buFont typeface="Arial"/>
              <a:buChar char="•"/>
            </a:pPr>
            <a:r>
              <a:rPr lang="en-US" sz="1200">
                <a:latin typeface="Gill Sans"/>
                <a:ea typeface="Gill Sans"/>
                <a:cs typeface="Gill Sans"/>
                <a:sym typeface="Gill Sans"/>
              </a:rPr>
              <a:t>Emphasise the importance of building tsunami resilient communities through the IOC-UNESCO Tsunami Ready Recognition Programme, which is achieved through involvement of stakeholders at all levels.</a:t>
            </a:r>
            <a:endParaRPr/>
          </a:p>
        </p:txBody>
      </p:sp>
      <p:sp>
        <p:nvSpPr>
          <p:cNvPr id="146" name="Google Shape;146;g2d220d9f01e_0_0: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ff3ef15f0d_0_106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1ff3ef15f0d_0_1062: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171" name="Google Shape;171;g1ff3ef15f0d_0_1062: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d220d9f01e_0_10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2d220d9f01e_0_103: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189" name="Google Shape;189;g2d220d9f01e_0_103: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d220d9f01e_0_11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d220d9f01e_0_110: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197" name="Google Shape;197;g2d220d9f01e_0_110: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d220d9f01e_0_11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2d220d9f01e_0_117: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101600" lvl="0" marL="177800" rtl="0" algn="l">
              <a:lnSpc>
                <a:spcPct val="100000"/>
              </a:lnSpc>
              <a:spcBef>
                <a:spcPts val="0"/>
              </a:spcBef>
              <a:spcAft>
                <a:spcPts val="0"/>
              </a:spcAft>
              <a:buClr>
                <a:schemeClr val="dk1"/>
              </a:buClr>
              <a:buSzPts val="1200"/>
              <a:buFont typeface="Arial"/>
              <a:buNone/>
            </a:pPr>
            <a:r>
              <a:t/>
            </a:r>
            <a:endParaRPr/>
          </a:p>
        </p:txBody>
      </p:sp>
      <p:sp>
        <p:nvSpPr>
          <p:cNvPr id="205" name="Google Shape;205;g2d220d9f01e_0_117:notes"/>
          <p:cNvSpPr txBox="1"/>
          <p:nvPr>
            <p:ph idx="12" type="sldNum"/>
          </p:nvPr>
        </p:nvSpPr>
        <p:spPr>
          <a:xfrm>
            <a:off x="3978131" y="8842029"/>
            <a:ext cx="3043200" cy="467100"/>
          </a:xfrm>
          <a:prstGeom prst="rect">
            <a:avLst/>
          </a:prstGeom>
          <a:noFill/>
          <a:ln>
            <a:noFill/>
          </a:ln>
        </p:spPr>
        <p:txBody>
          <a:bodyPr anchorCtr="0" anchor="b" bIns="46700" lIns="93450" spcFirstLastPara="1" rIns="93450" wrap="square" tIns="46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8" name="Shape 18"/>
        <p:cNvGrpSpPr/>
        <p:nvPr/>
      </p:nvGrpSpPr>
      <p:grpSpPr>
        <a:xfrm>
          <a:off x="0" y="0"/>
          <a:ext cx="0" cy="0"/>
          <a:chOff x="0" y="0"/>
          <a:chExt cx="0" cy="0"/>
        </a:xfrm>
      </p:grpSpPr>
      <p:grpSp>
        <p:nvGrpSpPr>
          <p:cNvPr id="19" name="Google Shape;19;p13"/>
          <p:cNvGrpSpPr/>
          <p:nvPr/>
        </p:nvGrpSpPr>
        <p:grpSpPr>
          <a:xfrm>
            <a:off x="3790336" y="1651820"/>
            <a:ext cx="929145" cy="1954161"/>
            <a:chOff x="5053781" y="2202426"/>
            <a:chExt cx="1238860" cy="2605548"/>
          </a:xfrm>
        </p:grpSpPr>
        <p:cxnSp>
          <p:nvCxnSpPr>
            <p:cNvPr id="20" name="Google Shape;20;p13"/>
            <p:cNvCxnSpPr/>
            <p:nvPr/>
          </p:nvCxnSpPr>
          <p:spPr>
            <a:xfrm>
              <a:off x="5053781" y="2202426"/>
              <a:ext cx="0" cy="2458064"/>
            </a:xfrm>
            <a:prstGeom prst="straightConnector1">
              <a:avLst/>
            </a:prstGeom>
            <a:noFill/>
            <a:ln cap="flat" cmpd="sng" w="76200">
              <a:solidFill>
                <a:schemeClr val="lt1"/>
              </a:solidFill>
              <a:prstDash val="solid"/>
              <a:miter lim="800000"/>
              <a:headEnd len="sm" w="sm" type="none"/>
              <a:tailEnd len="sm" w="sm" type="none"/>
            </a:ln>
          </p:spPr>
        </p:cxnSp>
        <p:sp>
          <p:nvSpPr>
            <p:cNvPr id="21" name="Google Shape;21;p13"/>
            <p:cNvSpPr/>
            <p:nvPr/>
          </p:nvSpPr>
          <p:spPr>
            <a:xfrm>
              <a:off x="5171768" y="2202426"/>
              <a:ext cx="1120873" cy="2605548"/>
            </a:xfrm>
            <a:prstGeom prst="rect">
              <a:avLst/>
            </a:prstGeom>
            <a:solidFill>
              <a:srgbClr val="0069B4"/>
            </a:solidFill>
            <a:ln cap="flat" cmpd="sng" w="12700">
              <a:solidFill>
                <a:srgbClr val="0069B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50"/>
                <a:buFont typeface="Arial"/>
                <a:buNone/>
              </a:pPr>
              <a:r>
                <a:t/>
              </a:r>
              <a:endParaRPr b="0" i="0" sz="750" u="none" cap="none" strike="noStrike">
                <a:solidFill>
                  <a:schemeClr val="lt1"/>
                </a:solidFill>
                <a:latin typeface="Times New Roman"/>
                <a:ea typeface="Times New Roman"/>
                <a:cs typeface="Times New Roman"/>
                <a:sym typeface="Times New Roman"/>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41"/>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0070C0"/>
              </a:buClr>
              <a:buSzPts val="2700"/>
              <a:buFont typeface="Calibri"/>
              <a:buNone/>
              <a:defRPr b="0" i="0" sz="2700" u="none" cap="none" strike="noStrike">
                <a:solidFill>
                  <a:srgbClr val="0070C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 name="Google Shape;24;p41"/>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5" name="Google Shape;25;p4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spTree>
      <p:nvGrpSpPr>
        <p:cNvPr id="35" name="Shape 35"/>
        <p:cNvGrpSpPr/>
        <p:nvPr/>
      </p:nvGrpSpPr>
      <p:grpSpPr>
        <a:xfrm>
          <a:off x="0" y="0"/>
          <a:ext cx="0" cy="0"/>
          <a:chOff x="0" y="0"/>
          <a:chExt cx="0" cy="0"/>
        </a:xfrm>
      </p:grpSpPr>
      <p:sp>
        <p:nvSpPr>
          <p:cNvPr id="36" name="Google Shape;36;p15"/>
          <p:cNvSpPr/>
          <p:nvPr/>
        </p:nvSpPr>
        <p:spPr>
          <a:xfrm>
            <a:off x="572" y="0"/>
            <a:ext cx="9143524" cy="5143500"/>
          </a:xfrm>
          <a:custGeom>
            <a:rect b="b" l="l" r="r" t="t"/>
            <a:pathLst>
              <a:path extrusionOk="0" h="5332095" w="12191365">
                <a:moveTo>
                  <a:pt x="0" y="5331714"/>
                </a:moveTo>
                <a:lnTo>
                  <a:pt x="12191238" y="5331714"/>
                </a:lnTo>
                <a:lnTo>
                  <a:pt x="12191238" y="0"/>
                </a:lnTo>
                <a:lnTo>
                  <a:pt x="0" y="0"/>
                </a:lnTo>
                <a:lnTo>
                  <a:pt x="0" y="5331714"/>
                </a:lnTo>
                <a:close/>
              </a:path>
            </a:pathLst>
          </a:custGeom>
          <a:solidFill>
            <a:srgbClr val="0069B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50"/>
              <a:buFont typeface="Arial"/>
              <a:buNone/>
            </a:pPr>
            <a:r>
              <a:t/>
            </a:r>
            <a:endParaRPr b="0" i="0" sz="750" u="none" cap="none" strike="noStrike">
              <a:solidFill>
                <a:schemeClr val="dk1"/>
              </a:solidFill>
              <a:latin typeface="Times New Roman"/>
              <a:ea typeface="Times New Roman"/>
              <a:cs typeface="Times New Roman"/>
              <a:sym typeface="Times New Roman"/>
            </a:endParaRPr>
          </a:p>
        </p:txBody>
      </p:sp>
      <p:sp>
        <p:nvSpPr>
          <p:cNvPr id="37" name="Google Shape;37;p15"/>
          <p:cNvSpPr/>
          <p:nvPr/>
        </p:nvSpPr>
        <p:spPr>
          <a:xfrm>
            <a:off x="7953620" y="68478"/>
            <a:ext cx="1009787" cy="750672"/>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50"/>
              <a:buFont typeface="Arial"/>
              <a:buNone/>
            </a:pPr>
            <a:r>
              <a:t/>
            </a:r>
            <a:endParaRPr b="0" i="0" sz="750" u="none" cap="none" strike="noStrike">
              <a:solidFill>
                <a:schemeClr val="dk1"/>
              </a:solidFill>
              <a:latin typeface="Times New Roman"/>
              <a:ea typeface="Times New Roman"/>
              <a:cs typeface="Times New Roman"/>
              <a:sym typeface="Times New Roman"/>
            </a:endParaRPr>
          </a:p>
        </p:txBody>
      </p:sp>
      <p:pic>
        <p:nvPicPr>
          <p:cNvPr id="38" name="Google Shape;38;p15"/>
          <p:cNvPicPr preferRelativeResize="0"/>
          <p:nvPr/>
        </p:nvPicPr>
        <p:blipFill rotWithShape="1">
          <a:blip r:embed="rId3">
            <a:alphaModFix/>
          </a:blip>
          <a:srcRect b="0" l="0" r="0" t="0"/>
          <a:stretch/>
        </p:blipFill>
        <p:spPr>
          <a:xfrm>
            <a:off x="152401" y="4476751"/>
            <a:ext cx="579707" cy="55708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9" name="Shape 39"/>
        <p:cNvGrpSpPr/>
        <p:nvPr/>
      </p:nvGrpSpPr>
      <p:grpSpPr>
        <a:xfrm>
          <a:off x="0" y="0"/>
          <a:ext cx="0" cy="0"/>
          <a:chOff x="0" y="0"/>
          <a:chExt cx="0" cy="0"/>
        </a:xfrm>
      </p:grpSpPr>
      <p:grpSp>
        <p:nvGrpSpPr>
          <p:cNvPr id="40" name="Google Shape;40;p39"/>
          <p:cNvGrpSpPr/>
          <p:nvPr/>
        </p:nvGrpSpPr>
        <p:grpSpPr>
          <a:xfrm>
            <a:off x="3790336" y="1651820"/>
            <a:ext cx="929145" cy="1954161"/>
            <a:chOff x="5053781" y="2202426"/>
            <a:chExt cx="1238860" cy="2605548"/>
          </a:xfrm>
        </p:grpSpPr>
        <p:cxnSp>
          <p:nvCxnSpPr>
            <p:cNvPr id="41" name="Google Shape;41;p39"/>
            <p:cNvCxnSpPr/>
            <p:nvPr/>
          </p:nvCxnSpPr>
          <p:spPr>
            <a:xfrm>
              <a:off x="5053781" y="2202426"/>
              <a:ext cx="0" cy="2458064"/>
            </a:xfrm>
            <a:prstGeom prst="straightConnector1">
              <a:avLst/>
            </a:prstGeom>
            <a:noFill/>
            <a:ln cap="flat" cmpd="sng" w="76200">
              <a:solidFill>
                <a:schemeClr val="lt1"/>
              </a:solidFill>
              <a:prstDash val="solid"/>
              <a:miter lim="800000"/>
              <a:headEnd len="sm" w="sm" type="none"/>
              <a:tailEnd len="sm" w="sm" type="none"/>
            </a:ln>
          </p:spPr>
        </p:cxnSp>
        <p:sp>
          <p:nvSpPr>
            <p:cNvPr id="42" name="Google Shape;42;p39"/>
            <p:cNvSpPr/>
            <p:nvPr/>
          </p:nvSpPr>
          <p:spPr>
            <a:xfrm>
              <a:off x="5171768" y="2202426"/>
              <a:ext cx="1120873" cy="2605548"/>
            </a:xfrm>
            <a:prstGeom prst="rect">
              <a:avLst/>
            </a:prstGeom>
            <a:solidFill>
              <a:srgbClr val="0069B4"/>
            </a:solidFill>
            <a:ln cap="flat" cmpd="sng" w="12700">
              <a:solidFill>
                <a:srgbClr val="0069B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50"/>
                <a:buFont typeface="Arial"/>
                <a:buNone/>
              </a:pPr>
              <a:r>
                <a:t/>
              </a:r>
              <a:endParaRPr b="0" i="0" sz="750" u="none" cap="none" strike="noStrike">
                <a:solidFill>
                  <a:schemeClr val="lt1"/>
                </a:solidFill>
                <a:latin typeface="Times New Roman"/>
                <a:ea typeface="Times New Roman"/>
                <a:cs typeface="Times New Roman"/>
                <a:sym typeface="Times New Roman"/>
              </a:endParaRPr>
            </a:p>
          </p:txBody>
        </p:sp>
      </p:grpSp>
      <p:pic>
        <p:nvPicPr>
          <p:cNvPr id="43" name="Google Shape;43;p39"/>
          <p:cNvPicPr preferRelativeResize="0"/>
          <p:nvPr/>
        </p:nvPicPr>
        <p:blipFill rotWithShape="1">
          <a:blip r:embed="rId2">
            <a:alphaModFix/>
          </a:blip>
          <a:srcRect b="0" l="0" r="0" t="0"/>
          <a:stretch/>
        </p:blipFill>
        <p:spPr>
          <a:xfrm>
            <a:off x="7775761" y="90768"/>
            <a:ext cx="1254835" cy="90095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 name="Shape 44"/>
        <p:cNvGrpSpPr/>
        <p:nvPr/>
      </p:nvGrpSpPr>
      <p:grpSpPr>
        <a:xfrm>
          <a:off x="0" y="0"/>
          <a:ext cx="0" cy="0"/>
          <a:chOff x="0" y="0"/>
          <a:chExt cx="0" cy="0"/>
        </a:xfrm>
      </p:grpSpPr>
      <p:sp>
        <p:nvSpPr>
          <p:cNvPr id="45" name="Google Shape;45;p40"/>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0070C0"/>
              </a:buClr>
              <a:buSzPts val="2700"/>
              <a:buFont typeface="Calibri"/>
              <a:buNone/>
              <a:defRPr b="0" i="0" sz="2700" u="none" cap="none" strike="noStrike">
                <a:solidFill>
                  <a:srgbClr val="0070C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6" name="Google Shape;46;p40"/>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7" name="Google Shape;47;p4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2" name="Shape 52"/>
        <p:cNvGrpSpPr/>
        <p:nvPr/>
      </p:nvGrpSpPr>
      <p:grpSpPr>
        <a:xfrm>
          <a:off x="0" y="0"/>
          <a:ext cx="0" cy="0"/>
          <a:chOff x="0" y="0"/>
          <a:chExt cx="0" cy="0"/>
        </a:xfrm>
      </p:grpSpPr>
      <p:sp>
        <p:nvSpPr>
          <p:cNvPr id="53" name="Google Shape;53;p5"/>
          <p:cNvSpPr/>
          <p:nvPr>
            <p:ph idx="2" type="pic"/>
          </p:nvPr>
        </p:nvSpPr>
        <p:spPr>
          <a:xfrm>
            <a:off x="3426059" y="1137611"/>
            <a:ext cx="679800" cy="680100"/>
          </a:xfrm>
          <a:prstGeom prst="ellipse">
            <a:avLst/>
          </a:prstGeom>
          <a:solidFill>
            <a:srgbClr val="292929"/>
          </a:solidFill>
          <a:ln>
            <a:noFill/>
          </a:ln>
        </p:spPr>
      </p:sp>
      <p:sp>
        <p:nvSpPr>
          <p:cNvPr id="54" name="Google Shape;54;p5"/>
          <p:cNvSpPr/>
          <p:nvPr>
            <p:ph idx="3" type="pic"/>
          </p:nvPr>
        </p:nvSpPr>
        <p:spPr>
          <a:xfrm>
            <a:off x="2103002" y="2064124"/>
            <a:ext cx="679800" cy="680100"/>
          </a:xfrm>
          <a:prstGeom prst="ellipse">
            <a:avLst/>
          </a:prstGeom>
          <a:solidFill>
            <a:srgbClr val="292929"/>
          </a:solidFill>
          <a:ln>
            <a:noFill/>
          </a:ln>
        </p:spPr>
      </p:sp>
      <p:sp>
        <p:nvSpPr>
          <p:cNvPr id="55" name="Google Shape;55;p5"/>
          <p:cNvSpPr/>
          <p:nvPr>
            <p:ph idx="4" type="pic"/>
          </p:nvPr>
        </p:nvSpPr>
        <p:spPr>
          <a:xfrm>
            <a:off x="5010235" y="2064124"/>
            <a:ext cx="679800" cy="680100"/>
          </a:xfrm>
          <a:prstGeom prst="ellipse">
            <a:avLst/>
          </a:prstGeom>
          <a:solidFill>
            <a:srgbClr val="292929"/>
          </a:solidFill>
          <a:ln>
            <a:noFill/>
          </a:ln>
        </p:spPr>
      </p:sp>
      <p:sp>
        <p:nvSpPr>
          <p:cNvPr id="56" name="Google Shape;56;p5"/>
          <p:cNvSpPr/>
          <p:nvPr>
            <p:ph idx="5" type="pic"/>
          </p:nvPr>
        </p:nvSpPr>
        <p:spPr>
          <a:xfrm>
            <a:off x="2103002" y="2863796"/>
            <a:ext cx="679800" cy="680100"/>
          </a:xfrm>
          <a:prstGeom prst="ellipse">
            <a:avLst/>
          </a:prstGeom>
          <a:solidFill>
            <a:srgbClr val="292929"/>
          </a:solidFill>
          <a:ln>
            <a:noFill/>
          </a:ln>
        </p:spPr>
      </p:sp>
      <p:sp>
        <p:nvSpPr>
          <p:cNvPr id="57" name="Google Shape;57;p5"/>
          <p:cNvSpPr/>
          <p:nvPr>
            <p:ph idx="6" type="pic"/>
          </p:nvPr>
        </p:nvSpPr>
        <p:spPr>
          <a:xfrm>
            <a:off x="5010235" y="2863796"/>
            <a:ext cx="679800" cy="680100"/>
          </a:xfrm>
          <a:prstGeom prst="ellipse">
            <a:avLst/>
          </a:prstGeom>
          <a:solidFill>
            <a:srgbClr val="292929"/>
          </a:solidFill>
          <a:ln>
            <a:noFill/>
          </a:ln>
        </p:spPr>
      </p:sp>
      <p:sp>
        <p:nvSpPr>
          <p:cNvPr id="58" name="Google Shape;58;p5"/>
          <p:cNvSpPr/>
          <p:nvPr>
            <p:ph idx="7" type="pic"/>
          </p:nvPr>
        </p:nvSpPr>
        <p:spPr>
          <a:xfrm>
            <a:off x="5010235" y="3673886"/>
            <a:ext cx="679800" cy="680100"/>
          </a:xfrm>
          <a:prstGeom prst="ellipse">
            <a:avLst/>
          </a:prstGeom>
          <a:solidFill>
            <a:srgbClr val="292929"/>
          </a:solidFill>
          <a:ln>
            <a:noFill/>
          </a:ln>
        </p:spPr>
      </p:sp>
      <p:sp>
        <p:nvSpPr>
          <p:cNvPr id="59" name="Google Shape;59;p5"/>
          <p:cNvSpPr/>
          <p:nvPr>
            <p:ph idx="8" type="pic"/>
          </p:nvPr>
        </p:nvSpPr>
        <p:spPr>
          <a:xfrm>
            <a:off x="2103002" y="3673886"/>
            <a:ext cx="679800" cy="680100"/>
          </a:xfrm>
          <a:prstGeom prst="ellipse">
            <a:avLst/>
          </a:prstGeom>
          <a:solidFill>
            <a:srgbClr val="292929"/>
          </a:solidFill>
          <a:ln>
            <a:noFill/>
          </a:ln>
        </p:spPr>
      </p:sp>
      <p:sp>
        <p:nvSpPr>
          <p:cNvPr id="60" name="Google Shape;60;p5"/>
          <p:cNvSpPr/>
          <p:nvPr>
            <p:ph idx="9" type="pic"/>
          </p:nvPr>
        </p:nvSpPr>
        <p:spPr>
          <a:xfrm>
            <a:off x="2103002" y="4463438"/>
            <a:ext cx="679800" cy="680100"/>
          </a:xfrm>
          <a:prstGeom prst="ellipse">
            <a:avLst/>
          </a:prstGeom>
          <a:solidFill>
            <a:srgbClr val="292929"/>
          </a:solidFill>
          <a:ln>
            <a:noFill/>
          </a:ln>
        </p:spPr>
      </p:sp>
      <p:sp>
        <p:nvSpPr>
          <p:cNvPr id="61" name="Google Shape;61;p5"/>
          <p:cNvSpPr/>
          <p:nvPr>
            <p:ph idx="13" type="pic"/>
          </p:nvPr>
        </p:nvSpPr>
        <p:spPr>
          <a:xfrm>
            <a:off x="5010235" y="4488501"/>
            <a:ext cx="679800" cy="680100"/>
          </a:xfrm>
          <a:prstGeom prst="ellipse">
            <a:avLst/>
          </a:prstGeom>
          <a:solidFill>
            <a:srgbClr val="292929"/>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g1ff3ef15f0d_0_1304"/>
          <p:cNvSpPr txBox="1"/>
          <p:nvPr>
            <p:ph type="title"/>
          </p:nvPr>
        </p:nvSpPr>
        <p:spPr>
          <a:xfrm>
            <a:off x="533400" y="114300"/>
            <a:ext cx="6815400" cy="571500"/>
          </a:xfrm>
          <a:prstGeom prst="rect">
            <a:avLst/>
          </a:prstGeom>
          <a:noFill/>
          <a:ln>
            <a:noFill/>
          </a:ln>
        </p:spPr>
        <p:txBody>
          <a:bodyPr anchorCtr="0" anchor="b" bIns="34250" lIns="68525" spcFirstLastPara="1" rIns="68525" wrap="square" tIns="34250">
            <a:noAutofit/>
          </a:bodyPr>
          <a:lstStyle>
            <a:lvl1pPr lvl="0" algn="l">
              <a:lnSpc>
                <a:spcPct val="110000"/>
              </a:lnSpc>
              <a:spcBef>
                <a:spcPts val="0"/>
              </a:spcBef>
              <a:spcAft>
                <a:spcPts val="0"/>
              </a:spcAft>
              <a:buSzPts val="1100"/>
              <a:buNone/>
              <a:defRPr/>
            </a:lvl1pPr>
            <a:lvl2pPr lvl="1" algn="l">
              <a:lnSpc>
                <a:spcPct val="110000"/>
              </a:lnSpc>
              <a:spcBef>
                <a:spcPts val="0"/>
              </a:spcBef>
              <a:spcAft>
                <a:spcPts val="0"/>
              </a:spcAft>
              <a:buSzPts val="1100"/>
              <a:buNone/>
              <a:defRPr/>
            </a:lvl2pPr>
            <a:lvl3pPr lvl="2" algn="l">
              <a:lnSpc>
                <a:spcPct val="110000"/>
              </a:lnSpc>
              <a:spcBef>
                <a:spcPts val="0"/>
              </a:spcBef>
              <a:spcAft>
                <a:spcPts val="0"/>
              </a:spcAft>
              <a:buSzPts val="1100"/>
              <a:buNone/>
              <a:defRPr/>
            </a:lvl3pPr>
            <a:lvl4pPr lvl="3" algn="l">
              <a:lnSpc>
                <a:spcPct val="110000"/>
              </a:lnSpc>
              <a:spcBef>
                <a:spcPts val="0"/>
              </a:spcBef>
              <a:spcAft>
                <a:spcPts val="0"/>
              </a:spcAft>
              <a:buSzPts val="1100"/>
              <a:buNone/>
              <a:defRPr/>
            </a:lvl4pPr>
            <a:lvl5pPr lvl="4" algn="l">
              <a:lnSpc>
                <a:spcPct val="110000"/>
              </a:lnSpc>
              <a:spcBef>
                <a:spcPts val="0"/>
              </a:spcBef>
              <a:spcAft>
                <a:spcPts val="0"/>
              </a:spcAft>
              <a:buSzPts val="1100"/>
              <a:buNone/>
              <a:defRPr/>
            </a:lvl5pPr>
            <a:lvl6pPr lvl="5" algn="l">
              <a:lnSpc>
                <a:spcPct val="110000"/>
              </a:lnSpc>
              <a:spcBef>
                <a:spcPts val="0"/>
              </a:spcBef>
              <a:spcAft>
                <a:spcPts val="0"/>
              </a:spcAft>
              <a:buSzPts val="1100"/>
              <a:buNone/>
              <a:defRPr/>
            </a:lvl6pPr>
            <a:lvl7pPr lvl="6" algn="l">
              <a:lnSpc>
                <a:spcPct val="110000"/>
              </a:lnSpc>
              <a:spcBef>
                <a:spcPts val="0"/>
              </a:spcBef>
              <a:spcAft>
                <a:spcPts val="0"/>
              </a:spcAft>
              <a:buSzPts val="1100"/>
              <a:buNone/>
              <a:defRPr/>
            </a:lvl7pPr>
            <a:lvl8pPr lvl="7" algn="l">
              <a:lnSpc>
                <a:spcPct val="110000"/>
              </a:lnSpc>
              <a:spcBef>
                <a:spcPts val="0"/>
              </a:spcBef>
              <a:spcAft>
                <a:spcPts val="0"/>
              </a:spcAft>
              <a:buSzPts val="1100"/>
              <a:buNone/>
              <a:defRPr/>
            </a:lvl8pPr>
            <a:lvl9pPr lvl="8" algn="l">
              <a:lnSpc>
                <a:spcPct val="110000"/>
              </a:lnSpc>
              <a:spcBef>
                <a:spcPts val="0"/>
              </a:spcBef>
              <a:spcAft>
                <a:spcPts val="0"/>
              </a:spcAft>
              <a:buSzPts val="1100"/>
              <a:buNone/>
              <a:defRPr/>
            </a:lvl9pPr>
          </a:lstStyle>
          <a:p/>
        </p:txBody>
      </p:sp>
      <p:sp>
        <p:nvSpPr>
          <p:cNvPr id="64" name="Google Shape;64;g1ff3ef15f0d_0_1304"/>
          <p:cNvSpPr txBox="1"/>
          <p:nvPr>
            <p:ph idx="1" type="body"/>
          </p:nvPr>
        </p:nvSpPr>
        <p:spPr>
          <a:xfrm>
            <a:off x="533401" y="971550"/>
            <a:ext cx="8436000" cy="4114800"/>
          </a:xfrm>
          <a:prstGeom prst="rect">
            <a:avLst/>
          </a:prstGeom>
          <a:noFill/>
          <a:ln>
            <a:noFill/>
          </a:ln>
        </p:spPr>
        <p:txBody>
          <a:bodyPr anchorCtr="0" anchor="t" bIns="34250" lIns="68525" spcFirstLastPara="1" rIns="68525" wrap="square" tIns="34250">
            <a:noAutofit/>
          </a:bodyPr>
          <a:lstStyle>
            <a:lvl1pPr indent="-298450" lvl="0" marL="457200" algn="l">
              <a:lnSpc>
                <a:spcPct val="90000"/>
              </a:lnSpc>
              <a:spcBef>
                <a:spcPts val="400"/>
              </a:spcBef>
              <a:spcAft>
                <a:spcPts val="0"/>
              </a:spcAft>
              <a:buSzPts val="1100"/>
              <a:buChar char="□"/>
              <a:defRPr/>
            </a:lvl1pPr>
            <a:lvl2pPr indent="-298450" lvl="1" marL="914400" algn="l">
              <a:lnSpc>
                <a:spcPct val="90000"/>
              </a:lnSpc>
              <a:spcBef>
                <a:spcPts val="400"/>
              </a:spcBef>
              <a:spcAft>
                <a:spcPts val="0"/>
              </a:spcAft>
              <a:buSzPts val="1100"/>
              <a:buChar char="■"/>
              <a:defRPr/>
            </a:lvl2pPr>
            <a:lvl3pPr indent="-298450" lvl="2" marL="1371600" algn="l">
              <a:lnSpc>
                <a:spcPct val="90000"/>
              </a:lnSpc>
              <a:spcBef>
                <a:spcPts val="400"/>
              </a:spcBef>
              <a:spcAft>
                <a:spcPts val="0"/>
              </a:spcAft>
              <a:buSzPts val="1100"/>
              <a:buChar char="□"/>
              <a:defRPr/>
            </a:lvl3pPr>
            <a:lvl4pPr indent="-298450" lvl="3" marL="1828800" algn="l">
              <a:lnSpc>
                <a:spcPct val="90000"/>
              </a:lnSpc>
              <a:spcBef>
                <a:spcPts val="400"/>
              </a:spcBef>
              <a:spcAft>
                <a:spcPts val="0"/>
              </a:spcAft>
              <a:buSzPts val="1100"/>
              <a:buChar char="■"/>
              <a:defRPr/>
            </a:lvl4pPr>
            <a:lvl5pPr indent="-298450" lvl="4" marL="2286000" algn="l">
              <a:lnSpc>
                <a:spcPct val="90000"/>
              </a:lnSpc>
              <a:spcBef>
                <a:spcPts val="500"/>
              </a:spcBef>
              <a:spcAft>
                <a:spcPts val="0"/>
              </a:spcAft>
              <a:buSzPts val="1100"/>
              <a:buChar char="▪"/>
              <a:defRPr/>
            </a:lvl5pPr>
            <a:lvl6pPr indent="-298450" lvl="5" marL="2743200" algn="l">
              <a:lnSpc>
                <a:spcPct val="90000"/>
              </a:lnSpc>
              <a:spcBef>
                <a:spcPts val="500"/>
              </a:spcBef>
              <a:spcAft>
                <a:spcPts val="0"/>
              </a:spcAft>
              <a:buSzPts val="1100"/>
              <a:buChar char="▪"/>
              <a:defRPr/>
            </a:lvl6pPr>
            <a:lvl7pPr indent="-298450" lvl="6" marL="3200400" algn="l">
              <a:lnSpc>
                <a:spcPct val="90000"/>
              </a:lnSpc>
              <a:spcBef>
                <a:spcPts val="500"/>
              </a:spcBef>
              <a:spcAft>
                <a:spcPts val="0"/>
              </a:spcAft>
              <a:buSzPts val="1100"/>
              <a:buChar char="▪"/>
              <a:defRPr/>
            </a:lvl7pPr>
            <a:lvl8pPr indent="-298450" lvl="7" marL="3657600" algn="l">
              <a:lnSpc>
                <a:spcPct val="90000"/>
              </a:lnSpc>
              <a:spcBef>
                <a:spcPts val="500"/>
              </a:spcBef>
              <a:spcAft>
                <a:spcPts val="0"/>
              </a:spcAft>
              <a:buSzPts val="1100"/>
              <a:buChar char="▪"/>
              <a:defRPr/>
            </a:lvl8pPr>
            <a:lvl9pPr indent="-298450" lvl="8" marL="4114800" algn="l">
              <a:lnSpc>
                <a:spcPct val="90000"/>
              </a:lnSpc>
              <a:spcBef>
                <a:spcPts val="500"/>
              </a:spcBef>
              <a:spcAft>
                <a:spcPts val="0"/>
              </a:spcAft>
              <a:buSzPts val="1100"/>
              <a:buChar char="▪"/>
              <a:defRPr/>
            </a:lvl9pPr>
          </a:lstStyle>
          <a:p/>
        </p:txBody>
      </p:sp>
      <p:sp>
        <p:nvSpPr>
          <p:cNvPr id="65" name="Google Shape;65;g1ff3ef15f0d_0_1304"/>
          <p:cNvSpPr txBox="1"/>
          <p:nvPr>
            <p:ph idx="10" type="dt"/>
          </p:nvPr>
        </p:nvSpPr>
        <p:spPr>
          <a:xfrm>
            <a:off x="685800" y="4686300"/>
            <a:ext cx="1905000" cy="342900"/>
          </a:xfrm>
          <a:prstGeom prst="rect">
            <a:avLst/>
          </a:prstGeom>
          <a:noFill/>
          <a:ln>
            <a:noFill/>
          </a:ln>
        </p:spPr>
        <p:txBody>
          <a:bodyPr anchorCtr="0" anchor="t" bIns="32975" lIns="65950" spcFirstLastPara="1" rIns="65950" wrap="square" tIns="32975">
            <a:noAutofit/>
          </a:bodyPr>
          <a:lstStyle>
            <a:lvl1pPr lvl="0" marR="0" rtl="0" algn="ctr">
              <a:lnSpc>
                <a:spcPct val="100000"/>
              </a:lnSpc>
              <a:spcBef>
                <a:spcPts val="0"/>
              </a:spcBef>
              <a:spcAft>
                <a:spcPts val="0"/>
              </a:spcAft>
              <a:buClr>
                <a:srgbClr val="000000"/>
              </a:buClr>
              <a:buSzPts val="1100"/>
              <a:buFont typeface="Arial"/>
              <a:buNone/>
              <a:defRPr b="0" i="0" sz="26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100"/>
              <a:buFont typeface="Arial"/>
              <a:buNone/>
              <a:defRPr b="0" i="0" sz="10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100"/>
              <a:buFont typeface="Arial"/>
              <a:buNone/>
              <a:defRPr b="0" i="0" sz="10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100"/>
              <a:buFont typeface="Arial"/>
              <a:buNone/>
              <a:defRPr b="0" i="0" sz="10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100"/>
              <a:buFont typeface="Arial"/>
              <a:buNone/>
              <a:defRPr b="0" i="0" sz="10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100"/>
              <a:buFont typeface="Arial"/>
              <a:buNone/>
              <a:defRPr b="0" i="0" sz="1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100"/>
              <a:buFont typeface="Arial"/>
              <a:buNone/>
              <a:defRPr b="0" i="0" sz="1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100"/>
              <a:buFont typeface="Arial"/>
              <a:buNone/>
              <a:defRPr b="0" i="0" sz="1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100"/>
              <a:buFont typeface="Arial"/>
              <a:buNone/>
              <a:defRPr b="0" i="0" sz="1000" u="none" cap="none" strike="noStrike">
                <a:solidFill>
                  <a:schemeClr val="dk1"/>
                </a:solidFill>
                <a:latin typeface="Times New Roman"/>
                <a:ea typeface="Times New Roman"/>
                <a:cs typeface="Times New Roman"/>
                <a:sym typeface="Times New Roman"/>
              </a:defRPr>
            </a:lvl9pPr>
          </a:lstStyle>
          <a:p/>
        </p:txBody>
      </p:sp>
      <p:sp>
        <p:nvSpPr>
          <p:cNvPr id="66" name="Google Shape;66;g1ff3ef15f0d_0_1304"/>
          <p:cNvSpPr txBox="1"/>
          <p:nvPr>
            <p:ph idx="12" type="sldNum"/>
          </p:nvPr>
        </p:nvSpPr>
        <p:spPr>
          <a:xfrm>
            <a:off x="6553200" y="4686300"/>
            <a:ext cx="1905000" cy="342900"/>
          </a:xfrm>
          <a:prstGeom prst="rect">
            <a:avLst/>
          </a:prstGeom>
          <a:noFill/>
          <a:ln>
            <a:noFill/>
          </a:ln>
        </p:spPr>
        <p:txBody>
          <a:bodyPr anchorCtr="0" anchor="t" bIns="32975" lIns="65950" spcFirstLastPara="1" rIns="65950" wrap="square" tIns="32975">
            <a:noAutofit/>
          </a:bodyPr>
          <a:lstStyle>
            <a:lvl1pPr indent="0" lvl="0" marL="0" marR="0" rtl="0" algn="ctr">
              <a:lnSpc>
                <a:spcPct val="100000"/>
              </a:lnSpc>
              <a:spcBef>
                <a:spcPts val="0"/>
              </a:spcBef>
              <a:spcAft>
                <a:spcPts val="0"/>
              </a:spcAft>
              <a:buClr>
                <a:srgbClr val="000000"/>
              </a:buClr>
              <a:buSzPts val="2000"/>
              <a:buFont typeface="Arial"/>
              <a:buNone/>
              <a:defRPr b="0" i="0" sz="2600" u="none" cap="none" strike="noStrike">
                <a:solidFill>
                  <a:srgbClr val="000000"/>
                </a:solidFill>
                <a:latin typeface="Times New Roman"/>
                <a:ea typeface="Times New Roman"/>
                <a:cs typeface="Times New Roman"/>
                <a:sym typeface="Times New Roman"/>
              </a:defRPr>
            </a:lvl1pPr>
            <a:lvl2pPr indent="0" lvl="1" marL="0" marR="0" rtl="0" algn="ctr">
              <a:lnSpc>
                <a:spcPct val="100000"/>
              </a:lnSpc>
              <a:spcBef>
                <a:spcPts val="0"/>
              </a:spcBef>
              <a:spcAft>
                <a:spcPts val="0"/>
              </a:spcAft>
              <a:buClr>
                <a:srgbClr val="000000"/>
              </a:buClr>
              <a:buSzPts val="2000"/>
              <a:buFont typeface="Arial"/>
              <a:buNone/>
              <a:defRPr b="0" i="0" sz="2600" u="none" cap="none" strike="noStrike">
                <a:solidFill>
                  <a:srgbClr val="000000"/>
                </a:solidFill>
                <a:latin typeface="Times New Roman"/>
                <a:ea typeface="Times New Roman"/>
                <a:cs typeface="Times New Roman"/>
                <a:sym typeface="Times New Roman"/>
              </a:defRPr>
            </a:lvl2pPr>
            <a:lvl3pPr indent="0" lvl="2" marL="0" marR="0" rtl="0" algn="ctr">
              <a:lnSpc>
                <a:spcPct val="100000"/>
              </a:lnSpc>
              <a:spcBef>
                <a:spcPts val="0"/>
              </a:spcBef>
              <a:spcAft>
                <a:spcPts val="0"/>
              </a:spcAft>
              <a:buClr>
                <a:srgbClr val="000000"/>
              </a:buClr>
              <a:buSzPts val="2000"/>
              <a:buFont typeface="Arial"/>
              <a:buNone/>
              <a:defRPr b="0" i="0" sz="2600" u="none" cap="none" strike="noStrike">
                <a:solidFill>
                  <a:srgbClr val="000000"/>
                </a:solidFill>
                <a:latin typeface="Times New Roman"/>
                <a:ea typeface="Times New Roman"/>
                <a:cs typeface="Times New Roman"/>
                <a:sym typeface="Times New Roman"/>
              </a:defRPr>
            </a:lvl3pPr>
            <a:lvl4pPr indent="0" lvl="3" marL="0" marR="0" rtl="0" algn="ctr">
              <a:lnSpc>
                <a:spcPct val="100000"/>
              </a:lnSpc>
              <a:spcBef>
                <a:spcPts val="0"/>
              </a:spcBef>
              <a:spcAft>
                <a:spcPts val="0"/>
              </a:spcAft>
              <a:buClr>
                <a:srgbClr val="000000"/>
              </a:buClr>
              <a:buSzPts val="2000"/>
              <a:buFont typeface="Arial"/>
              <a:buNone/>
              <a:defRPr b="0" i="0" sz="2600" u="none" cap="none" strike="noStrike">
                <a:solidFill>
                  <a:srgbClr val="000000"/>
                </a:solidFill>
                <a:latin typeface="Times New Roman"/>
                <a:ea typeface="Times New Roman"/>
                <a:cs typeface="Times New Roman"/>
                <a:sym typeface="Times New Roman"/>
              </a:defRPr>
            </a:lvl4pPr>
            <a:lvl5pPr indent="0" lvl="4" marL="0" marR="0" rtl="0" algn="ctr">
              <a:lnSpc>
                <a:spcPct val="100000"/>
              </a:lnSpc>
              <a:spcBef>
                <a:spcPts val="0"/>
              </a:spcBef>
              <a:spcAft>
                <a:spcPts val="0"/>
              </a:spcAft>
              <a:buClr>
                <a:srgbClr val="000000"/>
              </a:buClr>
              <a:buSzPts val="2000"/>
              <a:buFont typeface="Arial"/>
              <a:buNone/>
              <a:defRPr b="0" i="0" sz="2600" u="none" cap="none" strike="noStrike">
                <a:solidFill>
                  <a:srgbClr val="000000"/>
                </a:solidFill>
                <a:latin typeface="Times New Roman"/>
                <a:ea typeface="Times New Roman"/>
                <a:cs typeface="Times New Roman"/>
                <a:sym typeface="Times New Roman"/>
              </a:defRPr>
            </a:lvl5pPr>
            <a:lvl6pPr indent="0" lvl="5" marL="0" marR="0" rtl="0" algn="ctr">
              <a:lnSpc>
                <a:spcPct val="100000"/>
              </a:lnSpc>
              <a:spcBef>
                <a:spcPts val="0"/>
              </a:spcBef>
              <a:spcAft>
                <a:spcPts val="0"/>
              </a:spcAft>
              <a:buClr>
                <a:srgbClr val="000000"/>
              </a:buClr>
              <a:buSzPts val="2000"/>
              <a:buFont typeface="Arial"/>
              <a:buNone/>
              <a:defRPr b="0" i="0" sz="2600" u="none" cap="none" strike="noStrike">
                <a:solidFill>
                  <a:srgbClr val="000000"/>
                </a:solidFill>
                <a:latin typeface="Times New Roman"/>
                <a:ea typeface="Times New Roman"/>
                <a:cs typeface="Times New Roman"/>
                <a:sym typeface="Times New Roman"/>
              </a:defRPr>
            </a:lvl6pPr>
            <a:lvl7pPr indent="0" lvl="6" marL="0" marR="0" rtl="0" algn="ctr">
              <a:lnSpc>
                <a:spcPct val="100000"/>
              </a:lnSpc>
              <a:spcBef>
                <a:spcPts val="0"/>
              </a:spcBef>
              <a:spcAft>
                <a:spcPts val="0"/>
              </a:spcAft>
              <a:buClr>
                <a:srgbClr val="000000"/>
              </a:buClr>
              <a:buSzPts val="2000"/>
              <a:buFont typeface="Arial"/>
              <a:buNone/>
              <a:defRPr b="0" i="0" sz="2600" u="none" cap="none" strike="noStrike">
                <a:solidFill>
                  <a:srgbClr val="000000"/>
                </a:solidFill>
                <a:latin typeface="Times New Roman"/>
                <a:ea typeface="Times New Roman"/>
                <a:cs typeface="Times New Roman"/>
                <a:sym typeface="Times New Roman"/>
              </a:defRPr>
            </a:lvl7pPr>
            <a:lvl8pPr indent="0" lvl="7" marL="0" marR="0" rtl="0" algn="ctr">
              <a:lnSpc>
                <a:spcPct val="100000"/>
              </a:lnSpc>
              <a:spcBef>
                <a:spcPts val="0"/>
              </a:spcBef>
              <a:spcAft>
                <a:spcPts val="0"/>
              </a:spcAft>
              <a:buClr>
                <a:srgbClr val="000000"/>
              </a:buClr>
              <a:buSzPts val="2000"/>
              <a:buFont typeface="Arial"/>
              <a:buNone/>
              <a:defRPr b="0" i="0" sz="2600" u="none" cap="none" strike="noStrike">
                <a:solidFill>
                  <a:srgbClr val="000000"/>
                </a:solidFill>
                <a:latin typeface="Times New Roman"/>
                <a:ea typeface="Times New Roman"/>
                <a:cs typeface="Times New Roman"/>
                <a:sym typeface="Times New Roman"/>
              </a:defRPr>
            </a:lvl8pPr>
            <a:lvl9pPr indent="0" lvl="8" marL="0" marR="0" rtl="0" algn="ctr">
              <a:lnSpc>
                <a:spcPct val="100000"/>
              </a:lnSpc>
              <a:spcBef>
                <a:spcPts val="0"/>
              </a:spcBef>
              <a:spcAft>
                <a:spcPts val="0"/>
              </a:spcAft>
              <a:buClr>
                <a:srgbClr val="000000"/>
              </a:buClr>
              <a:buSzPts val="2000"/>
              <a:buFont typeface="Arial"/>
              <a:buNone/>
              <a:defRPr b="0" i="0" sz="2600" u="none" cap="none" strike="noStrike">
                <a:solidFill>
                  <a:srgbClr val="000000"/>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8" name="Shape 68"/>
        <p:cNvGrpSpPr/>
        <p:nvPr/>
      </p:nvGrpSpPr>
      <p:grpSpPr>
        <a:xfrm>
          <a:off x="0" y="0"/>
          <a:ext cx="0" cy="0"/>
          <a:chOff x="0" y="0"/>
          <a:chExt cx="0" cy="0"/>
        </a:xfrm>
      </p:grpSpPr>
      <p:sp>
        <p:nvSpPr>
          <p:cNvPr id="69" name="Google Shape;69;g1ff3ef15f0d_0_1297"/>
          <p:cNvSpPr/>
          <p:nvPr/>
        </p:nvSpPr>
        <p:spPr>
          <a:xfrm>
            <a:off x="0" y="0"/>
            <a:ext cx="9143524" cy="5145472"/>
          </a:xfrm>
          <a:custGeom>
            <a:rect b="b" l="l" r="r" t="t"/>
            <a:pathLst>
              <a:path extrusionOk="0" h="5332095" w="12191365">
                <a:moveTo>
                  <a:pt x="0" y="5331714"/>
                </a:moveTo>
                <a:lnTo>
                  <a:pt x="12191238" y="5331714"/>
                </a:lnTo>
                <a:lnTo>
                  <a:pt x="12191238" y="0"/>
                </a:lnTo>
                <a:lnTo>
                  <a:pt x="0" y="0"/>
                </a:lnTo>
                <a:lnTo>
                  <a:pt x="0" y="5331714"/>
                </a:lnTo>
                <a:close/>
              </a:path>
            </a:pathLst>
          </a:custGeom>
          <a:solidFill>
            <a:srgbClr val="0069B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70" name="Google Shape;70;g1ff3ef15f0d_0_1297"/>
          <p:cNvSpPr/>
          <p:nvPr/>
        </p:nvSpPr>
        <p:spPr>
          <a:xfrm>
            <a:off x="8286751" y="68264"/>
            <a:ext cx="676500" cy="5034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800"/>
              <a:buFont typeface="Arial"/>
              <a:buNone/>
            </a:pPr>
            <a:r>
              <a:t/>
            </a:r>
            <a:endParaRPr b="0" i="0" sz="800" u="none" cap="none" strike="noStrike">
              <a:solidFill>
                <a:srgbClr val="000000"/>
              </a:solidFill>
              <a:latin typeface="Arial"/>
              <a:ea typeface="Arial"/>
              <a:cs typeface="Arial"/>
              <a:sym typeface="Arial"/>
            </a:endParaRPr>
          </a:p>
        </p:txBody>
      </p:sp>
      <p:grpSp>
        <p:nvGrpSpPr>
          <p:cNvPr id="71" name="Google Shape;71;g1ff3ef15f0d_0_1297"/>
          <p:cNvGrpSpPr/>
          <p:nvPr/>
        </p:nvGrpSpPr>
        <p:grpSpPr>
          <a:xfrm>
            <a:off x="2228839" y="4672092"/>
            <a:ext cx="5022826" cy="362070"/>
            <a:chOff x="2971800" y="6243795"/>
            <a:chExt cx="6696208" cy="480900"/>
          </a:xfrm>
        </p:grpSpPr>
        <p:cxnSp>
          <p:nvCxnSpPr>
            <p:cNvPr id="72" name="Google Shape;72;g1ff3ef15f0d_0_1297"/>
            <p:cNvCxnSpPr/>
            <p:nvPr/>
          </p:nvCxnSpPr>
          <p:spPr>
            <a:xfrm rot="10800000">
              <a:off x="2971800" y="6243795"/>
              <a:ext cx="0" cy="480900"/>
            </a:xfrm>
            <a:prstGeom prst="straightConnector1">
              <a:avLst/>
            </a:prstGeom>
            <a:noFill/>
            <a:ln cap="flat" cmpd="sng" w="9525">
              <a:solidFill>
                <a:srgbClr val="FFC000"/>
              </a:solidFill>
              <a:prstDash val="solid"/>
              <a:round/>
              <a:headEnd len="sm" w="sm" type="none"/>
              <a:tailEnd len="sm" w="sm" type="none"/>
            </a:ln>
          </p:spPr>
        </p:cxnSp>
        <p:cxnSp>
          <p:nvCxnSpPr>
            <p:cNvPr id="73" name="Google Shape;73;g1ff3ef15f0d_0_1297"/>
            <p:cNvCxnSpPr/>
            <p:nvPr/>
          </p:nvCxnSpPr>
          <p:spPr>
            <a:xfrm rot="10800000">
              <a:off x="9668008" y="6243795"/>
              <a:ext cx="0" cy="480900"/>
            </a:xfrm>
            <a:prstGeom prst="straightConnector1">
              <a:avLst/>
            </a:prstGeom>
            <a:noFill/>
            <a:ln cap="flat" cmpd="sng" w="9525">
              <a:solidFill>
                <a:srgbClr val="FFC000"/>
              </a:solidFill>
              <a:prstDash val="solid"/>
              <a:round/>
              <a:headEnd len="sm" w="sm" type="none"/>
              <a:tailEnd len="sm" w="sm" type="none"/>
            </a:ln>
          </p:spPr>
        </p:cxnSp>
      </p:grpSp>
      <p:pic>
        <p:nvPicPr>
          <p:cNvPr id="74" name="Google Shape;74;g1ff3ef15f0d_0_1297"/>
          <p:cNvPicPr preferRelativeResize="0"/>
          <p:nvPr/>
        </p:nvPicPr>
        <p:blipFill rotWithShape="1">
          <a:blip r:embed="rId3">
            <a:alphaModFix/>
          </a:blip>
          <a:srcRect b="0" l="0" r="0" t="0"/>
          <a:stretch/>
        </p:blipFill>
        <p:spPr>
          <a:xfrm>
            <a:off x="228600" y="4400550"/>
            <a:ext cx="687388" cy="660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png"/><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9pPr>
          </a:lstStyle>
          <a:p/>
        </p:txBody>
      </p:sp>
      <p:sp>
        <p:nvSpPr>
          <p:cNvPr id="11" name="Google Shape;11;p1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9pPr>
          </a:lstStyle>
          <a:p/>
        </p:txBody>
      </p:sp>
      <p:sp>
        <p:nvSpPr>
          <p:cNvPr id="12" name="Google Shape;12;p1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pic>
        <p:nvPicPr>
          <p:cNvPr id="13" name="Google Shape;13;p12"/>
          <p:cNvPicPr preferRelativeResize="0"/>
          <p:nvPr/>
        </p:nvPicPr>
        <p:blipFill rotWithShape="1">
          <a:blip r:embed="rId1">
            <a:alphaModFix/>
          </a:blip>
          <a:srcRect b="0" l="0" r="0" t="0"/>
          <a:stretch/>
        </p:blipFill>
        <p:spPr>
          <a:xfrm>
            <a:off x="7553658" y="162272"/>
            <a:ext cx="1499775" cy="713942"/>
          </a:xfrm>
          <a:prstGeom prst="rect">
            <a:avLst/>
          </a:prstGeom>
          <a:noFill/>
          <a:ln>
            <a:noFill/>
          </a:ln>
        </p:spPr>
      </p:pic>
      <p:sp>
        <p:nvSpPr>
          <p:cNvPr id="14" name="Google Shape;14;p12"/>
          <p:cNvSpPr/>
          <p:nvPr/>
        </p:nvSpPr>
        <p:spPr>
          <a:xfrm rot="5400000">
            <a:off x="1290755" y="2859426"/>
            <a:ext cx="1229711" cy="82863"/>
          </a:xfrm>
          <a:prstGeom prst="rect">
            <a:avLst/>
          </a:prstGeom>
          <a:solidFill>
            <a:schemeClr val="lt1"/>
          </a:solidFill>
          <a:ln>
            <a:noFill/>
          </a:ln>
        </p:spPr>
        <p:txBody>
          <a:bodyPr anchorCtr="0" anchor="ctr" bIns="48750" lIns="48750" spcFirstLastPara="1" rIns="48750" wrap="square" tIns="48750">
            <a:noAutofit/>
          </a:bodyPr>
          <a:lstStyle/>
          <a:p>
            <a:pPr indent="0" lvl="0" marL="0" marR="0" rtl="0" algn="l">
              <a:lnSpc>
                <a:spcPct val="100000"/>
              </a:lnSpc>
              <a:spcBef>
                <a:spcPts val="0"/>
              </a:spcBef>
              <a:spcAft>
                <a:spcPts val="0"/>
              </a:spcAft>
              <a:buClr>
                <a:srgbClr val="000000"/>
              </a:buClr>
              <a:buSzPts val="750"/>
              <a:buFont typeface="Arial"/>
              <a:buNone/>
            </a:pPr>
            <a:r>
              <a:t/>
            </a:r>
            <a:endParaRPr b="0" i="0" sz="750" u="none" cap="none" strike="noStrike">
              <a:solidFill>
                <a:schemeClr val="dk1"/>
              </a:solidFill>
              <a:latin typeface="Times New Roman"/>
              <a:ea typeface="Times New Roman"/>
              <a:cs typeface="Times New Roman"/>
              <a:sym typeface="Times New Roman"/>
            </a:endParaRPr>
          </a:p>
        </p:txBody>
      </p:sp>
      <p:sp>
        <p:nvSpPr>
          <p:cNvPr id="15" name="Google Shape;15;p12"/>
          <p:cNvSpPr/>
          <p:nvPr/>
        </p:nvSpPr>
        <p:spPr>
          <a:xfrm>
            <a:off x="0" y="-5571"/>
            <a:ext cx="9144000" cy="5143500"/>
          </a:xfrm>
          <a:prstGeom prst="rect">
            <a:avLst/>
          </a:prstGeom>
          <a:solidFill>
            <a:srgbClr val="0069B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50"/>
              <a:buFont typeface="Arial"/>
              <a:buNone/>
            </a:pPr>
            <a:r>
              <a:t/>
            </a:r>
            <a:endParaRPr b="0" i="0" sz="750" u="none" cap="none" strike="noStrike">
              <a:solidFill>
                <a:schemeClr val="lt1"/>
              </a:solidFill>
              <a:latin typeface="Times New Roman"/>
              <a:ea typeface="Times New Roman"/>
              <a:cs typeface="Times New Roman"/>
              <a:sym typeface="Times New Roman"/>
            </a:endParaRPr>
          </a:p>
        </p:txBody>
      </p:sp>
      <p:pic>
        <p:nvPicPr>
          <p:cNvPr id="16" name="Google Shape;16;p12"/>
          <p:cNvPicPr preferRelativeResize="0"/>
          <p:nvPr/>
        </p:nvPicPr>
        <p:blipFill rotWithShape="1">
          <a:blip r:embed="rId2">
            <a:alphaModFix/>
          </a:blip>
          <a:srcRect b="0" l="0" r="0" t="0"/>
          <a:stretch/>
        </p:blipFill>
        <p:spPr>
          <a:xfrm>
            <a:off x="1161714" y="1519421"/>
            <a:ext cx="2190127" cy="2104659"/>
          </a:xfrm>
          <a:prstGeom prst="rect">
            <a:avLst/>
          </a:prstGeom>
          <a:noFill/>
          <a:ln>
            <a:noFill/>
          </a:ln>
        </p:spPr>
      </p:pic>
      <p:sp>
        <p:nvSpPr>
          <p:cNvPr id="17" name="Google Shape;17;p12"/>
          <p:cNvSpPr/>
          <p:nvPr/>
        </p:nvSpPr>
        <p:spPr>
          <a:xfrm rot="5400000">
            <a:off x="3663217" y="2534911"/>
            <a:ext cx="1817567" cy="73679"/>
          </a:xfrm>
          <a:prstGeom prst="rect">
            <a:avLst/>
          </a:prstGeom>
          <a:solidFill>
            <a:schemeClr val="lt1"/>
          </a:solidFill>
          <a:ln>
            <a:noFill/>
          </a:ln>
        </p:spPr>
        <p:txBody>
          <a:bodyPr anchorCtr="0" anchor="ctr" bIns="48750" lIns="48750" spcFirstLastPara="1" rIns="48750" wrap="square" tIns="48750">
            <a:noAutofit/>
          </a:bodyPr>
          <a:lstStyle/>
          <a:p>
            <a:pPr indent="0" lvl="0" marL="0" marR="0" rtl="0" algn="l">
              <a:lnSpc>
                <a:spcPct val="100000"/>
              </a:lnSpc>
              <a:spcBef>
                <a:spcPts val="0"/>
              </a:spcBef>
              <a:spcAft>
                <a:spcPts val="0"/>
              </a:spcAft>
              <a:buClr>
                <a:srgbClr val="000000"/>
              </a:buClr>
              <a:buSzPts val="750"/>
              <a:buFont typeface="Arial"/>
              <a:buNone/>
            </a:pPr>
            <a:r>
              <a:t/>
            </a:r>
            <a:endParaRPr b="0" i="0" sz="750" u="none" cap="none" strike="noStrike">
              <a:solidFill>
                <a:schemeClr val="dk1"/>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 name="Shape 26"/>
        <p:cNvGrpSpPr/>
        <p:nvPr/>
      </p:nvGrpSpPr>
      <p:grpSpPr>
        <a:xfrm>
          <a:off x="0" y="0"/>
          <a:ext cx="0" cy="0"/>
          <a:chOff x="0" y="0"/>
          <a:chExt cx="0" cy="0"/>
        </a:xfrm>
      </p:grpSpPr>
      <p:sp>
        <p:nvSpPr>
          <p:cNvPr id="27" name="Google Shape;27;p1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9pPr>
          </a:lstStyle>
          <a:p/>
        </p:txBody>
      </p:sp>
      <p:sp>
        <p:nvSpPr>
          <p:cNvPr id="28" name="Google Shape;28;p1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Times New Roman"/>
                <a:ea typeface="Times New Roman"/>
                <a:cs typeface="Times New Roman"/>
                <a:sym typeface="Times New Roman"/>
              </a:defRPr>
            </a:lvl9pPr>
          </a:lstStyle>
          <a:p/>
        </p:txBody>
      </p:sp>
      <p:sp>
        <p:nvSpPr>
          <p:cNvPr id="29" name="Google Shape;29;p1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pic>
        <p:nvPicPr>
          <p:cNvPr id="30" name="Google Shape;30;p14"/>
          <p:cNvPicPr preferRelativeResize="0"/>
          <p:nvPr/>
        </p:nvPicPr>
        <p:blipFill rotWithShape="1">
          <a:blip r:embed="rId1">
            <a:alphaModFix/>
          </a:blip>
          <a:srcRect b="0" l="0" r="0" t="0"/>
          <a:stretch/>
        </p:blipFill>
        <p:spPr>
          <a:xfrm>
            <a:off x="7553658" y="162272"/>
            <a:ext cx="1499775" cy="713942"/>
          </a:xfrm>
          <a:prstGeom prst="rect">
            <a:avLst/>
          </a:prstGeom>
          <a:noFill/>
          <a:ln>
            <a:noFill/>
          </a:ln>
        </p:spPr>
      </p:pic>
      <p:sp>
        <p:nvSpPr>
          <p:cNvPr id="31" name="Google Shape;31;p14"/>
          <p:cNvSpPr/>
          <p:nvPr/>
        </p:nvSpPr>
        <p:spPr>
          <a:xfrm rot="5400000">
            <a:off x="1290755" y="2859426"/>
            <a:ext cx="1229711" cy="82863"/>
          </a:xfrm>
          <a:prstGeom prst="rect">
            <a:avLst/>
          </a:prstGeom>
          <a:solidFill>
            <a:schemeClr val="lt1"/>
          </a:solidFill>
          <a:ln>
            <a:noFill/>
          </a:ln>
        </p:spPr>
        <p:txBody>
          <a:bodyPr anchorCtr="0" anchor="ctr" bIns="48750" lIns="48750" spcFirstLastPara="1" rIns="48750" wrap="square" tIns="48750">
            <a:noAutofit/>
          </a:bodyPr>
          <a:lstStyle/>
          <a:p>
            <a:pPr indent="0" lvl="0" marL="0" marR="0" rtl="0" algn="l">
              <a:lnSpc>
                <a:spcPct val="100000"/>
              </a:lnSpc>
              <a:spcBef>
                <a:spcPts val="0"/>
              </a:spcBef>
              <a:spcAft>
                <a:spcPts val="0"/>
              </a:spcAft>
              <a:buClr>
                <a:srgbClr val="000000"/>
              </a:buClr>
              <a:buSzPts val="750"/>
              <a:buFont typeface="Arial"/>
              <a:buNone/>
            </a:pPr>
            <a:r>
              <a:t/>
            </a:r>
            <a:endParaRPr b="0" i="0" sz="750" u="none" cap="none" strike="noStrike">
              <a:solidFill>
                <a:schemeClr val="dk1"/>
              </a:solidFill>
              <a:latin typeface="Times New Roman"/>
              <a:ea typeface="Times New Roman"/>
              <a:cs typeface="Times New Roman"/>
              <a:sym typeface="Times New Roman"/>
            </a:endParaRPr>
          </a:p>
        </p:txBody>
      </p:sp>
      <p:sp>
        <p:nvSpPr>
          <p:cNvPr id="32" name="Google Shape;32;p14"/>
          <p:cNvSpPr/>
          <p:nvPr/>
        </p:nvSpPr>
        <p:spPr>
          <a:xfrm>
            <a:off x="0" y="-5571"/>
            <a:ext cx="9144000" cy="5143500"/>
          </a:xfrm>
          <a:prstGeom prst="rect">
            <a:avLst/>
          </a:prstGeom>
          <a:solidFill>
            <a:srgbClr val="0069B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50"/>
              <a:buFont typeface="Arial"/>
              <a:buNone/>
            </a:pPr>
            <a:r>
              <a:t/>
            </a:r>
            <a:endParaRPr b="0" i="0" sz="750" u="none" cap="none" strike="noStrike">
              <a:solidFill>
                <a:schemeClr val="lt1"/>
              </a:solidFill>
              <a:latin typeface="Times New Roman"/>
              <a:ea typeface="Times New Roman"/>
              <a:cs typeface="Times New Roman"/>
              <a:sym typeface="Times New Roman"/>
            </a:endParaRPr>
          </a:p>
        </p:txBody>
      </p:sp>
      <p:pic>
        <p:nvPicPr>
          <p:cNvPr id="33" name="Google Shape;33;p14"/>
          <p:cNvPicPr preferRelativeResize="0"/>
          <p:nvPr/>
        </p:nvPicPr>
        <p:blipFill rotWithShape="1">
          <a:blip r:embed="rId2">
            <a:alphaModFix/>
          </a:blip>
          <a:srcRect b="0" l="0" r="0" t="0"/>
          <a:stretch/>
        </p:blipFill>
        <p:spPr>
          <a:xfrm>
            <a:off x="1161714" y="1519421"/>
            <a:ext cx="2190127" cy="2104659"/>
          </a:xfrm>
          <a:prstGeom prst="rect">
            <a:avLst/>
          </a:prstGeom>
          <a:noFill/>
          <a:ln>
            <a:noFill/>
          </a:ln>
        </p:spPr>
      </p:pic>
      <p:sp>
        <p:nvSpPr>
          <p:cNvPr id="34" name="Google Shape;34;p14"/>
          <p:cNvSpPr/>
          <p:nvPr/>
        </p:nvSpPr>
        <p:spPr>
          <a:xfrm rot="5400000">
            <a:off x="3663217" y="2534911"/>
            <a:ext cx="1817567" cy="73679"/>
          </a:xfrm>
          <a:prstGeom prst="rect">
            <a:avLst/>
          </a:prstGeom>
          <a:solidFill>
            <a:schemeClr val="lt1"/>
          </a:solidFill>
          <a:ln>
            <a:noFill/>
          </a:ln>
        </p:spPr>
        <p:txBody>
          <a:bodyPr anchorCtr="0" anchor="ctr" bIns="48750" lIns="48750" spcFirstLastPara="1" rIns="48750" wrap="square" tIns="48750">
            <a:noAutofit/>
          </a:bodyPr>
          <a:lstStyle/>
          <a:p>
            <a:pPr indent="0" lvl="0" marL="0" marR="0" rtl="0" algn="l">
              <a:lnSpc>
                <a:spcPct val="100000"/>
              </a:lnSpc>
              <a:spcBef>
                <a:spcPts val="0"/>
              </a:spcBef>
              <a:spcAft>
                <a:spcPts val="0"/>
              </a:spcAft>
              <a:buClr>
                <a:srgbClr val="000000"/>
              </a:buClr>
              <a:buSzPts val="750"/>
              <a:buFont typeface="Arial"/>
              <a:buNone/>
            </a:pPr>
            <a:r>
              <a:t/>
            </a:r>
            <a:endParaRPr b="0" i="0" sz="750" u="none" cap="none" strike="noStrike">
              <a:solidFill>
                <a:schemeClr val="dk1"/>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52" r:id="rId3"/>
    <p:sldLayoutId id="2147483653" r:id="rId4"/>
    <p:sldLayoutId id="2147483654"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 name="Shape 48"/>
        <p:cNvGrpSpPr/>
        <p:nvPr/>
      </p:nvGrpSpPr>
      <p:grpSpPr>
        <a:xfrm>
          <a:off x="0" y="0"/>
          <a:ext cx="0" cy="0"/>
          <a:chOff x="0" y="0"/>
          <a:chExt cx="0" cy="0"/>
        </a:xfrm>
      </p:grpSpPr>
      <p:sp>
        <p:nvSpPr>
          <p:cNvPr id="49" name="Google Shape;49;g1ff3ef15f0d_0_1292"/>
          <p:cNvSpPr txBox="1"/>
          <p:nvPr>
            <p:ph type="title"/>
          </p:nvPr>
        </p:nvSpPr>
        <p:spPr>
          <a:xfrm>
            <a:off x="533400" y="114300"/>
            <a:ext cx="6815400" cy="571500"/>
          </a:xfrm>
          <a:prstGeom prst="rect">
            <a:avLst/>
          </a:prstGeom>
          <a:noFill/>
          <a:ln>
            <a:noFill/>
          </a:ln>
        </p:spPr>
        <p:txBody>
          <a:bodyPr anchorCtr="0" anchor="b" bIns="34250" lIns="68525" spcFirstLastPara="1" rIns="68525" wrap="square" tIns="34250">
            <a:noAutofit/>
          </a:bodyPr>
          <a:lstStyle>
            <a:lvl1pPr lvl="0" marR="0" rtl="0" algn="l">
              <a:lnSpc>
                <a:spcPct val="110000"/>
              </a:lnSpc>
              <a:spcBef>
                <a:spcPts val="0"/>
              </a:spcBef>
              <a:spcAft>
                <a:spcPts val="0"/>
              </a:spcAft>
              <a:buClr>
                <a:srgbClr val="000000"/>
              </a:buClr>
              <a:buSzPts val="1100"/>
              <a:buFont typeface="Arial"/>
              <a:buNone/>
              <a:defRPr b="1" i="0" sz="1900" u="none" cap="none" strike="noStrike">
                <a:solidFill>
                  <a:schemeClr val="accent2"/>
                </a:solidFill>
                <a:latin typeface="Arial"/>
                <a:ea typeface="Arial"/>
                <a:cs typeface="Arial"/>
                <a:sym typeface="Arial"/>
              </a:defRPr>
            </a:lvl1pPr>
            <a:lvl2pPr lvl="1" marR="0" rtl="0" algn="l">
              <a:lnSpc>
                <a:spcPct val="110000"/>
              </a:lnSpc>
              <a:spcBef>
                <a:spcPts val="0"/>
              </a:spcBef>
              <a:spcAft>
                <a:spcPts val="0"/>
              </a:spcAft>
              <a:buClr>
                <a:srgbClr val="000000"/>
              </a:buClr>
              <a:buSzPts val="1100"/>
              <a:buFont typeface="Arial"/>
              <a:buNone/>
              <a:defRPr b="1" i="0" sz="1900" u="none" cap="none" strike="noStrike">
                <a:solidFill>
                  <a:schemeClr val="accent2"/>
                </a:solidFill>
                <a:latin typeface="Arial"/>
                <a:ea typeface="Arial"/>
                <a:cs typeface="Arial"/>
                <a:sym typeface="Arial"/>
              </a:defRPr>
            </a:lvl2pPr>
            <a:lvl3pPr lvl="2" marR="0" rtl="0" algn="l">
              <a:lnSpc>
                <a:spcPct val="110000"/>
              </a:lnSpc>
              <a:spcBef>
                <a:spcPts val="0"/>
              </a:spcBef>
              <a:spcAft>
                <a:spcPts val="0"/>
              </a:spcAft>
              <a:buClr>
                <a:srgbClr val="000000"/>
              </a:buClr>
              <a:buSzPts val="1100"/>
              <a:buFont typeface="Arial"/>
              <a:buNone/>
              <a:defRPr b="1" i="0" sz="1900" u="none" cap="none" strike="noStrike">
                <a:solidFill>
                  <a:schemeClr val="accent2"/>
                </a:solidFill>
                <a:latin typeface="Arial"/>
                <a:ea typeface="Arial"/>
                <a:cs typeface="Arial"/>
                <a:sym typeface="Arial"/>
              </a:defRPr>
            </a:lvl3pPr>
            <a:lvl4pPr lvl="3" marR="0" rtl="0" algn="l">
              <a:lnSpc>
                <a:spcPct val="110000"/>
              </a:lnSpc>
              <a:spcBef>
                <a:spcPts val="0"/>
              </a:spcBef>
              <a:spcAft>
                <a:spcPts val="0"/>
              </a:spcAft>
              <a:buClr>
                <a:srgbClr val="000000"/>
              </a:buClr>
              <a:buSzPts val="1100"/>
              <a:buFont typeface="Arial"/>
              <a:buNone/>
              <a:defRPr b="1" i="0" sz="1900" u="none" cap="none" strike="noStrike">
                <a:solidFill>
                  <a:schemeClr val="accent2"/>
                </a:solidFill>
                <a:latin typeface="Arial"/>
                <a:ea typeface="Arial"/>
                <a:cs typeface="Arial"/>
                <a:sym typeface="Arial"/>
              </a:defRPr>
            </a:lvl4pPr>
            <a:lvl5pPr lvl="4" marR="0" rtl="0" algn="l">
              <a:lnSpc>
                <a:spcPct val="110000"/>
              </a:lnSpc>
              <a:spcBef>
                <a:spcPts val="0"/>
              </a:spcBef>
              <a:spcAft>
                <a:spcPts val="0"/>
              </a:spcAft>
              <a:buClr>
                <a:srgbClr val="000000"/>
              </a:buClr>
              <a:buSzPts val="1100"/>
              <a:buFont typeface="Arial"/>
              <a:buNone/>
              <a:defRPr b="1" i="0" sz="1900" u="none" cap="none" strike="noStrike">
                <a:solidFill>
                  <a:schemeClr val="accent2"/>
                </a:solidFill>
                <a:latin typeface="Arial"/>
                <a:ea typeface="Arial"/>
                <a:cs typeface="Arial"/>
                <a:sym typeface="Arial"/>
              </a:defRPr>
            </a:lvl5pPr>
            <a:lvl6pPr lvl="5" marR="0" rtl="0" algn="l">
              <a:lnSpc>
                <a:spcPct val="110000"/>
              </a:lnSpc>
              <a:spcBef>
                <a:spcPts val="0"/>
              </a:spcBef>
              <a:spcAft>
                <a:spcPts val="0"/>
              </a:spcAft>
              <a:buClr>
                <a:srgbClr val="000000"/>
              </a:buClr>
              <a:buSzPts val="1100"/>
              <a:buFont typeface="Arial"/>
              <a:buNone/>
              <a:defRPr b="1" i="0" sz="1900" u="none" cap="none" strike="noStrike">
                <a:solidFill>
                  <a:schemeClr val="accent2"/>
                </a:solidFill>
                <a:latin typeface="Arial"/>
                <a:ea typeface="Arial"/>
                <a:cs typeface="Arial"/>
                <a:sym typeface="Arial"/>
              </a:defRPr>
            </a:lvl6pPr>
            <a:lvl7pPr lvl="6" marR="0" rtl="0" algn="l">
              <a:lnSpc>
                <a:spcPct val="110000"/>
              </a:lnSpc>
              <a:spcBef>
                <a:spcPts val="0"/>
              </a:spcBef>
              <a:spcAft>
                <a:spcPts val="0"/>
              </a:spcAft>
              <a:buClr>
                <a:srgbClr val="000000"/>
              </a:buClr>
              <a:buSzPts val="1100"/>
              <a:buFont typeface="Arial"/>
              <a:buNone/>
              <a:defRPr b="1" i="0" sz="1900" u="none" cap="none" strike="noStrike">
                <a:solidFill>
                  <a:schemeClr val="accent2"/>
                </a:solidFill>
                <a:latin typeface="Arial"/>
                <a:ea typeface="Arial"/>
                <a:cs typeface="Arial"/>
                <a:sym typeface="Arial"/>
              </a:defRPr>
            </a:lvl7pPr>
            <a:lvl8pPr lvl="7" marR="0" rtl="0" algn="l">
              <a:lnSpc>
                <a:spcPct val="110000"/>
              </a:lnSpc>
              <a:spcBef>
                <a:spcPts val="0"/>
              </a:spcBef>
              <a:spcAft>
                <a:spcPts val="0"/>
              </a:spcAft>
              <a:buClr>
                <a:srgbClr val="000000"/>
              </a:buClr>
              <a:buSzPts val="1100"/>
              <a:buFont typeface="Arial"/>
              <a:buNone/>
              <a:defRPr b="1" i="0" sz="1900" u="none" cap="none" strike="noStrike">
                <a:solidFill>
                  <a:schemeClr val="accent2"/>
                </a:solidFill>
                <a:latin typeface="Arial"/>
                <a:ea typeface="Arial"/>
                <a:cs typeface="Arial"/>
                <a:sym typeface="Arial"/>
              </a:defRPr>
            </a:lvl8pPr>
            <a:lvl9pPr lvl="8" marR="0" rtl="0" algn="l">
              <a:lnSpc>
                <a:spcPct val="110000"/>
              </a:lnSpc>
              <a:spcBef>
                <a:spcPts val="0"/>
              </a:spcBef>
              <a:spcAft>
                <a:spcPts val="0"/>
              </a:spcAft>
              <a:buClr>
                <a:srgbClr val="000000"/>
              </a:buClr>
              <a:buSzPts val="1100"/>
              <a:buFont typeface="Arial"/>
              <a:buNone/>
              <a:defRPr b="1" i="0" sz="1900" u="none" cap="none" strike="noStrike">
                <a:solidFill>
                  <a:schemeClr val="accent2"/>
                </a:solidFill>
                <a:latin typeface="Arial"/>
                <a:ea typeface="Arial"/>
                <a:cs typeface="Arial"/>
                <a:sym typeface="Arial"/>
              </a:defRPr>
            </a:lvl9pPr>
          </a:lstStyle>
          <a:p/>
        </p:txBody>
      </p:sp>
      <p:sp>
        <p:nvSpPr>
          <p:cNvPr id="50" name="Google Shape;50;g1ff3ef15f0d_0_1292"/>
          <p:cNvSpPr txBox="1"/>
          <p:nvPr>
            <p:ph idx="1" type="body"/>
          </p:nvPr>
        </p:nvSpPr>
        <p:spPr>
          <a:xfrm>
            <a:off x="533401" y="971550"/>
            <a:ext cx="8436000" cy="4114800"/>
          </a:xfrm>
          <a:prstGeom prst="rect">
            <a:avLst/>
          </a:prstGeom>
          <a:noFill/>
          <a:ln>
            <a:noFill/>
          </a:ln>
        </p:spPr>
        <p:txBody>
          <a:bodyPr anchorCtr="0" anchor="t" bIns="34250" lIns="68525" spcFirstLastPara="1" rIns="68525" wrap="square" tIns="34250">
            <a:noAutofit/>
          </a:bodyPr>
          <a:lstStyle>
            <a:lvl1pPr indent="-317500" lvl="0" marL="457200" marR="0" rtl="0" algn="l">
              <a:lnSpc>
                <a:spcPct val="90000"/>
              </a:lnSpc>
              <a:spcBef>
                <a:spcPts val="300"/>
              </a:spcBef>
              <a:spcAft>
                <a:spcPts val="0"/>
              </a:spcAft>
              <a:buClr>
                <a:schemeClr val="accent2"/>
              </a:buClr>
              <a:buSzPts val="1400"/>
              <a:buFont typeface="Noto Sans Symbols"/>
              <a:buChar char="□"/>
              <a:defRPr b="1" i="0" sz="1700" u="none" cap="none" strike="noStrike">
                <a:solidFill>
                  <a:schemeClr val="dk1"/>
                </a:solidFill>
                <a:latin typeface="Arial"/>
                <a:ea typeface="Arial"/>
                <a:cs typeface="Arial"/>
                <a:sym typeface="Arial"/>
              </a:defRPr>
            </a:lvl1pPr>
            <a:lvl2pPr indent="-311150" lvl="1" marL="914400" marR="0" rtl="0" algn="l">
              <a:lnSpc>
                <a:spcPct val="90000"/>
              </a:lnSpc>
              <a:spcBef>
                <a:spcPts val="300"/>
              </a:spcBef>
              <a:spcAft>
                <a:spcPts val="0"/>
              </a:spcAft>
              <a:buClr>
                <a:schemeClr val="accent2"/>
              </a:buClr>
              <a:buSzPts val="1300"/>
              <a:buFont typeface="Noto Sans Symbols"/>
              <a:buChar char="■"/>
              <a:defRPr b="0" i="0" sz="1600" u="none" cap="none" strike="noStrike">
                <a:solidFill>
                  <a:schemeClr val="dk1"/>
                </a:solidFill>
                <a:latin typeface="Arial"/>
                <a:ea typeface="Arial"/>
                <a:cs typeface="Arial"/>
                <a:sym typeface="Arial"/>
              </a:defRPr>
            </a:lvl2pPr>
            <a:lvl3pPr indent="-298450" lvl="2" marL="1371600" marR="0" rtl="0" algn="l">
              <a:lnSpc>
                <a:spcPct val="90000"/>
              </a:lnSpc>
              <a:spcBef>
                <a:spcPts val="300"/>
              </a:spcBef>
              <a:spcAft>
                <a:spcPts val="0"/>
              </a:spcAft>
              <a:buClr>
                <a:schemeClr val="accent2"/>
              </a:buClr>
              <a:buSzPts val="1100"/>
              <a:buFont typeface="Noto Sans Symbols"/>
              <a:buChar char="□"/>
              <a:defRPr b="0" i="0" sz="1400" u="none" cap="none" strike="noStrike">
                <a:solidFill>
                  <a:schemeClr val="dk1"/>
                </a:solidFill>
                <a:latin typeface="Arial"/>
                <a:ea typeface="Arial"/>
                <a:cs typeface="Arial"/>
                <a:sym typeface="Arial"/>
              </a:defRPr>
            </a:lvl3pPr>
            <a:lvl4pPr indent="-298450" lvl="3" marL="1828800" marR="0" rtl="0" algn="l">
              <a:lnSpc>
                <a:spcPct val="90000"/>
              </a:lnSpc>
              <a:spcBef>
                <a:spcPts val="300"/>
              </a:spcBef>
              <a:spcAft>
                <a:spcPts val="0"/>
              </a:spcAft>
              <a:buClr>
                <a:schemeClr val="accent2"/>
              </a:buClr>
              <a:buSzPts val="1100"/>
              <a:buFont typeface="Noto Sans Symbols"/>
              <a:buChar char="■"/>
              <a:defRPr b="0" i="0" sz="1400" u="none" cap="none" strike="noStrike">
                <a:solidFill>
                  <a:schemeClr val="dk1"/>
                </a:solidFill>
                <a:latin typeface="Arial"/>
                <a:ea typeface="Arial"/>
                <a:cs typeface="Arial"/>
                <a:sym typeface="Arial"/>
              </a:defRPr>
            </a:lvl4pPr>
            <a:lvl5pPr indent="-298450" lvl="4" marL="2286000" marR="0" rtl="0" algn="l">
              <a:lnSpc>
                <a:spcPct val="90000"/>
              </a:lnSpc>
              <a:spcBef>
                <a:spcPts val="300"/>
              </a:spcBef>
              <a:spcAft>
                <a:spcPts val="0"/>
              </a:spcAft>
              <a:buClr>
                <a:schemeClr val="accent2"/>
              </a:buClr>
              <a:buSzPts val="1100"/>
              <a:buFont typeface="Noto Sans Symbols"/>
              <a:buChar char="▪"/>
              <a:defRPr b="0" i="0" sz="1400" u="none" cap="none" strike="noStrike">
                <a:solidFill>
                  <a:schemeClr val="dk1"/>
                </a:solidFill>
                <a:latin typeface="Arial"/>
                <a:ea typeface="Arial"/>
                <a:cs typeface="Arial"/>
                <a:sym typeface="Arial"/>
              </a:defRPr>
            </a:lvl5pPr>
            <a:lvl6pPr indent="-298450" lvl="5" marL="2743200" marR="0" rtl="0" algn="l">
              <a:lnSpc>
                <a:spcPct val="90000"/>
              </a:lnSpc>
              <a:spcBef>
                <a:spcPts val="300"/>
              </a:spcBef>
              <a:spcAft>
                <a:spcPts val="0"/>
              </a:spcAft>
              <a:buClr>
                <a:schemeClr val="accent2"/>
              </a:buClr>
              <a:buSzPts val="1100"/>
              <a:buFont typeface="Noto Sans Symbols"/>
              <a:buChar char="▪"/>
              <a:defRPr b="0" i="0" sz="1400" u="none" cap="none" strike="noStrike">
                <a:solidFill>
                  <a:schemeClr val="dk1"/>
                </a:solidFill>
                <a:latin typeface="Arial"/>
                <a:ea typeface="Arial"/>
                <a:cs typeface="Arial"/>
                <a:sym typeface="Arial"/>
              </a:defRPr>
            </a:lvl6pPr>
            <a:lvl7pPr indent="-298450" lvl="6" marL="3200400" marR="0" rtl="0" algn="l">
              <a:lnSpc>
                <a:spcPct val="90000"/>
              </a:lnSpc>
              <a:spcBef>
                <a:spcPts val="300"/>
              </a:spcBef>
              <a:spcAft>
                <a:spcPts val="0"/>
              </a:spcAft>
              <a:buClr>
                <a:schemeClr val="accent2"/>
              </a:buClr>
              <a:buSzPts val="1100"/>
              <a:buFont typeface="Noto Sans Symbols"/>
              <a:buChar char="▪"/>
              <a:defRPr b="0" i="0" sz="1400" u="none" cap="none" strike="noStrike">
                <a:solidFill>
                  <a:schemeClr val="dk1"/>
                </a:solidFill>
                <a:latin typeface="Arial"/>
                <a:ea typeface="Arial"/>
                <a:cs typeface="Arial"/>
                <a:sym typeface="Arial"/>
              </a:defRPr>
            </a:lvl7pPr>
            <a:lvl8pPr indent="-298450" lvl="7" marL="3657600" marR="0" rtl="0" algn="l">
              <a:lnSpc>
                <a:spcPct val="90000"/>
              </a:lnSpc>
              <a:spcBef>
                <a:spcPts val="300"/>
              </a:spcBef>
              <a:spcAft>
                <a:spcPts val="0"/>
              </a:spcAft>
              <a:buClr>
                <a:schemeClr val="accent2"/>
              </a:buClr>
              <a:buSzPts val="1100"/>
              <a:buFont typeface="Noto Sans Symbols"/>
              <a:buChar char="▪"/>
              <a:defRPr b="0" i="0" sz="1400" u="none" cap="none" strike="noStrike">
                <a:solidFill>
                  <a:schemeClr val="dk1"/>
                </a:solidFill>
                <a:latin typeface="Arial"/>
                <a:ea typeface="Arial"/>
                <a:cs typeface="Arial"/>
                <a:sym typeface="Arial"/>
              </a:defRPr>
            </a:lvl8pPr>
            <a:lvl9pPr indent="-298450" lvl="8" marL="4114800" marR="0" rtl="0" algn="l">
              <a:lnSpc>
                <a:spcPct val="90000"/>
              </a:lnSpc>
              <a:spcBef>
                <a:spcPts val="300"/>
              </a:spcBef>
              <a:spcAft>
                <a:spcPts val="0"/>
              </a:spcAft>
              <a:buClr>
                <a:schemeClr val="accent2"/>
              </a:buClr>
              <a:buSzPts val="1100"/>
              <a:buFont typeface="Noto Sans Symbols"/>
              <a:buChar char="▪"/>
              <a:defRPr b="0" i="0" sz="1400" u="none" cap="none" strike="noStrike">
                <a:solidFill>
                  <a:schemeClr val="dk1"/>
                </a:solidFill>
                <a:latin typeface="Arial"/>
                <a:ea typeface="Arial"/>
                <a:cs typeface="Arial"/>
                <a:sym typeface="Arial"/>
              </a:defRPr>
            </a:lvl9pPr>
          </a:lstStyle>
          <a:p/>
        </p:txBody>
      </p:sp>
      <p:sp>
        <p:nvSpPr>
          <p:cNvPr id="51" name="Google Shape;51;g1ff3ef15f0d_0_1292"/>
          <p:cNvSpPr/>
          <p:nvPr/>
        </p:nvSpPr>
        <p:spPr>
          <a:xfrm>
            <a:off x="592140" y="742950"/>
            <a:ext cx="7958138" cy="82155"/>
          </a:xfrm>
          <a:custGeom>
            <a:rect b="b" l="l" r="r" t="t"/>
            <a:pathLst>
              <a:path extrusionOk="0" h="1000" w="1000">
                <a:moveTo>
                  <a:pt x="0" y="0"/>
                </a:moveTo>
                <a:lnTo>
                  <a:pt x="585" y="0"/>
                </a:lnTo>
                <a:lnTo>
                  <a:pt x="585" y="1000"/>
                </a:lnTo>
                <a:lnTo>
                  <a:pt x="0" y="1000"/>
                </a:lnTo>
                <a:lnTo>
                  <a:pt x="0" y="0"/>
                </a:lnTo>
                <a:close/>
              </a:path>
              <a:path extrusionOk="0" h="1000" w="1000">
                <a:moveTo>
                  <a:pt x="0" y="0"/>
                </a:moveTo>
                <a:lnTo>
                  <a:pt x="1000" y="0"/>
                </a:lnTo>
              </a:path>
            </a:pathLst>
          </a:custGeom>
          <a:solidFill>
            <a:schemeClr val="folHlink"/>
          </a:solidFill>
          <a:ln cap="flat" cmpd="sng" w="9525">
            <a:solidFill>
              <a:schemeClr val="folHlink"/>
            </a:solidFill>
            <a:prstDash val="solid"/>
            <a:round/>
            <a:headEnd len="sm" w="sm" type="none"/>
            <a:tailEnd len="sm" w="sm" type="none"/>
          </a:ln>
        </p:spPr>
        <p:txBody>
          <a:bodyPr anchorCtr="0" anchor="t" bIns="34250" lIns="68525" spcFirstLastPara="1" rIns="68525" wrap="square" tIns="34250">
            <a:noAutofit/>
          </a:bodyPr>
          <a:lstStyle/>
          <a:p>
            <a:pPr indent="0" lvl="0" marL="0" marR="0" rtl="0" algn="l">
              <a:lnSpc>
                <a:spcPct val="100000"/>
              </a:lnSpc>
              <a:spcBef>
                <a:spcPts val="0"/>
              </a:spcBef>
              <a:spcAft>
                <a:spcPts val="0"/>
              </a:spcAft>
              <a:buClr>
                <a:srgbClr val="000000"/>
              </a:buClr>
              <a:buSzPts val="600"/>
              <a:buFont typeface="Arial"/>
              <a:buNone/>
            </a:pPr>
            <a:r>
              <a:t/>
            </a:r>
            <a:endParaRPr b="0" i="0" sz="800" u="none" cap="none" strike="noStrike">
              <a:solidFill>
                <a:schemeClr val="dk1"/>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32.jpg"/><Relationship Id="rId5" Type="http://schemas.openxmlformats.org/officeDocument/2006/relationships/image" Target="../media/image25.jpg"/><Relationship Id="rId6" Type="http://schemas.openxmlformats.org/officeDocument/2006/relationships/image" Target="../media/image35.jpg"/><Relationship Id="rId7"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comments" Target="../comments/comment2.xml"/><Relationship Id="rId4" Type="http://schemas.openxmlformats.org/officeDocument/2006/relationships/image" Target="../media/image39.png"/><Relationship Id="rId9" Type="http://schemas.openxmlformats.org/officeDocument/2006/relationships/image" Target="../media/image41.png"/><Relationship Id="rId5" Type="http://schemas.openxmlformats.org/officeDocument/2006/relationships/image" Target="../media/image32.jpg"/><Relationship Id="rId6" Type="http://schemas.openxmlformats.org/officeDocument/2006/relationships/image" Target="../media/image25.jpg"/><Relationship Id="rId7" Type="http://schemas.openxmlformats.org/officeDocument/2006/relationships/image" Target="../media/image35.jpg"/><Relationship Id="rId8"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comments" Target="../comments/comment3.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2.jpg"/><Relationship Id="rId4" Type="http://schemas.openxmlformats.org/officeDocument/2006/relationships/image" Target="../media/image46.png"/><Relationship Id="rId10" Type="http://schemas.openxmlformats.org/officeDocument/2006/relationships/image" Target="../media/image49.jpg"/><Relationship Id="rId9" Type="http://schemas.openxmlformats.org/officeDocument/2006/relationships/image" Target="../media/image48.png"/><Relationship Id="rId5" Type="http://schemas.openxmlformats.org/officeDocument/2006/relationships/image" Target="../media/image53.jpg"/><Relationship Id="rId6" Type="http://schemas.openxmlformats.org/officeDocument/2006/relationships/image" Target="../media/image52.png"/><Relationship Id="rId7" Type="http://schemas.openxmlformats.org/officeDocument/2006/relationships/image" Target="../media/image50.jpg"/><Relationship Id="rId8"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comments" Target="../comments/comment4.xml"/><Relationship Id="rId4" Type="http://schemas.openxmlformats.org/officeDocument/2006/relationships/image" Target="../media/image75.png"/><Relationship Id="rId5" Type="http://schemas.openxmlformats.org/officeDocument/2006/relationships/image" Target="../media/image7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73.png"/></Relationships>
</file>

<file path=ppt/slides/_rels/slide27.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55.png"/><Relationship Id="rId13" Type="http://schemas.openxmlformats.org/officeDocument/2006/relationships/image" Target="../media/image61.png"/><Relationship Id="rId12" Type="http://schemas.openxmlformats.org/officeDocument/2006/relationships/image" Target="../media/image63.png"/><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56.png"/><Relationship Id="rId4" Type="http://schemas.openxmlformats.org/officeDocument/2006/relationships/image" Target="../media/image65.png"/><Relationship Id="rId9" Type="http://schemas.openxmlformats.org/officeDocument/2006/relationships/image" Target="../media/image60.png"/><Relationship Id="rId5" Type="http://schemas.openxmlformats.org/officeDocument/2006/relationships/image" Target="../media/image67.png"/><Relationship Id="rId6" Type="http://schemas.openxmlformats.org/officeDocument/2006/relationships/image" Target="../media/image58.png"/><Relationship Id="rId7" Type="http://schemas.openxmlformats.org/officeDocument/2006/relationships/image" Target="../media/image62.png"/><Relationship Id="rId8" Type="http://schemas.openxmlformats.org/officeDocument/2006/relationships/image" Target="../media/image6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69.jpg"/><Relationship Id="rId4" Type="http://schemas.openxmlformats.org/officeDocument/2006/relationships/image" Target="../media/image15.png"/><Relationship Id="rId5"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9.png"/><Relationship Id="rId10" Type="http://schemas.openxmlformats.org/officeDocument/2006/relationships/image" Target="../media/image16.png"/><Relationship Id="rId9" Type="http://schemas.openxmlformats.org/officeDocument/2006/relationships/image" Target="../media/image12.png"/><Relationship Id="rId5" Type="http://schemas.openxmlformats.org/officeDocument/2006/relationships/image" Target="../media/image21.png"/><Relationship Id="rId6" Type="http://schemas.openxmlformats.org/officeDocument/2006/relationships/image" Target="../media/image13.png"/><Relationship Id="rId7" Type="http://schemas.openxmlformats.org/officeDocument/2006/relationships/image" Target="../media/image11.png"/><Relationship Id="rId8" Type="http://schemas.openxmlformats.org/officeDocument/2006/relationships/image" Target="../media/image2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2.jpg"/><Relationship Id="rId4" Type="http://schemas.openxmlformats.org/officeDocument/2006/relationships/image" Target="../media/image15.png"/><Relationship Id="rId5"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0.jpg"/><Relationship Id="rId4" Type="http://schemas.openxmlformats.org/officeDocument/2006/relationships/image" Target="../media/image18.jp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30.jpg"/><Relationship Id="rId8" Type="http://schemas.openxmlformats.org/officeDocument/2006/relationships/image" Target="../media/image2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7.jpg"/><Relationship Id="rId4"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
          <p:cNvSpPr/>
          <p:nvPr/>
        </p:nvSpPr>
        <p:spPr>
          <a:xfrm>
            <a:off x="4038600" y="1123950"/>
            <a:ext cx="4844336" cy="36625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Arial"/>
              <a:buNone/>
            </a:pPr>
            <a:r>
              <a:rPr b="1" i="0" lang="en-US" sz="3200" u="none" cap="none" strike="noStrike">
                <a:solidFill>
                  <a:srgbClr val="FFFFFF"/>
                </a:solidFill>
                <a:latin typeface="Arial"/>
                <a:ea typeface="Arial"/>
                <a:cs typeface="Arial"/>
                <a:sym typeface="Arial"/>
              </a:rPr>
              <a:t>5.4 UN Decade for Ocean Science for Sustainable Development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2400"/>
              <a:buFont typeface="Arial"/>
              <a:buNone/>
            </a:pPr>
            <a:r>
              <a:rPr b="1" i="0" lang="en-US" sz="2400" u="none" cap="none" strike="noStrike">
                <a:solidFill>
                  <a:srgbClr val="FFFFFF"/>
                </a:solidFill>
                <a:latin typeface="Arial"/>
                <a:ea typeface="Arial"/>
                <a:cs typeface="Arial"/>
                <a:sym typeface="Arial"/>
              </a:rPr>
              <a:t>ICG/CARIBE-EWS XVII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2400"/>
              <a:buFont typeface="Arial"/>
              <a:buNone/>
            </a:pPr>
            <a:r>
              <a:rPr b="1" i="0" lang="en-US" sz="2400" u="none" cap="none" strike="noStrike">
                <a:solidFill>
                  <a:srgbClr val="FFFFFF"/>
                </a:solidFill>
                <a:latin typeface="Arial"/>
                <a:ea typeface="Arial"/>
                <a:cs typeface="Arial"/>
                <a:sym typeface="Arial"/>
              </a:rPr>
              <a:t>Nicaragua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2400"/>
              <a:buFont typeface="Arial"/>
              <a:buNone/>
            </a:pPr>
            <a:r>
              <a:rPr b="1" i="0" lang="en-US" sz="2400" u="none" cap="none" strike="noStrike">
                <a:solidFill>
                  <a:srgbClr val="FFFFFF"/>
                </a:solidFill>
                <a:latin typeface="Arial"/>
                <a:ea typeface="Arial"/>
                <a:cs typeface="Arial"/>
                <a:sym typeface="Arial"/>
              </a:rPr>
              <a:t>May 6-9, 2024</a:t>
            </a:r>
            <a:endParaRPr b="1" i="0" sz="32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Dr. Silvia Chacon (CR)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Ms. Christa von Hillebrandt-Andrade (US)</a:t>
            </a:r>
            <a:endParaRPr b="1" i="0" sz="1400" u="none" cap="none" strike="noStrike">
              <a:solidFill>
                <a:srgbClr val="FFFFFF"/>
              </a:solidFill>
              <a:latin typeface="Arial"/>
              <a:ea typeface="Arial"/>
              <a:cs typeface="Arial"/>
              <a:sym typeface="Arial"/>
            </a:endParaRPr>
          </a:p>
        </p:txBody>
      </p:sp>
      <p:pic>
        <p:nvPicPr>
          <p:cNvPr id="80" name="Google Shape;80;p1"/>
          <p:cNvPicPr preferRelativeResize="0"/>
          <p:nvPr/>
        </p:nvPicPr>
        <p:blipFill rotWithShape="1">
          <a:blip r:embed="rId4">
            <a:alphaModFix/>
          </a:blip>
          <a:srcRect b="0" l="0" r="0" t="0"/>
          <a:stretch/>
        </p:blipFill>
        <p:spPr>
          <a:xfrm>
            <a:off x="1159178" y="3409950"/>
            <a:ext cx="2422221" cy="1733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6" name="Shape 216"/>
        <p:cNvGrpSpPr/>
        <p:nvPr/>
      </p:nvGrpSpPr>
      <p:grpSpPr>
        <a:xfrm>
          <a:off x="0" y="0"/>
          <a:ext cx="0" cy="0"/>
          <a:chOff x="0" y="0"/>
          <a:chExt cx="0" cy="0"/>
        </a:xfrm>
      </p:grpSpPr>
      <p:sp>
        <p:nvSpPr>
          <p:cNvPr id="217" name="Google Shape;217;g2d220d9f01e_0_126"/>
          <p:cNvSpPr txBox="1"/>
          <p:nvPr/>
        </p:nvSpPr>
        <p:spPr>
          <a:xfrm>
            <a:off x="79950" y="1033604"/>
            <a:ext cx="8984100" cy="346200"/>
          </a:xfrm>
          <a:prstGeom prst="rect">
            <a:avLst/>
          </a:prstGeom>
          <a:noFill/>
          <a:ln>
            <a:noFill/>
          </a:ln>
        </p:spPr>
        <p:txBody>
          <a:bodyPr anchorCtr="0" anchor="t" bIns="34275" lIns="68575" spcFirstLastPara="1" rIns="68575" wrap="square" tIns="34275">
            <a:noAutofit/>
          </a:bodyPr>
          <a:lstStyle/>
          <a:p>
            <a:pPr indent="0" lvl="2" marL="12700" marR="0" rtl="0" algn="ctr">
              <a:lnSpc>
                <a:spcPct val="100000"/>
              </a:lnSpc>
              <a:spcBef>
                <a:spcPts val="0"/>
              </a:spcBef>
              <a:spcAft>
                <a:spcPts val="0"/>
              </a:spcAft>
              <a:buClr>
                <a:srgbClr val="FFFF00"/>
              </a:buClr>
              <a:buSzPts val="1400"/>
              <a:buFont typeface="Arial"/>
              <a:buNone/>
            </a:pPr>
            <a:r>
              <a:rPr b="1" i="0" lang="en-US" sz="1400" u="none" cap="none" strike="noStrike">
                <a:solidFill>
                  <a:schemeClr val="dk2"/>
                </a:solidFill>
                <a:latin typeface="Gill Sans"/>
                <a:ea typeface="Gill Sans"/>
                <a:cs typeface="Gill Sans"/>
                <a:sym typeface="Gill Sans"/>
              </a:rPr>
              <a:t>Using results from Tsunami Risk Assessments</a:t>
            </a:r>
            <a:endParaRPr b="0" i="0" sz="1100" u="none" cap="none" strike="noStrike">
              <a:solidFill>
                <a:schemeClr val="dk2"/>
              </a:solidFill>
              <a:latin typeface="Arial"/>
              <a:ea typeface="Arial"/>
              <a:cs typeface="Arial"/>
              <a:sym typeface="Arial"/>
            </a:endParaRPr>
          </a:p>
          <a:p>
            <a:pPr indent="-165100" lvl="2" marL="266700" marR="0" rtl="0" algn="ctr">
              <a:lnSpc>
                <a:spcPct val="100000"/>
              </a:lnSpc>
              <a:spcBef>
                <a:spcPts val="900"/>
              </a:spcBef>
              <a:spcAft>
                <a:spcPts val="0"/>
              </a:spcAft>
              <a:buClr>
                <a:srgbClr val="0070C0"/>
              </a:buClr>
              <a:buSzPts val="1400"/>
              <a:buFont typeface="Noto Sans Symbols"/>
              <a:buNone/>
            </a:pPr>
            <a:r>
              <a:t/>
            </a:r>
            <a:endParaRPr b="0" i="0" sz="1400" u="none" cap="none" strike="noStrike">
              <a:solidFill>
                <a:schemeClr val="dk2"/>
              </a:solidFill>
              <a:latin typeface="Gill Sans"/>
              <a:ea typeface="Gill Sans"/>
              <a:cs typeface="Gill Sans"/>
              <a:sym typeface="Gill Sans"/>
            </a:endParaRPr>
          </a:p>
          <a:p>
            <a:pPr indent="-165100" lvl="0" marL="254000" marR="0" rtl="0" algn="ctr">
              <a:lnSpc>
                <a:spcPct val="100000"/>
              </a:lnSpc>
              <a:spcBef>
                <a:spcPts val="500"/>
              </a:spcBef>
              <a:spcAft>
                <a:spcPts val="0"/>
              </a:spcAft>
              <a:buClr>
                <a:srgbClr val="0070C0"/>
              </a:buClr>
              <a:buSzPts val="1400"/>
              <a:buFont typeface="Noto Sans Symbols"/>
              <a:buNone/>
            </a:pPr>
            <a:r>
              <a:t/>
            </a:r>
            <a:endParaRPr b="1" i="0" sz="1400" u="none" cap="none" strike="noStrike">
              <a:solidFill>
                <a:schemeClr val="dk2"/>
              </a:solidFill>
              <a:latin typeface="Gill Sans"/>
              <a:ea typeface="Gill Sans"/>
              <a:cs typeface="Gill Sans"/>
              <a:sym typeface="Gill Sans"/>
            </a:endParaRPr>
          </a:p>
          <a:p>
            <a:pPr indent="-165100" lvl="0" marL="254000" marR="0" rtl="0" algn="ctr">
              <a:lnSpc>
                <a:spcPct val="100000"/>
              </a:lnSpc>
              <a:spcBef>
                <a:spcPts val="900"/>
              </a:spcBef>
              <a:spcAft>
                <a:spcPts val="0"/>
              </a:spcAft>
              <a:buClr>
                <a:srgbClr val="0070C0"/>
              </a:buClr>
              <a:buSzPts val="1400"/>
              <a:buFont typeface="Noto Sans Symbols"/>
              <a:buNone/>
            </a:pPr>
            <a:r>
              <a:t/>
            </a:r>
            <a:endParaRPr b="0" i="0" sz="1400" u="none" cap="none" strike="noStrike">
              <a:solidFill>
                <a:schemeClr val="dk2"/>
              </a:solidFill>
              <a:latin typeface="Gill Sans"/>
              <a:ea typeface="Gill Sans"/>
              <a:cs typeface="Gill Sans"/>
              <a:sym typeface="Gill Sans"/>
            </a:endParaRPr>
          </a:p>
        </p:txBody>
      </p:sp>
      <p:sp>
        <p:nvSpPr>
          <p:cNvPr id="218" name="Google Shape;218;g2d220d9f01e_0_126"/>
          <p:cNvSpPr txBox="1"/>
          <p:nvPr>
            <p:ph type="title"/>
          </p:nvPr>
        </p:nvSpPr>
        <p:spPr>
          <a:xfrm>
            <a:off x="0" y="184582"/>
            <a:ext cx="9144000" cy="497400"/>
          </a:xfrm>
          <a:prstGeom prst="rect">
            <a:avLst/>
          </a:prstGeom>
          <a:noFill/>
          <a:ln>
            <a:noFill/>
          </a:ln>
        </p:spPr>
        <p:txBody>
          <a:bodyPr anchorCtr="0" anchor="ctr" bIns="34275" lIns="68575" spcFirstLastPara="1" rIns="68575" wrap="square" tIns="34275">
            <a:noAutofit/>
          </a:bodyPr>
          <a:lstStyle/>
          <a:p>
            <a:pPr indent="0" lvl="0" marL="0" rtl="0" algn="ctr">
              <a:lnSpc>
                <a:spcPct val="85000"/>
              </a:lnSpc>
              <a:spcBef>
                <a:spcPts val="0"/>
              </a:spcBef>
              <a:spcAft>
                <a:spcPts val="0"/>
              </a:spcAft>
              <a:buClr>
                <a:schemeClr val="dk2"/>
              </a:buClr>
              <a:buSzPts val="2400"/>
              <a:buFont typeface="Gill Sans"/>
              <a:buNone/>
            </a:pPr>
            <a:r>
              <a:rPr b="1" lang="en-US" sz="2400" cap="none">
                <a:latin typeface="Gill Sans"/>
                <a:ea typeface="Gill Sans"/>
                <a:cs typeface="Gill Sans"/>
                <a:sym typeface="Gill Sans"/>
              </a:rPr>
              <a:t>Tsunami Risk Knowledge</a:t>
            </a:r>
            <a:endParaRPr/>
          </a:p>
        </p:txBody>
      </p:sp>
      <p:graphicFrame>
        <p:nvGraphicFramePr>
          <p:cNvPr id="219" name="Google Shape;219;g2d220d9f01e_0_126"/>
          <p:cNvGraphicFramePr/>
          <p:nvPr/>
        </p:nvGraphicFramePr>
        <p:xfrm>
          <a:off x="139824" y="1500167"/>
          <a:ext cx="3000000" cy="3000000"/>
        </p:xfrm>
        <a:graphic>
          <a:graphicData uri="http://schemas.openxmlformats.org/drawingml/2006/table">
            <a:tbl>
              <a:tblPr bandRow="1" firstRow="1">
                <a:noFill/>
                <a:tableStyleId>{183BB510-47C0-4582-8844-3C6BF2B8EC7A}</a:tableStyleId>
              </a:tblPr>
              <a:tblGrid>
                <a:gridCol w="3089450"/>
                <a:gridCol w="2760875"/>
                <a:gridCol w="3014050"/>
              </a:tblGrid>
              <a:tr h="25722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Challenges </a:t>
                      </a:r>
                      <a:endParaRPr sz="1100" u="none" cap="none" strike="noStrike">
                        <a:solidFill>
                          <a:schemeClr val="dk2"/>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Solutions </a:t>
                      </a:r>
                      <a:endParaRPr sz="1100" u="none" cap="none" strike="noStrike">
                        <a:solidFill>
                          <a:schemeClr val="dk2"/>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Goals</a:t>
                      </a:r>
                      <a:endParaRPr sz="1100" u="none" cap="none" strike="noStrike">
                        <a:solidFill>
                          <a:schemeClr val="dk2"/>
                        </a:solidFill>
                      </a:endParaRPr>
                    </a:p>
                  </a:txBody>
                  <a:tcPr marT="34300" marB="34300" marR="68600" marL="68600"/>
                </a:tc>
              </a:tr>
              <a:tr h="570825">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Conduct and periodically review tsunami hazard risk assessments, using agreed methodologies</a:t>
                      </a:r>
                      <a:endParaRPr sz="12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Resources (trained staff and funding) and coordination</a:t>
                      </a:r>
                      <a:endParaRPr sz="1100" u="none" cap="none" strike="noStrike">
                        <a:solidFill>
                          <a:schemeClr val="dk2"/>
                        </a:solidFill>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Each Member State has performed TRA studies by 2026</a:t>
                      </a:r>
                      <a:endParaRPr sz="1100" u="none" cap="none" strike="noStrike">
                        <a:solidFill>
                          <a:schemeClr val="dk2"/>
                        </a:solidFill>
                      </a:endParaRPr>
                    </a:p>
                  </a:txBody>
                  <a:tcPr marT="34300" marB="34300" marR="68600" marL="68600"/>
                </a:tc>
              </a:tr>
              <a:tr h="7399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Translate risk assessment findings to the appropriate stakeholders and sectors.</a:t>
                      </a:r>
                      <a:endParaRPr sz="1100" u="none" cap="none" strike="noStrike">
                        <a:solidFill>
                          <a:schemeClr val="dk2"/>
                        </a:solidFill>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Coordination </a:t>
                      </a:r>
                      <a:endParaRPr sz="1100" u="none" cap="none" strike="noStrike">
                        <a:solidFill>
                          <a:schemeClr val="dk2"/>
                        </a:solidFill>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i="0" lang="en-US" sz="1200" u="none" cap="none" strike="noStrike">
                          <a:solidFill>
                            <a:schemeClr val="dk2"/>
                          </a:solidFill>
                          <a:latin typeface="Gill Sans"/>
                          <a:ea typeface="Gill Sans"/>
                          <a:cs typeface="Gill Sans"/>
                          <a:sym typeface="Gill Sans"/>
                        </a:rPr>
                        <a:t>Each Member State has developed tsunami risk reduction tools according with results from TRA studies by 2028</a:t>
                      </a:r>
                      <a:endParaRPr sz="1100" u="none" cap="none" strike="noStrike">
                        <a:solidFill>
                          <a:schemeClr val="dk2"/>
                        </a:solidFill>
                      </a:endParaRPr>
                    </a:p>
                  </a:txBody>
                  <a:tcPr marT="34300" marB="34300" marR="68600" marL="68600"/>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4" name="Shape 224"/>
        <p:cNvGrpSpPr/>
        <p:nvPr/>
      </p:nvGrpSpPr>
      <p:grpSpPr>
        <a:xfrm>
          <a:off x="0" y="0"/>
          <a:ext cx="0" cy="0"/>
          <a:chOff x="0" y="0"/>
          <a:chExt cx="0" cy="0"/>
        </a:xfrm>
      </p:grpSpPr>
      <p:sp>
        <p:nvSpPr>
          <p:cNvPr id="225" name="Google Shape;225;g2d220d9f01e_1_32"/>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226" name="Google Shape;226;g2d220d9f01e_1_32"/>
          <p:cNvSpPr/>
          <p:nvPr/>
        </p:nvSpPr>
        <p:spPr>
          <a:xfrm>
            <a:off x="0" y="0"/>
            <a:ext cx="9144000" cy="4712346"/>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227" name="Google Shape;227;g2d220d9f01e_1_32"/>
          <p:cNvSpPr txBox="1"/>
          <p:nvPr/>
        </p:nvSpPr>
        <p:spPr>
          <a:xfrm>
            <a:off x="66490" y="844483"/>
            <a:ext cx="4920600" cy="1659300"/>
          </a:xfrm>
          <a:prstGeom prst="rect">
            <a:avLst/>
          </a:prstGeom>
          <a:noFill/>
          <a:ln>
            <a:noFill/>
          </a:ln>
        </p:spPr>
        <p:txBody>
          <a:bodyPr anchorCtr="0" anchor="t" bIns="34275" lIns="68575" spcFirstLastPara="1" rIns="68575" wrap="square" tIns="34275">
            <a:noAutofit/>
          </a:bodyPr>
          <a:lstStyle/>
          <a:p>
            <a:pPr indent="-266700" lvl="1" marL="406400" marR="0" rtl="0" algn="just">
              <a:lnSpc>
                <a:spcPct val="100000"/>
              </a:lnSpc>
              <a:spcBef>
                <a:spcPts val="0"/>
              </a:spcBef>
              <a:spcAft>
                <a:spcPts val="0"/>
              </a:spcAft>
              <a:buClr>
                <a:srgbClr val="000000"/>
              </a:buClr>
              <a:buSzPts val="1200"/>
              <a:buFont typeface="Noto Sans Symbols"/>
              <a:buChar char="▪"/>
            </a:pPr>
            <a:r>
              <a:rPr b="0" i="0" lang="en-US" sz="1200" u="none" cap="none" strike="noStrike">
                <a:solidFill>
                  <a:srgbClr val="000000"/>
                </a:solidFill>
                <a:latin typeface="Gill Sans"/>
                <a:ea typeface="Gill Sans"/>
                <a:cs typeface="Gill Sans"/>
                <a:sym typeface="Gill Sans"/>
              </a:rPr>
              <a:t>Tsunami Threat Life Cycle : Initial indicators, confirmation, forecasting, validation and cancellation </a:t>
            </a:r>
            <a:endParaRPr b="0" i="0" sz="1100" u="none" cap="none" strike="noStrike">
              <a:solidFill>
                <a:srgbClr val="000000"/>
              </a:solidFill>
              <a:latin typeface="Arial"/>
              <a:ea typeface="Arial"/>
              <a:cs typeface="Arial"/>
              <a:sym typeface="Arial"/>
            </a:endParaRPr>
          </a:p>
          <a:p>
            <a:pPr indent="-266700" lvl="1" marL="406400" marR="0" rtl="0" algn="just">
              <a:lnSpc>
                <a:spcPct val="100000"/>
              </a:lnSpc>
              <a:spcBef>
                <a:spcPts val="500"/>
              </a:spcBef>
              <a:spcAft>
                <a:spcPts val="0"/>
              </a:spcAft>
              <a:buClr>
                <a:srgbClr val="000000"/>
              </a:buClr>
              <a:buSzPts val="1200"/>
              <a:buFont typeface="Noto Sans Symbols"/>
              <a:buChar char="▪"/>
            </a:pPr>
            <a:r>
              <a:rPr b="0" i="0" lang="en-US" sz="1200" u="none" cap="none" strike="noStrike">
                <a:solidFill>
                  <a:srgbClr val="000000"/>
                </a:solidFill>
                <a:latin typeface="Gill Sans"/>
                <a:ea typeface="Gill Sans"/>
                <a:cs typeface="Gill Sans"/>
                <a:sym typeface="Gill Sans"/>
              </a:rPr>
              <a:t>Throughout the threat life cycle it is possible to provide information on the potential threat </a:t>
            </a:r>
            <a:endParaRPr b="0" i="0" sz="1100" u="none" cap="none" strike="noStrike">
              <a:solidFill>
                <a:srgbClr val="000000"/>
              </a:solidFill>
              <a:latin typeface="Arial"/>
              <a:ea typeface="Arial"/>
              <a:cs typeface="Arial"/>
              <a:sym typeface="Arial"/>
            </a:endParaRPr>
          </a:p>
          <a:p>
            <a:pPr indent="-266700" lvl="1" marL="406400" marR="0" rtl="0" algn="just">
              <a:lnSpc>
                <a:spcPct val="100000"/>
              </a:lnSpc>
              <a:spcBef>
                <a:spcPts val="500"/>
              </a:spcBef>
              <a:spcAft>
                <a:spcPts val="0"/>
              </a:spcAft>
              <a:buClr>
                <a:srgbClr val="000000"/>
              </a:buClr>
              <a:buSzPts val="1200"/>
              <a:buFont typeface="Noto Sans Symbols"/>
              <a:buChar char="▪"/>
            </a:pPr>
            <a:r>
              <a:rPr b="0" i="0" lang="en-US" sz="1200" u="none" cap="none" strike="noStrike">
                <a:solidFill>
                  <a:srgbClr val="000000"/>
                </a:solidFill>
                <a:latin typeface="Gill Sans"/>
                <a:ea typeface="Gill Sans"/>
                <a:cs typeface="Gill Sans"/>
                <a:sym typeface="Gill Sans"/>
              </a:rPr>
              <a:t>Initial indicators based on seismic proxy provide necessary timelines but can be inaccurate </a:t>
            </a:r>
            <a:endParaRPr b="0" i="0" sz="1100" u="none" cap="none" strike="noStrike">
              <a:solidFill>
                <a:srgbClr val="000000"/>
              </a:solidFill>
              <a:latin typeface="Arial"/>
              <a:ea typeface="Arial"/>
              <a:cs typeface="Arial"/>
              <a:sym typeface="Arial"/>
            </a:endParaRPr>
          </a:p>
          <a:p>
            <a:pPr indent="-266700" lvl="1" marL="406400" marR="0" rtl="0" algn="just">
              <a:lnSpc>
                <a:spcPct val="100000"/>
              </a:lnSpc>
              <a:spcBef>
                <a:spcPts val="500"/>
              </a:spcBef>
              <a:spcAft>
                <a:spcPts val="0"/>
              </a:spcAft>
              <a:buClr>
                <a:srgbClr val="000000"/>
              </a:buClr>
              <a:buSzPts val="1200"/>
              <a:buFont typeface="Noto Sans Symbols"/>
              <a:buChar char="▪"/>
            </a:pPr>
            <a:r>
              <a:rPr b="0" i="0" lang="en-US" sz="1200" u="none" cap="none" strike="noStrike">
                <a:solidFill>
                  <a:srgbClr val="000000"/>
                </a:solidFill>
                <a:latin typeface="Gill Sans"/>
                <a:ea typeface="Gill Sans"/>
                <a:cs typeface="Gill Sans"/>
                <a:sym typeface="Gill Sans"/>
              </a:rPr>
              <a:t>Additional challenges with non-seismic and near-source tsunamis </a:t>
            </a:r>
            <a:endParaRPr b="0" i="0" sz="1100" u="none" cap="none" strike="noStrike">
              <a:solidFill>
                <a:srgbClr val="000000"/>
              </a:solidFill>
              <a:latin typeface="Arial"/>
              <a:ea typeface="Arial"/>
              <a:cs typeface="Arial"/>
              <a:sym typeface="Arial"/>
            </a:endParaRPr>
          </a:p>
          <a:p>
            <a:pPr indent="-190500" lvl="1" marL="406400" marR="0" rtl="0" algn="just">
              <a:lnSpc>
                <a:spcPct val="100000"/>
              </a:lnSpc>
              <a:spcBef>
                <a:spcPts val="500"/>
              </a:spcBef>
              <a:spcAft>
                <a:spcPts val="0"/>
              </a:spcAft>
              <a:buClr>
                <a:srgbClr val="0070C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a:p>
            <a:pPr indent="-190500" lvl="1" marL="406400" marR="0" rtl="0" algn="just">
              <a:lnSpc>
                <a:spcPct val="100000"/>
              </a:lnSpc>
              <a:spcBef>
                <a:spcPts val="500"/>
              </a:spcBef>
              <a:spcAft>
                <a:spcPts val="0"/>
              </a:spcAft>
              <a:buClr>
                <a:srgbClr val="0070C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a:p>
            <a:pPr indent="-190500" lvl="1" marL="406400" marR="0" rtl="0" algn="just">
              <a:lnSpc>
                <a:spcPct val="100000"/>
              </a:lnSpc>
              <a:spcBef>
                <a:spcPts val="500"/>
              </a:spcBef>
              <a:spcAft>
                <a:spcPts val="0"/>
              </a:spcAft>
              <a:buClr>
                <a:srgbClr val="0070C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a:p>
            <a:pPr indent="-190500" lvl="1" marL="406400" marR="0" rtl="0" algn="just">
              <a:lnSpc>
                <a:spcPct val="100000"/>
              </a:lnSpc>
              <a:spcBef>
                <a:spcPts val="500"/>
              </a:spcBef>
              <a:spcAft>
                <a:spcPts val="0"/>
              </a:spcAft>
              <a:buClr>
                <a:srgbClr val="0070C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a:p>
            <a:pPr indent="0" lvl="1" marL="342900" marR="0" rtl="0" algn="just">
              <a:lnSpc>
                <a:spcPct val="100000"/>
              </a:lnSpc>
              <a:spcBef>
                <a:spcPts val="500"/>
              </a:spcBef>
              <a:spcAft>
                <a:spcPts val="0"/>
              </a:spcAft>
              <a:buClr>
                <a:srgbClr val="0070C0"/>
              </a:buClr>
              <a:buSzPts val="1200"/>
              <a:buFont typeface="Arial"/>
              <a:buNone/>
            </a:pPr>
            <a:r>
              <a:t/>
            </a:r>
            <a:endParaRPr b="0" i="0" sz="1200" u="none" cap="none" strike="noStrike">
              <a:solidFill>
                <a:srgbClr val="000000"/>
              </a:solidFill>
              <a:latin typeface="Gill Sans"/>
              <a:ea typeface="Gill Sans"/>
              <a:cs typeface="Gill Sans"/>
              <a:sym typeface="Gill Sans"/>
            </a:endParaRPr>
          </a:p>
          <a:p>
            <a:pPr indent="-139700" lvl="1" marL="558800" marR="0" rtl="0" algn="just">
              <a:lnSpc>
                <a:spcPct val="100000"/>
              </a:lnSpc>
              <a:spcBef>
                <a:spcPts val="500"/>
              </a:spcBef>
              <a:spcAft>
                <a:spcPts val="0"/>
              </a:spcAft>
              <a:buClr>
                <a:srgbClr val="0070C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a:p>
            <a:pPr indent="-139700" lvl="1" marL="558800" marR="0" rtl="0" algn="just">
              <a:lnSpc>
                <a:spcPct val="100000"/>
              </a:lnSpc>
              <a:spcBef>
                <a:spcPts val="500"/>
              </a:spcBef>
              <a:spcAft>
                <a:spcPts val="0"/>
              </a:spcAft>
              <a:buClr>
                <a:srgbClr val="0070C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a:p>
            <a:pPr indent="-139700" lvl="1" marL="558800" marR="0" rtl="0" algn="just">
              <a:lnSpc>
                <a:spcPct val="100000"/>
              </a:lnSpc>
              <a:spcBef>
                <a:spcPts val="500"/>
              </a:spcBef>
              <a:spcAft>
                <a:spcPts val="0"/>
              </a:spcAft>
              <a:buClr>
                <a:srgbClr val="0070C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a:p>
            <a:pPr indent="-127000" lvl="1" marL="558800" marR="0" rtl="0" algn="just">
              <a:lnSpc>
                <a:spcPct val="100000"/>
              </a:lnSpc>
              <a:spcBef>
                <a:spcPts val="500"/>
              </a:spcBef>
              <a:spcAft>
                <a:spcPts val="0"/>
              </a:spcAft>
              <a:buClr>
                <a:srgbClr val="0070C0"/>
              </a:buClr>
              <a:buSzPts val="1400"/>
              <a:buFont typeface="Noto Sans Symbols"/>
              <a:buNone/>
            </a:pPr>
            <a:r>
              <a:t/>
            </a:r>
            <a:endParaRPr b="0" i="0" sz="1400" u="none" cap="none" strike="noStrike">
              <a:solidFill>
                <a:srgbClr val="000000"/>
              </a:solidFill>
              <a:latin typeface="Gill Sans"/>
              <a:ea typeface="Gill Sans"/>
              <a:cs typeface="Gill Sans"/>
              <a:sym typeface="Gill Sans"/>
            </a:endParaRPr>
          </a:p>
        </p:txBody>
      </p:sp>
      <p:sp>
        <p:nvSpPr>
          <p:cNvPr id="228" name="Google Shape;228;g2d220d9f01e_1_32"/>
          <p:cNvSpPr txBox="1"/>
          <p:nvPr/>
        </p:nvSpPr>
        <p:spPr>
          <a:xfrm>
            <a:off x="0" y="22236"/>
            <a:ext cx="8828700" cy="408918"/>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None/>
            </a:pPr>
            <a:r>
              <a:rPr b="1" i="0" lang="en-US" sz="2100" u="none" cap="none" strike="noStrike">
                <a:solidFill>
                  <a:schemeClr val="accent2"/>
                </a:solidFill>
                <a:latin typeface="Gill Sans"/>
                <a:ea typeface="Gill Sans"/>
                <a:cs typeface="Gill Sans"/>
                <a:sym typeface="Gill Sans"/>
              </a:rPr>
              <a:t>II. Tsunami Detection, Analysis And Forecasting - Goals</a:t>
            </a:r>
            <a:endParaRPr b="0" i="0" sz="1100" u="none" cap="none" strike="noStrike">
              <a:solidFill>
                <a:schemeClr val="accent2"/>
              </a:solidFill>
              <a:latin typeface="Arial"/>
              <a:ea typeface="Arial"/>
              <a:cs typeface="Arial"/>
              <a:sym typeface="Arial"/>
            </a:endParaRPr>
          </a:p>
        </p:txBody>
      </p:sp>
      <p:pic>
        <p:nvPicPr>
          <p:cNvPr id="229" name="Google Shape;229;g2d220d9f01e_1_32"/>
          <p:cNvPicPr preferRelativeResize="0"/>
          <p:nvPr/>
        </p:nvPicPr>
        <p:blipFill rotWithShape="1">
          <a:blip r:embed="rId3">
            <a:alphaModFix/>
          </a:blip>
          <a:srcRect b="0" l="0" r="56807" t="0"/>
          <a:stretch/>
        </p:blipFill>
        <p:spPr>
          <a:xfrm>
            <a:off x="5104466" y="3096074"/>
            <a:ext cx="2180225" cy="1497174"/>
          </a:xfrm>
          <a:prstGeom prst="rect">
            <a:avLst/>
          </a:prstGeom>
          <a:noFill/>
          <a:ln>
            <a:noFill/>
          </a:ln>
        </p:spPr>
      </p:pic>
      <p:pic>
        <p:nvPicPr>
          <p:cNvPr id="230" name="Google Shape;230;g2d220d9f01e_1_32"/>
          <p:cNvPicPr preferRelativeResize="0"/>
          <p:nvPr/>
        </p:nvPicPr>
        <p:blipFill rotWithShape="1">
          <a:blip r:embed="rId4">
            <a:alphaModFix/>
          </a:blip>
          <a:srcRect b="0" l="0" r="0" t="0"/>
          <a:stretch/>
        </p:blipFill>
        <p:spPr>
          <a:xfrm>
            <a:off x="7323742" y="3102638"/>
            <a:ext cx="1702732" cy="1474816"/>
          </a:xfrm>
          <a:prstGeom prst="rect">
            <a:avLst/>
          </a:prstGeom>
          <a:noFill/>
          <a:ln>
            <a:noFill/>
          </a:ln>
        </p:spPr>
      </p:pic>
      <p:pic>
        <p:nvPicPr>
          <p:cNvPr id="231" name="Google Shape;231;g2d220d9f01e_1_32"/>
          <p:cNvPicPr preferRelativeResize="0"/>
          <p:nvPr/>
        </p:nvPicPr>
        <p:blipFill rotWithShape="1">
          <a:blip r:embed="rId5">
            <a:alphaModFix/>
          </a:blip>
          <a:srcRect b="0" l="0" r="0" t="0"/>
          <a:stretch/>
        </p:blipFill>
        <p:spPr>
          <a:xfrm>
            <a:off x="7339688" y="3088457"/>
            <a:ext cx="635316" cy="506412"/>
          </a:xfrm>
          <a:prstGeom prst="rect">
            <a:avLst/>
          </a:prstGeom>
          <a:noFill/>
          <a:ln>
            <a:noFill/>
          </a:ln>
        </p:spPr>
      </p:pic>
      <p:pic>
        <p:nvPicPr>
          <p:cNvPr id="232" name="Google Shape;232;g2d220d9f01e_1_32"/>
          <p:cNvPicPr preferRelativeResize="0"/>
          <p:nvPr/>
        </p:nvPicPr>
        <p:blipFill rotWithShape="1">
          <a:blip r:embed="rId6">
            <a:alphaModFix/>
          </a:blip>
          <a:srcRect b="0" l="0" r="0" t="0"/>
          <a:stretch/>
        </p:blipFill>
        <p:spPr>
          <a:xfrm>
            <a:off x="7339688" y="4117751"/>
            <a:ext cx="862751" cy="506413"/>
          </a:xfrm>
          <a:prstGeom prst="rect">
            <a:avLst/>
          </a:prstGeom>
          <a:noFill/>
          <a:ln>
            <a:noFill/>
          </a:ln>
        </p:spPr>
      </p:pic>
      <p:pic>
        <p:nvPicPr>
          <p:cNvPr descr="Image preview" id="233" name="Google Shape;233;g2d220d9f01e_1_32"/>
          <p:cNvPicPr preferRelativeResize="0"/>
          <p:nvPr/>
        </p:nvPicPr>
        <p:blipFill rotWithShape="1">
          <a:blip r:embed="rId7">
            <a:alphaModFix/>
          </a:blip>
          <a:srcRect b="0" l="0" r="0" t="0"/>
          <a:stretch/>
        </p:blipFill>
        <p:spPr>
          <a:xfrm>
            <a:off x="5104466" y="829717"/>
            <a:ext cx="3922007" cy="2212030"/>
          </a:xfrm>
          <a:prstGeom prst="rect">
            <a:avLst/>
          </a:prstGeom>
          <a:noFill/>
          <a:ln cap="flat" cmpd="sng" w="9525">
            <a:solidFill>
              <a:schemeClr val="dk1"/>
            </a:solidFill>
            <a:prstDash val="solid"/>
            <a:round/>
            <a:headEnd len="sm" w="sm" type="none"/>
            <a:tailEnd len="sm" w="sm" type="none"/>
          </a:ln>
        </p:spPr>
      </p:pic>
      <p:sp>
        <p:nvSpPr>
          <p:cNvPr id="234" name="Google Shape;234;g2d220d9f01e_1_32"/>
          <p:cNvSpPr txBox="1"/>
          <p:nvPr/>
        </p:nvSpPr>
        <p:spPr>
          <a:xfrm>
            <a:off x="39933" y="2654946"/>
            <a:ext cx="4920600" cy="2057400"/>
          </a:xfrm>
          <a:prstGeom prst="rect">
            <a:avLst/>
          </a:prstGeom>
          <a:solidFill>
            <a:schemeClr val="lt1"/>
          </a:solidFill>
          <a:ln>
            <a:noFill/>
          </a:ln>
        </p:spPr>
        <p:txBody>
          <a:bodyPr anchorCtr="0" anchor="t" bIns="34275" lIns="68575" spcFirstLastPara="1" rIns="68575" wrap="square" tIns="34275">
            <a:noAutofit/>
          </a:bodyPr>
          <a:lstStyle/>
          <a:p>
            <a:pPr indent="-266700" lvl="1" marL="406400" marR="0" rtl="0" algn="just">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Greatly expand international cooperation in tsunami warning and mitigation, to improve capability to directly detect and measure tsunamis and reduce reliance on seismic proxy relationships in terms of projecting impacts</a:t>
            </a:r>
            <a:endParaRPr b="0" i="0" sz="1100" u="none" cap="none" strike="noStrike">
              <a:solidFill>
                <a:schemeClr val="dk1"/>
              </a:solidFill>
              <a:latin typeface="Arial"/>
              <a:ea typeface="Arial"/>
              <a:cs typeface="Arial"/>
              <a:sym typeface="Arial"/>
            </a:endParaRPr>
          </a:p>
          <a:p>
            <a:pPr indent="-266700" lvl="1" marL="406400" marR="0" rtl="0" algn="just">
              <a:lnSpc>
                <a:spcPct val="100000"/>
              </a:lnSpc>
              <a:spcBef>
                <a:spcPts val="500"/>
              </a:spcBef>
              <a:spcAft>
                <a:spcPts val="0"/>
              </a:spcAft>
              <a:buClr>
                <a:srgbClr val="000000"/>
              </a:buClr>
              <a:buSzPts val="1200"/>
              <a:buFont typeface="Noto Sans Symbols"/>
              <a:buChar char="▪"/>
            </a:pPr>
            <a:r>
              <a:rPr b="0" i="0" lang="en-US" sz="1200" u="none" cap="none" strike="noStrike">
                <a:solidFill>
                  <a:schemeClr val="dk1"/>
                </a:solidFill>
                <a:latin typeface="Gill Sans"/>
                <a:ea typeface="Gill Sans"/>
                <a:cs typeface="Gill Sans"/>
                <a:sym typeface="Gill Sans"/>
              </a:rPr>
              <a:t>To develop the warning systems’ capability to issue actionable and timely tsunami warnings for tsunamis from all identified sources to 100% of coasts at risk</a:t>
            </a:r>
            <a:endParaRPr b="0" i="0" sz="1100" u="none" cap="none" strike="noStrike">
              <a:solidFill>
                <a:schemeClr val="dk1"/>
              </a:solidFill>
              <a:latin typeface="Arial"/>
              <a:ea typeface="Arial"/>
              <a:cs typeface="Arial"/>
              <a:sym typeface="Arial"/>
            </a:endParaRPr>
          </a:p>
          <a:p>
            <a:pPr indent="-266700" lvl="1" marL="406400" marR="0" rtl="0" algn="just">
              <a:lnSpc>
                <a:spcPct val="100000"/>
              </a:lnSpc>
              <a:spcBef>
                <a:spcPts val="500"/>
              </a:spcBef>
              <a:spcAft>
                <a:spcPts val="0"/>
              </a:spcAft>
              <a:buClr>
                <a:srgbClr val="000000"/>
              </a:buClr>
              <a:buSzPts val="1200"/>
              <a:buFont typeface="Noto Sans Symbols"/>
              <a:buChar char="▪"/>
            </a:pPr>
            <a:r>
              <a:rPr b="0" i="0" lang="en-US" sz="1200" u="none" cap="none" strike="noStrike">
                <a:solidFill>
                  <a:schemeClr val="dk1"/>
                </a:solidFill>
                <a:latin typeface="Gill Sans"/>
                <a:ea typeface="Gill Sans"/>
                <a:cs typeface="Gill Sans"/>
                <a:sym typeface="Gill Sans"/>
              </a:rPr>
              <a:t>Most urgently, the ODTP will aim to provide tsunami confirmation within 10 minutes or less of origin for the most at-risk coastlines</a:t>
            </a:r>
            <a:endParaRPr b="0" i="0" sz="1100" u="none" cap="none" strike="noStrike">
              <a:solidFill>
                <a:schemeClr val="dk1"/>
              </a:solidFill>
              <a:latin typeface="Arial"/>
              <a:ea typeface="Arial"/>
              <a:cs typeface="Arial"/>
              <a:sym typeface="Arial"/>
            </a:endParaRPr>
          </a:p>
          <a:p>
            <a:pPr indent="-190500" lvl="1" marL="406400" marR="0" rtl="0" algn="just">
              <a:lnSpc>
                <a:spcPct val="100000"/>
              </a:lnSpc>
              <a:spcBef>
                <a:spcPts val="500"/>
              </a:spcBef>
              <a:spcAft>
                <a:spcPts val="0"/>
              </a:spcAft>
              <a:buClr>
                <a:srgbClr val="00000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a:p>
            <a:pPr indent="-190500" lvl="1" marL="406400" marR="0" rtl="0" algn="just">
              <a:lnSpc>
                <a:spcPct val="100000"/>
              </a:lnSpc>
              <a:spcBef>
                <a:spcPts val="500"/>
              </a:spcBef>
              <a:spcAft>
                <a:spcPts val="0"/>
              </a:spcAft>
              <a:buClr>
                <a:srgbClr val="00000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a:p>
            <a:pPr indent="-190500" lvl="1" marL="406400" marR="0" rtl="0" algn="just">
              <a:lnSpc>
                <a:spcPct val="100000"/>
              </a:lnSpc>
              <a:spcBef>
                <a:spcPts val="500"/>
              </a:spcBef>
              <a:spcAft>
                <a:spcPts val="0"/>
              </a:spcAft>
              <a:buClr>
                <a:srgbClr val="00000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a:p>
            <a:pPr indent="-190500" lvl="1" marL="406400" marR="0" rtl="0" algn="just">
              <a:lnSpc>
                <a:spcPct val="100000"/>
              </a:lnSpc>
              <a:spcBef>
                <a:spcPts val="500"/>
              </a:spcBef>
              <a:spcAft>
                <a:spcPts val="0"/>
              </a:spcAft>
              <a:buClr>
                <a:srgbClr val="00000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a:p>
            <a:pPr indent="-190500" lvl="1" marL="406400" marR="0" rtl="0" algn="just">
              <a:lnSpc>
                <a:spcPct val="100000"/>
              </a:lnSpc>
              <a:spcBef>
                <a:spcPts val="500"/>
              </a:spcBef>
              <a:spcAft>
                <a:spcPts val="0"/>
              </a:spcAft>
              <a:buClr>
                <a:srgbClr val="00000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a:p>
            <a:pPr indent="-190500" lvl="1" marL="406400" marR="0" rtl="0" algn="just">
              <a:lnSpc>
                <a:spcPct val="100000"/>
              </a:lnSpc>
              <a:spcBef>
                <a:spcPts val="500"/>
              </a:spcBef>
              <a:spcAft>
                <a:spcPts val="0"/>
              </a:spcAft>
              <a:buClr>
                <a:srgbClr val="00000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a:p>
            <a:pPr indent="-190500" lvl="1" marL="406400" marR="0" rtl="0" algn="just">
              <a:lnSpc>
                <a:spcPct val="100000"/>
              </a:lnSpc>
              <a:spcBef>
                <a:spcPts val="500"/>
              </a:spcBef>
              <a:spcAft>
                <a:spcPts val="0"/>
              </a:spcAft>
              <a:buClr>
                <a:srgbClr val="00000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a:p>
            <a:pPr indent="-190500" lvl="1" marL="406400" marR="0" rtl="0" algn="just">
              <a:lnSpc>
                <a:spcPct val="100000"/>
              </a:lnSpc>
              <a:spcBef>
                <a:spcPts val="500"/>
              </a:spcBef>
              <a:spcAft>
                <a:spcPts val="0"/>
              </a:spcAft>
              <a:buClr>
                <a:srgbClr val="00000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a:p>
            <a:pPr indent="-190500" lvl="1" marL="406400" marR="0" rtl="0" algn="just">
              <a:lnSpc>
                <a:spcPct val="100000"/>
              </a:lnSpc>
              <a:spcBef>
                <a:spcPts val="500"/>
              </a:spcBef>
              <a:spcAft>
                <a:spcPts val="0"/>
              </a:spcAft>
              <a:buClr>
                <a:srgbClr val="00000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a:p>
            <a:pPr indent="-190500" lvl="1" marL="406400" marR="0" rtl="0" algn="just">
              <a:lnSpc>
                <a:spcPct val="100000"/>
              </a:lnSpc>
              <a:spcBef>
                <a:spcPts val="500"/>
              </a:spcBef>
              <a:spcAft>
                <a:spcPts val="0"/>
              </a:spcAft>
              <a:buClr>
                <a:srgbClr val="000000"/>
              </a:buClr>
              <a:buSzPts val="1200"/>
              <a:buFont typeface="Noto Sans Symbols"/>
              <a:buNone/>
            </a:pPr>
            <a:r>
              <a:t/>
            </a:r>
            <a:endParaRPr b="0" i="0" sz="1200" u="none" cap="none" strike="noStrike">
              <a:solidFill>
                <a:srgbClr val="000000"/>
              </a:solidFill>
              <a:latin typeface="Gill Sans"/>
              <a:ea typeface="Gill Sans"/>
              <a:cs typeface="Gill Sans"/>
              <a:sym typeface="Gill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9" name="Shape 239"/>
        <p:cNvGrpSpPr/>
        <p:nvPr/>
      </p:nvGrpSpPr>
      <p:grpSpPr>
        <a:xfrm>
          <a:off x="0" y="0"/>
          <a:ext cx="0" cy="0"/>
          <a:chOff x="0" y="0"/>
          <a:chExt cx="0" cy="0"/>
        </a:xfrm>
      </p:grpSpPr>
      <p:sp>
        <p:nvSpPr>
          <p:cNvPr id="240" name="Google Shape;240;g1ff3ef15f0d_0_837"/>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241" name="Google Shape;241;g1ff3ef15f0d_0_837"/>
          <p:cNvSpPr/>
          <p:nvPr/>
        </p:nvSpPr>
        <p:spPr>
          <a:xfrm>
            <a:off x="0" y="0"/>
            <a:ext cx="9144000" cy="4733925"/>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242" name="Google Shape;242;g1ff3ef15f0d_0_837"/>
          <p:cNvSpPr txBox="1"/>
          <p:nvPr/>
        </p:nvSpPr>
        <p:spPr>
          <a:xfrm>
            <a:off x="315300" y="-82241"/>
            <a:ext cx="8828700" cy="497100"/>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Gill Sans"/>
                <a:ea typeface="Gill Sans"/>
                <a:cs typeface="Gill Sans"/>
                <a:sym typeface="Gill Sans"/>
              </a:rPr>
              <a:t>II. Tsunami Detection, Analysis And Forecasting - Goals</a:t>
            </a:r>
            <a:endParaRPr b="0" i="0" sz="1100" u="none" cap="none" strike="noStrike">
              <a:solidFill>
                <a:schemeClr val="accent2"/>
              </a:solidFill>
              <a:latin typeface="Arial"/>
              <a:ea typeface="Arial"/>
              <a:cs typeface="Arial"/>
              <a:sym typeface="Arial"/>
            </a:endParaRPr>
          </a:p>
        </p:txBody>
      </p:sp>
      <p:pic>
        <p:nvPicPr>
          <p:cNvPr id="243" name="Google Shape;243;g1ff3ef15f0d_0_837"/>
          <p:cNvPicPr preferRelativeResize="0"/>
          <p:nvPr/>
        </p:nvPicPr>
        <p:blipFill rotWithShape="1">
          <a:blip r:embed="rId4">
            <a:alphaModFix/>
          </a:blip>
          <a:srcRect b="0" l="0" r="56807" t="0"/>
          <a:stretch/>
        </p:blipFill>
        <p:spPr>
          <a:xfrm>
            <a:off x="5104466" y="3096074"/>
            <a:ext cx="2180225" cy="1497174"/>
          </a:xfrm>
          <a:prstGeom prst="rect">
            <a:avLst/>
          </a:prstGeom>
          <a:noFill/>
          <a:ln>
            <a:noFill/>
          </a:ln>
        </p:spPr>
      </p:pic>
      <p:pic>
        <p:nvPicPr>
          <p:cNvPr id="244" name="Google Shape;244;g1ff3ef15f0d_0_837"/>
          <p:cNvPicPr preferRelativeResize="0"/>
          <p:nvPr/>
        </p:nvPicPr>
        <p:blipFill rotWithShape="1">
          <a:blip r:embed="rId5">
            <a:alphaModFix/>
          </a:blip>
          <a:srcRect b="0" l="0" r="0" t="0"/>
          <a:stretch/>
        </p:blipFill>
        <p:spPr>
          <a:xfrm>
            <a:off x="7323742" y="3102638"/>
            <a:ext cx="1702732" cy="1474816"/>
          </a:xfrm>
          <a:prstGeom prst="rect">
            <a:avLst/>
          </a:prstGeom>
          <a:noFill/>
          <a:ln>
            <a:noFill/>
          </a:ln>
        </p:spPr>
      </p:pic>
      <p:pic>
        <p:nvPicPr>
          <p:cNvPr id="245" name="Google Shape;245;g1ff3ef15f0d_0_837"/>
          <p:cNvPicPr preferRelativeResize="0"/>
          <p:nvPr/>
        </p:nvPicPr>
        <p:blipFill rotWithShape="1">
          <a:blip r:embed="rId6">
            <a:alphaModFix/>
          </a:blip>
          <a:srcRect b="0" l="0" r="0" t="0"/>
          <a:stretch/>
        </p:blipFill>
        <p:spPr>
          <a:xfrm>
            <a:off x="7339688" y="3088457"/>
            <a:ext cx="635316" cy="506412"/>
          </a:xfrm>
          <a:prstGeom prst="rect">
            <a:avLst/>
          </a:prstGeom>
          <a:noFill/>
          <a:ln>
            <a:noFill/>
          </a:ln>
        </p:spPr>
      </p:pic>
      <p:pic>
        <p:nvPicPr>
          <p:cNvPr id="246" name="Google Shape;246;g1ff3ef15f0d_0_837"/>
          <p:cNvPicPr preferRelativeResize="0"/>
          <p:nvPr/>
        </p:nvPicPr>
        <p:blipFill rotWithShape="1">
          <a:blip r:embed="rId7">
            <a:alphaModFix/>
          </a:blip>
          <a:srcRect b="0" l="0" r="0" t="0"/>
          <a:stretch/>
        </p:blipFill>
        <p:spPr>
          <a:xfrm>
            <a:off x="7339688" y="4117751"/>
            <a:ext cx="862751" cy="506413"/>
          </a:xfrm>
          <a:prstGeom prst="rect">
            <a:avLst/>
          </a:prstGeom>
          <a:noFill/>
          <a:ln>
            <a:noFill/>
          </a:ln>
        </p:spPr>
      </p:pic>
      <p:pic>
        <p:nvPicPr>
          <p:cNvPr descr="Image preview" id="247" name="Google Shape;247;g1ff3ef15f0d_0_837"/>
          <p:cNvPicPr preferRelativeResize="0"/>
          <p:nvPr/>
        </p:nvPicPr>
        <p:blipFill rotWithShape="1">
          <a:blip r:embed="rId8">
            <a:alphaModFix/>
          </a:blip>
          <a:srcRect b="0" l="0" r="0" t="0"/>
          <a:stretch/>
        </p:blipFill>
        <p:spPr>
          <a:xfrm>
            <a:off x="5130961" y="563632"/>
            <a:ext cx="3922007" cy="2212030"/>
          </a:xfrm>
          <a:prstGeom prst="rect">
            <a:avLst/>
          </a:prstGeom>
          <a:noFill/>
          <a:ln cap="flat" cmpd="sng" w="9525">
            <a:solidFill>
              <a:schemeClr val="dk1"/>
            </a:solidFill>
            <a:prstDash val="solid"/>
            <a:round/>
            <a:headEnd len="sm" w="sm" type="none"/>
            <a:tailEnd len="sm" w="sm" type="none"/>
          </a:ln>
        </p:spPr>
      </p:pic>
      <p:pic>
        <p:nvPicPr>
          <p:cNvPr id="248" name="Google Shape;248;g1ff3ef15f0d_0_837"/>
          <p:cNvPicPr preferRelativeResize="0"/>
          <p:nvPr/>
        </p:nvPicPr>
        <p:blipFill rotWithShape="1">
          <a:blip r:embed="rId9">
            <a:alphaModFix/>
          </a:blip>
          <a:srcRect b="0" l="0" r="0" t="0"/>
          <a:stretch/>
        </p:blipFill>
        <p:spPr>
          <a:xfrm>
            <a:off x="268000" y="541409"/>
            <a:ext cx="4670010" cy="2005700"/>
          </a:xfrm>
          <a:prstGeom prst="rect">
            <a:avLst/>
          </a:prstGeom>
          <a:noFill/>
          <a:ln>
            <a:noFill/>
          </a:ln>
        </p:spPr>
      </p:pic>
      <p:sp>
        <p:nvSpPr>
          <p:cNvPr id="249" name="Google Shape;249;g1ff3ef15f0d_0_837"/>
          <p:cNvSpPr txBox="1"/>
          <p:nvPr/>
        </p:nvSpPr>
        <p:spPr>
          <a:xfrm>
            <a:off x="239540" y="2612159"/>
            <a:ext cx="4670100" cy="1875600"/>
          </a:xfrm>
          <a:prstGeom prst="rect">
            <a:avLst/>
          </a:prstGeom>
          <a:solidFill>
            <a:schemeClr val="lt1"/>
          </a:solidFill>
          <a:ln>
            <a:noFill/>
          </a:ln>
        </p:spPr>
        <p:txBody>
          <a:bodyPr anchorCtr="0" anchor="t" bIns="34275" lIns="68575" spcFirstLastPara="1" rIns="68575" wrap="square" tIns="34275">
            <a:noAutofit/>
          </a:bodyPr>
          <a:lstStyle/>
          <a:p>
            <a:pPr indent="-266700" lvl="1" marL="406400" marR="0" rtl="0" algn="just">
              <a:lnSpc>
                <a:spcPct val="100000"/>
              </a:lnSpc>
              <a:spcBef>
                <a:spcPts val="0"/>
              </a:spcBef>
              <a:spcAft>
                <a:spcPts val="0"/>
              </a:spcAft>
              <a:buClr>
                <a:schemeClr val="dk2"/>
              </a:buClr>
              <a:buSzPts val="1200"/>
              <a:buFont typeface="Noto Sans Symbols"/>
              <a:buChar char="▪"/>
            </a:pPr>
            <a:r>
              <a:rPr b="0" i="0" lang="en-US" sz="1200" u="none" cap="none" strike="noStrike">
                <a:solidFill>
                  <a:schemeClr val="dk2"/>
                </a:solidFill>
                <a:latin typeface="Gill Sans"/>
                <a:ea typeface="Gill Sans"/>
                <a:cs typeface="Gill Sans"/>
                <a:sym typeface="Gill Sans"/>
              </a:rPr>
              <a:t>Greatly expand international cooperation in tsunami warning and mitigation, to improve capability to directly detect and measure tsunamis and reduce reliance on seismic proxy relationships in terms of projecting impacts</a:t>
            </a:r>
            <a:endParaRPr b="0" i="0" sz="1100" u="none" cap="none" strike="noStrike">
              <a:solidFill>
                <a:schemeClr val="dk2"/>
              </a:solidFill>
              <a:latin typeface="Arial"/>
              <a:ea typeface="Arial"/>
              <a:cs typeface="Arial"/>
              <a:sym typeface="Arial"/>
            </a:endParaRPr>
          </a:p>
          <a:p>
            <a:pPr indent="-266700" lvl="1" marL="406400" marR="0" rtl="0" algn="just">
              <a:lnSpc>
                <a:spcPct val="100000"/>
              </a:lnSpc>
              <a:spcBef>
                <a:spcPts val="500"/>
              </a:spcBef>
              <a:spcAft>
                <a:spcPts val="0"/>
              </a:spcAft>
              <a:buClr>
                <a:schemeClr val="dk2"/>
              </a:buClr>
              <a:buSzPts val="1200"/>
              <a:buFont typeface="Noto Sans Symbols"/>
              <a:buChar char="▪"/>
            </a:pPr>
            <a:r>
              <a:rPr b="0" i="0" lang="en-US" sz="1200" u="none" cap="none" strike="noStrike">
                <a:solidFill>
                  <a:schemeClr val="dk2"/>
                </a:solidFill>
                <a:latin typeface="Gill Sans"/>
                <a:ea typeface="Gill Sans"/>
                <a:cs typeface="Gill Sans"/>
                <a:sym typeface="Gill Sans"/>
              </a:rPr>
              <a:t>To develop the warning systems’ capability to issue actionable and timely tsunami warnings for tsunamis from all identified sources to 100% of coasts at risk</a:t>
            </a:r>
            <a:endParaRPr b="0" i="0" sz="1100" u="none" cap="none" strike="noStrike">
              <a:solidFill>
                <a:schemeClr val="dk2"/>
              </a:solidFill>
              <a:latin typeface="Arial"/>
              <a:ea typeface="Arial"/>
              <a:cs typeface="Arial"/>
              <a:sym typeface="Arial"/>
            </a:endParaRPr>
          </a:p>
          <a:p>
            <a:pPr indent="-266700" lvl="1" marL="406400" marR="0" rtl="0" algn="just">
              <a:lnSpc>
                <a:spcPct val="100000"/>
              </a:lnSpc>
              <a:spcBef>
                <a:spcPts val="500"/>
              </a:spcBef>
              <a:spcAft>
                <a:spcPts val="0"/>
              </a:spcAft>
              <a:buClr>
                <a:schemeClr val="dk2"/>
              </a:buClr>
              <a:buSzPts val="1200"/>
              <a:buFont typeface="Noto Sans Symbols"/>
              <a:buChar char="▪"/>
            </a:pPr>
            <a:r>
              <a:rPr b="0" i="0" lang="en-US" sz="1200" u="none" cap="none" strike="noStrike">
                <a:solidFill>
                  <a:schemeClr val="dk2"/>
                </a:solidFill>
                <a:latin typeface="Gill Sans"/>
                <a:ea typeface="Gill Sans"/>
                <a:cs typeface="Gill Sans"/>
                <a:sym typeface="Gill Sans"/>
              </a:rPr>
              <a:t>Most urgently, the ODTP will aim to provide tsunami confirmation within 10 minutes or less of origin for the most at-risk coastlines</a:t>
            </a:r>
            <a:endParaRPr b="0" i="0" sz="1100" u="none" cap="none" strike="noStrike">
              <a:solidFill>
                <a:schemeClr val="dk2"/>
              </a:solidFill>
              <a:latin typeface="Arial"/>
              <a:ea typeface="Arial"/>
              <a:cs typeface="Arial"/>
              <a:sym typeface="Arial"/>
            </a:endParaRPr>
          </a:p>
          <a:p>
            <a:pPr indent="-114300" lvl="1" marL="406400" marR="0" rtl="0" algn="just">
              <a:lnSpc>
                <a:spcPct val="100000"/>
              </a:lnSpc>
              <a:spcBef>
                <a:spcPts val="500"/>
              </a:spcBef>
              <a:spcAft>
                <a:spcPts val="0"/>
              </a:spcAft>
              <a:buClr>
                <a:schemeClr val="dk2"/>
              </a:buClr>
              <a:buSzPts val="1200"/>
              <a:buFont typeface="Noto Sans Symbols"/>
              <a:buNone/>
            </a:pPr>
            <a:r>
              <a:t/>
            </a:r>
            <a:endParaRPr b="0" i="0" sz="1200" u="none" cap="none" strike="noStrike">
              <a:solidFill>
                <a:schemeClr val="dk2"/>
              </a:solidFill>
              <a:latin typeface="Gill Sans"/>
              <a:ea typeface="Gill Sans"/>
              <a:cs typeface="Gill Sans"/>
              <a:sym typeface="Gill Sans"/>
            </a:endParaRPr>
          </a:p>
          <a:p>
            <a:pPr indent="-114300" lvl="1" marL="406400" marR="0" rtl="0" algn="just">
              <a:lnSpc>
                <a:spcPct val="100000"/>
              </a:lnSpc>
              <a:spcBef>
                <a:spcPts val="500"/>
              </a:spcBef>
              <a:spcAft>
                <a:spcPts val="0"/>
              </a:spcAft>
              <a:buClr>
                <a:schemeClr val="dk2"/>
              </a:buClr>
              <a:buSzPts val="1200"/>
              <a:buFont typeface="Noto Sans Symbols"/>
              <a:buNone/>
            </a:pPr>
            <a:r>
              <a:t/>
            </a:r>
            <a:endParaRPr b="0" i="0" sz="1200" u="none" cap="none" strike="noStrike">
              <a:solidFill>
                <a:schemeClr val="dk2"/>
              </a:solidFill>
              <a:latin typeface="Gill Sans"/>
              <a:ea typeface="Gill Sans"/>
              <a:cs typeface="Gill Sans"/>
              <a:sym typeface="Gill Sans"/>
            </a:endParaRPr>
          </a:p>
          <a:p>
            <a:pPr indent="-114300" lvl="1" marL="406400" marR="0" rtl="0" algn="just">
              <a:lnSpc>
                <a:spcPct val="100000"/>
              </a:lnSpc>
              <a:spcBef>
                <a:spcPts val="500"/>
              </a:spcBef>
              <a:spcAft>
                <a:spcPts val="0"/>
              </a:spcAft>
              <a:buClr>
                <a:schemeClr val="dk2"/>
              </a:buClr>
              <a:buSzPts val="1200"/>
              <a:buFont typeface="Noto Sans Symbols"/>
              <a:buNone/>
            </a:pPr>
            <a:r>
              <a:t/>
            </a:r>
            <a:endParaRPr b="0" i="0" sz="1200" u="none" cap="none" strike="noStrike">
              <a:solidFill>
                <a:schemeClr val="dk2"/>
              </a:solidFill>
              <a:latin typeface="Gill Sans"/>
              <a:ea typeface="Gill Sans"/>
              <a:cs typeface="Gill Sans"/>
              <a:sym typeface="Gill Sans"/>
            </a:endParaRPr>
          </a:p>
          <a:p>
            <a:pPr indent="-114300" lvl="1" marL="406400" marR="0" rtl="0" algn="just">
              <a:lnSpc>
                <a:spcPct val="100000"/>
              </a:lnSpc>
              <a:spcBef>
                <a:spcPts val="500"/>
              </a:spcBef>
              <a:spcAft>
                <a:spcPts val="0"/>
              </a:spcAft>
              <a:buClr>
                <a:schemeClr val="dk2"/>
              </a:buClr>
              <a:buSzPts val="1200"/>
              <a:buFont typeface="Noto Sans Symbols"/>
              <a:buNone/>
            </a:pPr>
            <a:r>
              <a:t/>
            </a:r>
            <a:endParaRPr b="0" i="0" sz="1200" u="none" cap="none" strike="noStrike">
              <a:solidFill>
                <a:schemeClr val="dk2"/>
              </a:solidFill>
              <a:latin typeface="Gill Sans"/>
              <a:ea typeface="Gill Sans"/>
              <a:cs typeface="Gill Sans"/>
              <a:sym typeface="Gill Sans"/>
            </a:endParaRPr>
          </a:p>
          <a:p>
            <a:pPr indent="-114300" lvl="1" marL="406400" marR="0" rtl="0" algn="just">
              <a:lnSpc>
                <a:spcPct val="100000"/>
              </a:lnSpc>
              <a:spcBef>
                <a:spcPts val="500"/>
              </a:spcBef>
              <a:spcAft>
                <a:spcPts val="0"/>
              </a:spcAft>
              <a:buClr>
                <a:schemeClr val="dk2"/>
              </a:buClr>
              <a:buSzPts val="1200"/>
              <a:buFont typeface="Noto Sans Symbols"/>
              <a:buNone/>
            </a:pPr>
            <a:r>
              <a:t/>
            </a:r>
            <a:endParaRPr b="0" i="0" sz="1200" u="none" cap="none" strike="noStrike">
              <a:solidFill>
                <a:schemeClr val="dk2"/>
              </a:solidFill>
              <a:latin typeface="Gill Sans"/>
              <a:ea typeface="Gill Sans"/>
              <a:cs typeface="Gill Sans"/>
              <a:sym typeface="Gill Sans"/>
            </a:endParaRPr>
          </a:p>
          <a:p>
            <a:pPr indent="-114300" lvl="1" marL="406400" marR="0" rtl="0" algn="just">
              <a:lnSpc>
                <a:spcPct val="100000"/>
              </a:lnSpc>
              <a:spcBef>
                <a:spcPts val="500"/>
              </a:spcBef>
              <a:spcAft>
                <a:spcPts val="0"/>
              </a:spcAft>
              <a:buClr>
                <a:schemeClr val="dk2"/>
              </a:buClr>
              <a:buSzPts val="1200"/>
              <a:buFont typeface="Noto Sans Symbols"/>
              <a:buNone/>
            </a:pPr>
            <a:r>
              <a:t/>
            </a:r>
            <a:endParaRPr b="0" i="0" sz="1200" u="none" cap="none" strike="noStrike">
              <a:solidFill>
                <a:schemeClr val="dk2"/>
              </a:solidFill>
              <a:latin typeface="Gill Sans"/>
              <a:ea typeface="Gill Sans"/>
              <a:cs typeface="Gill Sans"/>
              <a:sym typeface="Gill Sans"/>
            </a:endParaRPr>
          </a:p>
          <a:p>
            <a:pPr indent="-114300" lvl="1" marL="406400" marR="0" rtl="0" algn="just">
              <a:lnSpc>
                <a:spcPct val="100000"/>
              </a:lnSpc>
              <a:spcBef>
                <a:spcPts val="500"/>
              </a:spcBef>
              <a:spcAft>
                <a:spcPts val="0"/>
              </a:spcAft>
              <a:buClr>
                <a:schemeClr val="dk2"/>
              </a:buClr>
              <a:buSzPts val="1200"/>
              <a:buFont typeface="Noto Sans Symbols"/>
              <a:buNone/>
            </a:pPr>
            <a:r>
              <a:t/>
            </a:r>
            <a:endParaRPr b="0" i="0" sz="1200" u="none" cap="none" strike="noStrike">
              <a:solidFill>
                <a:schemeClr val="dk2"/>
              </a:solidFill>
              <a:latin typeface="Gill Sans"/>
              <a:ea typeface="Gill Sans"/>
              <a:cs typeface="Gill Sans"/>
              <a:sym typeface="Gill Sans"/>
            </a:endParaRPr>
          </a:p>
          <a:p>
            <a:pPr indent="-114300" lvl="1" marL="406400" marR="0" rtl="0" algn="just">
              <a:lnSpc>
                <a:spcPct val="100000"/>
              </a:lnSpc>
              <a:spcBef>
                <a:spcPts val="500"/>
              </a:spcBef>
              <a:spcAft>
                <a:spcPts val="0"/>
              </a:spcAft>
              <a:buClr>
                <a:schemeClr val="dk2"/>
              </a:buClr>
              <a:buSzPts val="1200"/>
              <a:buFont typeface="Noto Sans Symbols"/>
              <a:buNone/>
            </a:pPr>
            <a:r>
              <a:t/>
            </a:r>
            <a:endParaRPr b="0" i="0" sz="1200" u="none" cap="none" strike="noStrike">
              <a:solidFill>
                <a:schemeClr val="dk2"/>
              </a:solidFill>
              <a:latin typeface="Gill Sans"/>
              <a:ea typeface="Gill Sans"/>
              <a:cs typeface="Gill Sans"/>
              <a:sym typeface="Gill Sans"/>
            </a:endParaRPr>
          </a:p>
          <a:p>
            <a:pPr indent="-114300" lvl="1" marL="406400" marR="0" rtl="0" algn="just">
              <a:lnSpc>
                <a:spcPct val="100000"/>
              </a:lnSpc>
              <a:spcBef>
                <a:spcPts val="500"/>
              </a:spcBef>
              <a:spcAft>
                <a:spcPts val="0"/>
              </a:spcAft>
              <a:buClr>
                <a:schemeClr val="dk2"/>
              </a:buClr>
              <a:buSzPts val="1200"/>
              <a:buFont typeface="Noto Sans Symbols"/>
              <a:buNone/>
            </a:pPr>
            <a:r>
              <a:t/>
            </a:r>
            <a:endParaRPr b="0" i="0" sz="1200" u="none" cap="none" strike="noStrike">
              <a:solidFill>
                <a:schemeClr val="dk2"/>
              </a:solidFill>
              <a:latin typeface="Gill Sans"/>
              <a:ea typeface="Gill Sans"/>
              <a:cs typeface="Gill Sans"/>
              <a:sym typeface="Gill Sans"/>
            </a:endParaRPr>
          </a:p>
          <a:p>
            <a:pPr indent="-114300" lvl="1" marL="406400" marR="0" rtl="0" algn="just">
              <a:lnSpc>
                <a:spcPct val="100000"/>
              </a:lnSpc>
              <a:spcBef>
                <a:spcPts val="500"/>
              </a:spcBef>
              <a:spcAft>
                <a:spcPts val="0"/>
              </a:spcAft>
              <a:buClr>
                <a:schemeClr val="dk2"/>
              </a:buClr>
              <a:buSzPts val="1200"/>
              <a:buFont typeface="Noto Sans Symbols"/>
              <a:buNone/>
            </a:pPr>
            <a:r>
              <a:t/>
            </a:r>
            <a:endParaRPr b="0" i="0" sz="1200" u="none" cap="none" strike="noStrike">
              <a:solidFill>
                <a:schemeClr val="dk2"/>
              </a:solidFill>
              <a:latin typeface="Gill Sans"/>
              <a:ea typeface="Gill Sans"/>
              <a:cs typeface="Gill Sans"/>
              <a:sym typeface="Gill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4" name="Shape 254"/>
        <p:cNvGrpSpPr/>
        <p:nvPr/>
      </p:nvGrpSpPr>
      <p:grpSpPr>
        <a:xfrm>
          <a:off x="0" y="0"/>
          <a:ext cx="0" cy="0"/>
          <a:chOff x="0" y="0"/>
          <a:chExt cx="0" cy="0"/>
        </a:xfrm>
      </p:grpSpPr>
      <p:sp>
        <p:nvSpPr>
          <p:cNvPr id="255" name="Google Shape;255;g2d220d9f01e_1_21"/>
          <p:cNvSpPr txBox="1"/>
          <p:nvPr>
            <p:ph idx="1" type="body"/>
          </p:nvPr>
        </p:nvSpPr>
        <p:spPr>
          <a:xfrm>
            <a:off x="55550" y="459849"/>
            <a:ext cx="4356900" cy="4570800"/>
          </a:xfrm>
          <a:prstGeom prst="rect">
            <a:avLst/>
          </a:prstGeom>
          <a:solidFill>
            <a:schemeClr val="lt1"/>
          </a:solidFill>
          <a:ln>
            <a:noFill/>
          </a:ln>
        </p:spPr>
        <p:txBody>
          <a:bodyPr anchorCtr="0" anchor="t" bIns="34275" lIns="68575" spcFirstLastPara="1" rIns="68575" wrap="square" tIns="34275">
            <a:normAutofit fontScale="77500" lnSpcReduction="20000"/>
          </a:bodyPr>
          <a:lstStyle/>
          <a:p>
            <a:pPr indent="0" lvl="0" marL="0" rtl="0" algn="l">
              <a:lnSpc>
                <a:spcPct val="120000"/>
              </a:lnSpc>
              <a:spcBef>
                <a:spcPts val="0"/>
              </a:spcBef>
              <a:spcAft>
                <a:spcPts val="0"/>
              </a:spcAft>
              <a:buClr>
                <a:srgbClr val="FFFF00"/>
              </a:buClr>
              <a:buSzPct val="100000"/>
              <a:buNone/>
            </a:pPr>
            <a:r>
              <a:rPr b="1" i="0" lang="en-US" sz="1700" u="none" cap="none" strike="noStrike">
                <a:solidFill>
                  <a:srgbClr val="0069B4"/>
                </a:solidFill>
                <a:latin typeface="Gill Sans"/>
                <a:ea typeface="Gill Sans"/>
                <a:cs typeface="Gill Sans"/>
                <a:sym typeface="Gill Sans"/>
              </a:rPr>
              <a:t>Detection and Measurement </a:t>
            </a:r>
            <a:endParaRPr>
              <a:solidFill>
                <a:srgbClr val="0069B4"/>
              </a:solidFill>
            </a:endParaRPr>
          </a:p>
          <a:p>
            <a:pPr indent="-145097" lvl="0" marL="317500" rtl="0" algn="l">
              <a:lnSpc>
                <a:spcPct val="120000"/>
              </a:lnSpc>
              <a:spcBef>
                <a:spcPts val="0"/>
              </a:spcBef>
              <a:spcAft>
                <a:spcPts val="0"/>
              </a:spcAft>
              <a:buClr>
                <a:schemeClr val="dk2"/>
              </a:buClr>
              <a:buSzPct val="100000"/>
              <a:buFont typeface="Noto Sans Symbols"/>
              <a:buChar char="▪"/>
            </a:pPr>
            <a:r>
              <a:rPr b="1" i="0" lang="en-US" sz="1400" u="none" cap="none" strike="noStrike">
                <a:solidFill>
                  <a:schemeClr val="dk2"/>
                </a:solidFill>
                <a:latin typeface="Gill Sans"/>
                <a:ea typeface="Gill Sans"/>
                <a:cs typeface="Gill Sans"/>
                <a:sym typeface="Gill Sans"/>
              </a:rPr>
              <a:t>Maximize and expand current capabilities</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Seismic networks, Tsunameters, Coastal sea level gauges, GNSS, Dedicated observatories</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b="0" i="0" lang="en-US" sz="1400" u="none" cap="none" strike="noStrike">
                <a:solidFill>
                  <a:schemeClr val="dk2"/>
                </a:solidFill>
                <a:latin typeface="Gill Sans"/>
                <a:ea typeface="Gill Sans"/>
                <a:cs typeface="Gill Sans"/>
                <a:sym typeface="Gill Sans"/>
              </a:rPr>
              <a:t>Supporting capabilities - </a:t>
            </a:r>
            <a:r>
              <a:rPr lang="en-US" sz="1400">
                <a:solidFill>
                  <a:schemeClr val="dk2"/>
                </a:solidFill>
                <a:latin typeface="Gill Sans"/>
                <a:ea typeface="Gill Sans"/>
                <a:cs typeface="Gill Sans"/>
                <a:sym typeface="Gill Sans"/>
              </a:rPr>
              <a:t>Coastal bathymetry, Sensor siting analysis, Global digital synthetic database, Model codes, </a:t>
            </a:r>
            <a:r>
              <a:rPr b="0" i="0" lang="en-US" sz="1400" u="none" cap="none" strike="noStrike">
                <a:solidFill>
                  <a:schemeClr val="dk2"/>
                </a:solidFill>
                <a:latin typeface="Gill Sans"/>
                <a:ea typeface="Gill Sans"/>
                <a:cs typeface="Gill Sans"/>
                <a:sym typeface="Gill Sans"/>
              </a:rPr>
              <a:t>Potential tsunami sources including non-seismic, Science to practice, Training on tsunami warning operations </a:t>
            </a:r>
            <a:endParaRPr>
              <a:solidFill>
                <a:schemeClr val="dk2"/>
              </a:solidFill>
            </a:endParaRPr>
          </a:p>
          <a:p>
            <a:pPr indent="-145097" lvl="0" marL="317500" rtl="0" algn="l">
              <a:lnSpc>
                <a:spcPct val="120000"/>
              </a:lnSpc>
              <a:spcBef>
                <a:spcPts val="0"/>
              </a:spcBef>
              <a:spcAft>
                <a:spcPts val="0"/>
              </a:spcAft>
              <a:buClr>
                <a:schemeClr val="dk2"/>
              </a:buClr>
              <a:buSzPct val="100000"/>
              <a:buFont typeface="Noto Sans Symbols"/>
              <a:buChar char="▪"/>
            </a:pPr>
            <a:r>
              <a:rPr b="1" i="0" lang="en-US" sz="1400" u="none" cap="none" strike="noStrike">
                <a:solidFill>
                  <a:schemeClr val="dk2"/>
                </a:solidFill>
                <a:latin typeface="Gill Sans"/>
                <a:ea typeface="Gill Sans"/>
                <a:cs typeface="Gill Sans"/>
                <a:sym typeface="Gill Sans"/>
              </a:rPr>
              <a:t>Implementation of existing capabilities not being applied to tsunami operations </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Coastal RADARs</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Passive/Active Remote Sensing</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Infrasound</a:t>
            </a:r>
            <a:endParaRPr>
              <a:solidFill>
                <a:schemeClr val="dk2"/>
              </a:solidFill>
            </a:endParaRPr>
          </a:p>
          <a:p>
            <a:pPr indent="-145097" lvl="0" marL="317500" rtl="0" algn="l">
              <a:lnSpc>
                <a:spcPct val="120000"/>
              </a:lnSpc>
              <a:spcBef>
                <a:spcPts val="0"/>
              </a:spcBef>
              <a:spcAft>
                <a:spcPts val="0"/>
              </a:spcAft>
              <a:buClr>
                <a:schemeClr val="dk2"/>
              </a:buClr>
              <a:buSzPct val="100000"/>
              <a:buFont typeface="Noto Sans Symbols"/>
              <a:buChar char="▪"/>
            </a:pPr>
            <a:r>
              <a:rPr b="1" i="0" lang="en-US" sz="1400" u="none" cap="none" strike="noStrike">
                <a:solidFill>
                  <a:schemeClr val="dk2"/>
                </a:solidFill>
                <a:latin typeface="Gill Sans"/>
                <a:ea typeface="Gill Sans"/>
                <a:cs typeface="Gill Sans"/>
                <a:sym typeface="Gill Sans"/>
              </a:rPr>
              <a:t>Identification of new candidate capabilities </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Ionospheric tomography – TEC </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Fibre Optic Applications – Distributed acoustic sensing</a:t>
            </a:r>
            <a:endParaRPr>
              <a:solidFill>
                <a:schemeClr val="dk2"/>
              </a:solidFill>
            </a:endParaRPr>
          </a:p>
          <a:p>
            <a:pPr indent="0" lvl="0" marL="0" rtl="0" algn="l">
              <a:lnSpc>
                <a:spcPct val="120000"/>
              </a:lnSpc>
              <a:spcBef>
                <a:spcPts val="0"/>
              </a:spcBef>
              <a:spcAft>
                <a:spcPts val="0"/>
              </a:spcAft>
              <a:buClr>
                <a:srgbClr val="FFFF00"/>
              </a:buClr>
              <a:buSzPct val="100000"/>
              <a:buNone/>
            </a:pPr>
            <a:r>
              <a:rPr b="1" lang="en-US" sz="1700">
                <a:solidFill>
                  <a:srgbClr val="0069B4"/>
                </a:solidFill>
                <a:latin typeface="Gill Sans"/>
                <a:ea typeface="Gill Sans"/>
                <a:cs typeface="Gill Sans"/>
                <a:sym typeface="Gill Sans"/>
              </a:rPr>
              <a:t>Characterization and Forecasting </a:t>
            </a:r>
            <a:endParaRPr>
              <a:solidFill>
                <a:srgbClr val="0069B4"/>
              </a:solidFill>
            </a:endParaRPr>
          </a:p>
          <a:p>
            <a:pPr indent="-145097" lvl="0" marL="317500" rtl="0" algn="l">
              <a:lnSpc>
                <a:spcPct val="120000"/>
              </a:lnSpc>
              <a:spcBef>
                <a:spcPts val="0"/>
              </a:spcBef>
              <a:spcAft>
                <a:spcPts val="0"/>
              </a:spcAft>
              <a:buClr>
                <a:schemeClr val="dk2"/>
              </a:buClr>
              <a:buSzPct val="100000"/>
              <a:buFont typeface="Noto Sans Symbols"/>
              <a:buChar char="▪"/>
            </a:pPr>
            <a:r>
              <a:rPr b="1" lang="en-US" sz="1400">
                <a:solidFill>
                  <a:schemeClr val="dk2"/>
                </a:solidFill>
                <a:latin typeface="Gill Sans"/>
                <a:ea typeface="Gill Sans"/>
                <a:cs typeface="Gill Sans"/>
                <a:sym typeface="Gill Sans"/>
              </a:rPr>
              <a:t>Research on nature of tsunamis, source mechanisms and characterisation </a:t>
            </a:r>
            <a:endParaRPr>
              <a:solidFill>
                <a:schemeClr val="dk2"/>
              </a:solidFill>
            </a:endParaRPr>
          </a:p>
          <a:p>
            <a:pPr indent="-145097" lvl="0" marL="317500" rtl="0" algn="l">
              <a:lnSpc>
                <a:spcPct val="120000"/>
              </a:lnSpc>
              <a:spcBef>
                <a:spcPts val="0"/>
              </a:spcBef>
              <a:spcAft>
                <a:spcPts val="0"/>
              </a:spcAft>
              <a:buClr>
                <a:schemeClr val="dk2"/>
              </a:buClr>
              <a:buSzPct val="100000"/>
              <a:buFont typeface="Noto Sans Symbols"/>
              <a:buChar char="▪"/>
            </a:pPr>
            <a:r>
              <a:rPr b="1" lang="en-US" sz="1400">
                <a:solidFill>
                  <a:schemeClr val="dk2"/>
                </a:solidFill>
                <a:latin typeface="Gill Sans"/>
                <a:ea typeface="Gill Sans"/>
                <a:cs typeface="Gill Sans"/>
                <a:sym typeface="Gill Sans"/>
              </a:rPr>
              <a:t>Probabilistic Tsunami Forecasting Techniques</a:t>
            </a:r>
            <a:endParaRPr>
              <a:solidFill>
                <a:schemeClr val="dk2"/>
              </a:solidFill>
            </a:endParaRPr>
          </a:p>
          <a:p>
            <a:pPr indent="-145097" lvl="0" marL="317500" rtl="0" algn="l">
              <a:lnSpc>
                <a:spcPct val="120000"/>
              </a:lnSpc>
              <a:spcBef>
                <a:spcPts val="0"/>
              </a:spcBef>
              <a:spcAft>
                <a:spcPts val="0"/>
              </a:spcAft>
              <a:buClr>
                <a:schemeClr val="dk2"/>
              </a:buClr>
              <a:buSzPct val="100000"/>
              <a:buFont typeface="Noto Sans Symbols"/>
              <a:buChar char="▪"/>
            </a:pPr>
            <a:r>
              <a:rPr b="1" lang="en-US" sz="1400">
                <a:solidFill>
                  <a:schemeClr val="dk2"/>
                </a:solidFill>
                <a:latin typeface="Gill Sans"/>
                <a:ea typeface="Gill Sans"/>
                <a:cs typeface="Gill Sans"/>
                <a:sym typeface="Gill Sans"/>
              </a:rPr>
              <a:t>New Forecast methods</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Database Applications and matching Schema for updated Global Threat Database including non-seismic sources</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AI – ML to relate, discrete or combine observations to potential outcomes</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Dynamic Characterization using Rapid update cycle models</a:t>
            </a:r>
            <a:endParaRPr>
              <a:solidFill>
                <a:schemeClr val="dk2"/>
              </a:solidFill>
            </a:endParaRPr>
          </a:p>
        </p:txBody>
      </p:sp>
      <p:sp>
        <p:nvSpPr>
          <p:cNvPr id="256" name="Google Shape;256;g2d220d9f01e_1_21"/>
          <p:cNvSpPr txBox="1"/>
          <p:nvPr/>
        </p:nvSpPr>
        <p:spPr>
          <a:xfrm>
            <a:off x="157650" y="-356"/>
            <a:ext cx="8828700" cy="497100"/>
          </a:xfrm>
          <a:prstGeom prst="rect">
            <a:avLst/>
          </a:prstGeom>
          <a:noFill/>
          <a:ln>
            <a:noFill/>
          </a:ln>
        </p:spPr>
        <p:txBody>
          <a:bodyPr anchorCtr="0" anchor="ctr"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1800" u="none" cap="none" strike="noStrike">
                <a:solidFill>
                  <a:schemeClr val="accent2"/>
                </a:solidFill>
                <a:latin typeface="Gill Sans"/>
                <a:ea typeface="Gill Sans"/>
                <a:cs typeface="Gill Sans"/>
                <a:sym typeface="Gill Sans"/>
              </a:rPr>
              <a:t>II. Tsunami Detection, Analysis And Forecasting</a:t>
            </a:r>
            <a:endParaRPr b="0" i="0" sz="1000" u="none" cap="none" strike="noStrike">
              <a:solidFill>
                <a:schemeClr val="accent2"/>
              </a:solidFill>
              <a:latin typeface="Arial"/>
              <a:ea typeface="Arial"/>
              <a:cs typeface="Arial"/>
              <a:sym typeface="Arial"/>
            </a:endParaRPr>
          </a:p>
        </p:txBody>
      </p:sp>
      <p:sp>
        <p:nvSpPr>
          <p:cNvPr id="257" name="Google Shape;257;g2d220d9f01e_1_21"/>
          <p:cNvSpPr txBox="1"/>
          <p:nvPr/>
        </p:nvSpPr>
        <p:spPr>
          <a:xfrm>
            <a:off x="4356860" y="572947"/>
            <a:ext cx="4787100" cy="2134200"/>
          </a:xfrm>
          <a:prstGeom prst="rect">
            <a:avLst/>
          </a:prstGeom>
          <a:solidFill>
            <a:schemeClr val="lt1"/>
          </a:solidFill>
          <a:ln>
            <a:noFill/>
          </a:ln>
        </p:spPr>
        <p:txBody>
          <a:bodyPr anchorCtr="0" anchor="t" bIns="34275" lIns="68575" spcFirstLastPara="1" rIns="68575" wrap="square" tIns="34275">
            <a:normAutofit fontScale="92500" lnSpcReduction="10000"/>
          </a:bodyPr>
          <a:lstStyle/>
          <a:p>
            <a:pPr indent="-171450" lvl="0" marL="215265" marR="0" rtl="0" algn="l">
              <a:lnSpc>
                <a:spcPct val="100000"/>
              </a:lnSpc>
              <a:spcBef>
                <a:spcPts val="0"/>
              </a:spcBef>
              <a:spcAft>
                <a:spcPts val="0"/>
              </a:spcAft>
              <a:buClr>
                <a:schemeClr val="dk2"/>
              </a:buClr>
              <a:buSzPct val="100000"/>
              <a:buFont typeface="Noto Sans Symbols"/>
              <a:buChar char="▪"/>
            </a:pPr>
            <a:r>
              <a:rPr b="1" i="0" lang="en-US" sz="1200" u="none" cap="none" strike="noStrike">
                <a:solidFill>
                  <a:schemeClr val="dk2"/>
                </a:solidFill>
                <a:latin typeface="Gill Sans"/>
                <a:ea typeface="Gill Sans"/>
                <a:cs typeface="Gill Sans"/>
                <a:sym typeface="Gill Sans"/>
              </a:rPr>
              <a:t>Optimal notional global network design in all ICGs</a:t>
            </a:r>
            <a:endParaRPr b="0" i="0" sz="1100" u="none" cap="none" strike="noStrike">
              <a:solidFill>
                <a:schemeClr val="dk2"/>
              </a:solidFill>
              <a:latin typeface="Arial"/>
              <a:ea typeface="Arial"/>
              <a:cs typeface="Arial"/>
              <a:sym typeface="Arial"/>
            </a:endParaRPr>
          </a:p>
          <a:p>
            <a:pPr indent="-171481" lvl="1" marL="348139" marR="0" rtl="0" algn="l">
              <a:lnSpc>
                <a:spcPct val="100000"/>
              </a:lnSpc>
              <a:spcBef>
                <a:spcPts val="0"/>
              </a:spcBef>
              <a:spcAft>
                <a:spcPts val="0"/>
              </a:spcAft>
              <a:buClr>
                <a:schemeClr val="dk2"/>
              </a:buClr>
              <a:buSzPct val="100000"/>
              <a:buFont typeface="Noto Sans Symbols"/>
              <a:buChar char="▪"/>
            </a:pPr>
            <a:r>
              <a:rPr b="0" i="0" lang="en-US" sz="1100" u="none" cap="none" strike="noStrike">
                <a:solidFill>
                  <a:schemeClr val="dk2"/>
                </a:solidFill>
                <a:latin typeface="Gill Sans"/>
                <a:ea typeface="Gill Sans"/>
                <a:cs typeface="Gill Sans"/>
                <a:sym typeface="Gill Sans"/>
              </a:rPr>
              <a:t>Mix of observational platforms for tsunami operations in terms of  locations, sensors, telemetry, data formats, etc</a:t>
            </a:r>
            <a:endParaRPr b="0" i="0" sz="1100" u="none" cap="none" strike="noStrike">
              <a:solidFill>
                <a:schemeClr val="dk2"/>
              </a:solidFill>
              <a:latin typeface="Arial"/>
              <a:ea typeface="Arial"/>
              <a:cs typeface="Arial"/>
              <a:sym typeface="Arial"/>
            </a:endParaRPr>
          </a:p>
          <a:p>
            <a:pPr indent="-171481" lvl="1" marL="348139" marR="0" rtl="0" algn="l">
              <a:lnSpc>
                <a:spcPct val="100000"/>
              </a:lnSpc>
              <a:spcBef>
                <a:spcPts val="0"/>
              </a:spcBef>
              <a:spcAft>
                <a:spcPts val="0"/>
              </a:spcAft>
              <a:buClr>
                <a:schemeClr val="dk2"/>
              </a:buClr>
              <a:buSzPct val="100000"/>
              <a:buFont typeface="Noto Sans Symbols"/>
              <a:buChar char="▪"/>
            </a:pPr>
            <a:r>
              <a:rPr b="0" i="0" lang="en-US" sz="1100" u="none" cap="none" strike="noStrike">
                <a:solidFill>
                  <a:schemeClr val="dk2"/>
                </a:solidFill>
                <a:latin typeface="Gill Sans"/>
                <a:ea typeface="Gill Sans"/>
                <a:cs typeface="Gill Sans"/>
                <a:sym typeface="Gill Sans"/>
              </a:rPr>
              <a:t>New Technologies for Communication, Sensors, Repeaters, </a:t>
            </a:r>
            <a:endParaRPr b="0" i="0" sz="1100" u="none" cap="none" strike="noStrike">
              <a:solidFill>
                <a:schemeClr val="dk2"/>
              </a:solidFill>
              <a:latin typeface="Arial"/>
              <a:ea typeface="Arial"/>
              <a:cs typeface="Arial"/>
              <a:sym typeface="Arial"/>
            </a:endParaRPr>
          </a:p>
          <a:p>
            <a:pPr indent="-171481" lvl="1" marL="348139" marR="0" rtl="0" algn="l">
              <a:lnSpc>
                <a:spcPct val="100000"/>
              </a:lnSpc>
              <a:spcBef>
                <a:spcPts val="0"/>
              </a:spcBef>
              <a:spcAft>
                <a:spcPts val="0"/>
              </a:spcAft>
              <a:buClr>
                <a:schemeClr val="dk2"/>
              </a:buClr>
              <a:buSzPct val="100000"/>
              <a:buFont typeface="Noto Sans Symbols"/>
              <a:buChar char="▪"/>
            </a:pPr>
            <a:r>
              <a:rPr b="0" i="0" lang="en-US" sz="1100" u="none" cap="none" strike="noStrike">
                <a:solidFill>
                  <a:schemeClr val="dk2"/>
                </a:solidFill>
                <a:latin typeface="Gill Sans"/>
                <a:ea typeface="Gill Sans"/>
                <a:cs typeface="Gill Sans"/>
                <a:sym typeface="Gill Sans"/>
              </a:rPr>
              <a:t>New use cases for Data (multi-hazard, climate, science)</a:t>
            </a:r>
            <a:endParaRPr b="0" i="0" sz="1100" u="none" cap="none" strike="noStrike">
              <a:solidFill>
                <a:schemeClr val="dk2"/>
              </a:solidFill>
              <a:latin typeface="Arial"/>
              <a:ea typeface="Arial"/>
              <a:cs typeface="Arial"/>
              <a:sym typeface="Arial"/>
            </a:endParaRPr>
          </a:p>
          <a:p>
            <a:pPr indent="-171481" lvl="1" marL="348139" marR="0" rtl="0" algn="l">
              <a:lnSpc>
                <a:spcPct val="100000"/>
              </a:lnSpc>
              <a:spcBef>
                <a:spcPts val="0"/>
              </a:spcBef>
              <a:spcAft>
                <a:spcPts val="0"/>
              </a:spcAft>
              <a:buClr>
                <a:schemeClr val="dk2"/>
              </a:buClr>
              <a:buSzPct val="100000"/>
              <a:buFont typeface="Noto Sans Symbols"/>
              <a:buChar char="▪"/>
            </a:pPr>
            <a:r>
              <a:rPr b="0" i="0" lang="en-US" sz="1100" u="none" cap="none" strike="noStrike">
                <a:solidFill>
                  <a:schemeClr val="dk2"/>
                </a:solidFill>
                <a:latin typeface="Gill Sans"/>
                <a:ea typeface="Gill Sans"/>
                <a:cs typeface="Gill Sans"/>
                <a:sym typeface="Gill Sans"/>
              </a:rPr>
              <a:t>Collaboration with Scientific Groups, International Organisations, Industry, etc. for expansion of networks, R&amp;D of new systems, Operationalisation</a:t>
            </a:r>
            <a:endParaRPr b="0" i="0" sz="1100" u="none" cap="none" strike="noStrike">
              <a:solidFill>
                <a:schemeClr val="dk2"/>
              </a:solidFill>
              <a:latin typeface="Arial"/>
              <a:ea typeface="Arial"/>
              <a:cs typeface="Arial"/>
              <a:sym typeface="Arial"/>
            </a:endParaRPr>
          </a:p>
          <a:p>
            <a:pPr indent="-171450" lvl="0" marL="215265" marR="0" rtl="0" algn="l">
              <a:lnSpc>
                <a:spcPct val="100000"/>
              </a:lnSpc>
              <a:spcBef>
                <a:spcPts val="0"/>
              </a:spcBef>
              <a:spcAft>
                <a:spcPts val="0"/>
              </a:spcAft>
              <a:buClr>
                <a:schemeClr val="dk2"/>
              </a:buClr>
              <a:buSzPct val="100000"/>
              <a:buFont typeface="Noto Sans Symbols"/>
              <a:buChar char="▪"/>
            </a:pPr>
            <a:r>
              <a:rPr b="1" i="0" lang="en-US" sz="1200" u="none" cap="none" strike="noStrike">
                <a:solidFill>
                  <a:schemeClr val="dk2"/>
                </a:solidFill>
                <a:latin typeface="Gill Sans"/>
                <a:ea typeface="Gill Sans"/>
                <a:cs typeface="Gill Sans"/>
                <a:sym typeface="Gill Sans"/>
              </a:rPr>
              <a:t>Optimal observing network implementation in all ICGs</a:t>
            </a:r>
            <a:endParaRPr b="0" i="0" sz="1100" u="none" cap="none" strike="noStrike">
              <a:solidFill>
                <a:schemeClr val="dk2"/>
              </a:solidFill>
              <a:latin typeface="Arial"/>
              <a:ea typeface="Arial"/>
              <a:cs typeface="Arial"/>
              <a:sym typeface="Arial"/>
            </a:endParaRPr>
          </a:p>
          <a:p>
            <a:pPr indent="-171450" lvl="0" marL="215265" marR="0" rtl="0" algn="l">
              <a:lnSpc>
                <a:spcPct val="100000"/>
              </a:lnSpc>
              <a:spcBef>
                <a:spcPts val="0"/>
              </a:spcBef>
              <a:spcAft>
                <a:spcPts val="0"/>
              </a:spcAft>
              <a:buClr>
                <a:schemeClr val="dk2"/>
              </a:buClr>
              <a:buSzPct val="100000"/>
              <a:buFont typeface="Noto Sans Symbols"/>
              <a:buChar char="▪"/>
            </a:pPr>
            <a:r>
              <a:rPr b="1" i="0" lang="en-US" sz="1200" u="none" cap="none" strike="noStrike">
                <a:solidFill>
                  <a:schemeClr val="dk2"/>
                </a:solidFill>
                <a:latin typeface="Gill Sans"/>
                <a:ea typeface="Gill Sans"/>
                <a:cs typeface="Gill Sans"/>
                <a:sym typeface="Gill Sans"/>
              </a:rPr>
              <a:t>Enhanced data sharing in all ICGs</a:t>
            </a:r>
            <a:endParaRPr b="0" i="0" sz="1100" u="none" cap="none" strike="noStrike">
              <a:solidFill>
                <a:schemeClr val="dk2"/>
              </a:solidFill>
              <a:latin typeface="Arial"/>
              <a:ea typeface="Arial"/>
              <a:cs typeface="Arial"/>
              <a:sym typeface="Arial"/>
            </a:endParaRPr>
          </a:p>
          <a:p>
            <a:pPr indent="-171450" lvl="0" marL="215265" marR="0" rtl="0" algn="l">
              <a:lnSpc>
                <a:spcPct val="100000"/>
              </a:lnSpc>
              <a:spcBef>
                <a:spcPts val="0"/>
              </a:spcBef>
              <a:spcAft>
                <a:spcPts val="0"/>
              </a:spcAft>
              <a:buClr>
                <a:schemeClr val="dk2"/>
              </a:buClr>
              <a:buSzPct val="100000"/>
              <a:buFont typeface="Noto Sans Symbols"/>
              <a:buChar char="▪"/>
            </a:pPr>
            <a:r>
              <a:rPr b="1" i="0" lang="en-US" sz="1200" u="none" cap="none" strike="noStrike">
                <a:solidFill>
                  <a:schemeClr val="dk2"/>
                </a:solidFill>
                <a:latin typeface="Gill Sans"/>
                <a:ea typeface="Gill Sans"/>
                <a:cs typeface="Gill Sans"/>
                <a:sym typeface="Gill Sans"/>
              </a:rPr>
              <a:t>High-Resolution Coastal Bathymetry and Topography</a:t>
            </a:r>
            <a:endParaRPr b="0" i="0" sz="1100" u="none" cap="none" strike="noStrike">
              <a:solidFill>
                <a:schemeClr val="dk2"/>
              </a:solidFill>
              <a:latin typeface="Arial"/>
              <a:ea typeface="Arial"/>
              <a:cs typeface="Arial"/>
              <a:sym typeface="Arial"/>
            </a:endParaRPr>
          </a:p>
          <a:p>
            <a:pPr indent="-171450" lvl="0" marL="215265" marR="0" rtl="0" algn="l">
              <a:lnSpc>
                <a:spcPct val="100000"/>
              </a:lnSpc>
              <a:spcBef>
                <a:spcPts val="0"/>
              </a:spcBef>
              <a:spcAft>
                <a:spcPts val="0"/>
              </a:spcAft>
              <a:buClr>
                <a:schemeClr val="dk2"/>
              </a:buClr>
              <a:buSzPct val="100000"/>
              <a:buFont typeface="Noto Sans Symbols"/>
              <a:buChar char="▪"/>
            </a:pPr>
            <a:r>
              <a:rPr b="1" i="0" lang="en-US" sz="1200" u="none" cap="none" strike="noStrike">
                <a:solidFill>
                  <a:schemeClr val="dk2"/>
                </a:solidFill>
                <a:latin typeface="Gill Sans"/>
                <a:ea typeface="Gill Sans"/>
                <a:cs typeface="Gill Sans"/>
                <a:sym typeface="Gill Sans"/>
              </a:rPr>
              <a:t>Advanced computing/modelling/impact forecasting/assimilation/analytics in all TSPs</a:t>
            </a:r>
            <a:endParaRPr b="0" i="0" sz="1100" u="none" cap="none" strike="noStrike">
              <a:solidFill>
                <a:schemeClr val="dk2"/>
              </a:solidFill>
              <a:latin typeface="Arial"/>
              <a:ea typeface="Arial"/>
              <a:cs typeface="Arial"/>
              <a:sym typeface="Arial"/>
            </a:endParaRPr>
          </a:p>
          <a:p>
            <a:pPr indent="-171450" lvl="0" marL="215265" marR="0" rtl="0" algn="l">
              <a:lnSpc>
                <a:spcPct val="100000"/>
              </a:lnSpc>
              <a:spcBef>
                <a:spcPts val="0"/>
              </a:spcBef>
              <a:spcAft>
                <a:spcPts val="0"/>
              </a:spcAft>
              <a:buClr>
                <a:schemeClr val="dk2"/>
              </a:buClr>
              <a:buSzPct val="100000"/>
              <a:buFont typeface="Noto Sans Symbols"/>
              <a:buChar char="▪"/>
            </a:pPr>
            <a:r>
              <a:rPr b="1" i="0" lang="en-US" sz="1200" u="none" cap="none" strike="noStrike">
                <a:solidFill>
                  <a:schemeClr val="dk2"/>
                </a:solidFill>
                <a:latin typeface="Gill Sans"/>
                <a:ea typeface="Gill Sans"/>
                <a:cs typeface="Gill Sans"/>
                <a:sym typeface="Gill Sans"/>
              </a:rPr>
              <a:t>Access to data, tools and communication platforms in all TWCs</a:t>
            </a:r>
            <a:endParaRPr b="0" i="0" sz="1100" u="none" cap="none" strike="noStrike">
              <a:solidFill>
                <a:schemeClr val="dk2"/>
              </a:solidFill>
              <a:latin typeface="Arial"/>
              <a:ea typeface="Arial"/>
              <a:cs typeface="Arial"/>
              <a:sym typeface="Arial"/>
            </a:endParaRPr>
          </a:p>
          <a:p>
            <a:pPr indent="-203517" lvl="0" marL="539750" marR="0" rtl="0" algn="l">
              <a:lnSpc>
                <a:spcPct val="100000"/>
              </a:lnSpc>
              <a:spcBef>
                <a:spcPts val="0"/>
              </a:spcBef>
              <a:spcAft>
                <a:spcPts val="0"/>
              </a:spcAft>
              <a:buClr>
                <a:schemeClr val="dk2"/>
              </a:buClr>
              <a:buSzPct val="100000"/>
              <a:buFont typeface="Noto Sans Symbols"/>
              <a:buNone/>
            </a:pPr>
            <a:r>
              <a:t/>
            </a:r>
            <a:endParaRPr b="1" i="0" sz="1400" u="none" cap="none" strike="noStrike">
              <a:solidFill>
                <a:schemeClr val="dk2"/>
              </a:solidFill>
              <a:latin typeface="Gill Sans"/>
              <a:ea typeface="Gill Sans"/>
              <a:cs typeface="Gill Sans"/>
              <a:sym typeface="Gill Sans"/>
            </a:endParaRPr>
          </a:p>
          <a:p>
            <a:pPr indent="-209423" lvl="0" marL="539750" marR="0" rtl="0" algn="l">
              <a:lnSpc>
                <a:spcPct val="100000"/>
              </a:lnSpc>
              <a:spcBef>
                <a:spcPts val="0"/>
              </a:spcBef>
              <a:spcAft>
                <a:spcPts val="0"/>
              </a:spcAft>
              <a:buClr>
                <a:schemeClr val="dk2"/>
              </a:buClr>
              <a:buSzPct val="100000"/>
              <a:buFont typeface="Noto Sans Symbols"/>
              <a:buNone/>
            </a:pPr>
            <a:r>
              <a:t/>
            </a:r>
            <a:endParaRPr b="1" i="0" sz="1300" u="none" cap="none" strike="noStrike">
              <a:solidFill>
                <a:schemeClr val="dk2"/>
              </a:solidFill>
              <a:latin typeface="Gill Sans"/>
              <a:ea typeface="Gill Sans"/>
              <a:cs typeface="Gill Sans"/>
              <a:sym typeface="Gill Sans"/>
            </a:endParaRPr>
          </a:p>
        </p:txBody>
      </p:sp>
      <p:pic>
        <p:nvPicPr>
          <p:cNvPr id="258" name="Google Shape;258;g2d220d9f01e_1_21"/>
          <p:cNvPicPr preferRelativeResize="0"/>
          <p:nvPr/>
        </p:nvPicPr>
        <p:blipFill rotWithShape="1">
          <a:blip r:embed="rId4">
            <a:alphaModFix/>
          </a:blip>
          <a:srcRect b="0" l="0" r="0" t="0"/>
          <a:stretch/>
        </p:blipFill>
        <p:spPr>
          <a:xfrm>
            <a:off x="4356860" y="2707014"/>
            <a:ext cx="4787140" cy="2436485"/>
          </a:xfrm>
          <a:prstGeom prst="rect">
            <a:avLst/>
          </a:prstGeom>
          <a:noFill/>
          <a:ln>
            <a:noFill/>
          </a:ln>
        </p:spPr>
      </p:pic>
    </p:spTree>
  </p:cSld>
  <p:clrMapOvr>
    <a:masterClrMapping/>
  </p:clrMapOvr>
  <p:transition spd="slow">
    <p:wipe dir="l"/>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 name="Shape 263"/>
        <p:cNvGrpSpPr/>
        <p:nvPr/>
      </p:nvGrpSpPr>
      <p:grpSpPr>
        <a:xfrm>
          <a:off x="0" y="0"/>
          <a:ext cx="0" cy="0"/>
          <a:chOff x="0" y="0"/>
          <a:chExt cx="0" cy="0"/>
        </a:xfrm>
      </p:grpSpPr>
      <p:sp>
        <p:nvSpPr>
          <p:cNvPr id="264" name="Google Shape;264;p4"/>
          <p:cNvSpPr txBox="1"/>
          <p:nvPr>
            <p:ph idx="1" type="body"/>
          </p:nvPr>
        </p:nvSpPr>
        <p:spPr>
          <a:xfrm>
            <a:off x="55550" y="459849"/>
            <a:ext cx="4356900" cy="4570800"/>
          </a:xfrm>
          <a:prstGeom prst="rect">
            <a:avLst/>
          </a:prstGeom>
          <a:solidFill>
            <a:schemeClr val="lt1"/>
          </a:solidFill>
          <a:ln>
            <a:noFill/>
          </a:ln>
        </p:spPr>
        <p:txBody>
          <a:bodyPr anchorCtr="0" anchor="t" bIns="34275" lIns="68575" spcFirstLastPara="1" rIns="68575" wrap="square" tIns="34275">
            <a:normAutofit fontScale="77500" lnSpcReduction="20000"/>
          </a:bodyPr>
          <a:lstStyle/>
          <a:p>
            <a:pPr indent="0" lvl="0" marL="0" rtl="0" algn="l">
              <a:lnSpc>
                <a:spcPct val="120000"/>
              </a:lnSpc>
              <a:spcBef>
                <a:spcPts val="0"/>
              </a:spcBef>
              <a:spcAft>
                <a:spcPts val="0"/>
              </a:spcAft>
              <a:buClr>
                <a:srgbClr val="FFFF00"/>
              </a:buClr>
              <a:buSzPct val="100000"/>
              <a:buNone/>
            </a:pPr>
            <a:r>
              <a:rPr b="1" i="0" lang="en-US" sz="1700" u="none" cap="none" strike="noStrike">
                <a:solidFill>
                  <a:srgbClr val="0069B4"/>
                </a:solidFill>
                <a:latin typeface="Gill Sans"/>
                <a:ea typeface="Gill Sans"/>
                <a:cs typeface="Gill Sans"/>
                <a:sym typeface="Gill Sans"/>
              </a:rPr>
              <a:t>Detection and Measurement </a:t>
            </a:r>
            <a:endParaRPr>
              <a:solidFill>
                <a:srgbClr val="0069B4"/>
              </a:solidFill>
            </a:endParaRPr>
          </a:p>
          <a:p>
            <a:pPr indent="-145097" lvl="0" marL="317500" rtl="0" algn="l">
              <a:lnSpc>
                <a:spcPct val="120000"/>
              </a:lnSpc>
              <a:spcBef>
                <a:spcPts val="0"/>
              </a:spcBef>
              <a:spcAft>
                <a:spcPts val="0"/>
              </a:spcAft>
              <a:buClr>
                <a:schemeClr val="dk2"/>
              </a:buClr>
              <a:buSzPct val="100000"/>
              <a:buFont typeface="Noto Sans Symbols"/>
              <a:buChar char="▪"/>
            </a:pPr>
            <a:r>
              <a:rPr b="1" i="0" lang="en-US" sz="1400" u="none" cap="none" strike="noStrike">
                <a:solidFill>
                  <a:schemeClr val="dk2"/>
                </a:solidFill>
                <a:latin typeface="Gill Sans"/>
                <a:ea typeface="Gill Sans"/>
                <a:cs typeface="Gill Sans"/>
                <a:sym typeface="Gill Sans"/>
              </a:rPr>
              <a:t>Maximize and expand current capabilities</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Seismic networks, Tsunameters, Coastal sea level gauges, GNSS, Dedicated observatories</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b="0" i="0" lang="en-US" sz="1400" u="none" cap="none" strike="noStrike">
                <a:solidFill>
                  <a:schemeClr val="dk2"/>
                </a:solidFill>
                <a:latin typeface="Gill Sans"/>
                <a:ea typeface="Gill Sans"/>
                <a:cs typeface="Gill Sans"/>
                <a:sym typeface="Gill Sans"/>
              </a:rPr>
              <a:t>Supporting capabilities - </a:t>
            </a:r>
            <a:r>
              <a:rPr lang="en-US" sz="1400">
                <a:solidFill>
                  <a:schemeClr val="dk2"/>
                </a:solidFill>
                <a:latin typeface="Gill Sans"/>
                <a:ea typeface="Gill Sans"/>
                <a:cs typeface="Gill Sans"/>
                <a:sym typeface="Gill Sans"/>
              </a:rPr>
              <a:t>Coastal bathymetry, Sensor siting analysis, Global digital synthetic database, Model codes, </a:t>
            </a:r>
            <a:r>
              <a:rPr b="0" i="0" lang="en-US" sz="1400" u="none" cap="none" strike="noStrike">
                <a:solidFill>
                  <a:schemeClr val="dk2"/>
                </a:solidFill>
                <a:latin typeface="Gill Sans"/>
                <a:ea typeface="Gill Sans"/>
                <a:cs typeface="Gill Sans"/>
                <a:sym typeface="Gill Sans"/>
              </a:rPr>
              <a:t>Potential tsunami sources including non-seismic, Science to practice, Training on tsunami warning operations </a:t>
            </a:r>
            <a:endParaRPr>
              <a:solidFill>
                <a:schemeClr val="dk2"/>
              </a:solidFill>
            </a:endParaRPr>
          </a:p>
          <a:p>
            <a:pPr indent="-145097" lvl="0" marL="317500" rtl="0" algn="l">
              <a:lnSpc>
                <a:spcPct val="120000"/>
              </a:lnSpc>
              <a:spcBef>
                <a:spcPts val="0"/>
              </a:spcBef>
              <a:spcAft>
                <a:spcPts val="0"/>
              </a:spcAft>
              <a:buClr>
                <a:schemeClr val="dk2"/>
              </a:buClr>
              <a:buSzPct val="100000"/>
              <a:buFont typeface="Noto Sans Symbols"/>
              <a:buChar char="▪"/>
            </a:pPr>
            <a:r>
              <a:rPr b="1" i="0" lang="en-US" sz="1400" u="none" cap="none" strike="noStrike">
                <a:solidFill>
                  <a:schemeClr val="dk2"/>
                </a:solidFill>
                <a:latin typeface="Gill Sans"/>
                <a:ea typeface="Gill Sans"/>
                <a:cs typeface="Gill Sans"/>
                <a:sym typeface="Gill Sans"/>
              </a:rPr>
              <a:t>Implementation of existing capabilities not being applied to tsunami operations </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Coastal RADARs</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Passive/Active Remote Sensing</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Infrasound</a:t>
            </a:r>
            <a:endParaRPr>
              <a:solidFill>
                <a:schemeClr val="dk2"/>
              </a:solidFill>
            </a:endParaRPr>
          </a:p>
          <a:p>
            <a:pPr indent="-145097" lvl="0" marL="317500" rtl="0" algn="l">
              <a:lnSpc>
                <a:spcPct val="120000"/>
              </a:lnSpc>
              <a:spcBef>
                <a:spcPts val="0"/>
              </a:spcBef>
              <a:spcAft>
                <a:spcPts val="0"/>
              </a:spcAft>
              <a:buClr>
                <a:schemeClr val="dk2"/>
              </a:buClr>
              <a:buSzPct val="100000"/>
              <a:buFont typeface="Noto Sans Symbols"/>
              <a:buChar char="▪"/>
            </a:pPr>
            <a:r>
              <a:rPr b="1" i="0" lang="en-US" sz="1400" u="none" cap="none" strike="noStrike">
                <a:solidFill>
                  <a:schemeClr val="dk2"/>
                </a:solidFill>
                <a:latin typeface="Gill Sans"/>
                <a:ea typeface="Gill Sans"/>
                <a:cs typeface="Gill Sans"/>
                <a:sym typeface="Gill Sans"/>
              </a:rPr>
              <a:t>Identification of new candidate capabilities </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Ionospheric tomography – TEC </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Fibre Optic Applications – Distributed acoustic sensing</a:t>
            </a:r>
            <a:endParaRPr>
              <a:solidFill>
                <a:schemeClr val="dk2"/>
              </a:solidFill>
            </a:endParaRPr>
          </a:p>
          <a:p>
            <a:pPr indent="0" lvl="0" marL="0" rtl="0" algn="l">
              <a:lnSpc>
                <a:spcPct val="120000"/>
              </a:lnSpc>
              <a:spcBef>
                <a:spcPts val="0"/>
              </a:spcBef>
              <a:spcAft>
                <a:spcPts val="0"/>
              </a:spcAft>
              <a:buClr>
                <a:srgbClr val="FFFF00"/>
              </a:buClr>
              <a:buSzPct val="100000"/>
              <a:buNone/>
            </a:pPr>
            <a:r>
              <a:rPr b="1" lang="en-US" sz="1700">
                <a:solidFill>
                  <a:srgbClr val="0069B4"/>
                </a:solidFill>
                <a:latin typeface="Gill Sans"/>
                <a:ea typeface="Gill Sans"/>
                <a:cs typeface="Gill Sans"/>
                <a:sym typeface="Gill Sans"/>
              </a:rPr>
              <a:t>Characterization and Forecasting </a:t>
            </a:r>
            <a:endParaRPr>
              <a:solidFill>
                <a:srgbClr val="0069B4"/>
              </a:solidFill>
            </a:endParaRPr>
          </a:p>
          <a:p>
            <a:pPr indent="-145097" lvl="0" marL="317500" rtl="0" algn="l">
              <a:lnSpc>
                <a:spcPct val="120000"/>
              </a:lnSpc>
              <a:spcBef>
                <a:spcPts val="0"/>
              </a:spcBef>
              <a:spcAft>
                <a:spcPts val="0"/>
              </a:spcAft>
              <a:buClr>
                <a:schemeClr val="dk2"/>
              </a:buClr>
              <a:buSzPct val="100000"/>
              <a:buFont typeface="Noto Sans Symbols"/>
              <a:buChar char="▪"/>
            </a:pPr>
            <a:r>
              <a:rPr b="1" lang="en-US" sz="1400">
                <a:solidFill>
                  <a:schemeClr val="dk2"/>
                </a:solidFill>
                <a:latin typeface="Gill Sans"/>
                <a:ea typeface="Gill Sans"/>
                <a:cs typeface="Gill Sans"/>
                <a:sym typeface="Gill Sans"/>
              </a:rPr>
              <a:t>Research on nature of tsunamis, source mechanisms and characterisation </a:t>
            </a:r>
            <a:endParaRPr>
              <a:solidFill>
                <a:schemeClr val="dk2"/>
              </a:solidFill>
            </a:endParaRPr>
          </a:p>
          <a:p>
            <a:pPr indent="-145097" lvl="0" marL="317500" rtl="0" algn="l">
              <a:lnSpc>
                <a:spcPct val="120000"/>
              </a:lnSpc>
              <a:spcBef>
                <a:spcPts val="0"/>
              </a:spcBef>
              <a:spcAft>
                <a:spcPts val="0"/>
              </a:spcAft>
              <a:buClr>
                <a:schemeClr val="dk2"/>
              </a:buClr>
              <a:buSzPct val="100000"/>
              <a:buFont typeface="Noto Sans Symbols"/>
              <a:buChar char="▪"/>
            </a:pPr>
            <a:r>
              <a:rPr b="1" lang="en-US" sz="1400">
                <a:solidFill>
                  <a:schemeClr val="dk2"/>
                </a:solidFill>
                <a:latin typeface="Gill Sans"/>
                <a:ea typeface="Gill Sans"/>
                <a:cs typeface="Gill Sans"/>
                <a:sym typeface="Gill Sans"/>
              </a:rPr>
              <a:t>Probabilistic Tsunami Forecasting Techniques</a:t>
            </a:r>
            <a:endParaRPr>
              <a:solidFill>
                <a:schemeClr val="dk2"/>
              </a:solidFill>
            </a:endParaRPr>
          </a:p>
          <a:p>
            <a:pPr indent="-145097" lvl="0" marL="317500" rtl="0" algn="l">
              <a:lnSpc>
                <a:spcPct val="120000"/>
              </a:lnSpc>
              <a:spcBef>
                <a:spcPts val="0"/>
              </a:spcBef>
              <a:spcAft>
                <a:spcPts val="0"/>
              </a:spcAft>
              <a:buClr>
                <a:schemeClr val="dk2"/>
              </a:buClr>
              <a:buSzPct val="100000"/>
              <a:buFont typeface="Noto Sans Symbols"/>
              <a:buChar char="▪"/>
            </a:pPr>
            <a:r>
              <a:rPr b="1" lang="en-US" sz="1400">
                <a:solidFill>
                  <a:schemeClr val="dk2"/>
                </a:solidFill>
                <a:latin typeface="Gill Sans"/>
                <a:ea typeface="Gill Sans"/>
                <a:cs typeface="Gill Sans"/>
                <a:sym typeface="Gill Sans"/>
              </a:rPr>
              <a:t>New Forecast methods</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Database Applications and matching Schema for updated Global Threat Database including non-seismic sources</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AI – ML to relate, discrete or combine observations to potential outcomes</a:t>
            </a:r>
            <a:endParaRPr>
              <a:solidFill>
                <a:schemeClr val="dk2"/>
              </a:solidFill>
            </a:endParaRPr>
          </a:p>
          <a:p>
            <a:pPr indent="-157797" lvl="1" marL="495300" rtl="0" algn="l">
              <a:lnSpc>
                <a:spcPct val="120000"/>
              </a:lnSpc>
              <a:spcBef>
                <a:spcPts val="0"/>
              </a:spcBef>
              <a:spcAft>
                <a:spcPts val="0"/>
              </a:spcAft>
              <a:buClr>
                <a:schemeClr val="dk2"/>
              </a:buClr>
              <a:buSzPct val="100000"/>
              <a:buFont typeface="Noto Sans Symbols"/>
              <a:buChar char="▪"/>
            </a:pPr>
            <a:r>
              <a:rPr lang="en-US" sz="1400">
                <a:solidFill>
                  <a:schemeClr val="dk2"/>
                </a:solidFill>
                <a:latin typeface="Gill Sans"/>
                <a:ea typeface="Gill Sans"/>
                <a:cs typeface="Gill Sans"/>
                <a:sym typeface="Gill Sans"/>
              </a:rPr>
              <a:t>Dynamic Characterization using Rapid update cycle models</a:t>
            </a:r>
            <a:endParaRPr>
              <a:solidFill>
                <a:schemeClr val="dk2"/>
              </a:solidFill>
            </a:endParaRPr>
          </a:p>
        </p:txBody>
      </p:sp>
      <p:sp>
        <p:nvSpPr>
          <p:cNvPr id="265" name="Google Shape;265;p4"/>
          <p:cNvSpPr txBox="1"/>
          <p:nvPr/>
        </p:nvSpPr>
        <p:spPr>
          <a:xfrm>
            <a:off x="157650" y="-356"/>
            <a:ext cx="8828700" cy="497100"/>
          </a:xfrm>
          <a:prstGeom prst="rect">
            <a:avLst/>
          </a:prstGeom>
          <a:noFill/>
          <a:ln>
            <a:noFill/>
          </a:ln>
        </p:spPr>
        <p:txBody>
          <a:bodyPr anchorCtr="0" anchor="ctr"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1800" u="none" cap="none" strike="noStrike">
                <a:solidFill>
                  <a:schemeClr val="accent2"/>
                </a:solidFill>
                <a:latin typeface="Gill Sans"/>
                <a:ea typeface="Gill Sans"/>
                <a:cs typeface="Gill Sans"/>
                <a:sym typeface="Gill Sans"/>
              </a:rPr>
              <a:t>II. Tsunami Detection, Analysis And Forecasting</a:t>
            </a:r>
            <a:endParaRPr b="0" i="0" sz="1000" u="none" cap="none" strike="noStrike">
              <a:solidFill>
                <a:schemeClr val="accent2"/>
              </a:solidFill>
              <a:latin typeface="Arial"/>
              <a:ea typeface="Arial"/>
              <a:cs typeface="Arial"/>
              <a:sym typeface="Arial"/>
            </a:endParaRPr>
          </a:p>
        </p:txBody>
      </p:sp>
      <p:sp>
        <p:nvSpPr>
          <p:cNvPr id="266" name="Google Shape;266;p4"/>
          <p:cNvSpPr txBox="1"/>
          <p:nvPr/>
        </p:nvSpPr>
        <p:spPr>
          <a:xfrm>
            <a:off x="4356860" y="572947"/>
            <a:ext cx="4787100" cy="2134200"/>
          </a:xfrm>
          <a:prstGeom prst="rect">
            <a:avLst/>
          </a:prstGeom>
          <a:solidFill>
            <a:schemeClr val="lt1"/>
          </a:solidFill>
          <a:ln>
            <a:noFill/>
          </a:ln>
        </p:spPr>
        <p:txBody>
          <a:bodyPr anchorCtr="0" anchor="t" bIns="34275" lIns="68575" spcFirstLastPara="1" rIns="68575" wrap="square" tIns="34275">
            <a:normAutofit fontScale="92500" lnSpcReduction="10000"/>
          </a:bodyPr>
          <a:lstStyle/>
          <a:p>
            <a:pPr indent="-171450" lvl="0" marL="215265" marR="0" rtl="0" algn="l">
              <a:lnSpc>
                <a:spcPct val="100000"/>
              </a:lnSpc>
              <a:spcBef>
                <a:spcPts val="0"/>
              </a:spcBef>
              <a:spcAft>
                <a:spcPts val="0"/>
              </a:spcAft>
              <a:buClr>
                <a:schemeClr val="dk2"/>
              </a:buClr>
              <a:buSzPct val="100000"/>
              <a:buFont typeface="Noto Sans Symbols"/>
              <a:buChar char="▪"/>
            </a:pPr>
            <a:r>
              <a:rPr b="1" i="0" lang="en-US" sz="1200" u="none" cap="none" strike="noStrike">
                <a:solidFill>
                  <a:schemeClr val="dk2"/>
                </a:solidFill>
                <a:latin typeface="Gill Sans"/>
                <a:ea typeface="Gill Sans"/>
                <a:cs typeface="Gill Sans"/>
                <a:sym typeface="Gill Sans"/>
              </a:rPr>
              <a:t>Optimal notional global network design in all ICGs</a:t>
            </a:r>
            <a:endParaRPr b="0" i="0" sz="1100" u="none" cap="none" strike="noStrike">
              <a:solidFill>
                <a:schemeClr val="dk2"/>
              </a:solidFill>
              <a:latin typeface="Arial"/>
              <a:ea typeface="Arial"/>
              <a:cs typeface="Arial"/>
              <a:sym typeface="Arial"/>
            </a:endParaRPr>
          </a:p>
          <a:p>
            <a:pPr indent="-171481" lvl="1" marL="348139" marR="0" rtl="0" algn="l">
              <a:lnSpc>
                <a:spcPct val="100000"/>
              </a:lnSpc>
              <a:spcBef>
                <a:spcPts val="0"/>
              </a:spcBef>
              <a:spcAft>
                <a:spcPts val="0"/>
              </a:spcAft>
              <a:buClr>
                <a:schemeClr val="dk2"/>
              </a:buClr>
              <a:buSzPct val="100000"/>
              <a:buFont typeface="Noto Sans Symbols"/>
              <a:buChar char="▪"/>
            </a:pPr>
            <a:r>
              <a:rPr b="0" i="0" lang="en-US" sz="1100" u="none" cap="none" strike="noStrike">
                <a:solidFill>
                  <a:schemeClr val="dk2"/>
                </a:solidFill>
                <a:latin typeface="Gill Sans"/>
                <a:ea typeface="Gill Sans"/>
                <a:cs typeface="Gill Sans"/>
                <a:sym typeface="Gill Sans"/>
              </a:rPr>
              <a:t>Mix of observational platforms for tsunami operations in terms of  locations, sensors, telemetry, data formats, etc</a:t>
            </a:r>
            <a:endParaRPr b="0" i="0" sz="1100" u="none" cap="none" strike="noStrike">
              <a:solidFill>
                <a:schemeClr val="dk2"/>
              </a:solidFill>
              <a:latin typeface="Arial"/>
              <a:ea typeface="Arial"/>
              <a:cs typeface="Arial"/>
              <a:sym typeface="Arial"/>
            </a:endParaRPr>
          </a:p>
          <a:p>
            <a:pPr indent="-171481" lvl="1" marL="348139" marR="0" rtl="0" algn="l">
              <a:lnSpc>
                <a:spcPct val="100000"/>
              </a:lnSpc>
              <a:spcBef>
                <a:spcPts val="0"/>
              </a:spcBef>
              <a:spcAft>
                <a:spcPts val="0"/>
              </a:spcAft>
              <a:buClr>
                <a:schemeClr val="dk2"/>
              </a:buClr>
              <a:buSzPct val="100000"/>
              <a:buFont typeface="Noto Sans Symbols"/>
              <a:buChar char="▪"/>
            </a:pPr>
            <a:r>
              <a:rPr b="0" i="0" lang="en-US" sz="1100" u="none" cap="none" strike="noStrike">
                <a:solidFill>
                  <a:schemeClr val="dk2"/>
                </a:solidFill>
                <a:latin typeface="Gill Sans"/>
                <a:ea typeface="Gill Sans"/>
                <a:cs typeface="Gill Sans"/>
                <a:sym typeface="Gill Sans"/>
              </a:rPr>
              <a:t>New Technologies for Communication, Sensors, Repeaters, </a:t>
            </a:r>
            <a:endParaRPr b="0" i="0" sz="1100" u="none" cap="none" strike="noStrike">
              <a:solidFill>
                <a:schemeClr val="dk2"/>
              </a:solidFill>
              <a:latin typeface="Arial"/>
              <a:ea typeface="Arial"/>
              <a:cs typeface="Arial"/>
              <a:sym typeface="Arial"/>
            </a:endParaRPr>
          </a:p>
          <a:p>
            <a:pPr indent="-171481" lvl="1" marL="348139" marR="0" rtl="0" algn="l">
              <a:lnSpc>
                <a:spcPct val="100000"/>
              </a:lnSpc>
              <a:spcBef>
                <a:spcPts val="0"/>
              </a:spcBef>
              <a:spcAft>
                <a:spcPts val="0"/>
              </a:spcAft>
              <a:buClr>
                <a:schemeClr val="dk2"/>
              </a:buClr>
              <a:buSzPct val="100000"/>
              <a:buFont typeface="Noto Sans Symbols"/>
              <a:buChar char="▪"/>
            </a:pPr>
            <a:r>
              <a:rPr b="0" i="0" lang="en-US" sz="1100" u="none" cap="none" strike="noStrike">
                <a:solidFill>
                  <a:schemeClr val="dk2"/>
                </a:solidFill>
                <a:latin typeface="Gill Sans"/>
                <a:ea typeface="Gill Sans"/>
                <a:cs typeface="Gill Sans"/>
                <a:sym typeface="Gill Sans"/>
              </a:rPr>
              <a:t>New use cases for Data (multi-hazard, climate, science)</a:t>
            </a:r>
            <a:endParaRPr b="0" i="0" sz="1100" u="none" cap="none" strike="noStrike">
              <a:solidFill>
                <a:schemeClr val="dk2"/>
              </a:solidFill>
              <a:latin typeface="Arial"/>
              <a:ea typeface="Arial"/>
              <a:cs typeface="Arial"/>
              <a:sym typeface="Arial"/>
            </a:endParaRPr>
          </a:p>
          <a:p>
            <a:pPr indent="-171481" lvl="1" marL="348139" marR="0" rtl="0" algn="l">
              <a:lnSpc>
                <a:spcPct val="100000"/>
              </a:lnSpc>
              <a:spcBef>
                <a:spcPts val="0"/>
              </a:spcBef>
              <a:spcAft>
                <a:spcPts val="0"/>
              </a:spcAft>
              <a:buClr>
                <a:schemeClr val="dk2"/>
              </a:buClr>
              <a:buSzPct val="100000"/>
              <a:buFont typeface="Noto Sans Symbols"/>
              <a:buChar char="▪"/>
            </a:pPr>
            <a:r>
              <a:rPr b="0" i="0" lang="en-US" sz="1100" u="none" cap="none" strike="noStrike">
                <a:solidFill>
                  <a:schemeClr val="dk2"/>
                </a:solidFill>
                <a:latin typeface="Gill Sans"/>
                <a:ea typeface="Gill Sans"/>
                <a:cs typeface="Gill Sans"/>
                <a:sym typeface="Gill Sans"/>
              </a:rPr>
              <a:t>Collaboration with Scientific Groups, International Organisations, Industry, etc. for expansion of networks, R&amp;D of new systems, Operationalisation</a:t>
            </a:r>
            <a:endParaRPr b="0" i="0" sz="1100" u="none" cap="none" strike="noStrike">
              <a:solidFill>
                <a:schemeClr val="dk2"/>
              </a:solidFill>
              <a:latin typeface="Arial"/>
              <a:ea typeface="Arial"/>
              <a:cs typeface="Arial"/>
              <a:sym typeface="Arial"/>
            </a:endParaRPr>
          </a:p>
          <a:p>
            <a:pPr indent="-171450" lvl="0" marL="215265" marR="0" rtl="0" algn="l">
              <a:lnSpc>
                <a:spcPct val="100000"/>
              </a:lnSpc>
              <a:spcBef>
                <a:spcPts val="0"/>
              </a:spcBef>
              <a:spcAft>
                <a:spcPts val="0"/>
              </a:spcAft>
              <a:buClr>
                <a:schemeClr val="dk2"/>
              </a:buClr>
              <a:buSzPct val="100000"/>
              <a:buFont typeface="Noto Sans Symbols"/>
              <a:buChar char="▪"/>
            </a:pPr>
            <a:r>
              <a:rPr b="1" i="0" lang="en-US" sz="1200" u="none" cap="none" strike="noStrike">
                <a:solidFill>
                  <a:schemeClr val="dk2"/>
                </a:solidFill>
                <a:latin typeface="Gill Sans"/>
                <a:ea typeface="Gill Sans"/>
                <a:cs typeface="Gill Sans"/>
                <a:sym typeface="Gill Sans"/>
              </a:rPr>
              <a:t>Optimal observing network implementation in all ICGs</a:t>
            </a:r>
            <a:endParaRPr b="0" i="0" sz="1100" u="none" cap="none" strike="noStrike">
              <a:solidFill>
                <a:schemeClr val="dk2"/>
              </a:solidFill>
              <a:latin typeface="Arial"/>
              <a:ea typeface="Arial"/>
              <a:cs typeface="Arial"/>
              <a:sym typeface="Arial"/>
            </a:endParaRPr>
          </a:p>
          <a:p>
            <a:pPr indent="-171450" lvl="0" marL="215265" marR="0" rtl="0" algn="l">
              <a:lnSpc>
                <a:spcPct val="100000"/>
              </a:lnSpc>
              <a:spcBef>
                <a:spcPts val="0"/>
              </a:spcBef>
              <a:spcAft>
                <a:spcPts val="0"/>
              </a:spcAft>
              <a:buClr>
                <a:schemeClr val="dk2"/>
              </a:buClr>
              <a:buSzPct val="100000"/>
              <a:buFont typeface="Noto Sans Symbols"/>
              <a:buChar char="▪"/>
            </a:pPr>
            <a:r>
              <a:rPr b="1" i="0" lang="en-US" sz="1200" u="none" cap="none" strike="noStrike">
                <a:solidFill>
                  <a:schemeClr val="dk2"/>
                </a:solidFill>
                <a:latin typeface="Gill Sans"/>
                <a:ea typeface="Gill Sans"/>
                <a:cs typeface="Gill Sans"/>
                <a:sym typeface="Gill Sans"/>
              </a:rPr>
              <a:t>Enhanced data sharing in all ICGs</a:t>
            </a:r>
            <a:endParaRPr b="0" i="0" sz="1100" u="none" cap="none" strike="noStrike">
              <a:solidFill>
                <a:schemeClr val="dk2"/>
              </a:solidFill>
              <a:latin typeface="Arial"/>
              <a:ea typeface="Arial"/>
              <a:cs typeface="Arial"/>
              <a:sym typeface="Arial"/>
            </a:endParaRPr>
          </a:p>
          <a:p>
            <a:pPr indent="-171450" lvl="0" marL="215265" marR="0" rtl="0" algn="l">
              <a:lnSpc>
                <a:spcPct val="100000"/>
              </a:lnSpc>
              <a:spcBef>
                <a:spcPts val="0"/>
              </a:spcBef>
              <a:spcAft>
                <a:spcPts val="0"/>
              </a:spcAft>
              <a:buClr>
                <a:schemeClr val="dk2"/>
              </a:buClr>
              <a:buSzPct val="100000"/>
              <a:buFont typeface="Noto Sans Symbols"/>
              <a:buChar char="▪"/>
            </a:pPr>
            <a:r>
              <a:rPr b="1" i="0" lang="en-US" sz="1200" u="none" cap="none" strike="noStrike">
                <a:solidFill>
                  <a:schemeClr val="dk2"/>
                </a:solidFill>
                <a:latin typeface="Gill Sans"/>
                <a:ea typeface="Gill Sans"/>
                <a:cs typeface="Gill Sans"/>
                <a:sym typeface="Gill Sans"/>
              </a:rPr>
              <a:t>High-Resolution Coastal Bathymetry and Topography</a:t>
            </a:r>
            <a:endParaRPr b="0" i="0" sz="1100" u="none" cap="none" strike="noStrike">
              <a:solidFill>
                <a:schemeClr val="dk2"/>
              </a:solidFill>
              <a:latin typeface="Arial"/>
              <a:ea typeface="Arial"/>
              <a:cs typeface="Arial"/>
              <a:sym typeface="Arial"/>
            </a:endParaRPr>
          </a:p>
          <a:p>
            <a:pPr indent="-171450" lvl="0" marL="215265" marR="0" rtl="0" algn="l">
              <a:lnSpc>
                <a:spcPct val="100000"/>
              </a:lnSpc>
              <a:spcBef>
                <a:spcPts val="0"/>
              </a:spcBef>
              <a:spcAft>
                <a:spcPts val="0"/>
              </a:spcAft>
              <a:buClr>
                <a:schemeClr val="dk2"/>
              </a:buClr>
              <a:buSzPct val="100000"/>
              <a:buFont typeface="Noto Sans Symbols"/>
              <a:buChar char="▪"/>
            </a:pPr>
            <a:r>
              <a:rPr b="1" i="0" lang="en-US" sz="1200" u="none" cap="none" strike="noStrike">
                <a:solidFill>
                  <a:schemeClr val="dk2"/>
                </a:solidFill>
                <a:latin typeface="Gill Sans"/>
                <a:ea typeface="Gill Sans"/>
                <a:cs typeface="Gill Sans"/>
                <a:sym typeface="Gill Sans"/>
              </a:rPr>
              <a:t>Advanced computing/modelling/impact forecasting/assimilation/analytics in all TSPs</a:t>
            </a:r>
            <a:endParaRPr b="0" i="0" sz="1100" u="none" cap="none" strike="noStrike">
              <a:solidFill>
                <a:schemeClr val="dk2"/>
              </a:solidFill>
              <a:latin typeface="Arial"/>
              <a:ea typeface="Arial"/>
              <a:cs typeface="Arial"/>
              <a:sym typeface="Arial"/>
            </a:endParaRPr>
          </a:p>
          <a:p>
            <a:pPr indent="-171450" lvl="0" marL="215265" marR="0" rtl="0" algn="l">
              <a:lnSpc>
                <a:spcPct val="100000"/>
              </a:lnSpc>
              <a:spcBef>
                <a:spcPts val="0"/>
              </a:spcBef>
              <a:spcAft>
                <a:spcPts val="0"/>
              </a:spcAft>
              <a:buClr>
                <a:schemeClr val="dk2"/>
              </a:buClr>
              <a:buSzPct val="100000"/>
              <a:buFont typeface="Noto Sans Symbols"/>
              <a:buChar char="▪"/>
            </a:pPr>
            <a:r>
              <a:rPr b="1" i="0" lang="en-US" sz="1200" u="none" cap="none" strike="noStrike">
                <a:solidFill>
                  <a:schemeClr val="dk2"/>
                </a:solidFill>
                <a:latin typeface="Gill Sans"/>
                <a:ea typeface="Gill Sans"/>
                <a:cs typeface="Gill Sans"/>
                <a:sym typeface="Gill Sans"/>
              </a:rPr>
              <a:t>Access to data, tools and communication platforms in all TWCs</a:t>
            </a:r>
            <a:endParaRPr b="0" i="0" sz="1100" u="none" cap="none" strike="noStrike">
              <a:solidFill>
                <a:schemeClr val="dk2"/>
              </a:solidFill>
              <a:latin typeface="Arial"/>
              <a:ea typeface="Arial"/>
              <a:cs typeface="Arial"/>
              <a:sym typeface="Arial"/>
            </a:endParaRPr>
          </a:p>
          <a:p>
            <a:pPr indent="-203517" lvl="0" marL="539750" marR="0" rtl="0" algn="l">
              <a:lnSpc>
                <a:spcPct val="100000"/>
              </a:lnSpc>
              <a:spcBef>
                <a:spcPts val="0"/>
              </a:spcBef>
              <a:spcAft>
                <a:spcPts val="0"/>
              </a:spcAft>
              <a:buClr>
                <a:schemeClr val="dk2"/>
              </a:buClr>
              <a:buSzPct val="100000"/>
              <a:buFont typeface="Noto Sans Symbols"/>
              <a:buNone/>
            </a:pPr>
            <a:r>
              <a:t/>
            </a:r>
            <a:endParaRPr b="1" i="0" sz="1400" u="none" cap="none" strike="noStrike">
              <a:solidFill>
                <a:schemeClr val="dk2"/>
              </a:solidFill>
              <a:latin typeface="Gill Sans"/>
              <a:ea typeface="Gill Sans"/>
              <a:cs typeface="Gill Sans"/>
              <a:sym typeface="Gill Sans"/>
            </a:endParaRPr>
          </a:p>
          <a:p>
            <a:pPr indent="-209423" lvl="0" marL="539750" marR="0" rtl="0" algn="l">
              <a:lnSpc>
                <a:spcPct val="100000"/>
              </a:lnSpc>
              <a:spcBef>
                <a:spcPts val="0"/>
              </a:spcBef>
              <a:spcAft>
                <a:spcPts val="0"/>
              </a:spcAft>
              <a:buClr>
                <a:schemeClr val="dk2"/>
              </a:buClr>
              <a:buSzPct val="100000"/>
              <a:buFont typeface="Noto Sans Symbols"/>
              <a:buNone/>
            </a:pPr>
            <a:r>
              <a:t/>
            </a:r>
            <a:endParaRPr b="1" i="0" sz="1300" u="none" cap="none" strike="noStrike">
              <a:solidFill>
                <a:schemeClr val="dk2"/>
              </a:solidFill>
              <a:latin typeface="Gill Sans"/>
              <a:ea typeface="Gill Sans"/>
              <a:cs typeface="Gill Sans"/>
              <a:sym typeface="Gill Sans"/>
            </a:endParaRPr>
          </a:p>
        </p:txBody>
      </p:sp>
      <p:pic>
        <p:nvPicPr>
          <p:cNvPr id="267" name="Google Shape;267;p4"/>
          <p:cNvPicPr preferRelativeResize="0"/>
          <p:nvPr/>
        </p:nvPicPr>
        <p:blipFill rotWithShape="1">
          <a:blip r:embed="rId3">
            <a:alphaModFix/>
          </a:blip>
          <a:srcRect b="0" l="0" r="0" t="0"/>
          <a:stretch/>
        </p:blipFill>
        <p:spPr>
          <a:xfrm>
            <a:off x="4412450" y="2783350"/>
            <a:ext cx="4677175" cy="2315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 name="Shape 272"/>
        <p:cNvGrpSpPr/>
        <p:nvPr/>
      </p:nvGrpSpPr>
      <p:grpSpPr>
        <a:xfrm>
          <a:off x="0" y="0"/>
          <a:ext cx="0" cy="0"/>
          <a:chOff x="0" y="0"/>
          <a:chExt cx="0" cy="0"/>
        </a:xfrm>
      </p:grpSpPr>
      <p:pic>
        <p:nvPicPr>
          <p:cNvPr id="273" name="Google Shape;273;p6"/>
          <p:cNvPicPr preferRelativeResize="0"/>
          <p:nvPr/>
        </p:nvPicPr>
        <p:blipFill rotWithShape="1">
          <a:blip r:embed="rId3">
            <a:alphaModFix/>
          </a:blip>
          <a:srcRect b="0" l="0" r="0" t="0"/>
          <a:stretch/>
        </p:blipFill>
        <p:spPr>
          <a:xfrm>
            <a:off x="128588" y="1965325"/>
            <a:ext cx="1543050" cy="2068513"/>
          </a:xfrm>
          <a:prstGeom prst="rect">
            <a:avLst/>
          </a:prstGeom>
          <a:noFill/>
          <a:ln>
            <a:noFill/>
          </a:ln>
        </p:spPr>
      </p:pic>
      <p:sp>
        <p:nvSpPr>
          <p:cNvPr id="274" name="Google Shape;274;p6"/>
          <p:cNvSpPr txBox="1"/>
          <p:nvPr/>
        </p:nvSpPr>
        <p:spPr>
          <a:xfrm>
            <a:off x="944563" y="0"/>
            <a:ext cx="7545387" cy="650875"/>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2700"/>
              <a:buFont typeface="Arial"/>
              <a:buNone/>
            </a:pPr>
            <a:r>
              <a:rPr b="1" i="0" lang="en-US" sz="2700" u="none" cap="none" strike="noStrike">
                <a:solidFill>
                  <a:schemeClr val="accent2"/>
                </a:solidFill>
                <a:latin typeface="Arial"/>
                <a:ea typeface="Arial"/>
                <a:cs typeface="Arial"/>
                <a:sym typeface="Arial"/>
              </a:rPr>
              <a:t>SMART Subsea Cables</a:t>
            </a:r>
            <a:endParaRPr b="1" i="1" sz="2700" u="none" cap="none" strike="noStrike">
              <a:solidFill>
                <a:schemeClr val="accent2"/>
              </a:solidFill>
              <a:latin typeface="Calibri"/>
              <a:ea typeface="Calibri"/>
              <a:cs typeface="Calibri"/>
              <a:sym typeface="Calibri"/>
            </a:endParaRPr>
          </a:p>
        </p:txBody>
      </p:sp>
      <p:pic>
        <p:nvPicPr>
          <p:cNvPr id="275" name="Google Shape;275;p6"/>
          <p:cNvPicPr preferRelativeResize="0"/>
          <p:nvPr/>
        </p:nvPicPr>
        <p:blipFill rotWithShape="1">
          <a:blip r:embed="rId4">
            <a:alphaModFix/>
          </a:blip>
          <a:srcRect b="0" l="0" r="0" t="0"/>
          <a:stretch/>
        </p:blipFill>
        <p:spPr>
          <a:xfrm>
            <a:off x="-3175" y="-4763"/>
            <a:ext cx="1157288" cy="650876"/>
          </a:xfrm>
          <a:prstGeom prst="rect">
            <a:avLst/>
          </a:prstGeom>
          <a:noFill/>
          <a:ln>
            <a:noFill/>
          </a:ln>
        </p:spPr>
      </p:pic>
      <p:grpSp>
        <p:nvGrpSpPr>
          <p:cNvPr id="276" name="Google Shape;276;p6"/>
          <p:cNvGrpSpPr/>
          <p:nvPr/>
        </p:nvGrpSpPr>
        <p:grpSpPr>
          <a:xfrm>
            <a:off x="-39687" y="650704"/>
            <a:ext cx="9182100" cy="4445000"/>
            <a:chOff x="-45737" y="978900"/>
            <a:chExt cx="12241747" cy="5926628"/>
          </a:xfrm>
        </p:grpSpPr>
        <p:pic>
          <p:nvPicPr>
            <p:cNvPr descr="Map&#10;&#10;Description automatically generated" id="277" name="Google Shape;277;p6"/>
            <p:cNvPicPr preferRelativeResize="0"/>
            <p:nvPr/>
          </p:nvPicPr>
          <p:blipFill rotWithShape="1">
            <a:blip r:embed="rId5">
              <a:alphaModFix/>
            </a:blip>
            <a:srcRect b="0" l="0" r="0" t="0"/>
            <a:stretch/>
          </p:blipFill>
          <p:spPr>
            <a:xfrm>
              <a:off x="2248650" y="2014403"/>
              <a:ext cx="7323223" cy="3483864"/>
            </a:xfrm>
            <a:prstGeom prst="rect">
              <a:avLst/>
            </a:prstGeom>
            <a:noFill/>
            <a:ln>
              <a:noFill/>
            </a:ln>
          </p:spPr>
        </p:pic>
        <p:sp>
          <p:nvSpPr>
            <p:cNvPr id="278" name="Google Shape;278;p6"/>
            <p:cNvSpPr txBox="1"/>
            <p:nvPr/>
          </p:nvSpPr>
          <p:spPr>
            <a:xfrm>
              <a:off x="41040" y="978900"/>
              <a:ext cx="12154970" cy="58419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none" cap="none" strike="noStrike">
                  <a:solidFill>
                    <a:srgbClr val="000000"/>
                  </a:solidFill>
                  <a:latin typeface="Arial"/>
                  <a:ea typeface="Arial"/>
                  <a:cs typeface="Arial"/>
                  <a:sym typeface="Arial"/>
                </a:rPr>
                <a:t>Global Array: Climate, Oceans, Sea Level, Earthquakes, Tsunamis </a:t>
              </a:r>
              <a:endParaRPr b="0" i="0" sz="1400" u="none" cap="none" strike="noStrike">
                <a:solidFill>
                  <a:srgbClr val="000000"/>
                </a:solidFill>
                <a:latin typeface="Arial"/>
                <a:ea typeface="Arial"/>
                <a:cs typeface="Arial"/>
                <a:sym typeface="Arial"/>
              </a:endParaRPr>
            </a:p>
          </p:txBody>
        </p:sp>
        <p:sp>
          <p:nvSpPr>
            <p:cNvPr id="279" name="Google Shape;279;p6"/>
            <p:cNvSpPr txBox="1"/>
            <p:nvPr/>
          </p:nvSpPr>
          <p:spPr>
            <a:xfrm>
              <a:off x="9507595" y="1892055"/>
              <a:ext cx="2688415" cy="2031325"/>
            </a:xfrm>
            <a:prstGeom prst="rect">
              <a:avLst/>
            </a:prstGeom>
            <a:solidFill>
              <a:srgbClr val="FCEAF9"/>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Calibri"/>
                <a:buNone/>
              </a:pPr>
              <a:r>
                <a:rPr b="1" i="1" lang="en-US" sz="1800" u="none" cap="none" strike="noStrike">
                  <a:solidFill>
                    <a:srgbClr val="000000"/>
                  </a:solidFill>
                  <a:latin typeface="Calibri"/>
                  <a:ea typeface="Calibri"/>
                  <a:cs typeface="Calibri"/>
                  <a:sym typeface="Calibri"/>
                </a:rPr>
                <a:t>Share</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Calibri"/>
                <a:buNone/>
              </a:pPr>
              <a:r>
                <a:rPr b="1" i="1" lang="en-US" sz="1800" u="none" cap="none" strike="noStrike">
                  <a:solidFill>
                    <a:srgbClr val="000000"/>
                  </a:solidFill>
                  <a:latin typeface="Calibri"/>
                  <a:ea typeface="Calibri"/>
                  <a:cs typeface="Calibri"/>
                  <a:sym typeface="Calibri"/>
                </a:rPr>
                <a:t>submarine cable infrastructure</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Calibri"/>
                <a:buNone/>
              </a:pPr>
              <a:r>
                <a:rPr b="1" i="1" lang="en-US" sz="1800" u="none" cap="none" strike="noStrike">
                  <a:solidFill>
                    <a:srgbClr val="000000"/>
                  </a:solidFill>
                  <a:latin typeface="Calibri"/>
                  <a:ea typeface="Calibri"/>
                  <a:cs typeface="Calibri"/>
                  <a:sym typeface="Calibri"/>
                </a:rPr>
                <a:t>Telecom + science</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Calibri"/>
                <a:buNone/>
              </a:pPr>
              <a:r>
                <a:rPr b="1" i="1" lang="en-US" sz="1800" u="none" cap="none" strike="noStrike">
                  <a:solidFill>
                    <a:srgbClr val="000000"/>
                  </a:solidFill>
                  <a:latin typeface="Calibri"/>
                  <a:ea typeface="Calibri"/>
                  <a:cs typeface="Calibri"/>
                  <a:sym typeface="Calibri"/>
                </a:rPr>
                <a:t> </a:t>
              </a:r>
              <a:r>
                <a:rPr b="1" i="1" lang="en-US" sz="2100" u="none" cap="none" strike="noStrike">
                  <a:solidFill>
                    <a:srgbClr val="C00000"/>
                  </a:solidFill>
                  <a:latin typeface="Calibri"/>
                  <a:ea typeface="Calibri"/>
                  <a:cs typeface="Calibri"/>
                  <a:sym typeface="Calibri"/>
                </a:rPr>
                <a:t>$</a:t>
              </a:r>
              <a:endParaRPr b="1" i="1" sz="1800" u="none" cap="none" strike="noStrike">
                <a:solidFill>
                  <a:srgbClr val="C00000"/>
                </a:solidFill>
                <a:latin typeface="Calibri"/>
                <a:ea typeface="Calibri"/>
                <a:cs typeface="Calibri"/>
                <a:sym typeface="Calibri"/>
              </a:endParaRPr>
            </a:p>
          </p:txBody>
        </p:sp>
        <p:sp>
          <p:nvSpPr>
            <p:cNvPr id="280" name="Google Shape;280;p6"/>
            <p:cNvSpPr txBox="1"/>
            <p:nvPr/>
          </p:nvSpPr>
          <p:spPr>
            <a:xfrm rot="5400000">
              <a:off x="11073070" y="3504509"/>
              <a:ext cx="871537" cy="553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2100"/>
                <a:buFont typeface="Arial"/>
                <a:buNone/>
              </a:pPr>
              <a:r>
                <a:rPr b="0" i="0" lang="en-US" sz="2100" u="none" cap="none" strike="noStrike">
                  <a:solidFill>
                    <a:srgbClr val="C00000"/>
                  </a:solidFill>
                  <a:latin typeface="Arial"/>
                  <a:ea typeface="Arial"/>
                  <a:cs typeface="Arial"/>
                  <a:sym typeface="Arial"/>
                </a:rPr>
                <a:t>➜</a:t>
              </a:r>
              <a:r>
                <a:rPr b="0" i="0" lang="en-US" sz="1800" u="none" cap="none" strike="noStrike">
                  <a:solidFill>
                    <a:srgbClr val="000000"/>
                  </a:solidFill>
                  <a:latin typeface="Arial"/>
                  <a:ea typeface="Arial"/>
                  <a:cs typeface="Arial"/>
                  <a:sym typeface="Arial"/>
                </a:rPr>
                <a:t>  </a:t>
              </a:r>
              <a:endParaRPr b="0" i="0" sz="1800" u="none" cap="none" strike="noStrike">
                <a:solidFill>
                  <a:srgbClr val="000000"/>
                </a:solidFill>
                <a:latin typeface="Calibri"/>
                <a:ea typeface="Calibri"/>
                <a:cs typeface="Calibri"/>
                <a:sym typeface="Calibri"/>
              </a:endParaRPr>
            </a:p>
          </p:txBody>
        </p:sp>
        <p:sp>
          <p:nvSpPr>
            <p:cNvPr id="281" name="Google Shape;281;p6"/>
            <p:cNvSpPr txBox="1"/>
            <p:nvPr/>
          </p:nvSpPr>
          <p:spPr>
            <a:xfrm>
              <a:off x="142996" y="2084544"/>
              <a:ext cx="2757365" cy="49244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imes New Roman"/>
                <a:buNone/>
              </a:pPr>
              <a:r>
                <a:t/>
              </a:r>
              <a:endParaRPr b="1" i="1" sz="1800" u="none" cap="none" strike="noStrike">
                <a:solidFill>
                  <a:srgbClr val="000000"/>
                </a:solidFill>
                <a:latin typeface="Calibri"/>
                <a:ea typeface="Calibri"/>
                <a:cs typeface="Calibri"/>
                <a:sym typeface="Calibri"/>
              </a:endParaRPr>
            </a:p>
          </p:txBody>
        </p:sp>
        <p:pic>
          <p:nvPicPr>
            <p:cNvPr descr="WMO | UNGIS" id="282" name="Google Shape;282;p6"/>
            <p:cNvPicPr preferRelativeResize="0"/>
            <p:nvPr/>
          </p:nvPicPr>
          <p:blipFill rotWithShape="1">
            <a:blip r:embed="rId6">
              <a:alphaModFix/>
            </a:blip>
            <a:srcRect b="0" l="0" r="0" t="0"/>
            <a:stretch/>
          </p:blipFill>
          <p:spPr>
            <a:xfrm>
              <a:off x="-45737" y="5946296"/>
              <a:ext cx="914400" cy="914400"/>
            </a:xfrm>
            <a:prstGeom prst="rect">
              <a:avLst/>
            </a:prstGeom>
            <a:noFill/>
            <a:ln>
              <a:noFill/>
            </a:ln>
          </p:spPr>
        </p:pic>
        <p:sp>
          <p:nvSpPr>
            <p:cNvPr id="283" name="Google Shape;283;p6"/>
            <p:cNvSpPr/>
            <p:nvPr/>
          </p:nvSpPr>
          <p:spPr>
            <a:xfrm>
              <a:off x="3611548" y="5184689"/>
              <a:ext cx="184135" cy="368298"/>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chemeClr val="dk1"/>
                </a:buClr>
                <a:buSzPts val="1350"/>
                <a:buFont typeface="Times New Roman"/>
                <a:buNone/>
              </a:pPr>
              <a:r>
                <a:t/>
              </a:r>
              <a:endParaRPr b="0" i="0" sz="1350" u="none" cap="none" strike="noStrike">
                <a:solidFill>
                  <a:srgbClr val="000000"/>
                </a:solidFill>
                <a:latin typeface="Calibri"/>
                <a:ea typeface="Calibri"/>
                <a:cs typeface="Calibri"/>
                <a:sym typeface="Calibri"/>
              </a:endParaRPr>
            </a:p>
          </p:txBody>
        </p:sp>
        <p:pic>
          <p:nvPicPr>
            <p:cNvPr id="284" name="Google Shape;284;p6"/>
            <p:cNvPicPr preferRelativeResize="0"/>
            <p:nvPr/>
          </p:nvPicPr>
          <p:blipFill rotWithShape="1">
            <a:blip r:embed="rId7">
              <a:alphaModFix/>
            </a:blip>
            <a:srcRect b="-12273" l="0" r="-12885" t="0"/>
            <a:stretch/>
          </p:blipFill>
          <p:spPr>
            <a:xfrm>
              <a:off x="8219322" y="4545889"/>
              <a:ext cx="2340781" cy="1725317"/>
            </a:xfrm>
            <a:prstGeom prst="diagStripe">
              <a:avLst>
                <a:gd fmla="val 50000" name="adj"/>
              </a:avLst>
            </a:prstGeom>
            <a:noFill/>
            <a:ln>
              <a:noFill/>
            </a:ln>
          </p:spPr>
        </p:pic>
        <p:sp>
          <p:nvSpPr>
            <p:cNvPr id="285" name="Google Shape;285;p6"/>
            <p:cNvSpPr/>
            <p:nvPr/>
          </p:nvSpPr>
          <p:spPr>
            <a:xfrm>
              <a:off x="7601123" y="2748422"/>
              <a:ext cx="366151" cy="366180"/>
            </a:xfrm>
            <a:prstGeom prst="ellipse">
              <a:avLst/>
            </a:prstGeom>
            <a:noFill/>
            <a:ln cap="flat" cmpd="sng" w="76200">
              <a:solidFill>
                <a:srgbClr val="53F82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Times New Roman"/>
                <a:buNone/>
              </a:pPr>
              <a:r>
                <a:t/>
              </a:r>
              <a:endParaRPr b="0" i="0" sz="1350" u="none" cap="none" strike="noStrike">
                <a:solidFill>
                  <a:srgbClr val="000000"/>
                </a:solidFill>
                <a:latin typeface="Calibri"/>
                <a:ea typeface="Calibri"/>
                <a:cs typeface="Calibri"/>
                <a:sym typeface="Calibri"/>
              </a:endParaRPr>
            </a:p>
          </p:txBody>
        </p:sp>
        <p:sp>
          <p:nvSpPr>
            <p:cNvPr id="286" name="Google Shape;286;p6"/>
            <p:cNvSpPr txBox="1"/>
            <p:nvPr/>
          </p:nvSpPr>
          <p:spPr>
            <a:xfrm>
              <a:off x="146864" y="1484779"/>
              <a:ext cx="9016224" cy="969427"/>
            </a:xfrm>
            <a:prstGeom prst="rect">
              <a:avLst/>
            </a:prstGeom>
            <a:solidFill>
              <a:schemeClr val="lt1"/>
            </a:solid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25"/>
                <a:buFont typeface="Arial"/>
                <a:buChar char="•"/>
              </a:pPr>
              <a:r>
                <a:rPr b="1" i="1" lang="en-US" sz="2025" u="none" cap="none" strike="noStrike">
                  <a:solidFill>
                    <a:srgbClr val="000000"/>
                  </a:solidFill>
                  <a:latin typeface="Calibri"/>
                  <a:ea typeface="Calibri"/>
                  <a:cs typeface="Calibri"/>
                  <a:sym typeface="Calibri"/>
                </a:rPr>
                <a:t>Create Planetary Sensor, power, Internet network</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100"/>
                <a:buFont typeface="Arial"/>
                <a:buChar char="•"/>
              </a:pPr>
              <a:r>
                <a:rPr b="1" i="1" lang="en-US" sz="2100" u="none" cap="none" strike="noStrike">
                  <a:solidFill>
                    <a:srgbClr val="000000"/>
                  </a:solidFill>
                  <a:latin typeface="Calibri"/>
                  <a:ea typeface="Calibri"/>
                  <a:cs typeface="Calibri"/>
                  <a:sym typeface="Calibri"/>
                </a:rPr>
                <a:t>1</a:t>
              </a:r>
              <a:r>
                <a:rPr b="1" baseline="30000" i="1" lang="en-US" sz="2100" u="none" cap="none" strike="noStrike">
                  <a:solidFill>
                    <a:srgbClr val="000000"/>
                  </a:solidFill>
                  <a:latin typeface="Calibri"/>
                  <a:ea typeface="Calibri"/>
                  <a:cs typeface="Calibri"/>
                  <a:sym typeface="Calibri"/>
                </a:rPr>
                <a:t>st</a:t>
              </a:r>
              <a:r>
                <a:rPr b="1" i="1" lang="en-US" sz="2100" u="none" cap="none" strike="noStrike">
                  <a:solidFill>
                    <a:srgbClr val="000000"/>
                  </a:solidFill>
                  <a:latin typeface="Calibri"/>
                  <a:ea typeface="Calibri"/>
                  <a:cs typeface="Calibri"/>
                  <a:sym typeface="Calibri"/>
                </a:rPr>
                <a:t> order addition to Ocean-Earth observing system </a:t>
              </a:r>
              <a:endParaRPr b="0" i="0" sz="1400" u="none" cap="none" strike="noStrike">
                <a:solidFill>
                  <a:srgbClr val="000000"/>
                </a:solidFill>
                <a:latin typeface="Arial"/>
                <a:ea typeface="Arial"/>
                <a:cs typeface="Arial"/>
                <a:sym typeface="Arial"/>
              </a:endParaRPr>
            </a:p>
          </p:txBody>
        </p:sp>
        <p:sp>
          <p:nvSpPr>
            <p:cNvPr id="287" name="Google Shape;287;p6"/>
            <p:cNvSpPr/>
            <p:nvPr/>
          </p:nvSpPr>
          <p:spPr>
            <a:xfrm>
              <a:off x="4646510" y="4513710"/>
              <a:ext cx="364035" cy="366180"/>
            </a:xfrm>
            <a:prstGeom prst="ellipse">
              <a:avLst/>
            </a:prstGeom>
            <a:noFill/>
            <a:ln cap="flat" cmpd="sng" w="76200">
              <a:solidFill>
                <a:srgbClr val="00FD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Times New Roman"/>
                <a:buNone/>
              </a:pPr>
              <a:r>
                <a:t/>
              </a:r>
              <a:endParaRPr b="0" i="0" sz="1350" u="none" cap="none" strike="noStrike">
                <a:solidFill>
                  <a:srgbClr val="000000"/>
                </a:solidFill>
                <a:latin typeface="Calibri"/>
                <a:ea typeface="Calibri"/>
                <a:cs typeface="Calibri"/>
                <a:sym typeface="Calibri"/>
              </a:endParaRPr>
            </a:p>
          </p:txBody>
        </p:sp>
        <p:sp>
          <p:nvSpPr>
            <p:cNvPr id="288" name="Google Shape;288;p6"/>
            <p:cNvSpPr/>
            <p:nvPr/>
          </p:nvSpPr>
          <p:spPr>
            <a:xfrm>
              <a:off x="3040098" y="3766531"/>
              <a:ext cx="364035" cy="364064"/>
            </a:xfrm>
            <a:prstGeom prst="ellipse">
              <a:avLst/>
            </a:prstGeom>
            <a:noFill/>
            <a:ln cap="flat" cmpd="sng" w="762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Times New Roman"/>
                <a:buNone/>
              </a:pPr>
              <a:r>
                <a:t/>
              </a:r>
              <a:endParaRPr b="0" i="0" sz="1350" u="none" cap="none" strike="noStrike">
                <a:solidFill>
                  <a:srgbClr val="000000"/>
                </a:solidFill>
                <a:latin typeface="Calibri"/>
                <a:ea typeface="Calibri"/>
                <a:cs typeface="Calibri"/>
                <a:sym typeface="Calibri"/>
              </a:endParaRPr>
            </a:p>
          </p:txBody>
        </p:sp>
        <p:sp>
          <p:nvSpPr>
            <p:cNvPr id="289" name="Google Shape;289;p6"/>
            <p:cNvSpPr/>
            <p:nvPr/>
          </p:nvSpPr>
          <p:spPr>
            <a:xfrm>
              <a:off x="5112137" y="4139062"/>
              <a:ext cx="366151" cy="366182"/>
            </a:xfrm>
            <a:prstGeom prst="ellipse">
              <a:avLst/>
            </a:prstGeom>
            <a:noFill/>
            <a:ln cap="flat" cmpd="sng" w="76200">
              <a:solidFill>
                <a:srgbClr val="73FE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Times New Roman"/>
                <a:buNone/>
              </a:pPr>
              <a:r>
                <a:t/>
              </a:r>
              <a:endParaRPr b="0" i="0" sz="1350" u="none" cap="none" strike="noStrike">
                <a:solidFill>
                  <a:srgbClr val="000000"/>
                </a:solidFill>
                <a:latin typeface="Calibri"/>
                <a:ea typeface="Calibri"/>
                <a:cs typeface="Calibri"/>
                <a:sym typeface="Calibri"/>
              </a:endParaRPr>
            </a:p>
          </p:txBody>
        </p:sp>
        <p:sp>
          <p:nvSpPr>
            <p:cNvPr id="290" name="Google Shape;290;p6"/>
            <p:cNvSpPr txBox="1"/>
            <p:nvPr/>
          </p:nvSpPr>
          <p:spPr>
            <a:xfrm>
              <a:off x="834721" y="5489487"/>
              <a:ext cx="6078544" cy="1416041"/>
            </a:xfrm>
            <a:prstGeom prst="rect">
              <a:avLst/>
            </a:prstGeom>
            <a:solidFill>
              <a:srgbClr val="E1FFD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CAM: 3700 km, Gov’t, install 2025        SMART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1" i="0" lang="en-US" sz="1800" u="sng" cap="none" strike="noStrike">
                  <a:solidFill>
                    <a:srgbClr val="000000"/>
                  </a:solidFill>
                  <a:latin typeface="Calibri"/>
                  <a:ea typeface="Calibri"/>
                  <a:cs typeface="Calibri"/>
                  <a:sym typeface="Calibri"/>
                </a:rPr>
                <a:t>C</a:t>
              </a:r>
              <a:r>
                <a:rPr b="1" i="0" lang="en-US" sz="1800" u="none" cap="none" strike="noStrike">
                  <a:solidFill>
                    <a:srgbClr val="000000"/>
                  </a:solidFill>
                  <a:latin typeface="Calibri"/>
                  <a:ea typeface="Calibri"/>
                  <a:cs typeface="Calibri"/>
                  <a:sym typeface="Calibri"/>
                </a:rPr>
                <a:t>ontinent/Lisbon-</a:t>
              </a:r>
              <a:r>
                <a:rPr b="1" i="0" lang="en-US" sz="1800" u="sng" cap="none" strike="noStrike">
                  <a:solidFill>
                    <a:srgbClr val="000000"/>
                  </a:solidFill>
                  <a:latin typeface="Calibri"/>
                  <a:ea typeface="Calibri"/>
                  <a:cs typeface="Calibri"/>
                  <a:sym typeface="Calibri"/>
                </a:rPr>
                <a:t>A</a:t>
              </a:r>
              <a:r>
                <a:rPr b="1" i="0" lang="en-US" sz="1800" u="none" cap="none" strike="noStrike">
                  <a:solidFill>
                    <a:srgbClr val="000000"/>
                  </a:solidFill>
                  <a:latin typeface="Calibri"/>
                  <a:ea typeface="Calibri"/>
                  <a:cs typeface="Calibri"/>
                  <a:sym typeface="Calibri"/>
                </a:rPr>
                <a:t>zores-</a:t>
              </a:r>
              <a:r>
                <a:rPr b="1" i="0" lang="en-US" sz="1800" u="sng" cap="none" strike="noStrike">
                  <a:solidFill>
                    <a:srgbClr val="000000"/>
                  </a:solidFill>
                  <a:latin typeface="Calibri"/>
                  <a:ea typeface="Calibri"/>
                  <a:cs typeface="Calibri"/>
                  <a:sym typeface="Calibri"/>
                </a:rPr>
                <a:t>M</a:t>
              </a:r>
              <a:r>
                <a:rPr b="1" i="0" lang="en-US" sz="1800" u="none" cap="none" strike="noStrike">
                  <a:solidFill>
                    <a:srgbClr val="000000"/>
                  </a:solidFill>
                  <a:latin typeface="Calibri"/>
                  <a:ea typeface="Calibri"/>
                  <a:cs typeface="Calibri"/>
                  <a:sym typeface="Calibri"/>
                </a:rPr>
                <a:t>adeira 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1" lang="en-US" sz="1300" u="none" cap="none" strike="noStrike">
                  <a:solidFill>
                    <a:srgbClr val="000000"/>
                  </a:solidFill>
                  <a:latin typeface="Arial"/>
                  <a:ea typeface="Arial"/>
                  <a:cs typeface="Arial"/>
                  <a:sym typeface="Arial"/>
                </a:rPr>
                <a:t>1755 Lisbon - Seismic, tsunami, ocean, environment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1" lang="en-US" sz="1300" u="none" cap="none" strike="noStrike">
                  <a:solidFill>
                    <a:srgbClr val="000000"/>
                  </a:solidFill>
                  <a:latin typeface="Arial"/>
                  <a:ea typeface="Arial"/>
                  <a:cs typeface="Arial"/>
                  <a:sym typeface="Arial"/>
                </a:rPr>
                <a:t>3700 km, 50 SMART repeaters, €120M</a:t>
              </a:r>
              <a:endParaRPr b="0" i="0" sz="1400" u="none" cap="none" strike="noStrike">
                <a:solidFill>
                  <a:srgbClr val="000000"/>
                </a:solidFill>
                <a:latin typeface="Arial"/>
                <a:ea typeface="Arial"/>
                <a:cs typeface="Arial"/>
                <a:sym typeface="Arial"/>
              </a:endParaRPr>
            </a:p>
          </p:txBody>
        </p:sp>
        <p:sp>
          <p:nvSpPr>
            <p:cNvPr id="291" name="Google Shape;291;p6"/>
            <p:cNvSpPr txBox="1"/>
            <p:nvPr/>
          </p:nvSpPr>
          <p:spPr>
            <a:xfrm>
              <a:off x="5214470" y="5519959"/>
              <a:ext cx="726437"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b="0" i="0" sz="1800" u="none" cap="none" strike="noStrike">
                <a:solidFill>
                  <a:srgbClr val="000000"/>
                </a:solidFill>
                <a:latin typeface="Calibri"/>
                <a:ea typeface="Calibri"/>
                <a:cs typeface="Calibri"/>
                <a:sym typeface="Calibri"/>
              </a:endParaRPr>
            </a:p>
          </p:txBody>
        </p:sp>
        <p:sp>
          <p:nvSpPr>
            <p:cNvPr id="292" name="Google Shape;292;p6"/>
            <p:cNvSpPr/>
            <p:nvPr/>
          </p:nvSpPr>
          <p:spPr>
            <a:xfrm>
              <a:off x="11584157" y="3311079"/>
              <a:ext cx="453544"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2400"/>
                <a:buFont typeface="Calibri"/>
                <a:buNone/>
              </a:pPr>
              <a:r>
                <a:rPr b="1" i="1" lang="en-US" sz="2400" u="none" cap="none" strike="noStrike">
                  <a:solidFill>
                    <a:srgbClr val="C00000"/>
                  </a:solidFill>
                  <a:latin typeface="Calibri"/>
                  <a:ea typeface="Calibri"/>
                  <a:cs typeface="Calibri"/>
                  <a:sym typeface="Calibri"/>
                </a:rPr>
                <a:t>€</a:t>
              </a:r>
              <a:endParaRPr b="1" i="1" sz="2100" u="none" cap="none" strike="noStrike">
                <a:solidFill>
                  <a:srgbClr val="C00000"/>
                </a:solidFill>
                <a:latin typeface="Calibri"/>
                <a:ea typeface="Calibri"/>
                <a:cs typeface="Calibri"/>
                <a:sym typeface="Calibri"/>
              </a:endParaRPr>
            </a:p>
          </p:txBody>
        </p:sp>
        <p:sp>
          <p:nvSpPr>
            <p:cNvPr id="293" name="Google Shape;293;p6"/>
            <p:cNvSpPr/>
            <p:nvPr/>
          </p:nvSpPr>
          <p:spPr>
            <a:xfrm>
              <a:off x="4413697" y="4822742"/>
              <a:ext cx="366151" cy="366180"/>
            </a:xfrm>
            <a:prstGeom prst="ellipse">
              <a:avLst/>
            </a:prstGeom>
            <a:noFill/>
            <a:ln cap="flat" cmpd="sng" w="76200">
              <a:solidFill>
                <a:srgbClr val="00FD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Times New Roman"/>
                <a:buNone/>
              </a:pPr>
              <a:r>
                <a:t/>
              </a:r>
              <a:endParaRPr b="0" i="0" sz="1350" u="none" cap="none" strike="noStrike">
                <a:solidFill>
                  <a:srgbClr val="000000"/>
                </a:solidFill>
                <a:latin typeface="Calibri"/>
                <a:ea typeface="Calibri"/>
                <a:cs typeface="Calibri"/>
                <a:sym typeface="Calibri"/>
              </a:endParaRPr>
            </a:p>
          </p:txBody>
        </p:sp>
        <p:sp>
          <p:nvSpPr>
            <p:cNvPr id="294" name="Google Shape;294;p6"/>
            <p:cNvSpPr txBox="1"/>
            <p:nvPr/>
          </p:nvSpPr>
          <p:spPr>
            <a:xfrm>
              <a:off x="9576635" y="3984488"/>
              <a:ext cx="2499385" cy="1887630"/>
            </a:xfrm>
            <a:prstGeom prst="rect">
              <a:avLst/>
            </a:prstGeom>
            <a:solidFill>
              <a:srgbClr val="FCEAF9"/>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1.2+ Gm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~20,000 repeaters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20 year refresh</a:t>
              </a:r>
              <a:endParaRPr/>
            </a:p>
            <a:p>
              <a:pPr indent="0" lvl="0" marL="0" marR="0" rtl="0" algn="r">
                <a:lnSpc>
                  <a:spcPct val="100000"/>
                </a:lnSpc>
                <a:spcBef>
                  <a:spcPts val="0"/>
                </a:spcBef>
                <a:spcAft>
                  <a:spcPts val="0"/>
                </a:spcAft>
                <a:buClr>
                  <a:srgbClr val="000000"/>
                </a:buClr>
                <a:buSzPts val="1800"/>
                <a:buFont typeface="Calibri"/>
                <a:buNone/>
              </a:pPr>
              <a:r>
                <a:rPr b="1" i="0" lang="en-US" sz="1400" u="none" cap="none" strike="noStrike">
                  <a:solidFill>
                    <a:srgbClr val="000000"/>
                  </a:solidFill>
                  <a:latin typeface="Arial"/>
                  <a:ea typeface="Arial"/>
                  <a:cs typeface="Arial"/>
                  <a:sym typeface="Arial"/>
                </a:rPr>
                <a:t>repeaters ~70 km</a:t>
              </a:r>
              <a:endParaRPr/>
            </a:p>
          </p:txBody>
        </p:sp>
        <p:sp>
          <p:nvSpPr>
            <p:cNvPr id="295" name="Google Shape;295;p6"/>
            <p:cNvSpPr txBox="1"/>
            <p:nvPr/>
          </p:nvSpPr>
          <p:spPr>
            <a:xfrm>
              <a:off x="9021289" y="3552864"/>
              <a:ext cx="2289089" cy="492443"/>
            </a:xfrm>
            <a:prstGeom prst="rect">
              <a:avLst/>
            </a:prstGeom>
            <a:solidFill>
              <a:srgbClr val="FFC4F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NO Interference</a:t>
              </a:r>
              <a:endParaRPr b="0" i="0" sz="1400" u="none" cap="none" strike="noStrike">
                <a:solidFill>
                  <a:srgbClr val="000000"/>
                </a:solidFill>
                <a:latin typeface="Arial"/>
                <a:ea typeface="Arial"/>
                <a:cs typeface="Arial"/>
                <a:sym typeface="Arial"/>
              </a:endParaRPr>
            </a:p>
          </p:txBody>
        </p:sp>
      </p:grpSp>
      <p:pic>
        <p:nvPicPr>
          <p:cNvPr id="296" name="Google Shape;296;p6"/>
          <p:cNvPicPr preferRelativeResize="0"/>
          <p:nvPr/>
        </p:nvPicPr>
        <p:blipFill rotWithShape="1">
          <a:blip r:embed="rId8">
            <a:alphaModFix/>
          </a:blip>
          <a:srcRect b="0" l="0" r="0" t="0"/>
          <a:stretch/>
        </p:blipFill>
        <p:spPr>
          <a:xfrm>
            <a:off x="8199438" y="0"/>
            <a:ext cx="944562" cy="623888"/>
          </a:xfrm>
          <a:prstGeom prst="rect">
            <a:avLst/>
          </a:prstGeom>
          <a:noFill/>
          <a:ln>
            <a:noFill/>
          </a:ln>
        </p:spPr>
      </p:pic>
      <p:pic>
        <p:nvPicPr>
          <p:cNvPr id="297" name="Google Shape;297;p6"/>
          <p:cNvPicPr preferRelativeResize="0"/>
          <p:nvPr/>
        </p:nvPicPr>
        <p:blipFill rotWithShape="1">
          <a:blip r:embed="rId9">
            <a:alphaModFix/>
          </a:blip>
          <a:srcRect b="0" l="0" r="0" t="0"/>
          <a:stretch/>
        </p:blipFill>
        <p:spPr>
          <a:xfrm>
            <a:off x="374650" y="2084388"/>
            <a:ext cx="1062038" cy="758825"/>
          </a:xfrm>
          <a:prstGeom prst="rect">
            <a:avLst/>
          </a:prstGeom>
          <a:noFill/>
          <a:ln>
            <a:noFill/>
          </a:ln>
        </p:spPr>
      </p:pic>
      <p:sp>
        <p:nvSpPr>
          <p:cNvPr id="298" name="Google Shape;298;p6"/>
          <p:cNvSpPr txBox="1"/>
          <p:nvPr/>
        </p:nvSpPr>
        <p:spPr>
          <a:xfrm>
            <a:off x="5194300" y="4298950"/>
            <a:ext cx="3378200" cy="923289"/>
          </a:xfrm>
          <a:prstGeom prst="rect">
            <a:avLst/>
          </a:prstGeom>
          <a:solidFill>
            <a:srgbClr val="FFFFC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1</a:t>
            </a:r>
            <a:r>
              <a:rPr b="1" baseline="30000" i="0" lang="en-US" sz="1800" u="none" cap="none" strike="noStrike">
                <a:solidFill>
                  <a:srgbClr val="000000"/>
                </a:solidFill>
                <a:latin typeface="Calibri"/>
                <a:ea typeface="Calibri"/>
                <a:cs typeface="Calibri"/>
                <a:sym typeface="Calibri"/>
              </a:rPr>
              <a:t>st</a:t>
            </a:r>
            <a:r>
              <a:rPr b="1" i="0" lang="en-US" sz="1800" u="none" cap="none" strike="noStrike">
                <a:solidFill>
                  <a:srgbClr val="000000"/>
                </a:solidFill>
                <a:latin typeface="Calibri"/>
                <a:ea typeface="Calibri"/>
                <a:cs typeface="Calibri"/>
                <a:sym typeface="Calibri"/>
              </a:rPr>
              <a:t> Sensors:  Bottom temperature, pressure, seismic acceleration</a:t>
            </a:r>
            <a:endParaRPr b="0" i="0" sz="1400" u="none" cap="none" strike="noStrike">
              <a:solidFill>
                <a:srgbClr val="000000"/>
              </a:solidFill>
              <a:latin typeface="Arial"/>
              <a:ea typeface="Arial"/>
              <a:cs typeface="Arial"/>
              <a:sym typeface="Arial"/>
            </a:endParaRPr>
          </a:p>
        </p:txBody>
      </p:sp>
      <p:sp>
        <p:nvSpPr>
          <p:cNvPr id="299" name="Google Shape;299;p6"/>
          <p:cNvSpPr/>
          <p:nvPr/>
        </p:nvSpPr>
        <p:spPr>
          <a:xfrm>
            <a:off x="207963" y="2870200"/>
            <a:ext cx="1495425" cy="113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FDFF"/>
              </a:buClr>
              <a:buSzPts val="1800"/>
              <a:buFont typeface="Calibri"/>
              <a:buNone/>
            </a:pPr>
            <a:r>
              <a:rPr b="1" i="0" lang="en-US" sz="1800" u="none" cap="none" strike="noStrike">
                <a:solidFill>
                  <a:srgbClr val="00FDFF"/>
                </a:solidFill>
                <a:latin typeface="Calibri"/>
                <a:ea typeface="Calibri"/>
                <a:cs typeface="Calibri"/>
                <a:sym typeface="Calibri"/>
              </a:rPr>
              <a:t>SMART</a:t>
            </a:r>
            <a:r>
              <a:rPr b="1" i="0" lang="en-US" sz="1650" u="none" cap="none" strike="noStrike">
                <a:solidFill>
                  <a:srgbClr val="00FDFF"/>
                </a:solidFill>
                <a:latin typeface="Calibri"/>
                <a:ea typeface="Calibri"/>
                <a:cs typeface="Calibri"/>
                <a:sym typeface="Calibri"/>
              </a:rPr>
              <a:t>:             </a:t>
            </a:r>
            <a:r>
              <a:rPr b="1" i="1" lang="en-US" sz="1650" u="none" cap="none" strike="noStrike">
                <a:solidFill>
                  <a:srgbClr val="00FDFF"/>
                </a:solidFill>
                <a:latin typeface="Calibri"/>
                <a:ea typeface="Calibri"/>
                <a:cs typeface="Calibri"/>
                <a:sym typeface="Calibri"/>
              </a:rPr>
              <a:t>UN Decade for Ocean Science Project</a:t>
            </a:r>
            <a:endParaRPr b="0" i="0" sz="1400" u="none" cap="none" strike="noStrike">
              <a:solidFill>
                <a:srgbClr val="000000"/>
              </a:solidFill>
              <a:latin typeface="Arial"/>
              <a:ea typeface="Arial"/>
              <a:cs typeface="Arial"/>
              <a:sym typeface="Arial"/>
            </a:endParaRPr>
          </a:p>
        </p:txBody>
      </p:sp>
      <p:pic>
        <p:nvPicPr>
          <p:cNvPr descr="ITU – International Telecommunication Union Logo [EPS-PDF] | Union logo,  International telecommunication union, Logos" id="300" name="Google Shape;300;p6"/>
          <p:cNvPicPr preferRelativeResize="0"/>
          <p:nvPr/>
        </p:nvPicPr>
        <p:blipFill rotWithShape="1">
          <a:blip r:embed="rId10">
            <a:alphaModFix/>
          </a:blip>
          <a:srcRect b="0" l="0" r="0" t="0"/>
          <a:stretch/>
        </p:blipFill>
        <p:spPr>
          <a:xfrm>
            <a:off x="8488363" y="4457700"/>
            <a:ext cx="655637" cy="685800"/>
          </a:xfrm>
          <a:prstGeom prst="rect">
            <a:avLst/>
          </a:prstGeom>
          <a:noFill/>
          <a:ln>
            <a:noFill/>
          </a:ln>
        </p:spPr>
      </p:pic>
      <p:sp>
        <p:nvSpPr>
          <p:cNvPr id="301" name="Google Shape;301;p6"/>
          <p:cNvSpPr/>
          <p:nvPr/>
        </p:nvSpPr>
        <p:spPr>
          <a:xfrm>
            <a:off x="6137188" y="1991403"/>
            <a:ext cx="274637" cy="274637"/>
          </a:xfrm>
          <a:prstGeom prst="ellipse">
            <a:avLst/>
          </a:prstGeom>
          <a:noFill/>
          <a:ln cap="flat" cmpd="sng" w="76200">
            <a:solidFill>
              <a:srgbClr val="53F82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Times New Roman"/>
              <a:buNone/>
            </a:pPr>
            <a:r>
              <a:t/>
            </a:r>
            <a:endParaRPr b="0" i="0" sz="1350" u="none" cap="none" strike="noStrike">
              <a:solidFill>
                <a:srgbClr val="000000"/>
              </a:solidFill>
              <a:latin typeface="Calibri"/>
              <a:ea typeface="Calibri"/>
              <a:cs typeface="Calibri"/>
              <a:sym typeface="Calibri"/>
            </a:endParaRPr>
          </a:p>
        </p:txBody>
      </p:sp>
      <p:sp>
        <p:nvSpPr>
          <p:cNvPr id="302" name="Google Shape;302;p6"/>
          <p:cNvSpPr/>
          <p:nvPr/>
        </p:nvSpPr>
        <p:spPr>
          <a:xfrm>
            <a:off x="3244939" y="3077992"/>
            <a:ext cx="274637" cy="274637"/>
          </a:xfrm>
          <a:prstGeom prst="ellipse">
            <a:avLst/>
          </a:prstGeom>
          <a:noFill/>
          <a:ln cap="flat" cmpd="sng" w="76200">
            <a:solidFill>
              <a:srgbClr val="53F82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Times New Roman"/>
              <a:buNone/>
            </a:pPr>
            <a:r>
              <a:t/>
            </a:r>
            <a:endParaRPr b="0" i="0" sz="1350" u="none" cap="none" strike="noStrike">
              <a:solidFill>
                <a:srgbClr val="000000"/>
              </a:solidFill>
              <a:latin typeface="Calibri"/>
              <a:ea typeface="Calibri"/>
              <a:cs typeface="Calibri"/>
              <a:sym typeface="Calibri"/>
            </a:endParaRPr>
          </a:p>
        </p:txBody>
      </p:sp>
    </p:spTree>
  </p:cSld>
  <p:clrMapOvr>
    <a:masterClrMapping/>
  </p:clrMapOvr>
  <p:transition advTm="49450">
    <p:wipe dir="r"/>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sp>
        <p:nvSpPr>
          <p:cNvPr id="308" name="Google Shape;308;g2d220d9f01e_1_6"/>
          <p:cNvSpPr txBox="1"/>
          <p:nvPr/>
        </p:nvSpPr>
        <p:spPr>
          <a:xfrm>
            <a:off x="157650" y="269987"/>
            <a:ext cx="8828700" cy="1015888"/>
          </a:xfrm>
          <a:prstGeom prst="rect">
            <a:avLst/>
          </a:prstGeom>
          <a:noFill/>
          <a:ln>
            <a:noFill/>
          </a:ln>
        </p:spPr>
        <p:txBody>
          <a:bodyPr anchorCtr="0" anchor="ctr" bIns="34275" lIns="68575" spcFirstLastPara="1" rIns="68575" wrap="square" tIns="34275">
            <a:normAutofit lnSpcReduction="10000"/>
          </a:bodyPr>
          <a:lstStyle/>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Gill Sans"/>
                <a:ea typeface="Gill Sans"/>
                <a:cs typeface="Gill Sans"/>
                <a:sym typeface="Gill Sans"/>
              </a:rPr>
              <a:t>Developing an Optimised Sensing Grid To Achieve UNODTP Goals</a:t>
            </a:r>
            <a:endParaRPr/>
          </a:p>
          <a:p>
            <a:pPr indent="0" lvl="0" marL="0" marR="0" rtl="0" algn="ctr">
              <a:lnSpc>
                <a:spcPct val="80000"/>
              </a:lnSpc>
              <a:spcBef>
                <a:spcPts val="0"/>
              </a:spcBef>
              <a:spcAft>
                <a:spcPts val="0"/>
              </a:spcAft>
              <a:buClr>
                <a:srgbClr val="099BDD"/>
              </a:buClr>
              <a:buSzPts val="2100"/>
              <a:buFont typeface="Gill Sans"/>
              <a:buNone/>
            </a:pPr>
            <a:r>
              <a:t/>
            </a:r>
            <a:endParaRPr b="1" i="0" sz="2100" u="none" cap="none" strike="noStrike">
              <a:solidFill>
                <a:schemeClr val="accent2"/>
              </a:solidFill>
              <a:latin typeface="Gill Sans"/>
              <a:ea typeface="Gill Sans"/>
              <a:cs typeface="Gill Sans"/>
              <a:sym typeface="Gill Sans"/>
            </a:endParaRPr>
          </a:p>
          <a:p>
            <a:pPr indent="0" lvl="0" marL="0" marR="0" rtl="0" algn="ctr">
              <a:lnSpc>
                <a:spcPct val="80000"/>
              </a:lnSpc>
              <a:spcBef>
                <a:spcPts val="0"/>
              </a:spcBef>
              <a:spcAft>
                <a:spcPts val="0"/>
              </a:spcAft>
              <a:buClr>
                <a:srgbClr val="099BDD"/>
              </a:buClr>
              <a:buSzPts val="2100"/>
              <a:buFont typeface="Gill Sans"/>
              <a:buNone/>
            </a:pPr>
            <a:r>
              <a:t/>
            </a:r>
            <a:endParaRPr b="1" i="0" sz="2100" u="none" cap="none" strike="noStrike">
              <a:solidFill>
                <a:schemeClr val="accent2"/>
              </a:solidFill>
              <a:latin typeface="Gill Sans"/>
              <a:ea typeface="Gill Sans"/>
              <a:cs typeface="Gill Sans"/>
              <a:sym typeface="Gill Sans"/>
            </a:endParaRPr>
          </a:p>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Gill Sans"/>
                <a:ea typeface="Gill Sans"/>
                <a:cs typeface="Gill Sans"/>
                <a:sym typeface="Gill Sans"/>
              </a:rPr>
              <a:t>(Pacific Example)</a:t>
            </a:r>
            <a:endParaRPr b="0" i="0" sz="1100" u="none" cap="none" strike="noStrike">
              <a:solidFill>
                <a:schemeClr val="accent2"/>
              </a:solidFill>
              <a:latin typeface="Arial"/>
              <a:ea typeface="Arial"/>
              <a:cs typeface="Arial"/>
              <a:sym typeface="Arial"/>
            </a:endParaRPr>
          </a:p>
        </p:txBody>
      </p:sp>
      <p:pic>
        <p:nvPicPr>
          <p:cNvPr id="309" name="Google Shape;309;g2d220d9f01e_1_6"/>
          <p:cNvPicPr preferRelativeResize="0"/>
          <p:nvPr/>
        </p:nvPicPr>
        <p:blipFill rotWithShape="1">
          <a:blip r:embed="rId4">
            <a:alphaModFix/>
          </a:blip>
          <a:srcRect b="68" l="0" r="0" t="69"/>
          <a:stretch/>
        </p:blipFill>
        <p:spPr>
          <a:xfrm>
            <a:off x="77575" y="1290725"/>
            <a:ext cx="4375199" cy="3057025"/>
          </a:xfrm>
          <a:prstGeom prst="rect">
            <a:avLst/>
          </a:prstGeom>
          <a:noFill/>
          <a:ln>
            <a:noFill/>
          </a:ln>
        </p:spPr>
      </p:pic>
      <p:pic>
        <p:nvPicPr>
          <p:cNvPr id="310" name="Google Shape;310;g2d220d9f01e_1_6"/>
          <p:cNvPicPr preferRelativeResize="0"/>
          <p:nvPr/>
        </p:nvPicPr>
        <p:blipFill rotWithShape="1">
          <a:blip r:embed="rId5">
            <a:alphaModFix/>
          </a:blip>
          <a:srcRect b="68" l="0" r="0" t="69"/>
          <a:stretch/>
        </p:blipFill>
        <p:spPr>
          <a:xfrm>
            <a:off x="4572008" y="1269987"/>
            <a:ext cx="4434567" cy="3098500"/>
          </a:xfrm>
          <a:prstGeom prst="rect">
            <a:avLst/>
          </a:prstGeom>
          <a:noFill/>
          <a:ln>
            <a:noFill/>
          </a:ln>
        </p:spPr>
      </p:pic>
      <p:sp>
        <p:nvSpPr>
          <p:cNvPr id="311" name="Google Shape;311;g2d220d9f01e_1_6"/>
          <p:cNvSpPr txBox="1"/>
          <p:nvPr/>
        </p:nvSpPr>
        <p:spPr>
          <a:xfrm>
            <a:off x="77575" y="4368500"/>
            <a:ext cx="4275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2"/>
                </a:solidFill>
                <a:latin typeface="Corbel"/>
                <a:ea typeface="Corbel"/>
                <a:cs typeface="Corbel"/>
                <a:sym typeface="Corbel"/>
              </a:rPr>
              <a:t>Minimum Observations Required: 390 (new)</a:t>
            </a:r>
            <a:endParaRPr b="0" i="0" sz="1700" u="none" cap="none" strike="noStrike">
              <a:solidFill>
                <a:schemeClr val="dk2"/>
              </a:solidFill>
              <a:latin typeface="Corbel"/>
              <a:ea typeface="Corbel"/>
              <a:cs typeface="Corbel"/>
              <a:sym typeface="Corbel"/>
            </a:endParaRPr>
          </a:p>
        </p:txBody>
      </p:sp>
      <p:sp>
        <p:nvSpPr>
          <p:cNvPr id="312" name="Google Shape;312;g2d220d9f01e_1_6"/>
          <p:cNvSpPr txBox="1"/>
          <p:nvPr/>
        </p:nvSpPr>
        <p:spPr>
          <a:xfrm>
            <a:off x="4651338" y="4368500"/>
            <a:ext cx="4275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2"/>
                </a:solidFill>
                <a:latin typeface="Corbel"/>
                <a:ea typeface="Corbel"/>
                <a:cs typeface="Corbel"/>
                <a:sym typeface="Corbel"/>
              </a:rPr>
              <a:t>Optimised with new technologies: 156 (new)</a:t>
            </a:r>
            <a:endParaRPr b="0" i="0" sz="1700" u="none" cap="none" strike="noStrike">
              <a:solidFill>
                <a:schemeClr val="dk2"/>
              </a:solidFill>
              <a:latin typeface="Corbel"/>
              <a:ea typeface="Corbel"/>
              <a:cs typeface="Corbel"/>
              <a:sym typeface="Corbe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17" name="Shape 317"/>
        <p:cNvGrpSpPr/>
        <p:nvPr/>
      </p:nvGrpSpPr>
      <p:grpSpPr>
        <a:xfrm>
          <a:off x="0" y="0"/>
          <a:ext cx="0" cy="0"/>
          <a:chOff x="0" y="0"/>
          <a:chExt cx="0" cy="0"/>
        </a:xfrm>
      </p:grpSpPr>
      <p:sp>
        <p:nvSpPr>
          <p:cNvPr id="318" name="Google Shape;318;g2d220d9f01e_0_212"/>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319" name="Google Shape;319;g2d220d9f01e_0_212"/>
          <p:cNvSpPr/>
          <p:nvPr/>
        </p:nvSpPr>
        <p:spPr>
          <a:xfrm>
            <a:off x="0" y="0"/>
            <a:ext cx="9144000" cy="4733925"/>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graphicFrame>
        <p:nvGraphicFramePr>
          <p:cNvPr id="320" name="Google Shape;320;g2d220d9f01e_0_212"/>
          <p:cNvGraphicFramePr/>
          <p:nvPr/>
        </p:nvGraphicFramePr>
        <p:xfrm>
          <a:off x="139812" y="594890"/>
          <a:ext cx="3000000" cy="3000000"/>
        </p:xfrm>
        <a:graphic>
          <a:graphicData uri="http://schemas.openxmlformats.org/drawingml/2006/table">
            <a:tbl>
              <a:tblPr bandRow="1" firstRow="1">
                <a:noFill/>
                <a:tableStyleId>{183BB510-47C0-4582-8844-3C6BF2B8EC7A}</a:tableStyleId>
              </a:tblPr>
              <a:tblGrid>
                <a:gridCol w="2962925"/>
                <a:gridCol w="3262550"/>
                <a:gridCol w="2638900"/>
              </a:tblGrid>
              <a:tr h="278150">
                <a:tc gridSpan="3">
                  <a:txBody>
                    <a:bodyPr/>
                    <a:lstStyle/>
                    <a:p>
                      <a:pPr indent="0" lvl="2" marL="12700" marR="0" rtl="0" algn="ctr">
                        <a:lnSpc>
                          <a:spcPct val="100000"/>
                        </a:lnSpc>
                        <a:spcBef>
                          <a:spcPts val="0"/>
                        </a:spcBef>
                        <a:spcAft>
                          <a:spcPts val="0"/>
                        </a:spcAft>
                        <a:buClr>
                          <a:srgbClr val="FFFF00"/>
                        </a:buClr>
                        <a:buSzPts val="1500"/>
                        <a:buFont typeface="Arial"/>
                        <a:buNone/>
                      </a:pPr>
                      <a:r>
                        <a:rPr b="1" lang="en-US" sz="1500" u="none" cap="none" strike="noStrike">
                          <a:solidFill>
                            <a:schemeClr val="dk2"/>
                          </a:solidFill>
                          <a:latin typeface="Gill Sans"/>
                          <a:ea typeface="Gill Sans"/>
                          <a:cs typeface="Gill Sans"/>
                          <a:sym typeface="Gill Sans"/>
                        </a:rPr>
                        <a:t>Overall </a:t>
                      </a:r>
                      <a:endParaRPr sz="1400" u="none" cap="none" strike="noStrike">
                        <a:solidFill>
                          <a:schemeClr val="dk2"/>
                        </a:solidFill>
                        <a:latin typeface="Gill Sans"/>
                        <a:ea typeface="Gill Sans"/>
                        <a:cs typeface="Gill Sans"/>
                        <a:sym typeface="Gill Sans"/>
                      </a:endParaRPr>
                    </a:p>
                  </a:txBody>
                  <a:tcPr marT="34300" marB="34300" marR="68600" marL="68600"/>
                </a:tc>
                <a:tc hMerge="1"/>
                <a:tc hMerge="1"/>
              </a:tr>
              <a:tr h="2781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Challenges </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Solutions </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Goals</a:t>
                      </a:r>
                      <a:endParaRPr sz="1100" u="none" cap="none" strike="noStrike">
                        <a:solidFill>
                          <a:schemeClr val="dk2"/>
                        </a:solidFill>
                        <a:latin typeface="Gill Sans"/>
                        <a:ea typeface="Gill Sans"/>
                        <a:cs typeface="Gill Sans"/>
                        <a:sym typeface="Gill Sans"/>
                      </a:endParaRPr>
                    </a:p>
                  </a:txBody>
                  <a:tcPr marT="34300" marB="34300" marR="68600" marL="68600"/>
                </a:tc>
              </a:tr>
              <a:tr h="278150">
                <a:tc rowSpan="6">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100 percent detection and measurement of all significant tsunamis within an actionable timeframe from generation (Table 1)</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Optimal notional global network design consisting of a mix of observation platforms/types including seismographs, tide gauges, tsunameters, GNSS, SMART, research cables, interferometers, etc.</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C00000"/>
                        </a:buClr>
                        <a:buSzPts val="1200"/>
                        <a:buFont typeface="Gill Sans"/>
                        <a:buNone/>
                      </a:pPr>
                      <a:r>
                        <a:rPr b="0" lang="en-US" sz="1200" u="none" cap="none" strike="noStrike">
                          <a:solidFill>
                            <a:schemeClr val="dk2"/>
                          </a:solidFill>
                          <a:latin typeface="Gill Sans"/>
                          <a:ea typeface="Gill Sans"/>
                          <a:cs typeface="Gill Sans"/>
                          <a:sym typeface="Gill Sans"/>
                        </a:rPr>
                        <a:t>Optimal global network design in all ICGs by 2023</a:t>
                      </a:r>
                      <a:endParaRPr sz="1200" u="none" cap="none" strike="noStrike">
                        <a:solidFill>
                          <a:schemeClr val="dk2"/>
                        </a:solidFill>
                        <a:latin typeface="Gill Sans"/>
                        <a:ea typeface="Gill Sans"/>
                        <a:cs typeface="Gill Sans"/>
                        <a:sym typeface="Gill Sans"/>
                      </a:endParaRPr>
                    </a:p>
                  </a:txBody>
                  <a:tcPr marT="34300" marB="34300" marR="68600" marL="68600"/>
                </a:tc>
              </a:tr>
              <a:tr h="27815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Optimal observing network implementation</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2"/>
                          </a:solidFill>
                          <a:latin typeface="Gill Sans"/>
                          <a:ea typeface="Gill Sans"/>
                          <a:cs typeface="Gill Sans"/>
                          <a:sym typeface="Gill Sans"/>
                        </a:rPr>
                        <a:t>Optimal network implementation in all ICGs from 2025 onwards</a:t>
                      </a:r>
                      <a:endParaRPr sz="1200" u="none" cap="none" strike="noStrike">
                        <a:solidFill>
                          <a:schemeClr val="dk2"/>
                        </a:solidFill>
                        <a:latin typeface="Gill Sans"/>
                        <a:ea typeface="Gill Sans"/>
                        <a:cs typeface="Gill Sans"/>
                        <a:sym typeface="Gill Sans"/>
                      </a:endParaRPr>
                    </a:p>
                  </a:txBody>
                  <a:tcPr marT="34300" marB="34300" marR="68600" marL="68600"/>
                </a:tc>
              </a:tr>
              <a:tr h="27815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Enhanced data sharing</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2"/>
                          </a:solidFill>
                          <a:latin typeface="Gill Sans"/>
                          <a:ea typeface="Gill Sans"/>
                          <a:cs typeface="Gill Sans"/>
                          <a:sym typeface="Gill Sans"/>
                        </a:rPr>
                        <a:t>Enhanced data sharing in all ICGs by 2024</a:t>
                      </a:r>
                      <a:endParaRPr sz="1200" u="none" cap="none" strike="noStrike">
                        <a:solidFill>
                          <a:schemeClr val="dk2"/>
                        </a:solidFill>
                        <a:latin typeface="Gill Sans"/>
                        <a:ea typeface="Gill Sans"/>
                        <a:cs typeface="Gill Sans"/>
                        <a:sym typeface="Gill Sans"/>
                      </a:endParaRPr>
                    </a:p>
                  </a:txBody>
                  <a:tcPr marT="34300" marB="34300" marR="68600" marL="68600"/>
                </a:tc>
              </a:tr>
              <a:tr h="27815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Coastal Bathymetry and Topography where necessary (GEBCO/2030)</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C00000"/>
                        </a:buClr>
                        <a:buSzPts val="1200"/>
                        <a:buFont typeface="Gill Sans"/>
                        <a:buNone/>
                      </a:pPr>
                      <a:r>
                        <a:rPr lang="en-US" sz="1200" u="none" cap="none" strike="noStrike">
                          <a:solidFill>
                            <a:schemeClr val="dk2"/>
                          </a:solidFill>
                          <a:latin typeface="Gill Sans"/>
                          <a:ea typeface="Gill Sans"/>
                          <a:cs typeface="Gill Sans"/>
                          <a:sym typeface="Gill Sans"/>
                        </a:rPr>
                        <a:t>High-resolution digital elevation data in all vulnerable coastal regions by 2030</a:t>
                      </a:r>
                      <a:endParaRPr sz="1100" u="none" cap="none" strike="noStrike">
                        <a:solidFill>
                          <a:schemeClr val="dk2"/>
                        </a:solidFill>
                        <a:latin typeface="Gill Sans"/>
                        <a:ea typeface="Gill Sans"/>
                        <a:cs typeface="Gill Sans"/>
                        <a:sym typeface="Gill Sans"/>
                      </a:endParaRPr>
                    </a:p>
                  </a:txBody>
                  <a:tcPr marT="34300" marB="34300" marR="68600" marL="68600"/>
                </a:tc>
              </a:tr>
              <a:tr h="27815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High Performance Computing / modelling and impact forecasting / assimilation / analytics including AI-ML / uncertainty reduction</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C00000"/>
                        </a:buClr>
                        <a:buSzPts val="1200"/>
                        <a:buFont typeface="Gill Sans"/>
                        <a:buNone/>
                      </a:pPr>
                      <a:r>
                        <a:rPr lang="en-US" sz="1200" u="none" cap="none" strike="noStrike">
                          <a:solidFill>
                            <a:schemeClr val="dk2"/>
                          </a:solidFill>
                          <a:latin typeface="Gill Sans"/>
                          <a:ea typeface="Gill Sans"/>
                          <a:cs typeface="Gill Sans"/>
                          <a:sym typeface="Gill Sans"/>
                        </a:rPr>
                        <a:t>Advanced computational capabilities in all Tsunami Service Providers by 2027</a:t>
                      </a:r>
                      <a:endParaRPr sz="1100" u="none" cap="none" strike="noStrike">
                        <a:solidFill>
                          <a:schemeClr val="dk2"/>
                        </a:solidFill>
                        <a:latin typeface="Gill Sans"/>
                        <a:ea typeface="Gill Sans"/>
                        <a:cs typeface="Gill Sans"/>
                        <a:sym typeface="Gill Sans"/>
                      </a:endParaRPr>
                    </a:p>
                  </a:txBody>
                  <a:tcPr marT="34300" marB="34300" marR="68600" marL="68600"/>
                </a:tc>
              </a:tr>
              <a:tr h="27815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Warning centres have access to the analysis (data, tools and communication platforms) for </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effective warning to impacted populations</a:t>
                      </a:r>
                      <a:endParaRPr sz="12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C00000"/>
                        </a:buClr>
                        <a:buSzPts val="1200"/>
                        <a:buFont typeface="Gill Sans"/>
                        <a:buNone/>
                      </a:pPr>
                      <a:r>
                        <a:rPr lang="en-US" sz="1200" u="none" cap="none" strike="noStrike">
                          <a:solidFill>
                            <a:schemeClr val="dk2"/>
                          </a:solidFill>
                          <a:latin typeface="Gill Sans"/>
                          <a:ea typeface="Gill Sans"/>
                          <a:cs typeface="Gill Sans"/>
                          <a:sym typeface="Gill Sans"/>
                        </a:rPr>
                        <a:t>Access to data, tools and communication platforms in all Tsunami Warning Centres by 2030</a:t>
                      </a:r>
                      <a:endParaRPr sz="1100" u="none" cap="none" strike="noStrike">
                        <a:solidFill>
                          <a:schemeClr val="dk2"/>
                        </a:solidFill>
                        <a:latin typeface="Gill Sans"/>
                        <a:ea typeface="Gill Sans"/>
                        <a:cs typeface="Gill Sans"/>
                        <a:sym typeface="Gill Sans"/>
                      </a:endParaRPr>
                    </a:p>
                  </a:txBody>
                  <a:tcPr marT="34300" marB="34300" marR="68600" marL="68600"/>
                </a:tc>
              </a:tr>
            </a:tbl>
          </a:graphicData>
        </a:graphic>
      </p:graphicFrame>
      <p:sp>
        <p:nvSpPr>
          <p:cNvPr id="321" name="Google Shape;321;g2d220d9f01e_0_212"/>
          <p:cNvSpPr txBox="1"/>
          <p:nvPr/>
        </p:nvSpPr>
        <p:spPr>
          <a:xfrm>
            <a:off x="-116250" y="20778"/>
            <a:ext cx="9376500" cy="463800"/>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Gill Sans"/>
                <a:ea typeface="Gill Sans"/>
                <a:cs typeface="Gill Sans"/>
                <a:sym typeface="Gill Sans"/>
              </a:rPr>
              <a:t>Tsunami Detection, Analysis And Forecasting</a:t>
            </a:r>
            <a:endParaRPr b="0" i="0" sz="1100" u="none" cap="none" strike="noStrike">
              <a:solidFill>
                <a:schemeClr val="accent2"/>
              </a:solidFill>
              <a:latin typeface="Arial"/>
              <a:ea typeface="Arial"/>
              <a:cs typeface="Arial"/>
              <a:sym typeface="Arial"/>
            </a:endParaRPr>
          </a:p>
        </p:txBody>
      </p:sp>
      <p:pic>
        <p:nvPicPr>
          <p:cNvPr id="322" name="Google Shape;322;g2d220d9f01e_0_212"/>
          <p:cNvPicPr preferRelativeResize="0"/>
          <p:nvPr/>
        </p:nvPicPr>
        <p:blipFill rotWithShape="1">
          <a:blip r:embed="rId3">
            <a:alphaModFix/>
          </a:blip>
          <a:srcRect b="0" l="0" r="0" t="0"/>
          <a:stretch/>
        </p:blipFill>
        <p:spPr>
          <a:xfrm>
            <a:off x="244382" y="1902925"/>
            <a:ext cx="2770424" cy="13376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27" name="Shape 327"/>
        <p:cNvGrpSpPr/>
        <p:nvPr/>
      </p:nvGrpSpPr>
      <p:grpSpPr>
        <a:xfrm>
          <a:off x="0" y="0"/>
          <a:ext cx="0" cy="0"/>
          <a:chOff x="0" y="0"/>
          <a:chExt cx="0" cy="0"/>
        </a:xfrm>
      </p:grpSpPr>
      <p:sp>
        <p:nvSpPr>
          <p:cNvPr id="328" name="Google Shape;328;g2d220d9f01e_0_223"/>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329" name="Google Shape;329;g2d220d9f01e_0_223"/>
          <p:cNvSpPr/>
          <p:nvPr/>
        </p:nvSpPr>
        <p:spPr>
          <a:xfrm>
            <a:off x="0" y="0"/>
            <a:ext cx="9144000" cy="47244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330" name="Google Shape;330;g2d220d9f01e_0_223"/>
          <p:cNvSpPr txBox="1"/>
          <p:nvPr/>
        </p:nvSpPr>
        <p:spPr>
          <a:xfrm>
            <a:off x="-112426" y="129941"/>
            <a:ext cx="9368700" cy="463800"/>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Gill Sans"/>
                <a:ea typeface="Gill Sans"/>
                <a:cs typeface="Gill Sans"/>
                <a:sym typeface="Gill Sans"/>
              </a:rPr>
              <a:t>Tsunami Detection, Analysis And Forecasting</a:t>
            </a:r>
            <a:endParaRPr b="0" i="0" sz="1100" u="none" cap="none" strike="noStrike">
              <a:solidFill>
                <a:schemeClr val="accent2"/>
              </a:solidFill>
              <a:latin typeface="Arial"/>
              <a:ea typeface="Arial"/>
              <a:cs typeface="Arial"/>
              <a:sym typeface="Arial"/>
            </a:endParaRPr>
          </a:p>
        </p:txBody>
      </p:sp>
      <p:graphicFrame>
        <p:nvGraphicFramePr>
          <p:cNvPr id="331" name="Google Shape;331;g2d220d9f01e_0_223"/>
          <p:cNvGraphicFramePr/>
          <p:nvPr/>
        </p:nvGraphicFramePr>
        <p:xfrm>
          <a:off x="103314" y="794200"/>
          <a:ext cx="3000000" cy="3000000"/>
        </p:xfrm>
        <a:graphic>
          <a:graphicData uri="http://schemas.openxmlformats.org/drawingml/2006/table">
            <a:tbl>
              <a:tblPr bandRow="1" firstRow="1">
                <a:noFill/>
                <a:tableStyleId>{183BB510-47C0-4582-8844-3C6BF2B8EC7A}</a:tableStyleId>
              </a:tblPr>
              <a:tblGrid>
                <a:gridCol w="2836275"/>
                <a:gridCol w="3908525"/>
                <a:gridCol w="2119550"/>
              </a:tblGrid>
              <a:tr h="252825">
                <a:tc gridSpan="3">
                  <a:txBody>
                    <a:bodyPr/>
                    <a:lstStyle/>
                    <a:p>
                      <a:pPr indent="0" lvl="2" marL="12700" marR="0" rtl="0" algn="ctr">
                        <a:lnSpc>
                          <a:spcPct val="100000"/>
                        </a:lnSpc>
                        <a:spcBef>
                          <a:spcPts val="0"/>
                        </a:spcBef>
                        <a:spcAft>
                          <a:spcPts val="0"/>
                        </a:spcAft>
                        <a:buClr>
                          <a:srgbClr val="FFFF00"/>
                        </a:buClr>
                        <a:buSzPts val="1500"/>
                        <a:buFont typeface="Arial"/>
                        <a:buNone/>
                      </a:pPr>
                      <a:r>
                        <a:rPr b="1" lang="en-US" sz="1500" u="none" cap="none" strike="noStrike">
                          <a:solidFill>
                            <a:schemeClr val="dk2"/>
                          </a:solidFill>
                          <a:latin typeface="Gill Sans"/>
                          <a:ea typeface="Gill Sans"/>
                          <a:cs typeface="Gill Sans"/>
                          <a:sym typeface="Gill Sans"/>
                        </a:rPr>
                        <a:t>Coastal Sea Level Measurements (Tide Gauges)</a:t>
                      </a:r>
                      <a:endParaRPr sz="1100" u="none" cap="none" strike="noStrike">
                        <a:solidFill>
                          <a:schemeClr val="dk2"/>
                        </a:solidFill>
                        <a:latin typeface="Gill Sans"/>
                        <a:ea typeface="Gill Sans"/>
                        <a:cs typeface="Gill Sans"/>
                        <a:sym typeface="Gill Sans"/>
                      </a:endParaRPr>
                    </a:p>
                  </a:txBody>
                  <a:tcPr marT="34300" marB="34300" marR="68600" marL="68600"/>
                </a:tc>
                <a:tc hMerge="1"/>
                <a:tc hMerge="1"/>
              </a:tr>
              <a:tr h="25282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Gill Sans"/>
                          <a:ea typeface="Gill Sans"/>
                          <a:cs typeface="Gill Sans"/>
                          <a:sym typeface="Gill Sans"/>
                        </a:rPr>
                        <a:t>Challenges </a:t>
                      </a:r>
                      <a:endParaRPr sz="1100" u="none" cap="none" strike="noStrike">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Gill Sans"/>
                          <a:ea typeface="Gill Sans"/>
                          <a:cs typeface="Gill Sans"/>
                          <a:sym typeface="Gill Sans"/>
                        </a:rPr>
                        <a:t>Solutions </a:t>
                      </a:r>
                      <a:endParaRPr sz="1100" u="none" cap="none" strike="noStrike">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Gill Sans"/>
                          <a:ea typeface="Gill Sans"/>
                          <a:cs typeface="Gill Sans"/>
                          <a:sym typeface="Gill Sans"/>
                        </a:rPr>
                        <a:t>Goals</a:t>
                      </a:r>
                      <a:endParaRPr sz="1100" u="none" cap="none" strike="noStrike">
                        <a:latin typeface="Gill Sans"/>
                        <a:ea typeface="Gill Sans"/>
                        <a:cs typeface="Gill Sans"/>
                        <a:sym typeface="Gill Sans"/>
                      </a:endParaRPr>
                    </a:p>
                  </a:txBody>
                  <a:tcPr marT="34300" marB="34300" marR="68600" marL="68600"/>
                </a:tc>
              </a:tr>
              <a:tr h="737425">
                <a:tc rowSpan="5">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latin typeface="Gill Sans"/>
                          <a:ea typeface="Gill Sans"/>
                          <a:cs typeface="Gill Sans"/>
                          <a:sym typeface="Gill Sans"/>
                        </a:rPr>
                        <a:t>Current network is not adequate</a:t>
                      </a:r>
                      <a:r>
                        <a:rPr lang="en-US" sz="1200" u="none" cap="none" strike="noStrike">
                          <a:solidFill>
                            <a:schemeClr val="dk1"/>
                          </a:solidFill>
                          <a:latin typeface="Gill Sans"/>
                          <a:ea typeface="Gill Sans"/>
                          <a:cs typeface="Gill Sans"/>
                          <a:sym typeface="Gill Sans"/>
                        </a:rPr>
                        <a:t> from the </a:t>
                      </a:r>
                      <a:endParaRPr sz="1100" u="none" cap="none" strike="noStrike">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Gill Sans"/>
                          <a:ea typeface="Gill Sans"/>
                          <a:cs typeface="Gill Sans"/>
                          <a:sym typeface="Gill Sans"/>
                        </a:rPr>
                        <a:t>perspective of: a) Not all gauges measure time (1 min) /height (1mm) /spatial resolution that is optimal for operational warning and better scientific understanding of the hazard b) Not all existing gauges transmit data in real-time</a:t>
                      </a:r>
                      <a:endParaRPr sz="1200" u="none" cap="none" strike="noStrike">
                        <a:solidFill>
                          <a:schemeClr val="dk1"/>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rgbClr val="C00000"/>
                          </a:solidFill>
                          <a:latin typeface="Gill Sans"/>
                          <a:ea typeface="Gill Sans"/>
                          <a:cs typeface="Gill Sans"/>
                          <a:sym typeface="Gill Sans"/>
                        </a:rPr>
                        <a:t>Review and update TOWS WG report on requirements </a:t>
                      </a:r>
                      <a:r>
                        <a:rPr lang="en-US" sz="1200" u="none" cap="none" strike="noStrike">
                          <a:solidFill>
                            <a:schemeClr val="dk1"/>
                          </a:solidFill>
                          <a:latin typeface="Gill Sans"/>
                          <a:ea typeface="Gill Sans"/>
                          <a:cs typeface="Gill Sans"/>
                          <a:sym typeface="Gill Sans"/>
                        </a:rPr>
                        <a:t>- recommendations on optimal core network for tsunami operations from the perspective of locations, sensors, telemetry, standardized formats, reporting units, etc.</a:t>
                      </a:r>
                      <a:endParaRPr sz="1200" u="none" cap="none" strike="noStrike">
                        <a:solidFill>
                          <a:schemeClr val="dk1"/>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1"/>
                          </a:solidFill>
                          <a:latin typeface="Gill Sans"/>
                          <a:ea typeface="Gill Sans"/>
                          <a:cs typeface="Gill Sans"/>
                          <a:sym typeface="Gill Sans"/>
                        </a:rPr>
                        <a:t>Review and update TOWS-WG report by 2023</a:t>
                      </a:r>
                      <a:endParaRPr b="0" i="0" sz="1200" u="none" cap="none" strike="noStrike">
                        <a:solidFill>
                          <a:schemeClr val="dk1"/>
                        </a:solidFill>
                        <a:latin typeface="Gill Sans"/>
                        <a:ea typeface="Gill Sans"/>
                        <a:cs typeface="Gill Sans"/>
                        <a:sym typeface="Gill Sans"/>
                      </a:endParaRPr>
                    </a:p>
                  </a:txBody>
                  <a:tcPr marT="34300" marB="34300" marR="68600" marL="68600"/>
                </a:tc>
              </a:tr>
              <a:tr h="568875">
                <a:tc vMerge="1"/>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rgbClr val="C00000"/>
                          </a:solidFill>
                          <a:latin typeface="Gill Sans"/>
                          <a:ea typeface="Gill Sans"/>
                          <a:cs typeface="Gill Sans"/>
                          <a:sym typeface="Gill Sans"/>
                        </a:rPr>
                        <a:t>Ensure groups working on other sea level applications such as GLOSS take onboard the requirements of tsunami </a:t>
                      </a:r>
                      <a:r>
                        <a:rPr lang="en-US" sz="1200" u="none" cap="none" strike="noStrike">
                          <a:solidFill>
                            <a:schemeClr val="dk1"/>
                          </a:solidFill>
                          <a:latin typeface="Gill Sans"/>
                          <a:ea typeface="Gill Sans"/>
                          <a:cs typeface="Gill Sans"/>
                          <a:sym typeface="Gill Sans"/>
                        </a:rPr>
                        <a:t>so that the stations address multi-hazard requirements</a:t>
                      </a:r>
                      <a:endParaRPr sz="1100" u="none" cap="none" strike="noStrike">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1"/>
                          </a:solidFill>
                          <a:latin typeface="Gill Sans"/>
                          <a:ea typeface="Gill Sans"/>
                          <a:cs typeface="Gill Sans"/>
                          <a:sym typeface="Gill Sans"/>
                        </a:rPr>
                        <a:t>Engage with all relevant groups by 2025</a:t>
                      </a:r>
                      <a:endParaRPr b="0" i="0" sz="1200" u="none" cap="none" strike="noStrike">
                        <a:solidFill>
                          <a:schemeClr val="dk1"/>
                        </a:solidFill>
                        <a:latin typeface="Gill Sans"/>
                        <a:ea typeface="Gill Sans"/>
                        <a:cs typeface="Gill Sans"/>
                        <a:sym typeface="Gill Sans"/>
                      </a:endParaRPr>
                    </a:p>
                  </a:txBody>
                  <a:tcPr marT="34300" marB="34300" marR="68600" marL="68600"/>
                </a:tc>
              </a:tr>
              <a:tr h="400325">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latin typeface="Gill Sans"/>
                          <a:ea typeface="Gill Sans"/>
                          <a:cs typeface="Gill Sans"/>
                          <a:sym typeface="Gill Sans"/>
                        </a:rPr>
                        <a:t>Identify hotspots from tsunami / climate perspective </a:t>
                      </a:r>
                      <a:r>
                        <a:rPr lang="en-US" sz="1200" u="none" cap="none" strike="noStrike">
                          <a:solidFill>
                            <a:schemeClr val="dk1"/>
                          </a:solidFill>
                          <a:latin typeface="Gill Sans"/>
                          <a:ea typeface="Gill Sans"/>
                          <a:cs typeface="Gill Sans"/>
                          <a:sym typeface="Gill Sans"/>
                        </a:rPr>
                        <a:t>for prioritization and redundancy of installations</a:t>
                      </a:r>
                      <a:endParaRPr sz="1200" u="none" cap="none" strike="noStrike">
                        <a:solidFill>
                          <a:schemeClr val="dk1"/>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1"/>
                          </a:solidFill>
                          <a:latin typeface="Gill Sans"/>
                          <a:ea typeface="Gill Sans"/>
                          <a:cs typeface="Gill Sans"/>
                          <a:sym typeface="Gill Sans"/>
                        </a:rPr>
                        <a:t>In all ICGs by 2025</a:t>
                      </a:r>
                      <a:endParaRPr sz="1200" u="none" cap="none" strike="noStrike">
                        <a:solidFill>
                          <a:schemeClr val="dk1"/>
                        </a:solidFill>
                        <a:latin typeface="Gill Sans"/>
                        <a:ea typeface="Gill Sans"/>
                        <a:cs typeface="Gill Sans"/>
                        <a:sym typeface="Gill Sans"/>
                      </a:endParaRPr>
                    </a:p>
                  </a:txBody>
                  <a:tcPr marT="34300" marB="34300" marR="68600" marL="68600"/>
                </a:tc>
              </a:tr>
              <a:tr h="905975">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latin typeface="Gill Sans"/>
                          <a:ea typeface="Gill Sans"/>
                          <a:cs typeface="Gill Sans"/>
                          <a:sym typeface="Gill Sans"/>
                        </a:rPr>
                        <a:t>Advocacy and Awareness among Member States</a:t>
                      </a:r>
                      <a:r>
                        <a:rPr lang="en-US" sz="1200" u="none" cap="none" strike="noStrike">
                          <a:solidFill>
                            <a:schemeClr val="dk1"/>
                          </a:solidFill>
                          <a:latin typeface="Gill Sans"/>
                          <a:ea typeface="Gill Sans"/>
                          <a:cs typeface="Gill Sans"/>
                          <a:sym typeface="Gill Sans"/>
                        </a:rPr>
                        <a:t>, </a:t>
                      </a:r>
                      <a:r>
                        <a:rPr lang="en-US" sz="1200" u="none" cap="none" strike="noStrike">
                          <a:solidFill>
                            <a:srgbClr val="C00000"/>
                          </a:solidFill>
                          <a:latin typeface="Gill Sans"/>
                          <a:ea typeface="Gill Sans"/>
                          <a:cs typeface="Gill Sans"/>
                          <a:sym typeface="Gill Sans"/>
                        </a:rPr>
                        <a:t>Network Operators, International Organisations (IHO, etc) </a:t>
                      </a:r>
                      <a:r>
                        <a:rPr lang="en-US" sz="1200" u="none" cap="none" strike="noStrike">
                          <a:solidFill>
                            <a:schemeClr val="dk1"/>
                          </a:solidFill>
                          <a:latin typeface="Gill Sans"/>
                          <a:ea typeface="Gill Sans"/>
                          <a:cs typeface="Gill Sans"/>
                          <a:sym typeface="Gill Sans"/>
                        </a:rPr>
                        <a:t>to install new or enhance existing tide gauge networks that comply with  agreed standards recommendation;  real-time data sharing and access</a:t>
                      </a:r>
                      <a:endParaRPr sz="1200" u="none" cap="none" strike="noStrike">
                        <a:solidFill>
                          <a:schemeClr val="dk1"/>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1"/>
                          </a:solidFill>
                          <a:latin typeface="Gill Sans"/>
                          <a:ea typeface="Gill Sans"/>
                          <a:cs typeface="Gill Sans"/>
                          <a:sym typeface="Gill Sans"/>
                        </a:rPr>
                        <a:t>In all ICGs by 2025</a:t>
                      </a:r>
                      <a:endParaRPr sz="1200" u="none" cap="none" strike="noStrike">
                        <a:solidFill>
                          <a:schemeClr val="dk1"/>
                        </a:solidFill>
                        <a:latin typeface="Gill Sans"/>
                        <a:ea typeface="Gill Sans"/>
                        <a:cs typeface="Gill Sans"/>
                        <a:sym typeface="Gill Sans"/>
                      </a:endParaRPr>
                    </a:p>
                  </a:txBody>
                  <a:tcPr marT="34300" marB="34300" marR="68600" marL="68600"/>
                </a:tc>
              </a:tr>
              <a:tr h="33600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latin typeface="Gill Sans"/>
                          <a:ea typeface="Gill Sans"/>
                          <a:cs typeface="Gill Sans"/>
                          <a:sym typeface="Gill Sans"/>
                        </a:rPr>
                        <a:t>Multi-purpose instrumentation and platforms</a:t>
                      </a:r>
                      <a:endParaRPr sz="1200" u="none" cap="none" strike="noStrike">
                        <a:solidFill>
                          <a:srgbClr val="C00000"/>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1"/>
                          </a:solidFill>
                          <a:latin typeface="Gill Sans"/>
                          <a:ea typeface="Gill Sans"/>
                          <a:cs typeface="Gill Sans"/>
                          <a:sym typeface="Gill Sans"/>
                        </a:rPr>
                        <a:t>In all ICGs by 2030</a:t>
                      </a:r>
                      <a:endParaRPr sz="1200" u="none" cap="none" strike="noStrike">
                        <a:solidFill>
                          <a:schemeClr val="dk1"/>
                        </a:solidFill>
                        <a:latin typeface="Gill Sans"/>
                        <a:ea typeface="Gill Sans"/>
                        <a:cs typeface="Gill Sans"/>
                        <a:sym typeface="Gill Sans"/>
                      </a:endParaRPr>
                    </a:p>
                  </a:txBody>
                  <a:tcPr marT="34300" marB="34300" marR="68600" marL="68600"/>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36" name="Shape 336"/>
        <p:cNvGrpSpPr/>
        <p:nvPr/>
      </p:nvGrpSpPr>
      <p:grpSpPr>
        <a:xfrm>
          <a:off x="0" y="0"/>
          <a:ext cx="0" cy="0"/>
          <a:chOff x="0" y="0"/>
          <a:chExt cx="0" cy="0"/>
        </a:xfrm>
      </p:grpSpPr>
      <p:sp>
        <p:nvSpPr>
          <p:cNvPr id="337" name="Google Shape;337;g2d220d9f01e_0_233"/>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338" name="Google Shape;338;g2d220d9f01e_0_233"/>
          <p:cNvSpPr/>
          <p:nvPr/>
        </p:nvSpPr>
        <p:spPr>
          <a:xfrm>
            <a:off x="0" y="0"/>
            <a:ext cx="9144000" cy="474345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graphicFrame>
        <p:nvGraphicFramePr>
          <p:cNvPr id="339" name="Google Shape;339;g2d220d9f01e_0_233"/>
          <p:cNvGraphicFramePr/>
          <p:nvPr/>
        </p:nvGraphicFramePr>
        <p:xfrm>
          <a:off x="102636" y="571282"/>
          <a:ext cx="3000000" cy="3000000"/>
        </p:xfrm>
        <a:graphic>
          <a:graphicData uri="http://schemas.openxmlformats.org/drawingml/2006/table">
            <a:tbl>
              <a:tblPr bandRow="1" firstRow="1">
                <a:noFill/>
                <a:tableStyleId>{183BB510-47C0-4582-8844-3C6BF2B8EC7A}</a:tableStyleId>
              </a:tblPr>
              <a:tblGrid>
                <a:gridCol w="2471850"/>
                <a:gridCol w="4963800"/>
                <a:gridCol w="1502925"/>
              </a:tblGrid>
              <a:tr h="260025">
                <a:tc gridSpan="3">
                  <a:txBody>
                    <a:bodyPr/>
                    <a:lstStyle/>
                    <a:p>
                      <a:pPr indent="0" lvl="2" marL="12700" marR="0" rtl="0" algn="ctr">
                        <a:lnSpc>
                          <a:spcPct val="100000"/>
                        </a:lnSpc>
                        <a:spcBef>
                          <a:spcPts val="0"/>
                        </a:spcBef>
                        <a:spcAft>
                          <a:spcPts val="0"/>
                        </a:spcAft>
                        <a:buClr>
                          <a:srgbClr val="FFFF00"/>
                        </a:buClr>
                        <a:buSzPts val="1500"/>
                        <a:buFont typeface="Arial"/>
                        <a:buNone/>
                      </a:pPr>
                      <a:r>
                        <a:rPr b="1" lang="en-US" sz="1500" u="none" cap="none" strike="noStrike">
                          <a:solidFill>
                            <a:schemeClr val="dk2"/>
                          </a:solidFill>
                          <a:latin typeface="Gill Sans"/>
                          <a:ea typeface="Gill Sans"/>
                          <a:cs typeface="Gill Sans"/>
                          <a:sym typeface="Gill Sans"/>
                        </a:rPr>
                        <a:t>Open Ocean Sea Level Measurements (Tsunameters)</a:t>
                      </a:r>
                      <a:endParaRPr sz="1100" u="none" cap="none" strike="noStrike">
                        <a:solidFill>
                          <a:schemeClr val="dk2"/>
                        </a:solidFill>
                        <a:latin typeface="Gill Sans"/>
                        <a:ea typeface="Gill Sans"/>
                        <a:cs typeface="Gill Sans"/>
                        <a:sym typeface="Gill Sans"/>
                      </a:endParaRPr>
                    </a:p>
                  </a:txBody>
                  <a:tcPr marT="34300" marB="34300" marR="68600" marL="68600"/>
                </a:tc>
                <a:tc hMerge="1"/>
                <a:tc hMerge="1"/>
              </a:tr>
              <a:tr h="24002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Gill Sans"/>
                          <a:ea typeface="Gill Sans"/>
                          <a:cs typeface="Gill Sans"/>
                          <a:sym typeface="Gill Sans"/>
                        </a:rPr>
                        <a:t>Challenges </a:t>
                      </a:r>
                      <a:endParaRPr sz="1100" u="none" cap="none" strike="noStrike">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Gill Sans"/>
                          <a:ea typeface="Gill Sans"/>
                          <a:cs typeface="Gill Sans"/>
                          <a:sym typeface="Gill Sans"/>
                        </a:rPr>
                        <a:t>Solutions </a:t>
                      </a:r>
                      <a:endParaRPr sz="1100" u="none" cap="none" strike="noStrike">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Gill Sans"/>
                          <a:ea typeface="Gill Sans"/>
                          <a:cs typeface="Gill Sans"/>
                          <a:sym typeface="Gill Sans"/>
                        </a:rPr>
                        <a:t>Goals</a:t>
                      </a:r>
                      <a:endParaRPr sz="1100" u="none" cap="none" strike="noStrike">
                        <a:latin typeface="Gill Sans"/>
                        <a:ea typeface="Gill Sans"/>
                        <a:cs typeface="Gill Sans"/>
                        <a:sym typeface="Gill Sans"/>
                      </a:endParaRPr>
                    </a:p>
                  </a:txBody>
                  <a:tcPr marT="34300" marB="34300" marR="68600" marL="68600"/>
                </a:tc>
              </a:tr>
              <a:tr h="620075">
                <a:tc rowSpan="6">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Gill Sans"/>
                          <a:ea typeface="Gill Sans"/>
                          <a:cs typeface="Gill Sans"/>
                          <a:sym typeface="Gill Sans"/>
                        </a:rPr>
                        <a:t>The current networks of </a:t>
                      </a:r>
                      <a:r>
                        <a:rPr lang="en-US" sz="1200" u="none" cap="none" strike="noStrike">
                          <a:solidFill>
                            <a:srgbClr val="C00000"/>
                          </a:solidFill>
                          <a:latin typeface="Gill Sans"/>
                          <a:ea typeface="Gill Sans"/>
                          <a:cs typeface="Gill Sans"/>
                          <a:sym typeface="Gill Sans"/>
                        </a:rPr>
                        <a:t>tsunameters are used primarily for tsunami warning validation</a:t>
                      </a:r>
                      <a:r>
                        <a:rPr lang="en-US" sz="1200" u="none" cap="none" strike="noStrike">
                          <a:solidFill>
                            <a:schemeClr val="dk1"/>
                          </a:solidFill>
                          <a:latin typeface="Gill Sans"/>
                          <a:ea typeface="Gill Sans"/>
                          <a:cs typeface="Gill Sans"/>
                          <a:sym typeface="Gill Sans"/>
                        </a:rPr>
                        <a:t> and unit source inversion of seismic sources for limited range of locations and forecasting of tsunamis; </a:t>
                      </a:r>
                      <a:r>
                        <a:rPr lang="en-US" sz="1200" u="none" cap="none" strike="noStrike">
                          <a:solidFill>
                            <a:srgbClr val="C00000"/>
                          </a:solidFill>
                          <a:latin typeface="Gill Sans"/>
                          <a:ea typeface="Gill Sans"/>
                          <a:cs typeface="Gill Sans"/>
                          <a:sym typeface="Gill Sans"/>
                        </a:rPr>
                        <a:t>The networks are not adequate for characterising tsunamis </a:t>
                      </a:r>
                      <a:r>
                        <a:rPr lang="en-US" sz="1200" u="none" cap="none" strike="noStrike">
                          <a:solidFill>
                            <a:schemeClr val="dk1"/>
                          </a:solidFill>
                          <a:latin typeface="Gill Sans"/>
                          <a:ea typeface="Gill Sans"/>
                          <a:cs typeface="Gill Sans"/>
                          <a:sym typeface="Gill Sans"/>
                        </a:rPr>
                        <a:t>from all tsunamigenic zones and for all types of sources; Challenges with </a:t>
                      </a:r>
                      <a:r>
                        <a:rPr lang="en-US" sz="1200" u="none" cap="none" strike="noStrike">
                          <a:solidFill>
                            <a:srgbClr val="C00000"/>
                          </a:solidFill>
                          <a:latin typeface="Gill Sans"/>
                          <a:ea typeface="Gill Sans"/>
                          <a:cs typeface="Gill Sans"/>
                          <a:sym typeface="Gill Sans"/>
                        </a:rPr>
                        <a:t>long-term maintenance</a:t>
                      </a:r>
                      <a:r>
                        <a:rPr lang="en-US" sz="1200" u="none" cap="none" strike="noStrike">
                          <a:solidFill>
                            <a:schemeClr val="dk1"/>
                          </a:solidFill>
                          <a:latin typeface="Gill Sans"/>
                          <a:ea typeface="Gill Sans"/>
                          <a:cs typeface="Gill Sans"/>
                          <a:sym typeface="Gill Sans"/>
                        </a:rPr>
                        <a:t>;</a:t>
                      </a:r>
                      <a:endParaRPr sz="1100" u="none" cap="none" strike="noStrike">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Gill Sans"/>
                          <a:ea typeface="Gill Sans"/>
                          <a:cs typeface="Gill Sans"/>
                          <a:sym typeface="Gill Sans"/>
                        </a:rPr>
                        <a:t>Design </a:t>
                      </a:r>
                      <a:r>
                        <a:rPr lang="en-US" sz="1200" u="none" cap="none" strike="noStrike">
                          <a:solidFill>
                            <a:srgbClr val="C00000"/>
                          </a:solidFill>
                          <a:latin typeface="Gill Sans"/>
                          <a:ea typeface="Gill Sans"/>
                          <a:cs typeface="Gill Sans"/>
                          <a:sym typeface="Gill Sans"/>
                        </a:rPr>
                        <a:t>a global optimal network</a:t>
                      </a:r>
                      <a:r>
                        <a:rPr lang="en-US" sz="1200" u="none" cap="none" strike="noStrike">
                          <a:solidFill>
                            <a:schemeClr val="dk1"/>
                          </a:solidFill>
                          <a:latin typeface="Gill Sans"/>
                          <a:ea typeface="Gill Sans"/>
                          <a:cs typeface="Gill Sans"/>
                          <a:sym typeface="Gill Sans"/>
                        </a:rPr>
                        <a:t> of ocean bottom pressure sensors that can provide the capability for direct detection of tsunami wave fields from all sources in reasonable time for tsunami warning (not tied to unit sources)</a:t>
                      </a:r>
                      <a:endParaRPr sz="1100" u="none" cap="none" strike="noStrike">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1"/>
                          </a:solidFill>
                          <a:latin typeface="Gill Sans"/>
                          <a:ea typeface="Gill Sans"/>
                          <a:cs typeface="Gill Sans"/>
                          <a:sym typeface="Gill Sans"/>
                        </a:rPr>
                        <a:t>In all ICGs by 2023</a:t>
                      </a:r>
                      <a:endParaRPr sz="1200" u="none" cap="none" strike="noStrike">
                        <a:solidFill>
                          <a:schemeClr val="dk1"/>
                        </a:solidFill>
                        <a:latin typeface="Gill Sans"/>
                        <a:ea typeface="Gill Sans"/>
                        <a:cs typeface="Gill Sans"/>
                        <a:sym typeface="Gill Sans"/>
                      </a:endParaRPr>
                    </a:p>
                  </a:txBody>
                  <a:tcPr marT="34300" marB="34300" marR="68600" marL="68600"/>
                </a:tc>
              </a:tr>
              <a:tr h="340025">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Gill Sans"/>
                          <a:ea typeface="Gill Sans"/>
                          <a:cs typeface="Gill Sans"/>
                          <a:sym typeface="Gill Sans"/>
                        </a:rPr>
                        <a:t>Technical </a:t>
                      </a:r>
                      <a:r>
                        <a:rPr lang="en-US" sz="1200" u="none" cap="none" strike="noStrike">
                          <a:solidFill>
                            <a:srgbClr val="C00000"/>
                          </a:solidFill>
                          <a:latin typeface="Gill Sans"/>
                          <a:ea typeface="Gill Sans"/>
                          <a:cs typeface="Gill Sans"/>
                          <a:sym typeface="Gill Sans"/>
                        </a:rPr>
                        <a:t>solutions for better communication </a:t>
                      </a:r>
                      <a:r>
                        <a:rPr lang="en-US" sz="1200" u="none" cap="none" strike="noStrike">
                          <a:solidFill>
                            <a:schemeClr val="dk1"/>
                          </a:solidFill>
                          <a:latin typeface="Gill Sans"/>
                          <a:ea typeface="Gill Sans"/>
                          <a:cs typeface="Gill Sans"/>
                          <a:sym typeface="Gill Sans"/>
                        </a:rPr>
                        <a:t>(acoustic modems, cable-connected, hybrid, etc.) </a:t>
                      </a:r>
                      <a:endParaRPr sz="1100" u="none" cap="none" strike="noStrike">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1"/>
                          </a:solidFill>
                          <a:latin typeface="Gill Sans"/>
                          <a:ea typeface="Gill Sans"/>
                          <a:cs typeface="Gill Sans"/>
                          <a:sym typeface="Gill Sans"/>
                        </a:rPr>
                        <a:t>Pilot implementation by 2027</a:t>
                      </a:r>
                      <a:endParaRPr sz="1200" u="none" cap="none" strike="noStrike">
                        <a:solidFill>
                          <a:schemeClr val="dk1"/>
                        </a:solidFill>
                        <a:latin typeface="Gill Sans"/>
                        <a:ea typeface="Gill Sans"/>
                        <a:cs typeface="Gill Sans"/>
                        <a:sym typeface="Gill Sans"/>
                      </a:endParaRPr>
                    </a:p>
                  </a:txBody>
                  <a:tcPr marT="34300" marB="34300" marR="68600" marL="68600"/>
                </a:tc>
              </a:tr>
              <a:tr h="48005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Gill Sans"/>
                          <a:ea typeface="Gill Sans"/>
                          <a:cs typeface="Gill Sans"/>
                          <a:sym typeface="Gill Sans"/>
                        </a:rPr>
                        <a:t>Technological </a:t>
                      </a:r>
                      <a:r>
                        <a:rPr lang="en-US" sz="1200" u="none" cap="none" strike="noStrike">
                          <a:solidFill>
                            <a:srgbClr val="C00000"/>
                          </a:solidFill>
                          <a:latin typeface="Gill Sans"/>
                          <a:ea typeface="Gill Sans"/>
                          <a:cs typeface="Gill Sans"/>
                          <a:sym typeface="Gill Sans"/>
                        </a:rPr>
                        <a:t>solutions to implement sensors (pressure gauges and seismometers, etc.) to deep sea floors</a:t>
                      </a:r>
                      <a:r>
                        <a:rPr lang="en-US" sz="1200" u="none" cap="none" strike="noStrike">
                          <a:solidFill>
                            <a:schemeClr val="dk1"/>
                          </a:solidFill>
                          <a:latin typeface="Gill Sans"/>
                          <a:ea typeface="Gill Sans"/>
                          <a:cs typeface="Gill Sans"/>
                          <a:sym typeface="Gill Sans"/>
                        </a:rPr>
                        <a:t> for high S/N, high reliability, and high durability of observations</a:t>
                      </a:r>
                      <a:endParaRPr sz="1200" u="none" cap="none" strike="noStrike">
                        <a:solidFill>
                          <a:schemeClr val="dk1"/>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1"/>
                          </a:solidFill>
                          <a:latin typeface="Gill Sans"/>
                          <a:ea typeface="Gill Sans"/>
                          <a:cs typeface="Gill Sans"/>
                          <a:sym typeface="Gill Sans"/>
                        </a:rPr>
                        <a:t>Pilot implementation by 2027</a:t>
                      </a:r>
                      <a:endParaRPr sz="12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Corbel"/>
                        <a:buNone/>
                      </a:pPr>
                      <a:r>
                        <a:t/>
                      </a:r>
                      <a:endParaRPr sz="1200" u="none" cap="none" strike="noStrike">
                        <a:solidFill>
                          <a:schemeClr val="dk1"/>
                        </a:solidFill>
                        <a:latin typeface="Gill Sans"/>
                        <a:ea typeface="Gill Sans"/>
                        <a:cs typeface="Gill Sans"/>
                        <a:sym typeface="Gill Sans"/>
                      </a:endParaRPr>
                    </a:p>
                  </a:txBody>
                  <a:tcPr marT="34300" marB="34300" marR="68600" marL="68600"/>
                </a:tc>
              </a:tr>
              <a:tr h="620075">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latin typeface="Gill Sans"/>
                          <a:ea typeface="Gill Sans"/>
                          <a:cs typeface="Gill Sans"/>
                          <a:sym typeface="Gill Sans"/>
                        </a:rPr>
                        <a:t>New</a:t>
                      </a:r>
                      <a:r>
                        <a:rPr lang="en-US" sz="1200" u="none" cap="none" strike="noStrike">
                          <a:solidFill>
                            <a:schemeClr val="dk1"/>
                          </a:solidFill>
                          <a:latin typeface="Gill Sans"/>
                          <a:ea typeface="Gill Sans"/>
                          <a:cs typeface="Gill Sans"/>
                          <a:sym typeface="Gill Sans"/>
                        </a:rPr>
                        <a:t> </a:t>
                      </a:r>
                      <a:r>
                        <a:rPr lang="en-US" sz="1200" u="none" cap="none" strike="noStrike">
                          <a:solidFill>
                            <a:srgbClr val="C00000"/>
                          </a:solidFill>
                          <a:latin typeface="Gill Sans"/>
                          <a:ea typeface="Gill Sans"/>
                          <a:cs typeface="Gill Sans"/>
                          <a:sym typeface="Gill Sans"/>
                        </a:rPr>
                        <a:t>use cases of Tsunameter Data for other applications such as ocean circulation, climate, MJO, etc</a:t>
                      </a:r>
                      <a:r>
                        <a:rPr lang="en-US" sz="1200" u="none" cap="none" strike="noStrike">
                          <a:solidFill>
                            <a:schemeClr val="dk1"/>
                          </a:solidFill>
                          <a:latin typeface="Gill Sans"/>
                          <a:ea typeface="Gill Sans"/>
                          <a:cs typeface="Gill Sans"/>
                          <a:sym typeface="Gill Sans"/>
                        </a:rPr>
                        <a:t>. and promote technologies for possible co-deployment of sensors (pressure gauges and seismometers) with met-ocean moorings to enhance network coverage and maintenance</a:t>
                      </a:r>
                      <a:endParaRPr sz="1200" u="none" cap="none" strike="noStrike">
                        <a:solidFill>
                          <a:schemeClr val="dk1"/>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1"/>
                          </a:solidFill>
                          <a:latin typeface="Gill Sans"/>
                          <a:ea typeface="Gill Sans"/>
                          <a:cs typeface="Gill Sans"/>
                          <a:sym typeface="Gill Sans"/>
                        </a:rPr>
                        <a:t>Pilot implementation by 2025</a:t>
                      </a:r>
                      <a:endParaRPr sz="12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Corbel"/>
                        <a:buNone/>
                      </a:pPr>
                      <a:r>
                        <a:t/>
                      </a:r>
                      <a:endParaRPr sz="1200" u="none" cap="none" strike="noStrike">
                        <a:solidFill>
                          <a:schemeClr val="dk1"/>
                        </a:solidFill>
                        <a:latin typeface="Gill Sans"/>
                        <a:ea typeface="Gill Sans"/>
                        <a:cs typeface="Gill Sans"/>
                        <a:sym typeface="Gill Sans"/>
                      </a:endParaRPr>
                    </a:p>
                  </a:txBody>
                  <a:tcPr marT="34300" marB="34300" marR="68600" marL="68600"/>
                </a:tc>
              </a:tr>
              <a:tr h="48005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latin typeface="Gill Sans"/>
                          <a:ea typeface="Gill Sans"/>
                          <a:cs typeface="Gill Sans"/>
                          <a:sym typeface="Gill Sans"/>
                        </a:rPr>
                        <a:t>Big data Analytics, High Performance Computing </a:t>
                      </a:r>
                      <a:r>
                        <a:rPr lang="en-US" sz="1200" u="none" cap="none" strike="noStrike">
                          <a:solidFill>
                            <a:schemeClr val="dk1"/>
                          </a:solidFill>
                          <a:latin typeface="Gill Sans"/>
                          <a:ea typeface="Gill Sans"/>
                          <a:cs typeface="Gill Sans"/>
                          <a:sym typeface="Gill Sans"/>
                        </a:rPr>
                        <a:t>and Processing techniques for real-time data analysis and Forecasting</a:t>
                      </a:r>
                      <a:endParaRPr sz="1200" u="none" cap="none" strike="noStrike">
                        <a:solidFill>
                          <a:schemeClr val="dk1"/>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1"/>
                          </a:solidFill>
                          <a:latin typeface="Gill Sans"/>
                          <a:ea typeface="Gill Sans"/>
                          <a:cs typeface="Gill Sans"/>
                          <a:sym typeface="Gill Sans"/>
                        </a:rPr>
                        <a:t>Pilot implementation by 2024</a:t>
                      </a:r>
                      <a:endParaRPr sz="1100" u="none" cap="none" strike="noStrike">
                        <a:latin typeface="Gill Sans"/>
                        <a:ea typeface="Gill Sans"/>
                        <a:cs typeface="Gill Sans"/>
                        <a:sym typeface="Gill Sans"/>
                      </a:endParaRPr>
                    </a:p>
                  </a:txBody>
                  <a:tcPr marT="34300" marB="34300" marR="68600" marL="68600"/>
                </a:tc>
              </a:tr>
              <a:tr h="48005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Gill Sans"/>
                          <a:ea typeface="Gill Sans"/>
                          <a:cs typeface="Gill Sans"/>
                          <a:sym typeface="Gill Sans"/>
                        </a:rPr>
                        <a:t>A </a:t>
                      </a:r>
                      <a:r>
                        <a:rPr lang="en-US" sz="1200" u="none" cap="none" strike="noStrike">
                          <a:solidFill>
                            <a:srgbClr val="C00000"/>
                          </a:solidFill>
                          <a:latin typeface="Gill Sans"/>
                          <a:ea typeface="Gill Sans"/>
                          <a:cs typeface="Gill Sans"/>
                          <a:sym typeface="Gill Sans"/>
                        </a:rPr>
                        <a:t>workshop involving observing, data utilisation</a:t>
                      </a:r>
                      <a:r>
                        <a:rPr lang="en-US" sz="1200" u="none" cap="none" strike="noStrike">
                          <a:solidFill>
                            <a:schemeClr val="dk1"/>
                          </a:solidFill>
                          <a:latin typeface="Gill Sans"/>
                          <a:ea typeface="Gill Sans"/>
                          <a:cs typeface="Gill Sans"/>
                          <a:sym typeface="Gill Sans"/>
                        </a:rPr>
                        <a:t>, analysis, modeling and data assimilation communities for tsunami and other ocean applications</a:t>
                      </a:r>
                      <a:endParaRPr sz="1200" u="none" cap="none" strike="noStrike">
                        <a:solidFill>
                          <a:schemeClr val="dk1"/>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1"/>
                          </a:solidFill>
                          <a:latin typeface="Gill Sans"/>
                          <a:ea typeface="Gill Sans"/>
                          <a:cs typeface="Gill Sans"/>
                          <a:sym typeface="Gill Sans"/>
                        </a:rPr>
                        <a:t>In all ICGs by 2025</a:t>
                      </a:r>
                      <a:endParaRPr sz="1100" u="none" cap="none" strike="noStrike">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Corbel"/>
                        <a:buNone/>
                      </a:pPr>
                      <a:r>
                        <a:t/>
                      </a:r>
                      <a:endParaRPr sz="1200" u="none" cap="none" strike="noStrike">
                        <a:solidFill>
                          <a:schemeClr val="dk1"/>
                        </a:solidFill>
                        <a:latin typeface="Gill Sans"/>
                        <a:ea typeface="Gill Sans"/>
                        <a:cs typeface="Gill Sans"/>
                        <a:sym typeface="Gill Sans"/>
                      </a:endParaRPr>
                    </a:p>
                  </a:txBody>
                  <a:tcPr marT="34300" marB="34300" marR="68600" marL="68600"/>
                </a:tc>
              </a:tr>
            </a:tbl>
          </a:graphicData>
        </a:graphic>
      </p:graphicFrame>
      <p:sp>
        <p:nvSpPr>
          <p:cNvPr id="340" name="Google Shape;340;g2d220d9f01e_0_233"/>
          <p:cNvSpPr txBox="1"/>
          <p:nvPr/>
        </p:nvSpPr>
        <p:spPr>
          <a:xfrm>
            <a:off x="-112426" y="53741"/>
            <a:ext cx="9368700" cy="463800"/>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Gill Sans"/>
                <a:ea typeface="Gill Sans"/>
                <a:cs typeface="Gill Sans"/>
                <a:sym typeface="Gill Sans"/>
              </a:rPr>
              <a:t>Tsunami Detection, Analysis And Forecasting</a:t>
            </a:r>
            <a:endParaRPr b="0" i="0" sz="1100" u="none" cap="none" strike="noStrike">
              <a:solidFill>
                <a:schemeClr val="accent2"/>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2"/>
          <p:cNvSpPr/>
          <p:nvPr/>
        </p:nvSpPr>
        <p:spPr>
          <a:xfrm>
            <a:off x="251520" y="274581"/>
            <a:ext cx="7801048" cy="707886"/>
          </a:xfrm>
          <a:prstGeom prst="rect">
            <a:avLst/>
          </a:prstGeom>
          <a:noFill/>
          <a:ln>
            <a:noFill/>
          </a:ln>
        </p:spPr>
        <p:txBody>
          <a:bodyPr anchorCtr="0" anchor="t" bIns="45700" lIns="91425" spcFirstLastPara="1" rIns="91425" wrap="square" tIns="45700">
            <a:spAutoFit/>
          </a:bodyPr>
          <a:lstStyle/>
          <a:p>
            <a:pPr indent="-7144" lvl="0" marL="7144" marR="0" rtl="0" algn="ctr">
              <a:lnSpc>
                <a:spcPct val="100000"/>
              </a:lnSpc>
              <a:spcBef>
                <a:spcPts val="0"/>
              </a:spcBef>
              <a:spcAft>
                <a:spcPts val="0"/>
              </a:spcAft>
              <a:buClr>
                <a:srgbClr val="FFC000"/>
              </a:buClr>
              <a:buSzPts val="2000"/>
              <a:buFont typeface="Arial"/>
              <a:buNone/>
            </a:pPr>
            <a:r>
              <a:rPr b="1" i="0" lang="en-US" sz="2000" u="none" cap="none" strike="noStrike">
                <a:solidFill>
                  <a:schemeClr val="lt1"/>
                </a:solidFill>
                <a:latin typeface="Arial"/>
                <a:ea typeface="Arial"/>
                <a:cs typeface="Arial"/>
                <a:sym typeface="Arial"/>
              </a:rPr>
              <a:t>UN Decade of Ocean Science for Sustainable Development</a:t>
            </a:r>
            <a:endParaRPr b="0" i="0" sz="1400" u="none" cap="none" strike="noStrike">
              <a:solidFill>
                <a:schemeClr val="lt1"/>
              </a:solidFill>
              <a:latin typeface="Arial"/>
              <a:ea typeface="Arial"/>
              <a:cs typeface="Arial"/>
              <a:sym typeface="Arial"/>
            </a:endParaRPr>
          </a:p>
          <a:p>
            <a:pPr indent="-7144" lvl="0" marL="7144" marR="0" rtl="0" algn="ctr">
              <a:lnSpc>
                <a:spcPct val="100000"/>
              </a:lnSpc>
              <a:spcBef>
                <a:spcPts val="0"/>
              </a:spcBef>
              <a:spcAft>
                <a:spcPts val="0"/>
              </a:spcAft>
              <a:buClr>
                <a:srgbClr val="FFC000"/>
              </a:buClr>
              <a:buSzPts val="2000"/>
              <a:buFont typeface="Arial"/>
              <a:buNone/>
            </a:pPr>
            <a:r>
              <a:rPr b="1" i="0" lang="en-US" sz="2000" u="none" cap="none" strike="noStrike">
                <a:solidFill>
                  <a:schemeClr val="lt1"/>
                </a:solidFill>
                <a:latin typeface="Arial"/>
                <a:ea typeface="Arial"/>
                <a:cs typeface="Arial"/>
                <a:sym typeface="Arial"/>
              </a:rPr>
              <a:t>IOC Ocean Decade Tsunami Programme</a:t>
            </a:r>
            <a:endParaRPr b="1" i="0" sz="2000" u="none" cap="none" strike="noStrike">
              <a:solidFill>
                <a:schemeClr val="lt1"/>
              </a:solidFill>
              <a:latin typeface="Arial"/>
              <a:ea typeface="Arial"/>
              <a:cs typeface="Arial"/>
              <a:sym typeface="Arial"/>
            </a:endParaRPr>
          </a:p>
        </p:txBody>
      </p:sp>
      <p:sp>
        <p:nvSpPr>
          <p:cNvPr id="87" name="Google Shape;87;p2"/>
          <p:cNvSpPr/>
          <p:nvPr/>
        </p:nvSpPr>
        <p:spPr>
          <a:xfrm>
            <a:off x="8190802" y="4228288"/>
            <a:ext cx="437921" cy="4560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88"/>
              <a:buFont typeface="Arial"/>
              <a:buNone/>
            </a:pPr>
            <a:r>
              <a:rPr b="0" i="1" lang="en-US" sz="788" u="none" cap="none" strike="noStrike">
                <a:solidFill>
                  <a:srgbClr val="D8D8D8"/>
                </a:solidFill>
                <a:latin typeface="Arial"/>
                <a:ea typeface="Arial"/>
                <a:cs typeface="Arial"/>
                <a:sym typeface="Arial"/>
              </a:rPr>
              <a:t>Click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88"/>
              <a:buFont typeface="Arial"/>
              <a:buNone/>
            </a:pPr>
            <a:r>
              <a:rPr b="0" i="1" lang="en-US" sz="788" u="none" cap="none" strike="noStrike">
                <a:solidFill>
                  <a:srgbClr val="D8D8D8"/>
                </a:solidFill>
                <a:latin typeface="Arial"/>
                <a:ea typeface="Arial"/>
                <a:cs typeface="Arial"/>
                <a:sym typeface="Arial"/>
              </a:rPr>
              <a:t>for video</a:t>
            </a:r>
            <a:endParaRPr b="0" i="0" sz="1400" u="none" cap="none" strike="noStrike">
              <a:solidFill>
                <a:srgbClr val="000000"/>
              </a:solidFill>
              <a:latin typeface="Arial"/>
              <a:ea typeface="Arial"/>
              <a:cs typeface="Arial"/>
              <a:sym typeface="Arial"/>
            </a:endParaRPr>
          </a:p>
        </p:txBody>
      </p:sp>
      <p:pic>
        <p:nvPicPr>
          <p:cNvPr id="88" name="Google Shape;88;p2"/>
          <p:cNvPicPr preferRelativeResize="0"/>
          <p:nvPr/>
        </p:nvPicPr>
        <p:blipFill rotWithShape="1">
          <a:blip r:embed="rId3">
            <a:alphaModFix/>
          </a:blip>
          <a:srcRect b="0" l="0" r="0" t="0"/>
          <a:stretch/>
        </p:blipFill>
        <p:spPr>
          <a:xfrm>
            <a:off x="7507071" y="3579862"/>
            <a:ext cx="1181817" cy="589079"/>
          </a:xfrm>
          <a:prstGeom prst="rect">
            <a:avLst/>
          </a:prstGeom>
          <a:noFill/>
          <a:ln>
            <a:noFill/>
          </a:ln>
        </p:spPr>
      </p:pic>
      <p:pic>
        <p:nvPicPr>
          <p:cNvPr id="89" name="Google Shape;89;p2"/>
          <p:cNvPicPr preferRelativeResize="0"/>
          <p:nvPr/>
        </p:nvPicPr>
        <p:blipFill>
          <a:blip r:embed="rId4">
            <a:alphaModFix/>
          </a:blip>
          <a:stretch>
            <a:fillRect/>
          </a:stretch>
        </p:blipFill>
        <p:spPr>
          <a:xfrm>
            <a:off x="881200" y="1302300"/>
            <a:ext cx="6541701" cy="3054650"/>
          </a:xfrm>
          <a:prstGeom prst="rect">
            <a:avLst/>
          </a:prstGeom>
          <a:noFill/>
          <a:ln>
            <a:noFill/>
          </a:ln>
        </p:spPr>
      </p:pic>
      <p:sp>
        <p:nvSpPr>
          <p:cNvPr id="90" name="Google Shape;90;p2"/>
          <p:cNvSpPr txBox="1"/>
          <p:nvPr/>
        </p:nvSpPr>
        <p:spPr>
          <a:xfrm>
            <a:off x="2138700" y="4445325"/>
            <a:ext cx="491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https://www.youtube.com/watch?v=xxLarl5E59Q</a:t>
            </a:r>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45" name="Shape 345"/>
        <p:cNvGrpSpPr/>
        <p:nvPr/>
      </p:nvGrpSpPr>
      <p:grpSpPr>
        <a:xfrm>
          <a:off x="0" y="0"/>
          <a:ext cx="0" cy="0"/>
          <a:chOff x="0" y="0"/>
          <a:chExt cx="0" cy="0"/>
        </a:xfrm>
      </p:grpSpPr>
      <p:sp>
        <p:nvSpPr>
          <p:cNvPr id="346" name="Google Shape;346;g2d220d9f01e_0_243"/>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347" name="Google Shape;347;g2d220d9f01e_0_243"/>
          <p:cNvSpPr/>
          <p:nvPr/>
        </p:nvSpPr>
        <p:spPr>
          <a:xfrm>
            <a:off x="0" y="0"/>
            <a:ext cx="9144000" cy="474345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graphicFrame>
        <p:nvGraphicFramePr>
          <p:cNvPr id="348" name="Google Shape;348;g2d220d9f01e_0_243"/>
          <p:cNvGraphicFramePr/>
          <p:nvPr/>
        </p:nvGraphicFramePr>
        <p:xfrm>
          <a:off x="139736" y="1083219"/>
          <a:ext cx="3000000" cy="3000000"/>
        </p:xfrm>
        <a:graphic>
          <a:graphicData uri="http://schemas.openxmlformats.org/drawingml/2006/table">
            <a:tbl>
              <a:tblPr bandRow="1" firstRow="1">
                <a:noFill/>
                <a:tableStyleId>{183BB510-47C0-4582-8844-3C6BF2B8EC7A}</a:tableStyleId>
              </a:tblPr>
              <a:tblGrid>
                <a:gridCol w="2619925"/>
                <a:gridCol w="4124900"/>
                <a:gridCol w="2119550"/>
              </a:tblGrid>
              <a:tr h="250500">
                <a:tc gridSpan="3">
                  <a:txBody>
                    <a:bodyPr/>
                    <a:lstStyle/>
                    <a:p>
                      <a:pPr indent="0" lvl="2" marL="12700" marR="0" rtl="0" algn="ctr">
                        <a:lnSpc>
                          <a:spcPct val="100000"/>
                        </a:lnSpc>
                        <a:spcBef>
                          <a:spcPts val="0"/>
                        </a:spcBef>
                        <a:spcAft>
                          <a:spcPts val="0"/>
                        </a:spcAft>
                        <a:buClr>
                          <a:srgbClr val="FFFF00"/>
                        </a:buClr>
                        <a:buSzPts val="1500"/>
                        <a:buFont typeface="Arial"/>
                        <a:buNone/>
                      </a:pPr>
                      <a:r>
                        <a:rPr b="1" lang="en-US" sz="1500" u="none" cap="none" strike="noStrike">
                          <a:solidFill>
                            <a:schemeClr val="dk2"/>
                          </a:solidFill>
                          <a:latin typeface="Gill Sans"/>
                          <a:ea typeface="Gill Sans"/>
                          <a:cs typeface="Gill Sans"/>
                          <a:sym typeface="Gill Sans"/>
                        </a:rPr>
                        <a:t>Seismic / GNSS</a:t>
                      </a:r>
                      <a:endParaRPr sz="1100" u="none" cap="none" strike="noStrike">
                        <a:solidFill>
                          <a:schemeClr val="dk2"/>
                        </a:solidFill>
                        <a:latin typeface="Gill Sans"/>
                        <a:ea typeface="Gill Sans"/>
                        <a:cs typeface="Gill Sans"/>
                        <a:sym typeface="Gill Sans"/>
                      </a:endParaRPr>
                    </a:p>
                  </a:txBody>
                  <a:tcPr marT="34300" marB="34300" marR="68600" marL="68600"/>
                </a:tc>
                <a:tc hMerge="1"/>
                <a:tc hMerge="1"/>
              </a:tr>
              <a:tr h="22962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Gill Sans"/>
                          <a:ea typeface="Gill Sans"/>
                          <a:cs typeface="Gill Sans"/>
                          <a:sym typeface="Gill Sans"/>
                        </a:rPr>
                        <a:t>Challenges </a:t>
                      </a:r>
                      <a:endParaRPr sz="1100" u="none" cap="none" strike="noStrike">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Gill Sans"/>
                          <a:ea typeface="Gill Sans"/>
                          <a:cs typeface="Gill Sans"/>
                          <a:sym typeface="Gill Sans"/>
                        </a:rPr>
                        <a:t>Solutions </a:t>
                      </a:r>
                      <a:endParaRPr sz="1400" u="none" cap="none" strike="noStrike">
                        <a:solidFill>
                          <a:schemeClr val="dk1"/>
                        </a:solidFill>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Gill Sans"/>
                          <a:ea typeface="Gill Sans"/>
                          <a:cs typeface="Gill Sans"/>
                          <a:sym typeface="Gill Sans"/>
                        </a:rPr>
                        <a:t>Goals</a:t>
                      </a:r>
                      <a:endParaRPr sz="1100" u="none" cap="none" strike="noStrike">
                        <a:latin typeface="Gill Sans"/>
                        <a:ea typeface="Gill Sans"/>
                        <a:cs typeface="Gill Sans"/>
                        <a:sym typeface="Gill Sans"/>
                      </a:endParaRPr>
                    </a:p>
                  </a:txBody>
                  <a:tcPr marT="34300" marB="34300" marR="68600" marL="68600"/>
                </a:tc>
              </a:tr>
              <a:tr h="793250">
                <a:tc rowSpan="3">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latin typeface="Gill Sans"/>
                          <a:ea typeface="Gill Sans"/>
                          <a:cs typeface="Gill Sans"/>
                          <a:sym typeface="Gill Sans"/>
                        </a:rPr>
                        <a:t>Lack of adequate offshore broadband seismic stations</a:t>
                      </a:r>
                      <a:r>
                        <a:rPr lang="en-US" sz="1200" u="none" cap="none" strike="noStrike">
                          <a:solidFill>
                            <a:schemeClr val="dk1"/>
                          </a:solidFill>
                          <a:latin typeface="Gill Sans"/>
                          <a:ea typeface="Gill Sans"/>
                          <a:cs typeface="Gill Sans"/>
                          <a:sym typeface="Gill Sans"/>
                        </a:rPr>
                        <a:t>; </a:t>
                      </a:r>
                      <a:r>
                        <a:rPr lang="en-US" sz="1200" u="none" cap="none" strike="noStrike">
                          <a:solidFill>
                            <a:srgbClr val="C00000"/>
                          </a:solidFill>
                          <a:latin typeface="Gill Sans"/>
                          <a:ea typeface="Gill Sans"/>
                          <a:cs typeface="Gill Sans"/>
                          <a:sym typeface="Gill Sans"/>
                        </a:rPr>
                        <a:t>Lack of adequate onshore GNSS stations </a:t>
                      </a:r>
                      <a:r>
                        <a:rPr lang="en-US" sz="1200" u="none" cap="none" strike="noStrike">
                          <a:solidFill>
                            <a:schemeClr val="dk1"/>
                          </a:solidFill>
                          <a:latin typeface="Gill Sans"/>
                          <a:ea typeface="Gill Sans"/>
                          <a:cs typeface="Gill Sans"/>
                          <a:sym typeface="Gill Sans"/>
                        </a:rPr>
                        <a:t>for direct measurement of co-seismic displacement; </a:t>
                      </a:r>
                      <a:r>
                        <a:rPr lang="en-US" sz="1200" u="none" cap="none" strike="noStrike">
                          <a:solidFill>
                            <a:srgbClr val="C00000"/>
                          </a:solidFill>
                          <a:latin typeface="Gill Sans"/>
                          <a:ea typeface="Gill Sans"/>
                          <a:cs typeface="Gill Sans"/>
                          <a:sym typeface="Gill Sans"/>
                        </a:rPr>
                        <a:t>Lack of adequate onshore low gain (strong-motion) broadband seismic stations</a:t>
                      </a:r>
                      <a:r>
                        <a:rPr lang="en-US" sz="1200" u="none" cap="none" strike="noStrike">
                          <a:solidFill>
                            <a:schemeClr val="dk1"/>
                          </a:solidFill>
                          <a:latin typeface="Gill Sans"/>
                          <a:ea typeface="Gill Sans"/>
                          <a:cs typeface="Gill Sans"/>
                          <a:sym typeface="Gill Sans"/>
                        </a:rPr>
                        <a:t> as countermeasures for tsunami earthquakes and huge earthquakes;</a:t>
                      </a:r>
                      <a:endParaRPr sz="1100" u="none" cap="none" strike="noStrike">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Gill Sans"/>
                          <a:ea typeface="Gill Sans"/>
                          <a:cs typeface="Gill Sans"/>
                          <a:sym typeface="Gill Sans"/>
                        </a:rPr>
                        <a:t>Design a </a:t>
                      </a:r>
                      <a:r>
                        <a:rPr lang="en-US" sz="1200" u="none" cap="none" strike="noStrike">
                          <a:solidFill>
                            <a:srgbClr val="C00000"/>
                          </a:solidFill>
                          <a:latin typeface="Gill Sans"/>
                          <a:ea typeface="Gill Sans"/>
                          <a:cs typeface="Gill Sans"/>
                          <a:sym typeface="Gill Sans"/>
                        </a:rPr>
                        <a:t>global optimal network </a:t>
                      </a:r>
                      <a:r>
                        <a:rPr lang="en-US" sz="1200" u="none" cap="none" strike="noStrike">
                          <a:solidFill>
                            <a:schemeClr val="dk1"/>
                          </a:solidFill>
                          <a:latin typeface="Gill Sans"/>
                          <a:ea typeface="Gill Sans"/>
                          <a:cs typeface="Gill Sans"/>
                          <a:sym typeface="Gill Sans"/>
                        </a:rPr>
                        <a:t>of ground-based and offshore Broadband/Strong motion/GNSS stations with priority deployment areas identified that can provide the capability for detection of tsunamigenic earthquakes in all source zones within a reasonable time for tsunami warning</a:t>
                      </a:r>
                      <a:endParaRPr sz="1100" u="none" cap="none" strike="noStrike">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1"/>
                          </a:solidFill>
                          <a:latin typeface="Gill Sans"/>
                          <a:ea typeface="Gill Sans"/>
                          <a:cs typeface="Gill Sans"/>
                          <a:sym typeface="Gill Sans"/>
                        </a:rPr>
                        <a:t>A global optimal observational network design document in all ICGs by 2023</a:t>
                      </a:r>
                      <a:endParaRPr sz="1200" u="none" cap="none" strike="noStrike">
                        <a:solidFill>
                          <a:schemeClr val="dk1"/>
                        </a:solidFill>
                        <a:latin typeface="Gill Sans"/>
                        <a:ea typeface="Gill Sans"/>
                        <a:cs typeface="Gill Sans"/>
                        <a:sym typeface="Gill Sans"/>
                      </a:endParaRPr>
                    </a:p>
                  </a:txBody>
                  <a:tcPr marT="34300" marB="34300" marR="68600" marL="68600"/>
                </a:tc>
              </a:tr>
              <a:tr h="219100">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C00000"/>
                          </a:solidFill>
                          <a:latin typeface="Gill Sans"/>
                          <a:ea typeface="Gill Sans"/>
                          <a:cs typeface="Gill Sans"/>
                          <a:sym typeface="Gill Sans"/>
                        </a:rPr>
                        <a:t>Instrument/communications design </a:t>
                      </a:r>
                      <a:endParaRPr sz="1200" u="none" cap="none" strike="noStrike">
                        <a:solidFill>
                          <a:srgbClr val="C00000"/>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1"/>
                          </a:solidFill>
                          <a:latin typeface="Gill Sans"/>
                          <a:ea typeface="Gill Sans"/>
                          <a:cs typeface="Gill Sans"/>
                          <a:sym typeface="Gill Sans"/>
                        </a:rPr>
                        <a:t>Pilot Implementation by 2025</a:t>
                      </a:r>
                      <a:endParaRPr sz="1200" u="none" cap="none" strike="noStrike">
                        <a:solidFill>
                          <a:schemeClr val="dk1"/>
                        </a:solidFill>
                        <a:latin typeface="Gill Sans"/>
                        <a:ea typeface="Gill Sans"/>
                        <a:cs typeface="Gill Sans"/>
                        <a:sym typeface="Gill Sans"/>
                      </a:endParaRPr>
                    </a:p>
                  </a:txBody>
                  <a:tcPr marT="34300" marB="34300" marR="68600" marL="68600"/>
                </a:tc>
              </a:tr>
              <a:tr h="3548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C00000"/>
                          </a:solidFill>
                          <a:latin typeface="Gill Sans"/>
                          <a:ea typeface="Gill Sans"/>
                          <a:cs typeface="Gill Sans"/>
                          <a:sym typeface="Gill Sans"/>
                        </a:rPr>
                        <a:t>Keep track of the new technology developments </a:t>
                      </a:r>
                      <a:r>
                        <a:rPr lang="en-US" sz="1200" u="none" cap="none" strike="noStrike">
                          <a:solidFill>
                            <a:schemeClr val="dk1"/>
                          </a:solidFill>
                          <a:latin typeface="Gill Sans"/>
                          <a:ea typeface="Gill Sans"/>
                          <a:cs typeface="Gill Sans"/>
                          <a:sym typeface="Gill Sans"/>
                        </a:rPr>
                        <a:t>in geodetic observing systems and include them in the update of the plan</a:t>
                      </a:r>
                      <a:endParaRPr sz="1500" u="none" cap="none" strike="noStrike">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1"/>
                          </a:solidFill>
                          <a:latin typeface="Gill Sans"/>
                          <a:ea typeface="Gill Sans"/>
                          <a:cs typeface="Gill Sans"/>
                          <a:sym typeface="Gill Sans"/>
                        </a:rPr>
                        <a:t>In all ICGs by 2027</a:t>
                      </a:r>
                      <a:endParaRPr sz="1200" u="none" cap="none" strike="noStrike">
                        <a:solidFill>
                          <a:schemeClr val="dk1"/>
                        </a:solidFill>
                        <a:latin typeface="Gill Sans"/>
                        <a:ea typeface="Gill Sans"/>
                        <a:cs typeface="Gill Sans"/>
                        <a:sym typeface="Gill Sans"/>
                      </a:endParaRPr>
                    </a:p>
                  </a:txBody>
                  <a:tcPr marT="34300" marB="34300" marR="68600" marL="68600"/>
                </a:tc>
              </a:tr>
            </a:tbl>
          </a:graphicData>
        </a:graphic>
      </p:graphicFrame>
      <p:sp>
        <p:nvSpPr>
          <p:cNvPr id="349" name="Google Shape;349;g2d220d9f01e_0_243"/>
          <p:cNvSpPr txBox="1"/>
          <p:nvPr/>
        </p:nvSpPr>
        <p:spPr>
          <a:xfrm>
            <a:off x="-112426" y="129941"/>
            <a:ext cx="9368700" cy="463800"/>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Gill Sans"/>
                <a:ea typeface="Gill Sans"/>
                <a:cs typeface="Gill Sans"/>
                <a:sym typeface="Gill Sans"/>
              </a:rPr>
              <a:t>Tsunami Detection, Analysis And Forecasting</a:t>
            </a:r>
            <a:endParaRPr b="0" i="0" sz="1100" u="none" cap="none" strike="noStrike">
              <a:solidFill>
                <a:schemeClr val="accent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54" name="Shape 354"/>
        <p:cNvGrpSpPr/>
        <p:nvPr/>
      </p:nvGrpSpPr>
      <p:grpSpPr>
        <a:xfrm>
          <a:off x="0" y="0"/>
          <a:ext cx="0" cy="0"/>
          <a:chOff x="0" y="0"/>
          <a:chExt cx="0" cy="0"/>
        </a:xfrm>
      </p:grpSpPr>
      <p:sp>
        <p:nvSpPr>
          <p:cNvPr id="355" name="Google Shape;355;g2d220d9f01e_0_253"/>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356" name="Google Shape;356;g2d220d9f01e_0_253"/>
          <p:cNvSpPr/>
          <p:nvPr/>
        </p:nvSpPr>
        <p:spPr>
          <a:xfrm>
            <a:off x="0" y="0"/>
            <a:ext cx="9144000" cy="4743877"/>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graphicFrame>
        <p:nvGraphicFramePr>
          <p:cNvPr id="357" name="Google Shape;357;g2d220d9f01e_0_253"/>
          <p:cNvGraphicFramePr/>
          <p:nvPr/>
        </p:nvGraphicFramePr>
        <p:xfrm>
          <a:off x="139822" y="500774"/>
          <a:ext cx="3000000" cy="3000000"/>
        </p:xfrm>
        <a:graphic>
          <a:graphicData uri="http://schemas.openxmlformats.org/drawingml/2006/table">
            <a:tbl>
              <a:tblPr bandRow="1" firstRow="1">
                <a:noFill/>
                <a:tableStyleId>{183BB510-47C0-4582-8844-3C6BF2B8EC7A}</a:tableStyleId>
              </a:tblPr>
              <a:tblGrid>
                <a:gridCol w="2619925"/>
                <a:gridCol w="4638600"/>
                <a:gridCol w="1605850"/>
              </a:tblGrid>
              <a:tr h="208750">
                <a:tc gridSpan="3">
                  <a:txBody>
                    <a:bodyPr/>
                    <a:lstStyle/>
                    <a:p>
                      <a:pPr indent="0" lvl="0" marL="0" marR="0" rtl="0" algn="ctr">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Gill Sans"/>
                          <a:ea typeface="Gill Sans"/>
                          <a:cs typeface="Gill Sans"/>
                          <a:sym typeface="Gill Sans"/>
                        </a:rPr>
                        <a:t>SMART</a:t>
                      </a:r>
                      <a:endParaRPr sz="1100" u="none" cap="none" strike="noStrike">
                        <a:solidFill>
                          <a:schemeClr val="dk2"/>
                        </a:solidFill>
                        <a:latin typeface="Gill Sans"/>
                        <a:ea typeface="Gill Sans"/>
                        <a:cs typeface="Gill Sans"/>
                        <a:sym typeface="Gill Sans"/>
                      </a:endParaRPr>
                    </a:p>
                  </a:txBody>
                  <a:tcPr marT="34300" marB="34300" marR="68600" marL="68600"/>
                </a:tc>
                <a:tc hMerge="1"/>
                <a:tc hMerge="1"/>
              </a:tr>
              <a:tr h="488625">
                <a:tc rowSpan="3">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Gill Sans"/>
                          <a:ea typeface="Gill Sans"/>
                          <a:cs typeface="Gill Sans"/>
                          <a:sym typeface="Gill Sans"/>
                        </a:rPr>
                        <a:t>Current networks (S-net, DONET) are targeting very limited seismic source zones; </a:t>
                      </a:r>
                      <a:r>
                        <a:rPr lang="en-US" sz="1200" u="none" cap="none" strike="noStrike">
                          <a:solidFill>
                            <a:srgbClr val="C00000"/>
                          </a:solidFill>
                          <a:latin typeface="Gill Sans"/>
                          <a:ea typeface="Gill Sans"/>
                          <a:cs typeface="Gill Sans"/>
                          <a:sym typeface="Gill Sans"/>
                        </a:rPr>
                        <a:t>Lack of adequate network </a:t>
                      </a:r>
                      <a:r>
                        <a:rPr lang="en-US" sz="1200" u="none" cap="none" strike="noStrike">
                          <a:solidFill>
                            <a:schemeClr val="dk1"/>
                          </a:solidFill>
                          <a:latin typeface="Gill Sans"/>
                          <a:ea typeface="Gill Sans"/>
                          <a:cs typeface="Gill Sans"/>
                          <a:sym typeface="Gill Sans"/>
                        </a:rPr>
                        <a:t>for detecting large non-seismic tsunami before arrival to coastal area; </a:t>
                      </a:r>
                      <a:r>
                        <a:rPr lang="en-US" sz="1200" u="none" cap="none" strike="noStrike">
                          <a:solidFill>
                            <a:srgbClr val="C00000"/>
                          </a:solidFill>
                          <a:latin typeface="Gill Sans"/>
                          <a:ea typeface="Gill Sans"/>
                          <a:cs typeface="Gill Sans"/>
                          <a:sym typeface="Gill Sans"/>
                        </a:rPr>
                        <a:t>Currently not used for operational tsunami warnin</a:t>
                      </a:r>
                      <a:r>
                        <a:rPr lang="en-US" sz="1200" u="none" cap="none" strike="noStrike">
                          <a:solidFill>
                            <a:schemeClr val="dk1"/>
                          </a:solidFill>
                          <a:latin typeface="Gill Sans"/>
                          <a:ea typeface="Gill Sans"/>
                          <a:cs typeface="Gill Sans"/>
                          <a:sym typeface="Gill Sans"/>
                        </a:rPr>
                        <a:t>g; </a:t>
                      </a:r>
                      <a:r>
                        <a:rPr lang="en-US" sz="1200" u="none" cap="none" strike="noStrike">
                          <a:solidFill>
                            <a:srgbClr val="C00000"/>
                          </a:solidFill>
                          <a:latin typeface="Gill Sans"/>
                          <a:ea typeface="Gill Sans"/>
                          <a:cs typeface="Gill Sans"/>
                          <a:sym typeface="Gill Sans"/>
                        </a:rPr>
                        <a:t>Industry dependencies </a:t>
                      </a:r>
                      <a:r>
                        <a:rPr lang="en-US" sz="1200" u="none" cap="none" strike="noStrike">
                          <a:solidFill>
                            <a:schemeClr val="dk1"/>
                          </a:solidFill>
                          <a:latin typeface="Gill Sans"/>
                          <a:ea typeface="Gill Sans"/>
                          <a:cs typeface="Gill Sans"/>
                          <a:sym typeface="Gill Sans"/>
                        </a:rPr>
                        <a:t>related to deployment locations, repeater design, etc; Significant upfront cost;</a:t>
                      </a:r>
                      <a:endParaRPr sz="1100" u="none" cap="none" strike="noStrike">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solidFill>
                          <a:schemeClr val="dk1"/>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Gill Sans"/>
                          <a:ea typeface="Gill Sans"/>
                          <a:cs typeface="Gill Sans"/>
                          <a:sym typeface="Gill Sans"/>
                        </a:rPr>
                        <a:t>Design a </a:t>
                      </a:r>
                      <a:r>
                        <a:rPr lang="en-US" sz="1200" u="none" cap="none" strike="noStrike">
                          <a:solidFill>
                            <a:srgbClr val="C00000"/>
                          </a:solidFill>
                          <a:latin typeface="Gill Sans"/>
                          <a:ea typeface="Gill Sans"/>
                          <a:cs typeface="Gill Sans"/>
                          <a:sym typeface="Gill Sans"/>
                        </a:rPr>
                        <a:t>global optimal network of SMART cables </a:t>
                      </a:r>
                      <a:r>
                        <a:rPr lang="en-US" sz="1200" u="none" cap="none" strike="noStrike">
                          <a:solidFill>
                            <a:schemeClr val="dk1"/>
                          </a:solidFill>
                          <a:latin typeface="Gill Sans"/>
                          <a:ea typeface="Gill Sans"/>
                          <a:cs typeface="Gill Sans"/>
                          <a:sym typeface="Gill Sans"/>
                        </a:rPr>
                        <a:t>that can provide the capability for direct detection of tsunami wave fields from all sources in reasonable time for tsunami warning and other ocean applications</a:t>
                      </a:r>
                      <a:endParaRPr sz="1100" u="none" cap="none" strike="noStrike">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1"/>
                          </a:solidFill>
                          <a:latin typeface="Gill Sans"/>
                          <a:ea typeface="Gill Sans"/>
                          <a:cs typeface="Gill Sans"/>
                          <a:sym typeface="Gill Sans"/>
                        </a:rPr>
                        <a:t>In all ICGs by 2023</a:t>
                      </a:r>
                      <a:endParaRPr sz="12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Corbel"/>
                        <a:buNone/>
                      </a:pPr>
                      <a:r>
                        <a:t/>
                      </a:r>
                      <a:endParaRPr sz="1200" u="none" cap="none" strike="noStrike">
                        <a:solidFill>
                          <a:schemeClr val="dk1"/>
                        </a:solidFill>
                        <a:latin typeface="Gill Sans"/>
                        <a:ea typeface="Gill Sans"/>
                        <a:cs typeface="Gill Sans"/>
                        <a:sym typeface="Gill Sans"/>
                      </a:endParaRPr>
                    </a:p>
                  </a:txBody>
                  <a:tcPr marT="34300" marB="34300" marR="68600" marL="68600"/>
                </a:tc>
              </a:tr>
              <a:tr h="730625">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latin typeface="Gill Sans"/>
                          <a:ea typeface="Gill Sans"/>
                          <a:cs typeface="Gill Sans"/>
                          <a:sym typeface="Gill Sans"/>
                        </a:rPr>
                        <a:t>Technical solutions for production of Commercially Off The Shelf (COTS) </a:t>
                      </a:r>
                      <a:r>
                        <a:rPr lang="en-US" sz="1200" u="none" cap="none" strike="noStrike">
                          <a:solidFill>
                            <a:schemeClr val="dk1"/>
                          </a:solidFill>
                          <a:latin typeface="Gill Sans"/>
                          <a:ea typeface="Gill Sans"/>
                          <a:cs typeface="Gill Sans"/>
                          <a:sym typeface="Gill Sans"/>
                        </a:rPr>
                        <a:t>repeaters, sensors and allied components to be deployed on SMART cables that meet the purpose of tsunami warning and other ocean Applications</a:t>
                      </a:r>
                      <a:endParaRPr sz="1500" u="none" cap="none" strike="noStrike">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1"/>
                          </a:solidFill>
                          <a:latin typeface="Gill Sans"/>
                          <a:ea typeface="Gill Sans"/>
                          <a:cs typeface="Gill Sans"/>
                          <a:sym typeface="Gill Sans"/>
                        </a:rPr>
                        <a:t>Pilot Implementation by 2024</a:t>
                      </a:r>
                      <a:endParaRPr sz="1100" u="none" cap="none" strike="noStrike">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Corbel"/>
                        <a:buNone/>
                      </a:pPr>
                      <a:r>
                        <a:t/>
                      </a:r>
                      <a:endParaRPr sz="1200" u="none" cap="none" strike="noStrike">
                        <a:solidFill>
                          <a:schemeClr val="dk1"/>
                        </a:solidFill>
                        <a:latin typeface="Gill Sans"/>
                        <a:ea typeface="Gill Sans"/>
                        <a:cs typeface="Gill Sans"/>
                        <a:sym typeface="Gill Sans"/>
                      </a:endParaRPr>
                    </a:p>
                  </a:txBody>
                  <a:tcPr marT="34300" marB="34300" marR="68600" marL="68600"/>
                </a:tc>
              </a:tr>
              <a:tr h="63250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latin typeface="Gill Sans"/>
                          <a:ea typeface="Gill Sans"/>
                          <a:cs typeface="Gill Sans"/>
                          <a:sym typeface="Gill Sans"/>
                        </a:rPr>
                        <a:t>Advocacy with all stakeholders </a:t>
                      </a:r>
                      <a:r>
                        <a:rPr lang="en-US" sz="1200" u="none" cap="none" strike="noStrike">
                          <a:solidFill>
                            <a:schemeClr val="dk1"/>
                          </a:solidFill>
                          <a:latin typeface="Gill Sans"/>
                          <a:ea typeface="Gill Sans"/>
                          <a:cs typeface="Gill Sans"/>
                          <a:sym typeface="Gill Sans"/>
                        </a:rPr>
                        <a:t>including Private Industry, Intergovernmental organisations and Scientific Expert Teams for rapid development and implementation of SMART cables</a:t>
                      </a:r>
                      <a:endParaRPr sz="1500" u="none" cap="none" strike="noStrike">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1"/>
                          </a:solidFill>
                          <a:latin typeface="Gill Sans"/>
                          <a:ea typeface="Gill Sans"/>
                          <a:cs typeface="Gill Sans"/>
                          <a:sym typeface="Gill Sans"/>
                        </a:rPr>
                        <a:t>Ongoing in all ICGs </a:t>
                      </a:r>
                      <a:endParaRPr sz="1200" u="none" cap="none" strike="noStrike">
                        <a:solidFill>
                          <a:schemeClr val="dk1"/>
                        </a:solidFill>
                        <a:latin typeface="Gill Sans"/>
                        <a:ea typeface="Gill Sans"/>
                        <a:cs typeface="Gill Sans"/>
                        <a:sym typeface="Gill Sans"/>
                      </a:endParaRPr>
                    </a:p>
                  </a:txBody>
                  <a:tcPr marT="34300" marB="34300" marR="68600" marL="68600"/>
                </a:tc>
              </a:tr>
            </a:tbl>
          </a:graphicData>
        </a:graphic>
      </p:graphicFrame>
      <p:graphicFrame>
        <p:nvGraphicFramePr>
          <p:cNvPr id="358" name="Google Shape;358;g2d220d9f01e_0_253"/>
          <p:cNvGraphicFramePr/>
          <p:nvPr/>
        </p:nvGraphicFramePr>
        <p:xfrm>
          <a:off x="139847" y="2869277"/>
          <a:ext cx="3000000" cy="3000000"/>
        </p:xfrm>
        <a:graphic>
          <a:graphicData uri="http://schemas.openxmlformats.org/drawingml/2006/table">
            <a:tbl>
              <a:tblPr bandRow="1" firstRow="1">
                <a:noFill/>
                <a:tableStyleId>{183BB510-47C0-4582-8844-3C6BF2B8EC7A}</a:tableStyleId>
              </a:tblPr>
              <a:tblGrid>
                <a:gridCol w="2634550"/>
                <a:gridCol w="4613575"/>
                <a:gridCol w="1616225"/>
              </a:tblGrid>
              <a:tr h="436250">
                <a:tc gridSpan="3">
                  <a:txBody>
                    <a:bodyPr/>
                    <a:lstStyle/>
                    <a:p>
                      <a:pPr indent="0" lvl="2" marL="12700" marR="0" rtl="0" algn="ctr">
                        <a:lnSpc>
                          <a:spcPct val="100000"/>
                        </a:lnSpc>
                        <a:spcBef>
                          <a:spcPts val="0"/>
                        </a:spcBef>
                        <a:spcAft>
                          <a:spcPts val="0"/>
                        </a:spcAft>
                        <a:buClr>
                          <a:srgbClr val="FFFF00"/>
                        </a:buClr>
                        <a:buSzPts val="1500"/>
                        <a:buFont typeface="Arial"/>
                        <a:buNone/>
                      </a:pPr>
                      <a:r>
                        <a:rPr b="1" lang="en-US" sz="1500" u="none" cap="none" strike="noStrike">
                          <a:solidFill>
                            <a:schemeClr val="dk2"/>
                          </a:solidFill>
                        </a:rPr>
                        <a:t>Other future potential observing technologies (Coastal Radars, Altimeters, Infrasound &amp; TEC Measurements, etc.)</a:t>
                      </a:r>
                      <a:endParaRPr sz="1100" u="none" cap="none" strike="noStrike">
                        <a:solidFill>
                          <a:schemeClr val="dk2"/>
                        </a:solidFill>
                      </a:endParaRPr>
                    </a:p>
                  </a:txBody>
                  <a:tcPr marT="34300" marB="34300" marR="68600" marL="68600"/>
                </a:tc>
                <a:tc hMerge="1"/>
                <a:tc hMerge="1"/>
              </a:tr>
              <a:tr h="246575">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1"/>
                          </a:solidFill>
                        </a:rPr>
                        <a:t>Challenges </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1"/>
                          </a:solidFill>
                        </a:rPr>
                        <a:t>Solutions </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1"/>
                          </a:solidFill>
                        </a:rPr>
                        <a:t>Goals</a:t>
                      </a:r>
                      <a:endParaRPr sz="1100" u="none" cap="none" strike="noStrike"/>
                    </a:p>
                  </a:txBody>
                  <a:tcPr marT="34300" marB="34300" marR="68600" marL="68600"/>
                </a:tc>
              </a:tr>
              <a:tr h="512100">
                <a:tc rowSpan="2">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rPr>
                        <a:t>Challenges with network coverage</a:t>
                      </a:r>
                      <a:r>
                        <a:rPr lang="en-US" sz="1200" u="none" cap="none" strike="noStrike">
                          <a:solidFill>
                            <a:schemeClr val="dk1"/>
                          </a:solidFill>
                        </a:rPr>
                        <a:t>, data latency, accuracy, data analysis methodologies for implementation in operational tsunami warning</a:t>
                      </a:r>
                      <a:endParaRPr sz="1100" u="none" cap="none" strike="noStrike"/>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rPr>
                        <a:t>Promotion of Research &amp; Development </a:t>
                      </a:r>
                      <a:r>
                        <a:rPr lang="en-US" sz="1200" u="none" cap="none" strike="noStrike">
                          <a:solidFill>
                            <a:schemeClr val="dk1"/>
                          </a:solidFill>
                        </a:rPr>
                        <a:t>in potential future observing technologies and analysis methodologies that could enhance operational tsunami warning of tsunamis from all sources.</a:t>
                      </a:r>
                      <a:endParaRPr sz="1100" u="none" cap="none" strike="noStrike"/>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1"/>
                          </a:solidFill>
                        </a:rPr>
                        <a:t>In all ICGs by 2027</a:t>
                      </a:r>
                      <a:endParaRPr sz="1200" u="none" cap="none" strike="noStrike">
                        <a:solidFill>
                          <a:schemeClr val="dk1"/>
                        </a:solidFill>
                        <a:latin typeface="Gill Sans"/>
                        <a:ea typeface="Gill Sans"/>
                        <a:cs typeface="Gill Sans"/>
                        <a:sym typeface="Gill Sans"/>
                      </a:endParaRPr>
                    </a:p>
                  </a:txBody>
                  <a:tcPr marT="34300" marB="34300" marR="68600" marL="68600"/>
                </a:tc>
              </a:tr>
              <a:tr h="39075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rPr>
                        <a:t>Development and testing of instruments and methodologies </a:t>
                      </a:r>
                      <a:r>
                        <a:rPr lang="en-US" sz="1200" u="none" cap="none" strike="noStrike">
                          <a:solidFill>
                            <a:schemeClr val="dk1"/>
                          </a:solidFill>
                        </a:rPr>
                        <a:t>to detect tsunami waves</a:t>
                      </a:r>
                      <a:endParaRPr sz="1100" u="none" cap="none" strike="noStrike"/>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1"/>
                          </a:solidFill>
                        </a:rPr>
                        <a:t>Pilot Implementation by 2028</a:t>
                      </a:r>
                      <a:endParaRPr sz="1100" u="none" cap="none" strike="noStrike"/>
                    </a:p>
                  </a:txBody>
                  <a:tcPr marT="34300" marB="34300" marR="68600" marL="68600"/>
                </a:tc>
              </a:tr>
            </a:tbl>
          </a:graphicData>
        </a:graphic>
      </p:graphicFrame>
      <p:sp>
        <p:nvSpPr>
          <p:cNvPr id="359" name="Google Shape;359;g2d220d9f01e_0_253"/>
          <p:cNvSpPr txBox="1"/>
          <p:nvPr/>
        </p:nvSpPr>
        <p:spPr>
          <a:xfrm>
            <a:off x="-112353" y="5105"/>
            <a:ext cx="9368700" cy="463800"/>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1800" u="none" cap="none" strike="noStrike">
                <a:solidFill>
                  <a:schemeClr val="accent2"/>
                </a:solidFill>
                <a:latin typeface="Gill Sans"/>
                <a:ea typeface="Gill Sans"/>
                <a:cs typeface="Gill Sans"/>
                <a:sym typeface="Gill Sans"/>
              </a:rPr>
              <a:t>Tsunami Detection, Analysis And Forecasting</a:t>
            </a:r>
            <a:endParaRPr b="0" i="0" sz="1000" u="none" cap="none" strike="noStrike">
              <a:solidFill>
                <a:schemeClr val="accent2"/>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64" name="Shape 364"/>
        <p:cNvGrpSpPr/>
        <p:nvPr/>
      </p:nvGrpSpPr>
      <p:grpSpPr>
        <a:xfrm>
          <a:off x="0" y="0"/>
          <a:ext cx="0" cy="0"/>
          <a:chOff x="0" y="0"/>
          <a:chExt cx="0" cy="0"/>
        </a:xfrm>
      </p:grpSpPr>
      <p:sp>
        <p:nvSpPr>
          <p:cNvPr id="365" name="Google Shape;365;g2d220d9f01e_0_264"/>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366" name="Google Shape;366;g2d220d9f01e_0_264"/>
          <p:cNvSpPr/>
          <p:nvPr/>
        </p:nvSpPr>
        <p:spPr>
          <a:xfrm>
            <a:off x="0" y="0"/>
            <a:ext cx="9144000" cy="4733925"/>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graphicFrame>
        <p:nvGraphicFramePr>
          <p:cNvPr id="367" name="Google Shape;367;g2d220d9f01e_0_264"/>
          <p:cNvGraphicFramePr/>
          <p:nvPr/>
        </p:nvGraphicFramePr>
        <p:xfrm>
          <a:off x="105476" y="920702"/>
          <a:ext cx="3000000" cy="3000000"/>
        </p:xfrm>
        <a:graphic>
          <a:graphicData uri="http://schemas.openxmlformats.org/drawingml/2006/table">
            <a:tbl>
              <a:tblPr bandRow="1" firstRow="1">
                <a:noFill/>
                <a:tableStyleId>{183BB510-47C0-4582-8844-3C6BF2B8EC7A}</a:tableStyleId>
              </a:tblPr>
              <a:tblGrid>
                <a:gridCol w="2836275"/>
                <a:gridCol w="3908525"/>
                <a:gridCol w="2119550"/>
              </a:tblGrid>
              <a:tr h="417200">
                <a:tc gridSpan="3">
                  <a:txBody>
                    <a:bodyPr/>
                    <a:lstStyle/>
                    <a:p>
                      <a:pPr indent="0" lvl="2" marL="12700" marR="0" rtl="0" algn="ctr">
                        <a:lnSpc>
                          <a:spcPct val="100000"/>
                        </a:lnSpc>
                        <a:spcBef>
                          <a:spcPts val="0"/>
                        </a:spcBef>
                        <a:spcAft>
                          <a:spcPts val="0"/>
                        </a:spcAft>
                        <a:buClr>
                          <a:srgbClr val="FFFF00"/>
                        </a:buClr>
                        <a:buSzPts val="1500"/>
                        <a:buFont typeface="Arial"/>
                        <a:buNone/>
                      </a:pPr>
                      <a:r>
                        <a:rPr b="1" lang="en-US" sz="1500" u="none" cap="none" strike="noStrike">
                          <a:solidFill>
                            <a:schemeClr val="dk2"/>
                          </a:solidFill>
                          <a:latin typeface="Gill Sans"/>
                          <a:ea typeface="Gill Sans"/>
                          <a:cs typeface="Gill Sans"/>
                          <a:sym typeface="Gill Sans"/>
                        </a:rPr>
                        <a:t>Characterisation and forecasting of all significant tsunamis within an actionable timeframe from generation</a:t>
                      </a:r>
                      <a:endParaRPr sz="1100" u="none" cap="none" strike="noStrike">
                        <a:solidFill>
                          <a:schemeClr val="dk2"/>
                        </a:solidFill>
                        <a:latin typeface="Gill Sans"/>
                        <a:ea typeface="Gill Sans"/>
                        <a:cs typeface="Gill Sans"/>
                        <a:sym typeface="Gill Sans"/>
                      </a:endParaRPr>
                    </a:p>
                  </a:txBody>
                  <a:tcPr marT="34300" marB="34300" marR="68600" marL="68600"/>
                </a:tc>
                <a:tc hMerge="1"/>
                <a:tc hMerge="1"/>
              </a:tr>
              <a:tr h="2176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Gill Sans"/>
                          <a:ea typeface="Gill Sans"/>
                          <a:cs typeface="Gill Sans"/>
                          <a:sym typeface="Gill Sans"/>
                        </a:rPr>
                        <a:t>Challenges </a:t>
                      </a:r>
                      <a:endParaRPr sz="1100" u="none" cap="none" strike="noStrike">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Gill Sans"/>
                          <a:ea typeface="Gill Sans"/>
                          <a:cs typeface="Gill Sans"/>
                          <a:sym typeface="Gill Sans"/>
                        </a:rPr>
                        <a:t>Solutions </a:t>
                      </a:r>
                      <a:endParaRPr sz="1100" u="none" cap="none" strike="noStrike">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Gill Sans"/>
                          <a:ea typeface="Gill Sans"/>
                          <a:cs typeface="Gill Sans"/>
                          <a:sym typeface="Gill Sans"/>
                        </a:rPr>
                        <a:t>Goals</a:t>
                      </a:r>
                      <a:endParaRPr sz="1100" u="none" cap="none" strike="noStrike">
                        <a:latin typeface="Gill Sans"/>
                        <a:ea typeface="Gill Sans"/>
                        <a:cs typeface="Gill Sans"/>
                        <a:sym typeface="Gill Sans"/>
                      </a:endParaRPr>
                    </a:p>
                  </a:txBody>
                  <a:tcPr marT="34300" marB="34300" marR="68600" marL="68600"/>
                </a:tc>
              </a:tr>
              <a:tr h="476425">
                <a:tc rowSpan="3">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latin typeface="Gill Sans"/>
                          <a:ea typeface="Gill Sans"/>
                          <a:cs typeface="Gill Sans"/>
                          <a:sym typeface="Gill Sans"/>
                        </a:rPr>
                        <a:t>Challenges with integration of data </a:t>
                      </a:r>
                      <a:r>
                        <a:rPr lang="en-US" sz="1200" u="none" cap="none" strike="noStrike">
                          <a:solidFill>
                            <a:schemeClr val="dk1"/>
                          </a:solidFill>
                          <a:latin typeface="Gill Sans"/>
                          <a:ea typeface="Gill Sans"/>
                          <a:cs typeface="Gill Sans"/>
                          <a:sym typeface="Gill Sans"/>
                        </a:rPr>
                        <a:t>from enhanced observing networks and new methodologies for defining the tsunami wave fields for operational tsunami warning including detection, verification, characterisation and impact </a:t>
                      </a:r>
                      <a:endParaRPr sz="1100" u="none" cap="none" strike="noStrike">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latin typeface="Gill Sans"/>
                          <a:ea typeface="Gill Sans"/>
                          <a:cs typeface="Gill Sans"/>
                          <a:sym typeface="Gill Sans"/>
                        </a:rPr>
                        <a:t>Research on the nature of tsunamis, source mechanisms and </a:t>
                      </a:r>
                      <a:endParaRPr sz="1100" u="none" cap="none" strike="noStrike">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latin typeface="Gill Sans"/>
                          <a:ea typeface="Gill Sans"/>
                          <a:cs typeface="Gill Sans"/>
                          <a:sym typeface="Gill Sans"/>
                        </a:rPr>
                        <a:t>characterisation</a:t>
                      </a:r>
                      <a:r>
                        <a:rPr lang="en-US" sz="1200" u="none" cap="none" strike="noStrike">
                          <a:solidFill>
                            <a:schemeClr val="dk1"/>
                          </a:solidFill>
                          <a:latin typeface="Gill Sans"/>
                          <a:ea typeface="Gill Sans"/>
                          <a:cs typeface="Gill Sans"/>
                          <a:sym typeface="Gill Sans"/>
                        </a:rPr>
                        <a:t> from various observation data</a:t>
                      </a:r>
                      <a:endParaRPr sz="1200" u="none" cap="none" strike="noStrike">
                        <a:solidFill>
                          <a:schemeClr val="dk1"/>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1"/>
                          </a:solidFill>
                          <a:latin typeface="Gill Sans"/>
                          <a:ea typeface="Gill Sans"/>
                          <a:cs typeface="Gill Sans"/>
                          <a:sym typeface="Gill Sans"/>
                        </a:rPr>
                        <a:t>Contributing capabilities identified by 2024</a:t>
                      </a:r>
                      <a:endParaRPr sz="1200" u="none" cap="none" strike="noStrike">
                        <a:solidFill>
                          <a:schemeClr val="dk1"/>
                        </a:solidFill>
                        <a:latin typeface="Gill Sans"/>
                        <a:ea typeface="Gill Sans"/>
                        <a:cs typeface="Gill Sans"/>
                        <a:sym typeface="Gill Sans"/>
                      </a:endParaRPr>
                    </a:p>
                  </a:txBody>
                  <a:tcPr marT="34300" marB="34300" marR="68600" marL="68600"/>
                </a:tc>
              </a:tr>
              <a:tr h="22075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latin typeface="Gill Sans"/>
                          <a:ea typeface="Gill Sans"/>
                          <a:cs typeface="Gill Sans"/>
                          <a:sym typeface="Gill Sans"/>
                        </a:rPr>
                        <a:t>Probabilistic Tsunami Forecasting Techniques </a:t>
                      </a:r>
                      <a:r>
                        <a:rPr lang="en-US" sz="1200" u="none" cap="none" strike="noStrike">
                          <a:solidFill>
                            <a:schemeClr val="dk1"/>
                          </a:solidFill>
                          <a:latin typeface="Gill Sans"/>
                          <a:ea typeface="Gill Sans"/>
                          <a:cs typeface="Gill Sans"/>
                          <a:sym typeface="Gill Sans"/>
                        </a:rPr>
                        <a:t>- assign confidence level (0.0-1.0) to wavefield definition</a:t>
                      </a:r>
                      <a:endParaRPr sz="1100" u="none" cap="none" strike="noStrike">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1"/>
                          </a:solidFill>
                          <a:latin typeface="Gill Sans"/>
                          <a:ea typeface="Gill Sans"/>
                          <a:cs typeface="Gill Sans"/>
                          <a:sym typeface="Gill Sans"/>
                        </a:rPr>
                        <a:t>Prototype wavefield predictor developed  by 2023</a:t>
                      </a:r>
                      <a:endParaRPr sz="1100" u="none" cap="none" strike="noStrike">
                        <a:latin typeface="Gill Sans"/>
                        <a:ea typeface="Gill Sans"/>
                        <a:cs typeface="Gill Sans"/>
                        <a:sym typeface="Gill Sans"/>
                      </a:endParaRPr>
                    </a:p>
                  </a:txBody>
                  <a:tcPr marT="34300" marB="34300" marR="68600" marL="68600"/>
                </a:tc>
              </a:tr>
              <a:tr h="145190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rgbClr val="C00000"/>
                          </a:solidFill>
                          <a:latin typeface="Gill Sans"/>
                          <a:ea typeface="Gill Sans"/>
                          <a:cs typeface="Gill Sans"/>
                          <a:sym typeface="Gill Sans"/>
                        </a:rPr>
                        <a:t>Development of new forecast methods </a:t>
                      </a:r>
                      <a:r>
                        <a:rPr lang="en-US" sz="1200" u="none" cap="none" strike="noStrike">
                          <a:solidFill>
                            <a:schemeClr val="dk1"/>
                          </a:solidFill>
                          <a:latin typeface="Gill Sans"/>
                          <a:ea typeface="Gill Sans"/>
                          <a:cs typeface="Gill Sans"/>
                          <a:sym typeface="Gill Sans"/>
                        </a:rPr>
                        <a:t>for operational impact forecasting of all significant tsunamis within an actionable timeframe from tsunami generation – </a:t>
                      </a:r>
                      <a:endParaRPr sz="1100" u="none" cap="none" strike="noStrike">
                        <a:latin typeface="Gill Sans"/>
                        <a:ea typeface="Gill Sans"/>
                        <a:cs typeface="Gill Sans"/>
                        <a:sym typeface="Gill Sans"/>
                      </a:endParaRPr>
                    </a:p>
                    <a:p>
                      <a:pPr indent="-215900" lvl="1" marL="330200" marR="0" rtl="0" algn="just">
                        <a:lnSpc>
                          <a:spcPct val="100000"/>
                        </a:lnSpc>
                        <a:spcBef>
                          <a:spcPts val="0"/>
                        </a:spcBef>
                        <a:spcAft>
                          <a:spcPts val="0"/>
                        </a:spcAft>
                        <a:buClr>
                          <a:schemeClr val="dk1"/>
                        </a:buClr>
                        <a:buSzPts val="1200"/>
                        <a:buFont typeface="Arial"/>
                        <a:buChar char="•"/>
                      </a:pPr>
                      <a:r>
                        <a:rPr lang="en-US" sz="1200" u="none" cap="none" strike="noStrike">
                          <a:solidFill>
                            <a:schemeClr val="dk1"/>
                          </a:solidFill>
                          <a:latin typeface="Gill Sans"/>
                          <a:ea typeface="Gill Sans"/>
                          <a:cs typeface="Gill Sans"/>
                          <a:sym typeface="Gill Sans"/>
                        </a:rPr>
                        <a:t>Database applications and matching schema for updated global threat database including non-seismic sources </a:t>
                      </a:r>
                      <a:endParaRPr sz="1100" u="none" cap="none" strike="noStrike">
                        <a:latin typeface="Gill Sans"/>
                        <a:ea typeface="Gill Sans"/>
                        <a:cs typeface="Gill Sans"/>
                        <a:sym typeface="Gill Sans"/>
                      </a:endParaRPr>
                    </a:p>
                    <a:p>
                      <a:pPr indent="-215900" lvl="1" marL="330200" marR="0" rtl="0" algn="just">
                        <a:lnSpc>
                          <a:spcPct val="100000"/>
                        </a:lnSpc>
                        <a:spcBef>
                          <a:spcPts val="0"/>
                        </a:spcBef>
                        <a:spcAft>
                          <a:spcPts val="0"/>
                        </a:spcAft>
                        <a:buClr>
                          <a:schemeClr val="dk1"/>
                        </a:buClr>
                        <a:buSzPts val="1200"/>
                        <a:buFont typeface="Arial"/>
                        <a:buChar char="•"/>
                      </a:pPr>
                      <a:r>
                        <a:rPr lang="en-US" sz="1200" u="none" cap="none" strike="noStrike">
                          <a:solidFill>
                            <a:schemeClr val="dk1"/>
                          </a:solidFill>
                          <a:latin typeface="Gill Sans"/>
                          <a:ea typeface="Gill Sans"/>
                          <a:cs typeface="Gill Sans"/>
                          <a:sym typeface="Gill Sans"/>
                        </a:rPr>
                        <a:t>AI-ML applications to relate, discrete or combine observations to potential outcomes</a:t>
                      </a:r>
                      <a:endParaRPr sz="1100" u="none" cap="none" strike="noStrike">
                        <a:latin typeface="Gill Sans"/>
                        <a:ea typeface="Gill Sans"/>
                        <a:cs typeface="Gill Sans"/>
                        <a:sym typeface="Gill Sans"/>
                      </a:endParaRPr>
                    </a:p>
                    <a:p>
                      <a:pPr indent="-215900" lvl="1" marL="330200" marR="0" rtl="0" algn="just">
                        <a:lnSpc>
                          <a:spcPct val="100000"/>
                        </a:lnSpc>
                        <a:spcBef>
                          <a:spcPts val="0"/>
                        </a:spcBef>
                        <a:spcAft>
                          <a:spcPts val="0"/>
                        </a:spcAft>
                        <a:buClr>
                          <a:schemeClr val="dk1"/>
                        </a:buClr>
                        <a:buSzPts val="1200"/>
                        <a:buFont typeface="Arial"/>
                        <a:buChar char="•"/>
                      </a:pPr>
                      <a:r>
                        <a:rPr lang="en-US" sz="1200" u="none" cap="none" strike="noStrike">
                          <a:solidFill>
                            <a:schemeClr val="dk1"/>
                          </a:solidFill>
                          <a:latin typeface="Gill Sans"/>
                          <a:ea typeface="Gill Sans"/>
                          <a:cs typeface="Gill Sans"/>
                          <a:sym typeface="Gill Sans"/>
                        </a:rPr>
                        <a:t>Dynamic characterization using rapid update cycle models </a:t>
                      </a:r>
                      <a:endParaRPr sz="1200" u="none" cap="none" strike="noStrike">
                        <a:solidFill>
                          <a:schemeClr val="dk1"/>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1"/>
                          </a:solidFill>
                          <a:latin typeface="Gill Sans"/>
                          <a:ea typeface="Gill Sans"/>
                          <a:cs typeface="Gill Sans"/>
                          <a:sym typeface="Gill Sans"/>
                        </a:rPr>
                        <a:t>Improved forecasting methods deployed and operationalised at </a:t>
                      </a:r>
                      <a:endParaRPr sz="1100" u="none" cap="none" strike="noStrike">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1"/>
                          </a:solidFill>
                          <a:latin typeface="Gill Sans"/>
                          <a:ea typeface="Gill Sans"/>
                          <a:cs typeface="Gill Sans"/>
                          <a:sym typeface="Gill Sans"/>
                        </a:rPr>
                        <a:t>the TSPs and NTWCs by 2030</a:t>
                      </a:r>
                      <a:endParaRPr sz="1100" u="none" cap="none" strike="noStrike">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Corbel"/>
                        <a:buNone/>
                      </a:pPr>
                      <a:r>
                        <a:t/>
                      </a:r>
                      <a:endParaRPr sz="1200" u="none" cap="none" strike="noStrike">
                        <a:solidFill>
                          <a:schemeClr val="dk1"/>
                        </a:solidFill>
                        <a:latin typeface="Gill Sans"/>
                        <a:ea typeface="Gill Sans"/>
                        <a:cs typeface="Gill Sans"/>
                        <a:sym typeface="Gill Sans"/>
                      </a:endParaRPr>
                    </a:p>
                  </a:txBody>
                  <a:tcPr marT="34300" marB="34300" marR="68600" marL="68600"/>
                </a:tc>
              </a:tr>
            </a:tbl>
          </a:graphicData>
        </a:graphic>
      </p:graphicFrame>
      <p:sp>
        <p:nvSpPr>
          <p:cNvPr id="368" name="Google Shape;368;g2d220d9f01e_0_264"/>
          <p:cNvSpPr txBox="1"/>
          <p:nvPr/>
        </p:nvSpPr>
        <p:spPr>
          <a:xfrm>
            <a:off x="-112350" y="16303"/>
            <a:ext cx="9368700" cy="463800"/>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Gill Sans"/>
                <a:ea typeface="Gill Sans"/>
                <a:cs typeface="Gill Sans"/>
                <a:sym typeface="Gill Sans"/>
              </a:rPr>
              <a:t>Tsunami Detection, Analysis And Forecasting</a:t>
            </a:r>
            <a:endParaRPr b="0" i="0" sz="1100" u="none" cap="none" strike="noStrike">
              <a:solidFill>
                <a:schemeClr val="accent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1ff3ef15f0d_0_862"/>
          <p:cNvSpPr txBox="1"/>
          <p:nvPr/>
        </p:nvSpPr>
        <p:spPr>
          <a:xfrm>
            <a:off x="233963" y="1042017"/>
            <a:ext cx="5471100" cy="3628500"/>
          </a:xfrm>
          <a:prstGeom prst="rect">
            <a:avLst/>
          </a:prstGeom>
          <a:noFill/>
          <a:ln>
            <a:noFill/>
          </a:ln>
        </p:spPr>
        <p:txBody>
          <a:bodyPr anchorCtr="0" anchor="t" bIns="34275" lIns="68575" spcFirstLastPara="1" rIns="68575" wrap="square" tIns="34275">
            <a:noAutofit/>
          </a:bodyPr>
          <a:lstStyle/>
          <a:p>
            <a:pPr indent="0" lvl="2" marL="0" marR="0" rtl="0" algn="just">
              <a:lnSpc>
                <a:spcPct val="100000"/>
              </a:lnSpc>
              <a:spcBef>
                <a:spcPts val="0"/>
              </a:spcBef>
              <a:spcAft>
                <a:spcPts val="0"/>
              </a:spcAft>
              <a:buClr>
                <a:srgbClr val="FFFF00"/>
              </a:buClr>
              <a:buSzPts val="1200"/>
              <a:buFont typeface="Arial"/>
              <a:buNone/>
            </a:pPr>
            <a:r>
              <a:rPr b="1" i="0" lang="en-US" sz="1200" u="none" cap="none" strike="noStrike">
                <a:solidFill>
                  <a:schemeClr val="dk2"/>
                </a:solidFill>
                <a:latin typeface="Gill Sans"/>
                <a:ea typeface="Gill Sans"/>
                <a:cs typeface="Gill Sans"/>
                <a:sym typeface="Gill Sans"/>
              </a:rPr>
              <a:t>The ODTP goal is that by 2030 there will be significant improvements in the national decision making to warn, and mechanisms in place for the effective and inclusive construction, dissemination and communication of warnings. </a:t>
            </a:r>
            <a:endParaRPr b="0" i="0" sz="1100" u="none" cap="none" strike="noStrike">
              <a:solidFill>
                <a:schemeClr val="dk2"/>
              </a:solidFill>
              <a:latin typeface="Arial"/>
              <a:ea typeface="Arial"/>
              <a:cs typeface="Arial"/>
              <a:sym typeface="Arial"/>
            </a:endParaRPr>
          </a:p>
          <a:p>
            <a:pPr indent="-215900" lvl="2" marL="355600" marR="0" rtl="0" algn="just">
              <a:lnSpc>
                <a:spcPct val="100000"/>
              </a:lnSpc>
              <a:spcBef>
                <a:spcPts val="500"/>
              </a:spcBef>
              <a:spcAft>
                <a:spcPts val="0"/>
              </a:spcAft>
              <a:buClr>
                <a:schemeClr val="dk2"/>
              </a:buClr>
              <a:buSzPts val="1200"/>
              <a:buFont typeface="Noto Sans Symbols"/>
              <a:buChar char="▪"/>
            </a:pPr>
            <a:r>
              <a:rPr b="0" i="0" lang="en-US" sz="1200" u="none" cap="none" strike="noStrike">
                <a:solidFill>
                  <a:schemeClr val="dk2"/>
                </a:solidFill>
                <a:latin typeface="Gill Sans"/>
                <a:ea typeface="Gill Sans"/>
                <a:cs typeface="Gill Sans"/>
                <a:sym typeface="Gill Sans"/>
              </a:rPr>
              <a:t>100% of the national authorities will be able to effectively warn communities and population at risk. </a:t>
            </a:r>
            <a:endParaRPr b="0" i="0" sz="1100" u="none" cap="none" strike="noStrike">
              <a:solidFill>
                <a:schemeClr val="dk2"/>
              </a:solidFill>
              <a:latin typeface="Arial"/>
              <a:ea typeface="Arial"/>
              <a:cs typeface="Arial"/>
              <a:sym typeface="Arial"/>
            </a:endParaRPr>
          </a:p>
          <a:p>
            <a:pPr indent="-215900" lvl="2" marL="355600" marR="0" rtl="0" algn="just">
              <a:lnSpc>
                <a:spcPct val="100000"/>
              </a:lnSpc>
              <a:spcBef>
                <a:spcPts val="500"/>
              </a:spcBef>
              <a:spcAft>
                <a:spcPts val="0"/>
              </a:spcAft>
              <a:buClr>
                <a:schemeClr val="dk2"/>
              </a:buClr>
              <a:buSzPts val="1200"/>
              <a:buFont typeface="Noto Sans Symbols"/>
              <a:buChar char="▪"/>
            </a:pPr>
            <a:r>
              <a:rPr b="0" i="0" lang="en-US" sz="1200" u="none" cap="none" strike="noStrike">
                <a:solidFill>
                  <a:schemeClr val="dk2"/>
                </a:solidFill>
                <a:latin typeface="Gill Sans"/>
                <a:ea typeface="Gill Sans"/>
                <a:cs typeface="Gill Sans"/>
                <a:sym typeface="Gill Sans"/>
              </a:rPr>
              <a:t>Communities at risk will be able to use these advances to improve local tsunami preparedness and response capabilities and become Tsunami Ready </a:t>
            </a:r>
            <a:endParaRPr b="0" i="0" sz="1100" u="none" cap="none" strike="noStrike">
              <a:solidFill>
                <a:schemeClr val="dk2"/>
              </a:solidFill>
              <a:latin typeface="Arial"/>
              <a:ea typeface="Arial"/>
              <a:cs typeface="Arial"/>
              <a:sym typeface="Arial"/>
            </a:endParaRPr>
          </a:p>
          <a:p>
            <a:pPr indent="0" lvl="2" marL="0" marR="0" rtl="0" algn="just">
              <a:lnSpc>
                <a:spcPct val="100000"/>
              </a:lnSpc>
              <a:spcBef>
                <a:spcPts val="500"/>
              </a:spcBef>
              <a:spcAft>
                <a:spcPts val="0"/>
              </a:spcAft>
              <a:buClr>
                <a:srgbClr val="FFFF00"/>
              </a:buClr>
              <a:buSzPts val="1200"/>
              <a:buFont typeface="Arial"/>
              <a:buNone/>
            </a:pPr>
            <a:r>
              <a:rPr b="1" i="0" lang="en-US" sz="1200" u="none" cap="none" strike="noStrike">
                <a:solidFill>
                  <a:schemeClr val="dk2"/>
                </a:solidFill>
                <a:latin typeface="Gill Sans"/>
                <a:ea typeface="Gill Sans"/>
                <a:cs typeface="Gill Sans"/>
                <a:sym typeface="Gill Sans"/>
              </a:rPr>
              <a:t>Key elements that need to be addressed </a:t>
            </a:r>
            <a:endParaRPr b="0" i="0" sz="1100" u="none" cap="none" strike="noStrike">
              <a:solidFill>
                <a:schemeClr val="dk2"/>
              </a:solidFill>
              <a:latin typeface="Arial"/>
              <a:ea typeface="Arial"/>
              <a:cs typeface="Arial"/>
              <a:sym typeface="Arial"/>
            </a:endParaRPr>
          </a:p>
          <a:p>
            <a:pPr indent="-215900" lvl="2" marL="355600" marR="0" rtl="0" algn="just">
              <a:lnSpc>
                <a:spcPct val="100000"/>
              </a:lnSpc>
              <a:spcBef>
                <a:spcPts val="500"/>
              </a:spcBef>
              <a:spcAft>
                <a:spcPts val="0"/>
              </a:spcAft>
              <a:buClr>
                <a:schemeClr val="dk2"/>
              </a:buClr>
              <a:buSzPts val="1200"/>
              <a:buFont typeface="Noto Sans Symbols"/>
              <a:buChar char="▪"/>
            </a:pPr>
            <a:r>
              <a:rPr b="0" i="0" lang="en-US" sz="1200" u="none" cap="none" strike="noStrike">
                <a:solidFill>
                  <a:schemeClr val="dk2"/>
                </a:solidFill>
                <a:latin typeface="Gill Sans"/>
                <a:ea typeface="Gill Sans"/>
                <a:cs typeface="Gill Sans"/>
                <a:sym typeface="Gill Sans"/>
              </a:rPr>
              <a:t>Effective decision making to warn  - National/local tsunami warning chains and standard operating procedures; Decision Support Tools (Co-design, Competency Development)</a:t>
            </a:r>
            <a:endParaRPr b="0" i="0" sz="1100" u="none" cap="none" strike="noStrike">
              <a:solidFill>
                <a:schemeClr val="dk2"/>
              </a:solidFill>
              <a:latin typeface="Arial"/>
              <a:ea typeface="Arial"/>
              <a:cs typeface="Arial"/>
              <a:sym typeface="Arial"/>
            </a:endParaRPr>
          </a:p>
          <a:p>
            <a:pPr indent="-215900" lvl="2" marL="355600" marR="0" rtl="0" algn="just">
              <a:lnSpc>
                <a:spcPct val="100000"/>
              </a:lnSpc>
              <a:spcBef>
                <a:spcPts val="500"/>
              </a:spcBef>
              <a:spcAft>
                <a:spcPts val="0"/>
              </a:spcAft>
              <a:buClr>
                <a:schemeClr val="dk2"/>
              </a:buClr>
              <a:buSzPts val="1200"/>
              <a:buFont typeface="Noto Sans Symbols"/>
              <a:buChar char="▪"/>
            </a:pPr>
            <a:r>
              <a:rPr b="0" i="0" lang="en-US" sz="1200" u="none" cap="none" strike="noStrike">
                <a:solidFill>
                  <a:schemeClr val="dk2"/>
                </a:solidFill>
                <a:latin typeface="Gill Sans"/>
                <a:ea typeface="Gill Sans"/>
                <a:cs typeface="Gill Sans"/>
                <a:sym typeface="Gill Sans"/>
              </a:rPr>
              <a:t>Effective construction of warnings – Time constraints, Inclusive, Actionable content (Use of IT, understand target audience, impact-based warning content)</a:t>
            </a:r>
            <a:endParaRPr b="0" i="0" sz="1100" u="none" cap="none" strike="noStrike">
              <a:solidFill>
                <a:schemeClr val="dk2"/>
              </a:solidFill>
              <a:latin typeface="Arial"/>
              <a:ea typeface="Arial"/>
              <a:cs typeface="Arial"/>
              <a:sym typeface="Arial"/>
            </a:endParaRPr>
          </a:p>
          <a:p>
            <a:pPr indent="-215900" lvl="2" marL="355600" marR="0" rtl="0" algn="just">
              <a:lnSpc>
                <a:spcPct val="100000"/>
              </a:lnSpc>
              <a:spcBef>
                <a:spcPts val="500"/>
              </a:spcBef>
              <a:spcAft>
                <a:spcPts val="0"/>
              </a:spcAft>
              <a:buClr>
                <a:schemeClr val="dk2"/>
              </a:buClr>
              <a:buSzPts val="1200"/>
              <a:buFont typeface="Noto Sans Symbols"/>
              <a:buChar char="▪"/>
            </a:pPr>
            <a:r>
              <a:rPr b="0" i="0" lang="en-US" sz="1200" u="none" cap="none" strike="noStrike">
                <a:solidFill>
                  <a:schemeClr val="dk2"/>
                </a:solidFill>
                <a:latin typeface="Gill Sans"/>
                <a:ea typeface="Gill Sans"/>
                <a:cs typeface="Gill Sans"/>
                <a:sym typeface="Gill Sans"/>
              </a:rPr>
              <a:t>Effective dissemination and communication of warnings – Institutional capacity, Communication mechanisms, Multi-Hazard Warning Systems, Multiple sources of information (Standards &amp; Formats, CAP, Broadcast &amp; Social Media)</a:t>
            </a:r>
            <a:endParaRPr b="0" i="0" sz="1200" u="none" cap="none" strike="noStrike">
              <a:solidFill>
                <a:schemeClr val="dk2"/>
              </a:solidFill>
              <a:latin typeface="Gill Sans"/>
              <a:ea typeface="Gill Sans"/>
              <a:cs typeface="Gill Sans"/>
              <a:sym typeface="Gill Sans"/>
            </a:endParaRPr>
          </a:p>
        </p:txBody>
      </p:sp>
      <p:sp>
        <p:nvSpPr>
          <p:cNvPr id="375" name="Google Shape;375;g1ff3ef15f0d_0_862"/>
          <p:cNvSpPr txBox="1"/>
          <p:nvPr/>
        </p:nvSpPr>
        <p:spPr>
          <a:xfrm>
            <a:off x="0" y="130083"/>
            <a:ext cx="9144000" cy="463800"/>
          </a:xfrm>
          <a:prstGeom prst="rect">
            <a:avLst/>
          </a:prstGeom>
          <a:noFill/>
          <a:ln>
            <a:noFill/>
          </a:ln>
        </p:spPr>
        <p:txBody>
          <a:bodyPr anchorCtr="0" anchor="b" bIns="34275" lIns="68575" spcFirstLastPara="1" rIns="68575" wrap="square" tIns="34275">
            <a:normAutofit fontScale="92500"/>
          </a:bodyPr>
          <a:lstStyle/>
          <a:p>
            <a:pPr indent="0" lvl="0" marL="0" marR="0" rtl="0" algn="ctr">
              <a:lnSpc>
                <a:spcPct val="80000"/>
              </a:lnSpc>
              <a:spcBef>
                <a:spcPts val="0"/>
              </a:spcBef>
              <a:spcAft>
                <a:spcPts val="0"/>
              </a:spcAft>
              <a:buClr>
                <a:srgbClr val="099BDD"/>
              </a:buClr>
              <a:buSzPct val="100000"/>
              <a:buFont typeface="Gill Sans"/>
              <a:buNone/>
            </a:pPr>
            <a:r>
              <a:rPr b="1" i="0" lang="en-US" sz="2400" u="none" cap="none" strike="noStrike">
                <a:solidFill>
                  <a:schemeClr val="accent2"/>
                </a:solidFill>
                <a:latin typeface="Gill Sans"/>
                <a:ea typeface="Gill Sans"/>
                <a:cs typeface="Gill Sans"/>
                <a:sym typeface="Gill Sans"/>
              </a:rPr>
              <a:t>III. Tsunami Warning, Dissemination and Communication – Goals</a:t>
            </a:r>
            <a:endParaRPr b="0" i="0" sz="1100" u="none" cap="none" strike="noStrike">
              <a:solidFill>
                <a:schemeClr val="accent2"/>
              </a:solidFill>
              <a:latin typeface="Arial"/>
              <a:ea typeface="Arial"/>
              <a:cs typeface="Arial"/>
              <a:sym typeface="Arial"/>
            </a:endParaRPr>
          </a:p>
        </p:txBody>
      </p:sp>
      <p:pic>
        <p:nvPicPr>
          <p:cNvPr id="376" name="Google Shape;376;g1ff3ef15f0d_0_862"/>
          <p:cNvPicPr preferRelativeResize="0"/>
          <p:nvPr/>
        </p:nvPicPr>
        <p:blipFill rotWithShape="1">
          <a:blip r:embed="rId3">
            <a:alphaModFix/>
          </a:blip>
          <a:srcRect b="0" l="0" r="0" t="0"/>
          <a:stretch/>
        </p:blipFill>
        <p:spPr>
          <a:xfrm>
            <a:off x="6076673" y="960947"/>
            <a:ext cx="2642844" cy="363962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1" name="Shape 381"/>
        <p:cNvGrpSpPr/>
        <p:nvPr/>
      </p:nvGrpSpPr>
      <p:grpSpPr>
        <a:xfrm>
          <a:off x="0" y="0"/>
          <a:ext cx="0" cy="0"/>
          <a:chOff x="0" y="0"/>
          <a:chExt cx="0" cy="0"/>
        </a:xfrm>
      </p:grpSpPr>
      <p:sp>
        <p:nvSpPr>
          <p:cNvPr id="382" name="Google Shape;382;g2d220d9f01e_0_287"/>
          <p:cNvSpPr txBox="1"/>
          <p:nvPr/>
        </p:nvSpPr>
        <p:spPr>
          <a:xfrm>
            <a:off x="79899" y="927809"/>
            <a:ext cx="8984100" cy="346200"/>
          </a:xfrm>
          <a:prstGeom prst="rect">
            <a:avLst/>
          </a:prstGeom>
          <a:noFill/>
          <a:ln>
            <a:noFill/>
          </a:ln>
        </p:spPr>
        <p:txBody>
          <a:bodyPr anchorCtr="0" anchor="t" bIns="34275" lIns="68575" spcFirstLastPara="1" rIns="68575" wrap="square" tIns="34275">
            <a:noAutofit/>
          </a:bodyPr>
          <a:lstStyle/>
          <a:p>
            <a:pPr indent="0" lvl="2" marL="12700" marR="0" rtl="0" algn="ctr">
              <a:lnSpc>
                <a:spcPct val="100000"/>
              </a:lnSpc>
              <a:spcBef>
                <a:spcPts val="0"/>
              </a:spcBef>
              <a:spcAft>
                <a:spcPts val="0"/>
              </a:spcAft>
              <a:buClr>
                <a:srgbClr val="FFFF00"/>
              </a:buClr>
              <a:buSzPts val="1400"/>
              <a:buFont typeface="Arial"/>
              <a:buNone/>
            </a:pPr>
            <a:r>
              <a:rPr b="1" i="0" lang="en-US" sz="1400" u="none" cap="none" strike="noStrike">
                <a:solidFill>
                  <a:schemeClr val="dk2"/>
                </a:solidFill>
                <a:latin typeface="Gill Sans"/>
                <a:ea typeface="Gill Sans"/>
                <a:cs typeface="Gill Sans"/>
                <a:sym typeface="Gill Sans"/>
              </a:rPr>
              <a:t>National and local  tsunami warning chains and SOPs</a:t>
            </a:r>
            <a:endParaRPr b="0" i="0" sz="1400" u="none" cap="none" strike="noStrike">
              <a:solidFill>
                <a:schemeClr val="dk2"/>
              </a:solidFill>
              <a:latin typeface="Gill Sans"/>
              <a:ea typeface="Gill Sans"/>
              <a:cs typeface="Gill Sans"/>
              <a:sym typeface="Gill Sans"/>
            </a:endParaRPr>
          </a:p>
          <a:p>
            <a:pPr indent="-165100" lvl="0" marL="254000" marR="0" rtl="0" algn="ctr">
              <a:lnSpc>
                <a:spcPct val="100000"/>
              </a:lnSpc>
              <a:spcBef>
                <a:spcPts val="900"/>
              </a:spcBef>
              <a:spcAft>
                <a:spcPts val="0"/>
              </a:spcAft>
              <a:buClr>
                <a:srgbClr val="0070C0"/>
              </a:buClr>
              <a:buSzPts val="1400"/>
              <a:buFont typeface="Noto Sans Symbols"/>
              <a:buNone/>
            </a:pPr>
            <a:r>
              <a:t/>
            </a:r>
            <a:endParaRPr b="1" i="0" sz="1400" u="none" cap="none" strike="noStrike">
              <a:solidFill>
                <a:schemeClr val="dk2"/>
              </a:solidFill>
              <a:latin typeface="Gill Sans"/>
              <a:ea typeface="Gill Sans"/>
              <a:cs typeface="Gill Sans"/>
              <a:sym typeface="Gill Sans"/>
            </a:endParaRPr>
          </a:p>
          <a:p>
            <a:pPr indent="-165100" lvl="0" marL="254000" marR="0" rtl="0" algn="ctr">
              <a:lnSpc>
                <a:spcPct val="100000"/>
              </a:lnSpc>
              <a:spcBef>
                <a:spcPts val="900"/>
              </a:spcBef>
              <a:spcAft>
                <a:spcPts val="0"/>
              </a:spcAft>
              <a:buClr>
                <a:srgbClr val="0070C0"/>
              </a:buClr>
              <a:buSzPts val="1400"/>
              <a:buFont typeface="Noto Sans Symbols"/>
              <a:buNone/>
            </a:pPr>
            <a:r>
              <a:t/>
            </a:r>
            <a:endParaRPr b="0" i="0" sz="1400" u="none" cap="none" strike="noStrike">
              <a:solidFill>
                <a:schemeClr val="dk2"/>
              </a:solidFill>
              <a:latin typeface="Gill Sans"/>
              <a:ea typeface="Gill Sans"/>
              <a:cs typeface="Gill Sans"/>
              <a:sym typeface="Gill Sans"/>
            </a:endParaRPr>
          </a:p>
        </p:txBody>
      </p:sp>
      <p:graphicFrame>
        <p:nvGraphicFramePr>
          <p:cNvPr id="383" name="Google Shape;383;g2d220d9f01e_0_287"/>
          <p:cNvGraphicFramePr/>
          <p:nvPr/>
        </p:nvGraphicFramePr>
        <p:xfrm>
          <a:off x="139762" y="1344288"/>
          <a:ext cx="3000000" cy="3000000"/>
        </p:xfrm>
        <a:graphic>
          <a:graphicData uri="http://schemas.openxmlformats.org/drawingml/2006/table">
            <a:tbl>
              <a:tblPr bandRow="1" firstRow="1">
                <a:noFill/>
                <a:tableStyleId>{183BB510-47C0-4582-8844-3C6BF2B8EC7A}</a:tableStyleId>
              </a:tblPr>
              <a:tblGrid>
                <a:gridCol w="2836275"/>
                <a:gridCol w="3014050"/>
                <a:gridCol w="3014050"/>
              </a:tblGrid>
              <a:tr h="2781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Challenges </a:t>
                      </a:r>
                      <a:endParaRPr sz="1100" u="none" cap="none" strike="noStrike">
                        <a:solidFill>
                          <a:schemeClr val="dk2"/>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Solutions </a:t>
                      </a:r>
                      <a:endParaRPr sz="1100" u="none" cap="none" strike="noStrike">
                        <a:solidFill>
                          <a:schemeClr val="dk2"/>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Goals</a:t>
                      </a:r>
                      <a:endParaRPr sz="1100" u="none" cap="none" strike="noStrike">
                        <a:solidFill>
                          <a:schemeClr val="dk2"/>
                        </a:solidFill>
                      </a:endParaRPr>
                    </a:p>
                  </a:txBody>
                  <a:tcPr marT="34300" marB="34300" marR="68600" marL="68600"/>
                </a:tc>
              </a:tr>
              <a:tr h="2781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Parameters needed by the National and Local DMO to advice response</a:t>
                      </a:r>
                      <a:endParaRPr sz="12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Co-design of warning information and SOP </a:t>
                      </a:r>
                      <a:endParaRPr sz="1100" u="none" cap="none" strike="noStrike">
                        <a:solidFill>
                          <a:schemeClr val="dk2"/>
                        </a:solidFill>
                      </a:endParaRPr>
                    </a:p>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requirements among the TSPs, NTWC, N/L DMO, and other relevant stakeholders </a:t>
                      </a:r>
                      <a:endParaRPr sz="12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i="0" lang="en-US" sz="1200" u="none" cap="none" strike="noStrike">
                          <a:solidFill>
                            <a:schemeClr val="dk2"/>
                          </a:solidFill>
                          <a:latin typeface="Gill Sans"/>
                          <a:ea typeface="Gill Sans"/>
                          <a:cs typeface="Gill Sans"/>
                          <a:sym typeface="Gill Sans"/>
                        </a:rPr>
                        <a:t>Updated Global Service Definition Document for Tsunami Watch Operations by 2024</a:t>
                      </a:r>
                      <a:endParaRPr sz="1200" u="none" cap="none" strike="noStrike">
                        <a:solidFill>
                          <a:schemeClr val="dk2"/>
                        </a:solidFill>
                        <a:latin typeface="Gill Sans"/>
                        <a:ea typeface="Gill Sans"/>
                        <a:cs typeface="Gill Sans"/>
                        <a:sym typeface="Gill Sans"/>
                      </a:endParaRPr>
                    </a:p>
                  </a:txBody>
                  <a:tcPr marT="34300" marB="34300" marR="68600" marL="68600"/>
                </a:tc>
              </a:tr>
              <a:tr h="2781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Decision Matrix on Warning</a:t>
                      </a:r>
                      <a:endParaRPr sz="1100" u="none" cap="none" strike="noStrike">
                        <a:solidFill>
                          <a:schemeClr val="dk2"/>
                        </a:solidFill>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Competency training for NTWC and National and Local DMO staff </a:t>
                      </a:r>
                      <a:endParaRPr sz="1100" u="none" cap="none" strike="noStrike">
                        <a:solidFill>
                          <a:schemeClr val="dk2"/>
                        </a:solidFill>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i="0" lang="en-US" sz="1200" u="none" cap="none" strike="noStrike">
                          <a:solidFill>
                            <a:schemeClr val="dk2"/>
                          </a:solidFill>
                          <a:latin typeface="Gill Sans"/>
                          <a:ea typeface="Gill Sans"/>
                          <a:cs typeface="Gill Sans"/>
                          <a:sym typeface="Gill Sans"/>
                        </a:rPr>
                        <a:t>100% countries at-risk for tsunamis have national tsunami warning response plans and SOPs by 2027</a:t>
                      </a:r>
                      <a:endParaRPr sz="1100" u="none" cap="none" strike="noStrike">
                        <a:solidFill>
                          <a:schemeClr val="dk2"/>
                        </a:solidFill>
                      </a:endParaRPr>
                    </a:p>
                  </a:txBody>
                  <a:tcPr marT="34300" marB="34300" marR="68600" marL="68600"/>
                </a:tc>
              </a:tr>
              <a:tr h="278150">
                <a:tc gridSpan="3">
                  <a:txBody>
                    <a:bodyPr/>
                    <a:lstStyle/>
                    <a:p>
                      <a:pPr indent="0" lvl="2" marL="12700" marR="0" rtl="0" algn="ctr">
                        <a:lnSpc>
                          <a:spcPct val="100000"/>
                        </a:lnSpc>
                        <a:spcBef>
                          <a:spcPts val="0"/>
                        </a:spcBef>
                        <a:spcAft>
                          <a:spcPts val="0"/>
                        </a:spcAft>
                        <a:buClr>
                          <a:srgbClr val="FFFF00"/>
                        </a:buClr>
                        <a:buSzPts val="1400"/>
                        <a:buFont typeface="Arial"/>
                        <a:buNone/>
                      </a:pPr>
                      <a:r>
                        <a:rPr b="1" i="0" lang="en-US" sz="1400" u="none" cap="none" strike="noStrike">
                          <a:solidFill>
                            <a:schemeClr val="dk2"/>
                          </a:solidFill>
                          <a:latin typeface="Gill Sans"/>
                          <a:ea typeface="Gill Sans"/>
                          <a:cs typeface="Gill Sans"/>
                          <a:sym typeface="Gill Sans"/>
                        </a:rPr>
                        <a:t>Construction of the Warning</a:t>
                      </a:r>
                      <a:endParaRPr b="0" i="0" sz="1400" u="none" cap="none" strike="noStrike">
                        <a:solidFill>
                          <a:schemeClr val="dk2"/>
                        </a:solidFill>
                        <a:latin typeface="Gill Sans"/>
                        <a:ea typeface="Gill Sans"/>
                        <a:cs typeface="Gill Sans"/>
                        <a:sym typeface="Gill Sans"/>
                      </a:endParaRPr>
                    </a:p>
                  </a:txBody>
                  <a:tcPr marT="34300" marB="34300" marR="68600" marL="68600"/>
                </a:tc>
                <a:tc hMerge="1"/>
                <a:tc hMerge="1"/>
              </a:tr>
              <a:tr h="2781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Time Constrain</a:t>
                      </a:r>
                      <a:endParaRPr sz="1100" u="none" cap="none" strike="noStrike">
                        <a:solidFill>
                          <a:schemeClr val="dk2"/>
                        </a:solidFill>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The use of IT</a:t>
                      </a:r>
                      <a:endParaRPr sz="1100" u="none" cap="none" strike="noStrike">
                        <a:solidFill>
                          <a:schemeClr val="dk2"/>
                        </a:solidFill>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i="0" lang="en-US" sz="1200" u="none" cap="none" strike="noStrike">
                          <a:solidFill>
                            <a:schemeClr val="dk2"/>
                          </a:solidFill>
                          <a:latin typeface="Gill Sans"/>
                          <a:ea typeface="Gill Sans"/>
                          <a:cs typeface="Gill Sans"/>
                          <a:sym typeface="Gill Sans"/>
                        </a:rPr>
                        <a:t>100% countries at-risk of tsunamis by 2027</a:t>
                      </a:r>
                      <a:endParaRPr sz="1200" u="none" cap="none" strike="noStrike">
                        <a:solidFill>
                          <a:schemeClr val="dk2"/>
                        </a:solidFill>
                        <a:latin typeface="Gill Sans"/>
                        <a:ea typeface="Gill Sans"/>
                        <a:cs typeface="Gill Sans"/>
                        <a:sym typeface="Gill Sans"/>
                      </a:endParaRPr>
                    </a:p>
                  </a:txBody>
                  <a:tcPr marT="34300" marB="34300" marR="68600" marL="68600"/>
                </a:tc>
              </a:tr>
              <a:tr h="2781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Languages and fit for audience (not inclusive)</a:t>
                      </a:r>
                      <a:endParaRPr sz="12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Understanding the  target audience (culture, </a:t>
                      </a:r>
                      <a:endParaRPr sz="1100" u="none" cap="none" strike="noStrike">
                        <a:solidFill>
                          <a:schemeClr val="dk2"/>
                        </a:solidFill>
                      </a:endParaRPr>
                    </a:p>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education, capacity, abilities, inclusiveness, </a:t>
                      </a:r>
                      <a:endParaRPr sz="1100" u="none" cap="none" strike="noStrike">
                        <a:solidFill>
                          <a:schemeClr val="dk2"/>
                        </a:solidFill>
                      </a:endParaRPr>
                    </a:p>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etc.)</a:t>
                      </a:r>
                      <a:endParaRPr sz="1100" u="none" cap="none" strike="noStrike">
                        <a:solidFill>
                          <a:schemeClr val="dk2"/>
                        </a:solidFill>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i="0" lang="en-US" sz="1200" u="none" cap="none" strike="noStrike">
                          <a:solidFill>
                            <a:schemeClr val="dk2"/>
                          </a:solidFill>
                          <a:latin typeface="Gill Sans"/>
                          <a:ea typeface="Gill Sans"/>
                          <a:cs typeface="Gill Sans"/>
                          <a:sym typeface="Gill Sans"/>
                        </a:rPr>
                        <a:t>100% countries at-risk of tsunamis by 2027</a:t>
                      </a:r>
                      <a:endParaRPr sz="12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lt1"/>
                        </a:buClr>
                        <a:buSzPts val="1200"/>
                        <a:buFont typeface="Corbel"/>
                        <a:buNone/>
                      </a:pPr>
                      <a:r>
                        <a:t/>
                      </a:r>
                      <a:endParaRPr sz="1200" u="none" cap="none" strike="noStrike">
                        <a:solidFill>
                          <a:schemeClr val="dk2"/>
                        </a:solidFill>
                        <a:latin typeface="Gill Sans"/>
                        <a:ea typeface="Gill Sans"/>
                        <a:cs typeface="Gill Sans"/>
                        <a:sym typeface="Gill Sans"/>
                      </a:endParaRPr>
                    </a:p>
                  </a:txBody>
                  <a:tcPr marT="34300" marB="34300" marR="68600" marL="68600"/>
                </a:tc>
              </a:tr>
              <a:tr h="2781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The lack of actionable content of warning.</a:t>
                      </a:r>
                      <a:endParaRPr sz="12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Develop impact based warning content </a:t>
                      </a:r>
                      <a:endParaRPr sz="1100" u="none" cap="none" strike="noStrike">
                        <a:solidFill>
                          <a:schemeClr val="dk2"/>
                        </a:solidFill>
                      </a:endParaRPr>
                    </a:p>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(consequences) </a:t>
                      </a:r>
                      <a:endParaRPr sz="1100" u="none" cap="none" strike="noStrike">
                        <a:solidFill>
                          <a:schemeClr val="dk2"/>
                        </a:solidFill>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b="0" i="0" lang="en-US" sz="1200" u="none" cap="none" strike="noStrike">
                          <a:solidFill>
                            <a:schemeClr val="dk2"/>
                          </a:solidFill>
                          <a:latin typeface="Gill Sans"/>
                          <a:ea typeface="Gill Sans"/>
                          <a:cs typeface="Gill Sans"/>
                          <a:sym typeface="Gill Sans"/>
                        </a:rPr>
                        <a:t>100% countries at-risk of tsunamis by 2025</a:t>
                      </a:r>
                      <a:endParaRPr sz="1200" u="none" cap="none" strike="noStrike">
                        <a:solidFill>
                          <a:schemeClr val="dk2"/>
                        </a:solidFill>
                        <a:latin typeface="Gill Sans"/>
                        <a:ea typeface="Gill Sans"/>
                        <a:cs typeface="Gill Sans"/>
                        <a:sym typeface="Gill Sans"/>
                      </a:endParaRPr>
                    </a:p>
                  </a:txBody>
                  <a:tcPr marT="34300" marB="34300" marR="68600" marL="68600"/>
                </a:tc>
              </a:tr>
            </a:tbl>
          </a:graphicData>
        </a:graphic>
      </p:graphicFrame>
      <p:sp>
        <p:nvSpPr>
          <p:cNvPr id="384" name="Google Shape;384;g2d220d9f01e_0_287"/>
          <p:cNvSpPr txBox="1"/>
          <p:nvPr/>
        </p:nvSpPr>
        <p:spPr>
          <a:xfrm>
            <a:off x="0" y="168762"/>
            <a:ext cx="9144000" cy="463800"/>
          </a:xfrm>
          <a:prstGeom prst="rect">
            <a:avLst/>
          </a:prstGeom>
          <a:noFill/>
          <a:ln>
            <a:noFill/>
          </a:ln>
        </p:spPr>
        <p:txBody>
          <a:bodyPr anchorCtr="0" anchor="ctr"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1800"/>
              <a:buFont typeface="Gill Sans"/>
              <a:buNone/>
            </a:pPr>
            <a:r>
              <a:rPr b="1" i="0" lang="en-US" sz="1800" u="none" cap="none" strike="noStrike">
                <a:solidFill>
                  <a:schemeClr val="accent2"/>
                </a:solidFill>
                <a:latin typeface="Gill Sans"/>
                <a:ea typeface="Gill Sans"/>
                <a:cs typeface="Gill Sans"/>
                <a:sym typeface="Gill Sans"/>
              </a:rPr>
              <a:t>Tsunami Warning, Dissemination and Communication</a:t>
            </a:r>
            <a:endParaRPr b="0" i="0" sz="1100" u="none" cap="none" strike="noStrike">
              <a:solidFill>
                <a:schemeClr val="accent2"/>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9" name="Shape 389"/>
        <p:cNvGrpSpPr/>
        <p:nvPr/>
      </p:nvGrpSpPr>
      <p:grpSpPr>
        <a:xfrm>
          <a:off x="0" y="0"/>
          <a:ext cx="0" cy="0"/>
          <a:chOff x="0" y="0"/>
          <a:chExt cx="0" cy="0"/>
        </a:xfrm>
      </p:grpSpPr>
      <p:sp>
        <p:nvSpPr>
          <p:cNvPr id="390" name="Google Shape;390;g2d220d9f01e_0_294"/>
          <p:cNvSpPr txBox="1"/>
          <p:nvPr/>
        </p:nvSpPr>
        <p:spPr>
          <a:xfrm>
            <a:off x="79900" y="463800"/>
            <a:ext cx="8984100" cy="346200"/>
          </a:xfrm>
          <a:prstGeom prst="rect">
            <a:avLst/>
          </a:prstGeom>
          <a:noFill/>
          <a:ln>
            <a:noFill/>
          </a:ln>
        </p:spPr>
        <p:txBody>
          <a:bodyPr anchorCtr="0" anchor="t" bIns="34275" lIns="68575" spcFirstLastPara="1" rIns="68575" wrap="square" tIns="34275">
            <a:noAutofit/>
          </a:bodyPr>
          <a:lstStyle/>
          <a:p>
            <a:pPr indent="0" lvl="2" marL="12700" marR="0" rtl="0" algn="ctr">
              <a:lnSpc>
                <a:spcPct val="100000"/>
              </a:lnSpc>
              <a:spcBef>
                <a:spcPts val="0"/>
              </a:spcBef>
              <a:spcAft>
                <a:spcPts val="0"/>
              </a:spcAft>
              <a:buClr>
                <a:srgbClr val="FFFF00"/>
              </a:buClr>
              <a:buSzPts val="1400"/>
              <a:buFont typeface="Arial"/>
              <a:buNone/>
            </a:pPr>
            <a:r>
              <a:rPr b="1" i="0" lang="en-US" sz="1400" u="none" cap="none" strike="noStrike">
                <a:solidFill>
                  <a:schemeClr val="dk2"/>
                </a:solidFill>
                <a:latin typeface="Gill Sans"/>
                <a:ea typeface="Gill Sans"/>
                <a:cs typeface="Gill Sans"/>
                <a:sym typeface="Gill Sans"/>
              </a:rPr>
              <a:t>Warning Dissemination and Communication Options</a:t>
            </a:r>
            <a:endParaRPr b="0" i="0" sz="1400" u="none" cap="none" strike="noStrike">
              <a:solidFill>
                <a:schemeClr val="dk2"/>
              </a:solidFill>
              <a:latin typeface="Gill Sans"/>
              <a:ea typeface="Gill Sans"/>
              <a:cs typeface="Gill Sans"/>
              <a:sym typeface="Gill Sans"/>
            </a:endParaRPr>
          </a:p>
          <a:p>
            <a:pPr indent="-165100" lvl="0" marL="254000" marR="0" rtl="0" algn="ctr">
              <a:lnSpc>
                <a:spcPct val="100000"/>
              </a:lnSpc>
              <a:spcBef>
                <a:spcPts val="900"/>
              </a:spcBef>
              <a:spcAft>
                <a:spcPts val="0"/>
              </a:spcAft>
              <a:buClr>
                <a:srgbClr val="0070C0"/>
              </a:buClr>
              <a:buSzPts val="1400"/>
              <a:buFont typeface="Noto Sans Symbols"/>
              <a:buNone/>
            </a:pPr>
            <a:r>
              <a:t/>
            </a:r>
            <a:endParaRPr b="1" i="0" sz="1400" u="none" cap="none" strike="noStrike">
              <a:solidFill>
                <a:schemeClr val="dk2"/>
              </a:solidFill>
              <a:latin typeface="Gill Sans"/>
              <a:ea typeface="Gill Sans"/>
              <a:cs typeface="Gill Sans"/>
              <a:sym typeface="Gill Sans"/>
            </a:endParaRPr>
          </a:p>
          <a:p>
            <a:pPr indent="-165100" lvl="0" marL="254000" marR="0" rtl="0" algn="ctr">
              <a:lnSpc>
                <a:spcPct val="100000"/>
              </a:lnSpc>
              <a:spcBef>
                <a:spcPts val="900"/>
              </a:spcBef>
              <a:spcAft>
                <a:spcPts val="0"/>
              </a:spcAft>
              <a:buClr>
                <a:srgbClr val="0070C0"/>
              </a:buClr>
              <a:buSzPts val="1400"/>
              <a:buFont typeface="Noto Sans Symbols"/>
              <a:buNone/>
            </a:pPr>
            <a:r>
              <a:t/>
            </a:r>
            <a:endParaRPr b="0" i="0" sz="1400" u="none" cap="none" strike="noStrike">
              <a:solidFill>
                <a:schemeClr val="dk2"/>
              </a:solidFill>
              <a:latin typeface="Gill Sans"/>
              <a:ea typeface="Gill Sans"/>
              <a:cs typeface="Gill Sans"/>
              <a:sym typeface="Gill Sans"/>
            </a:endParaRPr>
          </a:p>
        </p:txBody>
      </p:sp>
      <p:graphicFrame>
        <p:nvGraphicFramePr>
          <p:cNvPr id="391" name="Google Shape;391;g2d220d9f01e_0_294"/>
          <p:cNvGraphicFramePr/>
          <p:nvPr/>
        </p:nvGraphicFramePr>
        <p:xfrm>
          <a:off x="139775" y="927600"/>
          <a:ext cx="3000000" cy="3000000"/>
        </p:xfrm>
        <a:graphic>
          <a:graphicData uri="http://schemas.openxmlformats.org/drawingml/2006/table">
            <a:tbl>
              <a:tblPr bandRow="1" firstRow="1">
                <a:noFill/>
                <a:tableStyleId>{183BB510-47C0-4582-8844-3C6BF2B8EC7A}</a:tableStyleId>
              </a:tblPr>
              <a:tblGrid>
                <a:gridCol w="3127250"/>
                <a:gridCol w="3228975"/>
                <a:gridCol w="2508125"/>
              </a:tblGrid>
              <a:tr h="2781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Challenges </a:t>
                      </a:r>
                      <a:endParaRPr sz="11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Solutions </a:t>
                      </a:r>
                      <a:endParaRPr sz="11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Goals</a:t>
                      </a:r>
                      <a:endParaRPr sz="11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81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The lack of redundant mechanism in receiving and disseminating warning and </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Communication</a:t>
                      </a:r>
                      <a:endParaRPr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Redundant mechanism in receiving and disseminating warning and communication</a:t>
                      </a:r>
                      <a:endParaRPr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chemeClr val="dk1"/>
                        </a:buClr>
                        <a:buSzPts val="1200"/>
                        <a:buFont typeface="Gill Sans"/>
                        <a:buNone/>
                      </a:pPr>
                      <a:r>
                        <a:rPr b="0" i="0" lang="en-US" sz="1200" u="none" cap="none" strike="noStrike">
                          <a:solidFill>
                            <a:schemeClr val="dk2"/>
                          </a:solidFill>
                          <a:latin typeface="Gill Sans"/>
                          <a:ea typeface="Gill Sans"/>
                          <a:cs typeface="Gill Sans"/>
                          <a:sym typeface="Gill Sans"/>
                        </a:rPr>
                        <a:t>100% countries at-risk of tsunamis by 2027</a:t>
                      </a:r>
                      <a:endParaRPr sz="12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lt1"/>
                        </a:buClr>
                        <a:buSzPts val="1200"/>
                        <a:buFont typeface="Corbel"/>
                        <a:buNone/>
                      </a:pPr>
                      <a:r>
                        <a:t/>
                      </a:r>
                      <a:endParaRPr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81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The lack of standard format for warning and Communication</a:t>
                      </a:r>
                      <a:endParaRPr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Promote Common Alert Protocol (CAP) and </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Training of NTWC staff on CAP</a:t>
                      </a:r>
                      <a:endParaRPr sz="11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rowSpan="3">
                  <a:txBody>
                    <a:bodyPr/>
                    <a:lstStyle/>
                    <a:p>
                      <a:pPr indent="0" lvl="0" marL="0" marR="0" rtl="0" algn="just">
                        <a:lnSpc>
                          <a:spcPct val="100000"/>
                        </a:lnSpc>
                        <a:spcBef>
                          <a:spcPts val="0"/>
                        </a:spcBef>
                        <a:spcAft>
                          <a:spcPts val="0"/>
                        </a:spcAft>
                        <a:buClr>
                          <a:schemeClr val="dk1"/>
                        </a:buClr>
                        <a:buSzPts val="1200"/>
                        <a:buFont typeface="Gill Sans"/>
                        <a:buNone/>
                      </a:pPr>
                      <a:r>
                        <a:rPr b="0" i="0" lang="en-US" sz="1200" u="none" cap="none" strike="noStrike">
                          <a:solidFill>
                            <a:schemeClr val="dk2"/>
                          </a:solidFill>
                          <a:latin typeface="Gill Sans"/>
                          <a:ea typeface="Gill Sans"/>
                          <a:cs typeface="Gill Sans"/>
                          <a:sym typeface="Gill Sans"/>
                        </a:rPr>
                        <a:t>100% countries at-risk of tsunamis by 2030</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lt1"/>
                        </a:buClr>
                        <a:buSzPts val="1200"/>
                        <a:buFont typeface="Corbel"/>
                        <a:buNone/>
                      </a:pPr>
                      <a:r>
                        <a:t/>
                      </a:r>
                      <a:endParaRPr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81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The lack of national standard format and mechanism for warning and communication for people with Different Functional Abilities (Difable) - check with SFDRR</a:t>
                      </a:r>
                      <a:endParaRPr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National standard format and mechanism for warning and communication for People with Difable</a:t>
                      </a:r>
                      <a:endParaRPr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vMerge="1"/>
              </a:tr>
              <a:tr h="2781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Conflicting and multiple source of warning </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information</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Effective use of Broadcast and Social Media. Media Training for NTWC staff and Training for Media Broadcaster and Social Media Influencers</a:t>
                      </a:r>
                      <a:endParaRPr sz="11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vMerge="1"/>
              </a:tr>
              <a:tr h="2781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Technology Gap and/or not fully utilized</a:t>
                      </a:r>
                      <a:endParaRPr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New/emerging technologies (Digital and Communication)</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chemeClr val="dk1"/>
                        </a:buClr>
                        <a:buSzPts val="1200"/>
                        <a:buFont typeface="Gill Sans"/>
                        <a:buNone/>
                      </a:pPr>
                      <a:r>
                        <a:rPr b="0" i="0" lang="en-US" sz="1200" u="none" cap="none" strike="noStrike">
                          <a:solidFill>
                            <a:schemeClr val="dk2"/>
                          </a:solidFill>
                          <a:latin typeface="Gill Sans"/>
                          <a:ea typeface="Gill Sans"/>
                          <a:cs typeface="Gill Sans"/>
                          <a:sym typeface="Gill Sans"/>
                        </a:rPr>
                        <a:t>In all ICGs by 2024</a:t>
                      </a:r>
                      <a:endParaRPr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81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Lack / limited Interoperability</a:t>
                      </a:r>
                      <a:endParaRPr sz="11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Multi-hazard Early Warning Alignment (resources, capacity, information, SOP, etc.)</a:t>
                      </a:r>
                      <a:endParaRPr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chemeClr val="dk1"/>
                        </a:buClr>
                        <a:buSzPts val="1200"/>
                        <a:buFont typeface="Gill Sans"/>
                        <a:buNone/>
                      </a:pPr>
                      <a:r>
                        <a:rPr b="0" i="0" lang="en-US" sz="1200" u="none" cap="none" strike="noStrike">
                          <a:solidFill>
                            <a:schemeClr val="dk2"/>
                          </a:solidFill>
                          <a:latin typeface="Gill Sans"/>
                          <a:ea typeface="Gill Sans"/>
                          <a:cs typeface="Gill Sans"/>
                          <a:sym typeface="Gill Sans"/>
                        </a:rPr>
                        <a:t>100% countries at-risk of tsunamis by 2027</a:t>
                      </a:r>
                      <a:endParaRPr sz="12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lt1"/>
                        </a:buClr>
                        <a:buSzPts val="1200"/>
                        <a:buFont typeface="Corbel"/>
                        <a:buNone/>
                      </a:pPr>
                      <a:r>
                        <a:t/>
                      </a:r>
                      <a:endParaRPr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92" name="Google Shape;392;g2d220d9f01e_0_294"/>
          <p:cNvSpPr txBox="1"/>
          <p:nvPr/>
        </p:nvSpPr>
        <p:spPr>
          <a:xfrm>
            <a:off x="0" y="0"/>
            <a:ext cx="9144000" cy="463800"/>
          </a:xfrm>
          <a:prstGeom prst="rect">
            <a:avLst/>
          </a:prstGeom>
          <a:noFill/>
          <a:ln>
            <a:noFill/>
          </a:ln>
        </p:spPr>
        <p:txBody>
          <a:bodyPr anchorCtr="0" anchor="ctr"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1800"/>
              <a:buFont typeface="Gill Sans"/>
              <a:buNone/>
            </a:pPr>
            <a:r>
              <a:rPr b="1" i="0" lang="en-US" sz="1800" u="none" cap="none" strike="noStrike">
                <a:solidFill>
                  <a:schemeClr val="accent2"/>
                </a:solidFill>
                <a:latin typeface="Gill Sans"/>
                <a:ea typeface="Gill Sans"/>
                <a:cs typeface="Gill Sans"/>
                <a:sym typeface="Gill Sans"/>
              </a:rPr>
              <a:t>Tsunami Warning, Dissemination and Communication</a:t>
            </a:r>
            <a:endParaRPr b="0" i="0" sz="1100" u="none" cap="none" strike="noStrike">
              <a:solidFill>
                <a:schemeClr val="accent2"/>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7" name="Shape 397"/>
        <p:cNvGrpSpPr/>
        <p:nvPr/>
      </p:nvGrpSpPr>
      <p:grpSpPr>
        <a:xfrm>
          <a:off x="0" y="0"/>
          <a:ext cx="0" cy="0"/>
          <a:chOff x="0" y="0"/>
          <a:chExt cx="0" cy="0"/>
        </a:xfrm>
      </p:grpSpPr>
      <p:sp>
        <p:nvSpPr>
          <p:cNvPr id="398" name="Google Shape;398;g1ff3ef15f0d_0_869"/>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399" name="Google Shape;399;g1ff3ef15f0d_0_869"/>
          <p:cNvSpPr/>
          <p:nvPr/>
        </p:nvSpPr>
        <p:spPr>
          <a:xfrm>
            <a:off x="0" y="0"/>
            <a:ext cx="9144000" cy="472726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400" name="Google Shape;400;g1ff3ef15f0d_0_869"/>
          <p:cNvSpPr txBox="1"/>
          <p:nvPr/>
        </p:nvSpPr>
        <p:spPr>
          <a:xfrm>
            <a:off x="0" y="363460"/>
            <a:ext cx="8759100" cy="4363800"/>
          </a:xfrm>
          <a:prstGeom prst="rect">
            <a:avLst/>
          </a:prstGeom>
          <a:solidFill>
            <a:schemeClr val="lt1"/>
          </a:solidFill>
          <a:ln>
            <a:noFill/>
          </a:ln>
        </p:spPr>
        <p:txBody>
          <a:bodyPr anchorCtr="0" anchor="t" bIns="34275" lIns="68575" spcFirstLastPara="1" rIns="68575" wrap="square" tIns="34275">
            <a:noAutofit/>
          </a:bodyPr>
          <a:lstStyle/>
          <a:p>
            <a:pPr indent="0" lvl="1" marL="139700" marR="0" rtl="0" algn="just">
              <a:lnSpc>
                <a:spcPct val="100000"/>
              </a:lnSpc>
              <a:spcBef>
                <a:spcPts val="0"/>
              </a:spcBef>
              <a:spcAft>
                <a:spcPts val="0"/>
              </a:spcAft>
              <a:buClr>
                <a:srgbClr val="C00000"/>
              </a:buClr>
              <a:buSzPts val="1400"/>
              <a:buFont typeface="Arial"/>
              <a:buNone/>
            </a:pPr>
            <a:r>
              <a:rPr b="1" i="0" lang="en-US" sz="1200" u="none" cap="none" strike="noStrike">
                <a:solidFill>
                  <a:srgbClr val="0069B4"/>
                </a:solidFill>
                <a:latin typeface="Gill Sans"/>
                <a:ea typeface="Gill Sans"/>
                <a:cs typeface="Gill Sans"/>
                <a:sym typeface="Gill Sans"/>
              </a:rPr>
              <a:t>Aspirational social outcome of the Ocean Decade Tsunami Programme is that 100% of communities at risk from tsunamis are prepared for and resilient to tsunamis by 2030 through efforts like the IOC-UNESCO Tsunami Ready Recognition Programme</a:t>
            </a:r>
            <a:endParaRPr b="0" i="0" sz="1200" u="none" cap="none" strike="noStrike">
              <a:solidFill>
                <a:srgbClr val="0069B4"/>
              </a:solidFill>
              <a:latin typeface="Arial"/>
              <a:ea typeface="Arial"/>
              <a:cs typeface="Arial"/>
              <a:sym typeface="Arial"/>
            </a:endParaRPr>
          </a:p>
          <a:p>
            <a:pPr indent="0" lvl="1" marL="139700" marR="0" rtl="0" algn="just">
              <a:lnSpc>
                <a:spcPct val="100000"/>
              </a:lnSpc>
              <a:spcBef>
                <a:spcPts val="500"/>
              </a:spcBef>
              <a:spcAft>
                <a:spcPts val="0"/>
              </a:spcAft>
              <a:buClr>
                <a:srgbClr val="000000"/>
              </a:buClr>
              <a:buSzPts val="1400"/>
              <a:buFont typeface="Arial"/>
              <a:buNone/>
            </a:pPr>
            <a:r>
              <a:rPr b="1" i="0" lang="en-US" sz="1400" u="none" cap="none" strike="noStrike">
                <a:solidFill>
                  <a:srgbClr val="000000"/>
                </a:solidFill>
                <a:latin typeface="Gill Sans"/>
                <a:ea typeface="Gill Sans"/>
                <a:cs typeface="Gill Sans"/>
                <a:sym typeface="Gill Sans"/>
              </a:rPr>
              <a:t>Key elements to be addressed</a:t>
            </a:r>
            <a:endParaRPr b="0" i="0" sz="1100" u="none" cap="none" strike="noStrike">
              <a:solidFill>
                <a:srgbClr val="000000"/>
              </a:solidFill>
              <a:latin typeface="Arial"/>
              <a:ea typeface="Arial"/>
              <a:cs typeface="Arial"/>
              <a:sym typeface="Arial"/>
            </a:endParaRPr>
          </a:p>
          <a:p>
            <a:pPr indent="-266700" lvl="2" marL="533400" marR="0" rtl="0" algn="just">
              <a:lnSpc>
                <a:spcPct val="100000"/>
              </a:lnSpc>
              <a:spcBef>
                <a:spcPts val="500"/>
              </a:spcBef>
              <a:spcAft>
                <a:spcPts val="0"/>
              </a:spcAft>
              <a:buClr>
                <a:schemeClr val="dk2"/>
              </a:buClr>
              <a:buSzPts val="1400"/>
              <a:buFont typeface="Noto Sans Symbols"/>
              <a:buChar char="▪"/>
            </a:pPr>
            <a:r>
              <a:rPr b="1" i="0" lang="en-US" sz="1400" u="none" cap="none" strike="noStrike">
                <a:solidFill>
                  <a:srgbClr val="0069B4"/>
                </a:solidFill>
                <a:latin typeface="Gill Sans"/>
                <a:ea typeface="Gill Sans"/>
                <a:cs typeface="Gill Sans"/>
                <a:sym typeface="Gill Sans"/>
              </a:rPr>
              <a:t>Risk Perception and Awareness </a:t>
            </a:r>
            <a:r>
              <a:rPr b="0" i="0" lang="en-US" sz="1400" u="none" cap="none" strike="noStrike">
                <a:solidFill>
                  <a:srgbClr val="0069B4"/>
                </a:solidFill>
                <a:latin typeface="Gill Sans"/>
                <a:ea typeface="Gill Sans"/>
                <a:cs typeface="Gill Sans"/>
                <a:sym typeface="Gill Sans"/>
              </a:rPr>
              <a:t>– Risk perception studies need to be encouraged across all regions</a:t>
            </a:r>
            <a:endParaRPr b="0" i="0" sz="1100" u="none" cap="none" strike="noStrike">
              <a:solidFill>
                <a:srgbClr val="0069B4"/>
              </a:solidFill>
              <a:latin typeface="Arial"/>
              <a:ea typeface="Arial"/>
              <a:cs typeface="Arial"/>
              <a:sym typeface="Arial"/>
            </a:endParaRPr>
          </a:p>
          <a:p>
            <a:pPr indent="-266700" lvl="2" marL="533400" marR="0" rtl="0" algn="just">
              <a:lnSpc>
                <a:spcPct val="100000"/>
              </a:lnSpc>
              <a:spcBef>
                <a:spcPts val="500"/>
              </a:spcBef>
              <a:spcAft>
                <a:spcPts val="0"/>
              </a:spcAft>
              <a:buClr>
                <a:schemeClr val="dk2"/>
              </a:buClr>
              <a:buSzPts val="1400"/>
              <a:buFont typeface="Noto Sans Symbols"/>
              <a:buChar char="▪"/>
            </a:pPr>
            <a:r>
              <a:rPr b="1" i="0" lang="en-US" sz="1400" u="none" cap="none" strike="noStrike">
                <a:solidFill>
                  <a:srgbClr val="0069B4"/>
                </a:solidFill>
                <a:latin typeface="Gill Sans"/>
                <a:ea typeface="Gill Sans"/>
                <a:cs typeface="Gill Sans"/>
                <a:sym typeface="Gill Sans"/>
              </a:rPr>
              <a:t>Preparedness</a:t>
            </a:r>
            <a:endParaRPr b="0" i="0" sz="1400" u="none" cap="none" strike="noStrike">
              <a:solidFill>
                <a:srgbClr val="0069B4"/>
              </a:solidFill>
              <a:latin typeface="Gill Sans"/>
              <a:ea typeface="Gill Sans"/>
              <a:cs typeface="Gill Sans"/>
              <a:sym typeface="Gill Sans"/>
            </a:endParaRPr>
          </a:p>
          <a:p>
            <a:pPr indent="-215900" lvl="3" marL="774700" marR="0" rtl="0" algn="just">
              <a:lnSpc>
                <a:spcPct val="100000"/>
              </a:lnSpc>
              <a:spcBef>
                <a:spcPts val="0"/>
              </a:spcBef>
              <a:spcAft>
                <a:spcPts val="0"/>
              </a:spcAft>
              <a:buClr>
                <a:srgbClr val="000000"/>
              </a:buClr>
              <a:buSzPts val="1200"/>
              <a:buFont typeface="Courier New"/>
              <a:buChar char="o"/>
            </a:pPr>
            <a:r>
              <a:rPr b="0" i="0" lang="en-US" sz="1200" u="none" cap="none" strike="noStrike">
                <a:solidFill>
                  <a:srgbClr val="000000"/>
                </a:solidFill>
                <a:latin typeface="Gill Sans"/>
                <a:ea typeface="Gill Sans"/>
                <a:cs typeface="Gill Sans"/>
                <a:sym typeface="Gill Sans"/>
              </a:rPr>
              <a:t>All at-risk communities have tsunami hazard, inundation, evacuation maps, TEMPP trainings</a:t>
            </a:r>
            <a:endParaRPr b="0" i="0" sz="1100" u="none" cap="none" strike="noStrike">
              <a:solidFill>
                <a:srgbClr val="000000"/>
              </a:solidFill>
              <a:latin typeface="Arial"/>
              <a:ea typeface="Arial"/>
              <a:cs typeface="Arial"/>
              <a:sym typeface="Arial"/>
            </a:endParaRPr>
          </a:p>
          <a:p>
            <a:pPr indent="-215900" lvl="3" marL="774700" marR="0" rtl="0" algn="just">
              <a:lnSpc>
                <a:spcPct val="100000"/>
              </a:lnSpc>
              <a:spcBef>
                <a:spcPts val="0"/>
              </a:spcBef>
              <a:spcAft>
                <a:spcPts val="0"/>
              </a:spcAft>
              <a:buClr>
                <a:srgbClr val="000000"/>
              </a:buClr>
              <a:buSzPts val="1200"/>
              <a:buFont typeface="Courier New"/>
              <a:buChar char="o"/>
            </a:pPr>
            <a:r>
              <a:rPr b="0" i="0" lang="en-US" sz="1200" u="none" cap="none" strike="noStrike">
                <a:solidFill>
                  <a:srgbClr val="000000"/>
                </a:solidFill>
                <a:latin typeface="Gill Sans"/>
                <a:ea typeface="Gill Sans"/>
                <a:cs typeface="Gill Sans"/>
                <a:sym typeface="Gill Sans"/>
              </a:rPr>
              <a:t>Public display of tsunami information, Tsunami Signage</a:t>
            </a:r>
            <a:endParaRPr b="0" i="0" sz="1100" u="none" cap="none" strike="noStrike">
              <a:solidFill>
                <a:srgbClr val="000000"/>
              </a:solidFill>
              <a:latin typeface="Arial"/>
              <a:ea typeface="Arial"/>
              <a:cs typeface="Arial"/>
              <a:sym typeface="Arial"/>
            </a:endParaRPr>
          </a:p>
          <a:p>
            <a:pPr indent="-215900" lvl="3" marL="774700" marR="0" rtl="0" algn="just">
              <a:lnSpc>
                <a:spcPct val="100000"/>
              </a:lnSpc>
              <a:spcBef>
                <a:spcPts val="0"/>
              </a:spcBef>
              <a:spcAft>
                <a:spcPts val="0"/>
              </a:spcAft>
              <a:buClr>
                <a:srgbClr val="000000"/>
              </a:buClr>
              <a:buSzPts val="1200"/>
              <a:buFont typeface="Courier New"/>
              <a:buChar char="o"/>
            </a:pPr>
            <a:r>
              <a:rPr b="0" i="0" lang="en-US" sz="1200" u="none" cap="none" strike="noStrike">
                <a:solidFill>
                  <a:srgbClr val="000000"/>
                </a:solidFill>
                <a:latin typeface="Gill Sans"/>
                <a:ea typeface="Gill Sans"/>
                <a:cs typeface="Gill Sans"/>
                <a:sym typeface="Gill Sans"/>
              </a:rPr>
              <a:t>Locally relevant education and awareness resources, institutionalizing tsunami education</a:t>
            </a:r>
            <a:endParaRPr b="0" i="0" sz="1100" u="none" cap="none" strike="noStrike">
              <a:solidFill>
                <a:srgbClr val="000000"/>
              </a:solidFill>
              <a:latin typeface="Arial"/>
              <a:ea typeface="Arial"/>
              <a:cs typeface="Arial"/>
              <a:sym typeface="Arial"/>
            </a:endParaRPr>
          </a:p>
          <a:p>
            <a:pPr indent="-215900" lvl="3" marL="774700" marR="0" rtl="0" algn="just">
              <a:lnSpc>
                <a:spcPct val="100000"/>
              </a:lnSpc>
              <a:spcBef>
                <a:spcPts val="0"/>
              </a:spcBef>
              <a:spcAft>
                <a:spcPts val="0"/>
              </a:spcAft>
              <a:buClr>
                <a:srgbClr val="000000"/>
              </a:buClr>
              <a:buSzPts val="1200"/>
              <a:buFont typeface="Courier New"/>
              <a:buChar char="o"/>
            </a:pPr>
            <a:r>
              <a:rPr b="0" i="0" lang="en-US" sz="1200" u="none" cap="none" strike="noStrike">
                <a:solidFill>
                  <a:srgbClr val="000000"/>
                </a:solidFill>
                <a:latin typeface="Gill Sans"/>
                <a:ea typeface="Gill Sans"/>
                <a:cs typeface="Gill Sans"/>
                <a:sym typeface="Gill Sans"/>
              </a:rPr>
              <a:t>promote communities to actively participate in the World Tsunami Awareness Day </a:t>
            </a:r>
            <a:endParaRPr b="0" i="0" sz="1100" u="none" cap="none" strike="noStrike">
              <a:solidFill>
                <a:srgbClr val="000000"/>
              </a:solidFill>
              <a:latin typeface="Arial"/>
              <a:ea typeface="Arial"/>
              <a:cs typeface="Arial"/>
              <a:sym typeface="Arial"/>
            </a:endParaRPr>
          </a:p>
          <a:p>
            <a:pPr indent="-215900" lvl="3" marL="774700" marR="0" rtl="0" algn="just">
              <a:lnSpc>
                <a:spcPct val="100000"/>
              </a:lnSpc>
              <a:spcBef>
                <a:spcPts val="0"/>
              </a:spcBef>
              <a:spcAft>
                <a:spcPts val="0"/>
              </a:spcAft>
              <a:buClr>
                <a:srgbClr val="000000"/>
              </a:buClr>
              <a:buSzPts val="1200"/>
              <a:buFont typeface="Courier New"/>
              <a:buChar char="o"/>
            </a:pPr>
            <a:r>
              <a:rPr b="0" i="0" lang="en-US" sz="1200" u="none" cap="none" strike="noStrike">
                <a:solidFill>
                  <a:srgbClr val="000000"/>
                </a:solidFill>
                <a:latin typeface="Gill Sans"/>
                <a:ea typeface="Gill Sans"/>
                <a:cs typeface="Gill Sans"/>
                <a:sym typeface="Gill Sans"/>
              </a:rPr>
              <a:t>100% of communities at risk conduct a local tsunami exercise every two years</a:t>
            </a:r>
            <a:endParaRPr b="0" i="0" sz="1200" u="none" cap="none" strike="noStrike">
              <a:solidFill>
                <a:srgbClr val="000000"/>
              </a:solidFill>
              <a:latin typeface="Gill Sans"/>
              <a:ea typeface="Gill Sans"/>
              <a:cs typeface="Gill Sans"/>
              <a:sym typeface="Gill Sans"/>
            </a:endParaRPr>
          </a:p>
          <a:p>
            <a:pPr indent="-266700" lvl="1" marL="533400" marR="0" rtl="0" algn="just">
              <a:lnSpc>
                <a:spcPct val="100000"/>
              </a:lnSpc>
              <a:spcBef>
                <a:spcPts val="500"/>
              </a:spcBef>
              <a:spcAft>
                <a:spcPts val="0"/>
              </a:spcAft>
              <a:buClr>
                <a:schemeClr val="dk2"/>
              </a:buClr>
              <a:buSzPts val="1400"/>
              <a:buFont typeface="Noto Sans Symbols"/>
              <a:buChar char="▪"/>
            </a:pPr>
            <a:r>
              <a:rPr b="1" i="0" lang="en-US" sz="1400" u="none" cap="none" strike="noStrike">
                <a:solidFill>
                  <a:srgbClr val="0069B4"/>
                </a:solidFill>
                <a:latin typeface="Gill Sans"/>
                <a:ea typeface="Gill Sans"/>
                <a:cs typeface="Gill Sans"/>
                <a:sym typeface="Gill Sans"/>
              </a:rPr>
              <a:t>Response Capability</a:t>
            </a:r>
            <a:endParaRPr b="0" i="0" sz="1400" u="none" cap="none" strike="noStrike">
              <a:solidFill>
                <a:srgbClr val="0069B4"/>
              </a:solidFill>
              <a:latin typeface="Gill Sans"/>
              <a:ea typeface="Gill Sans"/>
              <a:cs typeface="Gill Sans"/>
              <a:sym typeface="Gill Sans"/>
            </a:endParaRPr>
          </a:p>
          <a:p>
            <a:pPr indent="-203200" lvl="3" marL="774700" marR="0" rtl="0" algn="just">
              <a:lnSpc>
                <a:spcPct val="100000"/>
              </a:lnSpc>
              <a:spcBef>
                <a:spcPts val="0"/>
              </a:spcBef>
              <a:spcAft>
                <a:spcPts val="0"/>
              </a:spcAft>
              <a:buClr>
                <a:srgbClr val="000000"/>
              </a:buClr>
              <a:buSzPts val="1200"/>
              <a:buFont typeface="Courier New"/>
              <a:buChar char="o"/>
            </a:pPr>
            <a:r>
              <a:rPr b="0" i="0" lang="en-US" sz="1200" u="none" cap="none" strike="noStrike">
                <a:solidFill>
                  <a:srgbClr val="000000"/>
                </a:solidFill>
                <a:latin typeface="Gill Sans"/>
                <a:ea typeface="Gill Sans"/>
                <a:cs typeface="Gill Sans"/>
                <a:sym typeface="Gill Sans"/>
              </a:rPr>
              <a:t>All countries with tsunami risk should have agreed parameters at the national and local level for warning and have approved response plans</a:t>
            </a:r>
            <a:endParaRPr b="0" i="0" sz="1100" u="none" cap="none" strike="noStrike">
              <a:solidFill>
                <a:srgbClr val="000000"/>
              </a:solidFill>
              <a:latin typeface="Arial"/>
              <a:ea typeface="Arial"/>
              <a:cs typeface="Arial"/>
              <a:sym typeface="Arial"/>
            </a:endParaRPr>
          </a:p>
          <a:p>
            <a:pPr indent="-203200" lvl="3" marL="774700" marR="0" rtl="0" algn="just">
              <a:lnSpc>
                <a:spcPct val="100000"/>
              </a:lnSpc>
              <a:spcBef>
                <a:spcPts val="0"/>
              </a:spcBef>
              <a:spcAft>
                <a:spcPts val="0"/>
              </a:spcAft>
              <a:buClr>
                <a:srgbClr val="000000"/>
              </a:buClr>
              <a:buSzPts val="1200"/>
              <a:buFont typeface="Courier New"/>
              <a:buChar char="o"/>
            </a:pPr>
            <a:r>
              <a:rPr b="0" i="0" lang="en-US" sz="1200" u="none" cap="none" strike="noStrike">
                <a:solidFill>
                  <a:srgbClr val="000000"/>
                </a:solidFill>
                <a:latin typeface="Gill Sans"/>
                <a:ea typeface="Gill Sans"/>
                <a:cs typeface="Gill Sans"/>
                <a:sym typeface="Gill Sans"/>
              </a:rPr>
              <a:t>100% of at-risk communities have multiple effective and sustainable communication methods in place</a:t>
            </a:r>
            <a:endParaRPr b="0" i="0" sz="1100" u="none" cap="none" strike="noStrike">
              <a:solidFill>
                <a:srgbClr val="000000"/>
              </a:solidFill>
              <a:latin typeface="Arial"/>
              <a:ea typeface="Arial"/>
              <a:cs typeface="Arial"/>
              <a:sym typeface="Arial"/>
            </a:endParaRPr>
          </a:p>
          <a:p>
            <a:pPr indent="-203200" lvl="3" marL="774700" marR="0" rtl="0" algn="just">
              <a:lnSpc>
                <a:spcPct val="100000"/>
              </a:lnSpc>
              <a:spcBef>
                <a:spcPts val="0"/>
              </a:spcBef>
              <a:spcAft>
                <a:spcPts val="0"/>
              </a:spcAft>
              <a:buClr>
                <a:srgbClr val="000000"/>
              </a:buClr>
              <a:buSzPts val="1200"/>
              <a:buFont typeface="Courier New"/>
              <a:buChar char="o"/>
            </a:pPr>
            <a:r>
              <a:rPr b="0" i="0" lang="en-US" sz="1200" u="none" cap="none" strike="noStrike">
                <a:solidFill>
                  <a:srgbClr val="000000"/>
                </a:solidFill>
                <a:latin typeface="Gill Sans"/>
                <a:ea typeface="Gill Sans"/>
                <a:cs typeface="Gill Sans"/>
                <a:sym typeface="Gill Sans"/>
              </a:rPr>
              <a:t>Inclusive, inventory of resources, natural signs and self-evacuation, multihazard, capacity building</a:t>
            </a:r>
            <a:endParaRPr b="0" i="0" sz="1100" u="none" cap="none" strike="noStrike">
              <a:solidFill>
                <a:srgbClr val="000000"/>
              </a:solidFill>
              <a:latin typeface="Arial"/>
              <a:ea typeface="Arial"/>
              <a:cs typeface="Arial"/>
              <a:sym typeface="Arial"/>
            </a:endParaRPr>
          </a:p>
          <a:p>
            <a:pPr indent="-266700" lvl="2" marL="533400" marR="0" rtl="0" algn="just">
              <a:lnSpc>
                <a:spcPct val="100000"/>
              </a:lnSpc>
              <a:spcBef>
                <a:spcPts val="500"/>
              </a:spcBef>
              <a:spcAft>
                <a:spcPts val="0"/>
              </a:spcAft>
              <a:buClr>
                <a:schemeClr val="dk2"/>
              </a:buClr>
              <a:buSzPts val="1400"/>
              <a:buFont typeface="Noto Sans Symbols"/>
              <a:buChar char="▪"/>
            </a:pPr>
            <a:r>
              <a:rPr b="1" i="0" lang="en-US" sz="1400" u="none" cap="none" strike="noStrike">
                <a:solidFill>
                  <a:srgbClr val="0069B4"/>
                </a:solidFill>
                <a:latin typeface="Gill Sans"/>
                <a:ea typeface="Gill Sans"/>
                <a:cs typeface="Gill Sans"/>
                <a:sym typeface="Gill Sans"/>
              </a:rPr>
              <a:t>Mitigation</a:t>
            </a:r>
            <a:endParaRPr b="0" i="0" sz="1400" u="none" cap="none" strike="noStrike">
              <a:solidFill>
                <a:srgbClr val="0069B4"/>
              </a:solidFill>
              <a:latin typeface="Gill Sans"/>
              <a:ea typeface="Gill Sans"/>
              <a:cs typeface="Gill Sans"/>
              <a:sym typeface="Gill Sans"/>
            </a:endParaRPr>
          </a:p>
          <a:p>
            <a:pPr indent="-203200" lvl="3" marL="774700" marR="0" rtl="0" algn="just">
              <a:lnSpc>
                <a:spcPct val="100000"/>
              </a:lnSpc>
              <a:spcBef>
                <a:spcPts val="0"/>
              </a:spcBef>
              <a:spcAft>
                <a:spcPts val="0"/>
              </a:spcAft>
              <a:buClr>
                <a:srgbClr val="000000"/>
              </a:buClr>
              <a:buSzPts val="1200"/>
              <a:buFont typeface="Courier New"/>
              <a:buChar char="o"/>
            </a:pPr>
            <a:r>
              <a:rPr b="0" i="0" lang="en-US" sz="1200" u="none" cap="none" strike="noStrike">
                <a:solidFill>
                  <a:srgbClr val="000000"/>
                </a:solidFill>
                <a:latin typeface="Gill Sans"/>
                <a:ea typeface="Gill Sans"/>
                <a:cs typeface="Gill Sans"/>
                <a:sym typeface="Gill Sans"/>
              </a:rPr>
              <a:t>Communities have access to an inventory of best practices of plans and structural and nature-based solutions </a:t>
            </a:r>
            <a:endParaRPr b="0" i="0" sz="1100" u="none" cap="none" strike="noStrike">
              <a:solidFill>
                <a:srgbClr val="000000"/>
              </a:solidFill>
              <a:latin typeface="Arial"/>
              <a:ea typeface="Arial"/>
              <a:cs typeface="Arial"/>
              <a:sym typeface="Arial"/>
            </a:endParaRPr>
          </a:p>
          <a:p>
            <a:pPr indent="-203200" lvl="3" marL="774700" marR="0" rtl="0" algn="just">
              <a:lnSpc>
                <a:spcPct val="100000"/>
              </a:lnSpc>
              <a:spcBef>
                <a:spcPts val="0"/>
              </a:spcBef>
              <a:spcAft>
                <a:spcPts val="0"/>
              </a:spcAft>
              <a:buClr>
                <a:srgbClr val="000000"/>
              </a:buClr>
              <a:buSzPts val="1200"/>
              <a:buFont typeface="Courier New"/>
              <a:buChar char="o"/>
            </a:pPr>
            <a:r>
              <a:rPr b="0" i="0" lang="en-US" sz="1200" u="none" cap="none" strike="noStrike">
                <a:solidFill>
                  <a:srgbClr val="000000"/>
                </a:solidFill>
                <a:latin typeface="Gill Sans"/>
                <a:ea typeface="Gill Sans"/>
                <a:cs typeface="Gill Sans"/>
                <a:sym typeface="Gill Sans"/>
              </a:rPr>
              <a:t>More communities have implemented plans and measures to minimize impacts to critical infrastructure and marine assets from tsunamis and other coastal hazards, </a:t>
            </a:r>
            <a:endParaRPr b="0" i="0" sz="1100" u="none" cap="none" strike="noStrike">
              <a:solidFill>
                <a:srgbClr val="000000"/>
              </a:solidFill>
              <a:latin typeface="Arial"/>
              <a:ea typeface="Arial"/>
              <a:cs typeface="Arial"/>
              <a:sym typeface="Arial"/>
            </a:endParaRPr>
          </a:p>
          <a:p>
            <a:pPr indent="-203200" lvl="3" marL="774700" marR="0" rtl="0" algn="just">
              <a:lnSpc>
                <a:spcPct val="100000"/>
              </a:lnSpc>
              <a:spcBef>
                <a:spcPts val="0"/>
              </a:spcBef>
              <a:spcAft>
                <a:spcPts val="0"/>
              </a:spcAft>
              <a:buClr>
                <a:srgbClr val="000000"/>
              </a:buClr>
              <a:buSzPts val="1200"/>
              <a:buFont typeface="Courier New"/>
              <a:buChar char="o"/>
            </a:pPr>
            <a:r>
              <a:rPr b="0" i="0" lang="en-US" sz="1200" u="none" cap="none" strike="noStrike">
                <a:solidFill>
                  <a:srgbClr val="000000"/>
                </a:solidFill>
                <a:latin typeface="Gill Sans"/>
                <a:ea typeface="Gill Sans"/>
                <a:cs typeface="Gill Sans"/>
                <a:sym typeface="Gill Sans"/>
              </a:rPr>
              <a:t>Mainstreaming disaster risk reduction into urban planning</a:t>
            </a:r>
            <a:endParaRPr b="0" i="0" sz="1100" u="none" cap="none" strike="noStrike">
              <a:solidFill>
                <a:srgbClr val="000000"/>
              </a:solidFill>
              <a:latin typeface="Arial"/>
              <a:ea typeface="Arial"/>
              <a:cs typeface="Arial"/>
              <a:sym typeface="Arial"/>
            </a:endParaRPr>
          </a:p>
          <a:p>
            <a:pPr indent="-139700" lvl="1" marL="736600" marR="0" rtl="0" algn="just">
              <a:lnSpc>
                <a:spcPct val="100000"/>
              </a:lnSpc>
              <a:spcBef>
                <a:spcPts val="500"/>
              </a:spcBef>
              <a:spcAft>
                <a:spcPts val="0"/>
              </a:spcAft>
              <a:buClr>
                <a:srgbClr val="0070C0"/>
              </a:buClr>
              <a:buSzPts val="1200"/>
              <a:buFont typeface="Courier New"/>
              <a:buNone/>
            </a:pPr>
            <a:r>
              <a:t/>
            </a:r>
            <a:endParaRPr b="0" i="0" sz="1200" u="none" cap="none" strike="noStrike">
              <a:solidFill>
                <a:srgbClr val="000000"/>
              </a:solidFill>
              <a:latin typeface="Gill Sans"/>
              <a:ea typeface="Gill Sans"/>
              <a:cs typeface="Gill Sans"/>
              <a:sym typeface="Gill Sans"/>
            </a:endParaRPr>
          </a:p>
          <a:p>
            <a:pPr indent="-114300" lvl="1" marL="558800" marR="0" rtl="0" algn="just">
              <a:lnSpc>
                <a:spcPct val="100000"/>
              </a:lnSpc>
              <a:spcBef>
                <a:spcPts val="500"/>
              </a:spcBef>
              <a:spcAft>
                <a:spcPts val="0"/>
              </a:spcAft>
              <a:buClr>
                <a:srgbClr val="0070C0"/>
              </a:buClr>
              <a:buSzPts val="1500"/>
              <a:buFont typeface="Noto Sans Symbols"/>
              <a:buNone/>
            </a:pPr>
            <a:r>
              <a:t/>
            </a:r>
            <a:endParaRPr b="0" i="0" sz="1500" u="none" cap="none" strike="noStrike">
              <a:solidFill>
                <a:srgbClr val="000000"/>
              </a:solidFill>
              <a:latin typeface="Gill Sans"/>
              <a:ea typeface="Gill Sans"/>
              <a:cs typeface="Gill Sans"/>
              <a:sym typeface="Gill Sans"/>
            </a:endParaRPr>
          </a:p>
        </p:txBody>
      </p:sp>
      <p:sp>
        <p:nvSpPr>
          <p:cNvPr id="401" name="Google Shape;401;g1ff3ef15f0d_0_869"/>
          <p:cNvSpPr txBox="1"/>
          <p:nvPr/>
        </p:nvSpPr>
        <p:spPr>
          <a:xfrm>
            <a:off x="120104" y="5615"/>
            <a:ext cx="8828700" cy="422100"/>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Gill Sans"/>
                <a:ea typeface="Gill Sans"/>
                <a:cs typeface="Gill Sans"/>
                <a:sym typeface="Gill Sans"/>
              </a:rPr>
              <a:t>IV. Preparedness and Response Capabilities - Goals</a:t>
            </a:r>
            <a:endParaRPr b="0" i="0" sz="1100" u="none" cap="none" strike="noStrike">
              <a:solidFill>
                <a:schemeClr val="accent2"/>
              </a:solidFill>
              <a:latin typeface="Arial"/>
              <a:ea typeface="Arial"/>
              <a:cs typeface="Arial"/>
              <a:sym typeface="Arial"/>
            </a:endParaRPr>
          </a:p>
        </p:txBody>
      </p:sp>
      <p:pic>
        <p:nvPicPr>
          <p:cNvPr id="402" name="Google Shape;402;g1ff3ef15f0d_0_869"/>
          <p:cNvPicPr preferRelativeResize="0"/>
          <p:nvPr/>
        </p:nvPicPr>
        <p:blipFill rotWithShape="1">
          <a:blip r:embed="rId3">
            <a:alphaModFix/>
          </a:blip>
          <a:srcRect b="0" l="0" r="0" t="0"/>
          <a:stretch/>
        </p:blipFill>
        <p:spPr>
          <a:xfrm>
            <a:off x="6561064" y="1584256"/>
            <a:ext cx="2096729" cy="13716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g1ff3ef15f0d_0_1271"/>
          <p:cNvSpPr txBox="1"/>
          <p:nvPr>
            <p:ph idx="4294967295" type="title"/>
          </p:nvPr>
        </p:nvSpPr>
        <p:spPr>
          <a:xfrm>
            <a:off x="0" y="361950"/>
            <a:ext cx="7642225" cy="398463"/>
          </a:xfrm>
          <a:prstGeom prst="rect">
            <a:avLst/>
          </a:prstGeom>
          <a:noFill/>
          <a:ln>
            <a:noFill/>
          </a:ln>
        </p:spPr>
        <p:txBody>
          <a:bodyPr anchorCtr="0" anchor="b" bIns="45675" lIns="91375" spcFirstLastPara="1" rIns="91375" wrap="square" tIns="45675">
            <a:noAutofit/>
          </a:bodyPr>
          <a:lstStyle/>
          <a:p>
            <a:pPr indent="0" lvl="0" marL="0" rtl="0" algn="l">
              <a:lnSpc>
                <a:spcPct val="90000"/>
              </a:lnSpc>
              <a:spcBef>
                <a:spcPts val="0"/>
              </a:spcBef>
              <a:spcAft>
                <a:spcPts val="0"/>
              </a:spcAft>
              <a:buSzPts val="1100"/>
              <a:buNone/>
            </a:pPr>
            <a:r>
              <a:rPr lang="en-US" sz="1600">
                <a:solidFill>
                  <a:srgbClr val="C00000"/>
                </a:solidFill>
              </a:rPr>
              <a:t>100% AT-RISK COMMUNITIES PREPARED FOR AND RESILIENT TO TSUNAMIS THROUGH EFFORTS LIKE TSUNAMI READY</a:t>
            </a:r>
            <a:endParaRPr sz="1600"/>
          </a:p>
        </p:txBody>
      </p:sp>
      <p:sp>
        <p:nvSpPr>
          <p:cNvPr id="409" name="Google Shape;409;g1ff3ef15f0d_0_1271"/>
          <p:cNvSpPr txBox="1"/>
          <p:nvPr/>
        </p:nvSpPr>
        <p:spPr>
          <a:xfrm>
            <a:off x="6019801" y="810211"/>
            <a:ext cx="2926500" cy="3567900"/>
          </a:xfrm>
          <a:prstGeom prst="rect">
            <a:avLst/>
          </a:prstGeom>
          <a:solidFill>
            <a:schemeClr val="lt1"/>
          </a:solidFill>
          <a:ln>
            <a:noFill/>
          </a:ln>
        </p:spPr>
        <p:txBody>
          <a:bodyPr anchorCtr="0" anchor="t" bIns="45700" lIns="91375" spcFirstLastPara="1" rIns="91375" wrap="square" tIns="45700">
            <a:noAutofit/>
          </a:bodyPr>
          <a:lstStyle/>
          <a:p>
            <a:pPr indent="-355600" lvl="0" marL="355600" marR="0" rtl="0" algn="l">
              <a:lnSpc>
                <a:spcPct val="90000"/>
              </a:lnSpc>
              <a:spcBef>
                <a:spcPts val="0"/>
              </a:spcBef>
              <a:spcAft>
                <a:spcPts val="0"/>
              </a:spcAft>
              <a:buClr>
                <a:srgbClr val="000000"/>
              </a:buClr>
              <a:buSzPts val="100"/>
              <a:buFont typeface="Arial"/>
              <a:buNone/>
            </a:pPr>
            <a:r>
              <a:t/>
            </a:r>
            <a:endParaRPr b="1" i="0" sz="100" u="none" cap="none" strike="noStrike">
              <a:solidFill>
                <a:srgbClr val="000000"/>
              </a:solidFill>
              <a:latin typeface="Arial"/>
              <a:ea typeface="Arial"/>
              <a:cs typeface="Arial"/>
              <a:sym typeface="Arial"/>
            </a:endParaRPr>
          </a:p>
          <a:p>
            <a:pPr indent="-355600" lvl="0" marL="355600" marR="0" rtl="0" algn="l">
              <a:lnSpc>
                <a:spcPct val="90000"/>
              </a:lnSpc>
              <a:spcBef>
                <a:spcPts val="800"/>
              </a:spcBef>
              <a:spcAft>
                <a:spcPts val="0"/>
              </a:spcAft>
              <a:buClr>
                <a:schemeClr val="dk2"/>
              </a:buClr>
              <a:buSzPts val="1400"/>
              <a:buFont typeface="Noto Sans Symbols"/>
              <a:buChar char="▪"/>
            </a:pPr>
            <a:r>
              <a:rPr b="1" i="0" lang="en-US" sz="1400" u="none" cap="none" strike="noStrike">
                <a:solidFill>
                  <a:srgbClr val="000000"/>
                </a:solidFill>
                <a:latin typeface="Arial"/>
                <a:ea typeface="Arial"/>
                <a:cs typeface="Arial"/>
                <a:sym typeface="Arial"/>
              </a:rPr>
              <a:t>STRATEGY:                                                                                 </a:t>
            </a:r>
            <a:r>
              <a:rPr b="0" i="0" lang="en-US" sz="1400" u="none" cap="none" strike="noStrike">
                <a:solidFill>
                  <a:srgbClr val="000000"/>
                </a:solidFill>
                <a:latin typeface="Arial"/>
                <a:ea typeface="Arial"/>
                <a:cs typeface="Arial"/>
                <a:sym typeface="Arial"/>
              </a:rPr>
              <a:t>Be Aware, Be Prepared</a:t>
            </a:r>
            <a:endParaRPr b="0" i="0" sz="1400" u="none" cap="none" strike="noStrike">
              <a:solidFill>
                <a:srgbClr val="000000"/>
              </a:solidFill>
              <a:latin typeface="Arial"/>
              <a:ea typeface="Arial"/>
              <a:cs typeface="Arial"/>
              <a:sym typeface="Arial"/>
            </a:endParaRPr>
          </a:p>
          <a:p>
            <a:pPr indent="-355600" lvl="0" marL="355600" marR="0" rtl="0" algn="l">
              <a:lnSpc>
                <a:spcPct val="90000"/>
              </a:lnSpc>
              <a:spcBef>
                <a:spcPts val="1200"/>
              </a:spcBef>
              <a:spcAft>
                <a:spcPts val="0"/>
              </a:spcAft>
              <a:buClr>
                <a:schemeClr val="dk2"/>
              </a:buClr>
              <a:buSzPts val="1400"/>
              <a:buFont typeface="Noto Sans Symbols"/>
              <a:buChar char="▪"/>
            </a:pPr>
            <a:r>
              <a:rPr b="1" i="0" lang="en-US" sz="1400" u="none" cap="none" strike="noStrike">
                <a:solidFill>
                  <a:srgbClr val="000000"/>
                </a:solidFill>
                <a:latin typeface="Arial"/>
                <a:ea typeface="Arial"/>
                <a:cs typeface="Arial"/>
                <a:sym typeface="Arial"/>
              </a:rPr>
              <a:t>FRAMEWORK:                                                                  </a:t>
            </a:r>
            <a:endParaRPr b="0" i="0" sz="1400" u="none" cap="none" strike="noStrike">
              <a:solidFill>
                <a:srgbClr val="000000"/>
              </a:solidFill>
              <a:latin typeface="Arial"/>
              <a:ea typeface="Arial"/>
              <a:cs typeface="Arial"/>
              <a:sym typeface="Arial"/>
            </a:endParaRPr>
          </a:p>
          <a:p>
            <a:pPr indent="-317500" lvl="1" marL="673100" marR="0" rtl="0" algn="l">
              <a:lnSpc>
                <a:spcPct val="100000"/>
              </a:lnSpc>
              <a:spcBef>
                <a:spcPts val="0"/>
              </a:spcBef>
              <a:spcAft>
                <a:spcPts val="0"/>
              </a:spcAft>
              <a:buClr>
                <a:schemeClr val="dk2"/>
              </a:buClr>
              <a:buSzPts val="1400"/>
              <a:buFont typeface="Courier New"/>
              <a:buChar char="o"/>
            </a:pPr>
            <a:r>
              <a:rPr b="0" i="0" lang="en-US" sz="1400" u="none" cap="none" strike="noStrike">
                <a:solidFill>
                  <a:srgbClr val="000000"/>
                </a:solidFill>
                <a:latin typeface="Arial"/>
                <a:ea typeface="Arial"/>
                <a:cs typeface="Arial"/>
                <a:sym typeface="Arial"/>
              </a:rPr>
              <a:t>Harmonized global guidelines UNESCO IOC Tsunami Ready</a:t>
            </a:r>
            <a:endParaRPr b="0" i="0" sz="1400" u="none" cap="none" strike="noStrike">
              <a:solidFill>
                <a:srgbClr val="000000"/>
              </a:solidFill>
              <a:latin typeface="Arial"/>
              <a:ea typeface="Arial"/>
              <a:cs typeface="Arial"/>
              <a:sym typeface="Arial"/>
            </a:endParaRPr>
          </a:p>
          <a:p>
            <a:pPr indent="-317500" lvl="1" marL="673100" marR="0" rtl="0" algn="l">
              <a:lnSpc>
                <a:spcPct val="100000"/>
              </a:lnSpc>
              <a:spcBef>
                <a:spcPts val="300"/>
              </a:spcBef>
              <a:spcAft>
                <a:spcPts val="0"/>
              </a:spcAft>
              <a:buClr>
                <a:schemeClr val="dk2"/>
              </a:buClr>
              <a:buSzPts val="1400"/>
              <a:buFont typeface="Courier New"/>
              <a:buChar char="o"/>
            </a:pPr>
            <a:r>
              <a:rPr b="0" i="0" lang="en-US" sz="1400" u="none" cap="none" strike="noStrike">
                <a:solidFill>
                  <a:srgbClr val="000000"/>
                </a:solidFill>
                <a:latin typeface="Arial"/>
                <a:ea typeface="Arial"/>
                <a:cs typeface="Arial"/>
                <a:sym typeface="Arial"/>
              </a:rPr>
              <a:t>Performance-based                                                  Community Recognition</a:t>
            </a:r>
            <a:endParaRPr b="0" i="0" sz="1400" u="none" cap="none" strike="noStrike">
              <a:solidFill>
                <a:srgbClr val="000000"/>
              </a:solidFill>
              <a:latin typeface="Arial"/>
              <a:ea typeface="Arial"/>
              <a:cs typeface="Arial"/>
              <a:sym typeface="Arial"/>
            </a:endParaRPr>
          </a:p>
          <a:p>
            <a:pPr indent="-355600" lvl="0" marL="355600" marR="0" rtl="0" algn="l">
              <a:lnSpc>
                <a:spcPct val="100000"/>
              </a:lnSpc>
              <a:spcBef>
                <a:spcPts val="900"/>
              </a:spcBef>
              <a:spcAft>
                <a:spcPts val="0"/>
              </a:spcAft>
              <a:buClr>
                <a:schemeClr val="dk2"/>
              </a:buClr>
              <a:buSzPts val="1400"/>
              <a:buFont typeface="Noto Sans Symbols"/>
              <a:buChar char="▪"/>
            </a:pPr>
            <a:r>
              <a:rPr b="1" i="0" lang="en-US" sz="1400" u="none" cap="none" strike="noStrike">
                <a:solidFill>
                  <a:srgbClr val="000000"/>
                </a:solidFill>
                <a:latin typeface="Arial"/>
                <a:ea typeface="Arial"/>
                <a:cs typeface="Arial"/>
                <a:sym typeface="Arial"/>
              </a:rPr>
              <a:t>ACTION:                                                                         </a:t>
            </a:r>
            <a:r>
              <a:rPr b="0" i="0" lang="en-US" sz="1400" u="none" cap="none" strike="noStrike">
                <a:solidFill>
                  <a:srgbClr val="000000"/>
                </a:solidFill>
                <a:latin typeface="Arial"/>
                <a:ea typeface="Arial"/>
                <a:cs typeface="Arial"/>
                <a:sym typeface="Arial"/>
              </a:rPr>
              <a:t>National programs                                                                                                         empower Communities, Communities empower National programs</a:t>
            </a:r>
            <a:endParaRPr b="0" i="0" sz="1400" u="none" cap="none" strike="noStrike">
              <a:solidFill>
                <a:srgbClr val="000000"/>
              </a:solidFill>
              <a:latin typeface="Arial"/>
              <a:ea typeface="Arial"/>
              <a:cs typeface="Arial"/>
              <a:sym typeface="Arial"/>
            </a:endParaRPr>
          </a:p>
          <a:p>
            <a:pPr indent="-355600" lvl="0" marL="355600" marR="0" rtl="0" algn="l">
              <a:lnSpc>
                <a:spcPct val="90000"/>
              </a:lnSpc>
              <a:spcBef>
                <a:spcPts val="1200"/>
              </a:spcBef>
              <a:spcAft>
                <a:spcPts val="0"/>
              </a:spcAft>
              <a:buClr>
                <a:schemeClr val="dk2"/>
              </a:buClr>
              <a:buSzPts val="1400"/>
              <a:buFont typeface="Noto Sans Symbols"/>
              <a:buChar char="▪"/>
            </a:pPr>
            <a:r>
              <a:rPr b="1" i="0" lang="en-US" sz="1400" u="none" cap="none" strike="noStrike">
                <a:solidFill>
                  <a:srgbClr val="000000"/>
                </a:solidFill>
                <a:latin typeface="Arial"/>
                <a:ea typeface="Arial"/>
                <a:cs typeface="Arial"/>
                <a:sym typeface="Arial"/>
              </a:rPr>
              <a:t>GLOBAL MEASURE</a:t>
            </a:r>
            <a:endParaRPr b="0" i="0" sz="1400" u="none" cap="none" strike="noStrike">
              <a:solidFill>
                <a:srgbClr val="000000"/>
              </a:solidFill>
              <a:latin typeface="Arial"/>
              <a:ea typeface="Arial"/>
              <a:cs typeface="Arial"/>
              <a:sym typeface="Arial"/>
            </a:endParaRPr>
          </a:p>
        </p:txBody>
      </p:sp>
      <p:sp>
        <p:nvSpPr>
          <p:cNvPr id="410" name="Google Shape;410;g1ff3ef15f0d_0_1271"/>
          <p:cNvSpPr/>
          <p:nvPr/>
        </p:nvSpPr>
        <p:spPr>
          <a:xfrm>
            <a:off x="6400800" y="4804946"/>
            <a:ext cx="2743200" cy="33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0" i="1" lang="en-US" sz="800" u="none" cap="none" strike="noStrike">
                <a:solidFill>
                  <a:srgbClr val="000000"/>
                </a:solidFill>
                <a:latin typeface="Arial"/>
                <a:ea typeface="Arial"/>
                <a:cs typeface="Arial"/>
                <a:sym typeface="Arial"/>
              </a:rPr>
              <a:t>Standard Guidelines for the Tsunami Ready Recognition Program, UNESCO IOC TS 74</a:t>
            </a:r>
            <a:endParaRPr b="0" i="0" sz="1400" u="none" cap="none" strike="noStrike">
              <a:solidFill>
                <a:srgbClr val="000000"/>
              </a:solidFill>
              <a:latin typeface="Arial"/>
              <a:ea typeface="Arial"/>
              <a:cs typeface="Arial"/>
              <a:sym typeface="Arial"/>
            </a:endParaRPr>
          </a:p>
        </p:txBody>
      </p:sp>
      <p:sp>
        <p:nvSpPr>
          <p:cNvPr id="411" name="Google Shape;411;g1ff3ef15f0d_0_1271"/>
          <p:cNvSpPr/>
          <p:nvPr/>
        </p:nvSpPr>
        <p:spPr>
          <a:xfrm>
            <a:off x="457200" y="-35838"/>
            <a:ext cx="9144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6BBC"/>
                </a:solidFill>
                <a:latin typeface="Calibri"/>
                <a:ea typeface="Calibri"/>
                <a:cs typeface="Calibri"/>
                <a:sym typeface="Calibri"/>
              </a:rPr>
              <a:t>UN OCEAN DECADE TSUNAMI PROGRAMME:</a:t>
            </a:r>
            <a:endParaRPr b="0" i="0" sz="1400" u="none" cap="none" strike="noStrike">
              <a:solidFill>
                <a:srgbClr val="000000"/>
              </a:solidFill>
              <a:latin typeface="Arial"/>
              <a:ea typeface="Arial"/>
              <a:cs typeface="Arial"/>
              <a:sym typeface="Arial"/>
            </a:endParaRPr>
          </a:p>
        </p:txBody>
      </p:sp>
      <p:pic>
        <p:nvPicPr>
          <p:cNvPr id="412" name="Google Shape;412;g1ff3ef15f0d_0_1271"/>
          <p:cNvPicPr preferRelativeResize="0"/>
          <p:nvPr/>
        </p:nvPicPr>
        <p:blipFill rotWithShape="1">
          <a:blip r:embed="rId3">
            <a:alphaModFix/>
          </a:blip>
          <a:srcRect b="0" l="0" r="0" t="0"/>
          <a:stretch/>
        </p:blipFill>
        <p:spPr>
          <a:xfrm>
            <a:off x="8099426" y="121652"/>
            <a:ext cx="743871" cy="533400"/>
          </a:xfrm>
          <a:prstGeom prst="rect">
            <a:avLst/>
          </a:prstGeom>
          <a:noFill/>
          <a:ln>
            <a:noFill/>
          </a:ln>
        </p:spPr>
      </p:pic>
      <p:pic>
        <p:nvPicPr>
          <p:cNvPr id="413" name="Google Shape;413;g1ff3ef15f0d_0_1271"/>
          <p:cNvPicPr preferRelativeResize="0"/>
          <p:nvPr/>
        </p:nvPicPr>
        <p:blipFill rotWithShape="1">
          <a:blip r:embed="rId4">
            <a:alphaModFix/>
          </a:blip>
          <a:srcRect b="0" l="0" r="0" t="0"/>
          <a:stretch/>
        </p:blipFill>
        <p:spPr>
          <a:xfrm>
            <a:off x="2324099" y="921509"/>
            <a:ext cx="3505200" cy="4038600"/>
          </a:xfrm>
          <a:prstGeom prst="rect">
            <a:avLst/>
          </a:prstGeom>
          <a:noFill/>
          <a:ln>
            <a:noFill/>
          </a:ln>
        </p:spPr>
      </p:pic>
      <p:grpSp>
        <p:nvGrpSpPr>
          <p:cNvPr id="414" name="Google Shape;414;g1ff3ef15f0d_0_1271"/>
          <p:cNvGrpSpPr/>
          <p:nvPr/>
        </p:nvGrpSpPr>
        <p:grpSpPr>
          <a:xfrm>
            <a:off x="-508000" y="947782"/>
            <a:ext cx="2679700" cy="4057837"/>
            <a:chOff x="-698500" y="971550"/>
            <a:chExt cx="2679700" cy="4057837"/>
          </a:xfrm>
        </p:grpSpPr>
        <p:sp>
          <p:nvSpPr>
            <p:cNvPr id="415" name="Google Shape;415;g1ff3ef15f0d_0_1271"/>
            <p:cNvSpPr/>
            <p:nvPr/>
          </p:nvSpPr>
          <p:spPr>
            <a:xfrm>
              <a:off x="152400" y="971550"/>
              <a:ext cx="1828800" cy="403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descr="image001" id="416" name="Google Shape;416;g1ff3ef15f0d_0_1271"/>
            <p:cNvPicPr preferRelativeResize="0"/>
            <p:nvPr/>
          </p:nvPicPr>
          <p:blipFill rotWithShape="1">
            <a:blip r:embed="rId5">
              <a:alphaModFix/>
            </a:blip>
            <a:srcRect b="0" l="0" r="0" t="0"/>
            <a:stretch/>
          </p:blipFill>
          <p:spPr>
            <a:xfrm>
              <a:off x="990600" y="1790738"/>
              <a:ext cx="990600" cy="800137"/>
            </a:xfrm>
            <a:prstGeom prst="rect">
              <a:avLst/>
            </a:prstGeom>
            <a:noFill/>
            <a:ln>
              <a:noFill/>
            </a:ln>
          </p:spPr>
        </p:pic>
        <p:pic>
          <p:nvPicPr>
            <p:cNvPr id="417" name="Google Shape;417;g1ff3ef15f0d_0_1271"/>
            <p:cNvPicPr preferRelativeResize="0"/>
            <p:nvPr/>
          </p:nvPicPr>
          <p:blipFill rotWithShape="1">
            <a:blip r:embed="rId6">
              <a:alphaModFix/>
            </a:blip>
            <a:srcRect b="0" l="0" r="0" t="0"/>
            <a:stretch/>
          </p:blipFill>
          <p:spPr>
            <a:xfrm>
              <a:off x="304800" y="1047750"/>
              <a:ext cx="1541410" cy="726105"/>
            </a:xfrm>
            <a:prstGeom prst="rect">
              <a:avLst/>
            </a:prstGeom>
            <a:noFill/>
            <a:ln cap="flat" cmpd="sng" w="9525">
              <a:solidFill>
                <a:schemeClr val="lt1"/>
              </a:solidFill>
              <a:prstDash val="solid"/>
              <a:miter lim="800000"/>
              <a:headEnd len="sm" w="sm" type="none"/>
              <a:tailEnd len="sm" w="sm" type="none"/>
            </a:ln>
          </p:spPr>
        </p:pic>
        <p:pic>
          <p:nvPicPr>
            <p:cNvPr descr="fig3_tidegnames-eps-converted-to.pdf" id="418" name="Google Shape;418;g1ff3ef15f0d_0_1271"/>
            <p:cNvPicPr preferRelativeResize="0"/>
            <p:nvPr/>
          </p:nvPicPr>
          <p:blipFill rotWithShape="1">
            <a:blip r:embed="rId7">
              <a:alphaModFix/>
            </a:blip>
            <a:srcRect b="0" l="0" r="0" t="0"/>
            <a:stretch/>
          </p:blipFill>
          <p:spPr>
            <a:xfrm>
              <a:off x="342900" y="1790738"/>
              <a:ext cx="698500" cy="774736"/>
            </a:xfrm>
            <a:prstGeom prst="rect">
              <a:avLst/>
            </a:prstGeom>
            <a:noFill/>
            <a:ln>
              <a:noFill/>
            </a:ln>
          </p:spPr>
        </p:pic>
        <p:pic>
          <p:nvPicPr>
            <p:cNvPr id="419" name="Google Shape;419;g1ff3ef15f0d_0_1271"/>
            <p:cNvPicPr preferRelativeResize="0"/>
            <p:nvPr/>
          </p:nvPicPr>
          <p:blipFill rotWithShape="1">
            <a:blip r:embed="rId8">
              <a:alphaModFix/>
            </a:blip>
            <a:srcRect b="0" l="0" r="0" t="0"/>
            <a:stretch/>
          </p:blipFill>
          <p:spPr>
            <a:xfrm>
              <a:off x="355600" y="4127645"/>
              <a:ext cx="762000" cy="876340"/>
            </a:xfrm>
            <a:prstGeom prst="rect">
              <a:avLst/>
            </a:prstGeom>
            <a:noFill/>
            <a:ln>
              <a:noFill/>
            </a:ln>
          </p:spPr>
        </p:pic>
        <p:pic>
          <p:nvPicPr>
            <p:cNvPr id="420" name="Google Shape;420;g1ff3ef15f0d_0_1271"/>
            <p:cNvPicPr preferRelativeResize="0"/>
            <p:nvPr/>
          </p:nvPicPr>
          <p:blipFill rotWithShape="1">
            <a:blip r:embed="rId9">
              <a:alphaModFix/>
            </a:blip>
            <a:srcRect b="0" l="0" r="0" t="0"/>
            <a:stretch/>
          </p:blipFill>
          <p:spPr>
            <a:xfrm>
              <a:off x="381000" y="3175101"/>
              <a:ext cx="685800" cy="1041448"/>
            </a:xfrm>
            <a:prstGeom prst="rect">
              <a:avLst/>
            </a:prstGeom>
            <a:noFill/>
            <a:ln>
              <a:noFill/>
            </a:ln>
          </p:spPr>
        </p:pic>
        <p:pic>
          <p:nvPicPr>
            <p:cNvPr id="421" name="Google Shape;421;g1ff3ef15f0d_0_1271"/>
            <p:cNvPicPr preferRelativeResize="0"/>
            <p:nvPr/>
          </p:nvPicPr>
          <p:blipFill rotWithShape="1">
            <a:blip r:embed="rId10">
              <a:alphaModFix/>
            </a:blip>
            <a:srcRect b="0" l="0" r="0" t="0"/>
            <a:stretch/>
          </p:blipFill>
          <p:spPr>
            <a:xfrm>
              <a:off x="990600" y="4076843"/>
              <a:ext cx="838200" cy="952544"/>
            </a:xfrm>
            <a:prstGeom prst="rect">
              <a:avLst/>
            </a:prstGeom>
            <a:noFill/>
            <a:ln>
              <a:noFill/>
            </a:ln>
          </p:spPr>
        </p:pic>
        <p:pic>
          <p:nvPicPr>
            <p:cNvPr id="422" name="Google Shape;422;g1ff3ef15f0d_0_1271"/>
            <p:cNvPicPr preferRelativeResize="0"/>
            <p:nvPr/>
          </p:nvPicPr>
          <p:blipFill rotWithShape="1">
            <a:blip r:embed="rId11">
              <a:alphaModFix/>
            </a:blip>
            <a:srcRect b="0" l="0" r="0" t="0"/>
            <a:stretch/>
          </p:blipFill>
          <p:spPr>
            <a:xfrm>
              <a:off x="1003300" y="3175101"/>
              <a:ext cx="749300" cy="1016047"/>
            </a:xfrm>
            <a:prstGeom prst="rect">
              <a:avLst/>
            </a:prstGeom>
            <a:noFill/>
            <a:ln>
              <a:noFill/>
            </a:ln>
          </p:spPr>
        </p:pic>
        <p:pic>
          <p:nvPicPr>
            <p:cNvPr id="423" name="Google Shape;423;g1ff3ef15f0d_0_1271"/>
            <p:cNvPicPr preferRelativeResize="0"/>
            <p:nvPr/>
          </p:nvPicPr>
          <p:blipFill rotWithShape="1">
            <a:blip r:embed="rId12">
              <a:alphaModFix/>
            </a:blip>
            <a:srcRect b="0" l="0" r="0" t="0"/>
            <a:stretch/>
          </p:blipFill>
          <p:spPr>
            <a:xfrm>
              <a:off x="-698500" y="1460523"/>
              <a:ext cx="2540000" cy="2425812"/>
            </a:xfrm>
            <a:prstGeom prst="rect">
              <a:avLst/>
            </a:prstGeom>
            <a:noFill/>
            <a:ln>
              <a:noFill/>
            </a:ln>
          </p:spPr>
        </p:pic>
      </p:grpSp>
      <p:pic>
        <p:nvPicPr>
          <p:cNvPr id="424" name="Google Shape;424;g1ff3ef15f0d_0_1271"/>
          <p:cNvPicPr preferRelativeResize="0"/>
          <p:nvPr/>
        </p:nvPicPr>
        <p:blipFill rotWithShape="1">
          <a:blip r:embed="rId13">
            <a:alphaModFix/>
          </a:blip>
          <a:srcRect b="0" l="0" r="0" t="0"/>
          <a:stretch/>
        </p:blipFill>
        <p:spPr>
          <a:xfrm>
            <a:off x="6019801" y="4446475"/>
            <a:ext cx="568325" cy="533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7"/>
          <p:cNvSpPr txBox="1"/>
          <p:nvPr>
            <p:ph idx="12" type="sldNum"/>
          </p:nvPr>
        </p:nvSpPr>
        <p:spPr>
          <a:xfrm>
            <a:off x="8382000" y="4767263"/>
            <a:ext cx="76200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898989"/>
              </a:buClr>
              <a:buSzPts val="900"/>
              <a:buFont typeface="Calibri"/>
              <a:buNone/>
            </a:pPr>
            <a:fld id="{00000000-1234-1234-1234-123412341234}" type="slidenum">
              <a:rPr b="0" i="0" lang="en-US" sz="900" u="none" cap="none" strike="noStrike">
                <a:solidFill>
                  <a:srgbClr val="898989"/>
                </a:solidFill>
                <a:latin typeface="Calibri"/>
                <a:ea typeface="Calibri"/>
                <a:cs typeface="Calibri"/>
                <a:sym typeface="Calibri"/>
              </a:rPr>
              <a:t>‹#›</a:t>
            </a:fld>
            <a:endParaRPr b="0" i="0" sz="900" u="none" cap="none" strike="noStrike">
              <a:solidFill>
                <a:srgbClr val="898989"/>
              </a:solidFill>
              <a:latin typeface="Calibri"/>
              <a:ea typeface="Calibri"/>
              <a:cs typeface="Calibri"/>
              <a:sym typeface="Calibri"/>
            </a:endParaRPr>
          </a:p>
        </p:txBody>
      </p:sp>
      <p:pic>
        <p:nvPicPr>
          <p:cNvPr id="431" name="Google Shape;431;p7"/>
          <p:cNvPicPr preferRelativeResize="0"/>
          <p:nvPr/>
        </p:nvPicPr>
        <p:blipFill rotWithShape="1">
          <a:blip r:embed="rId3">
            <a:alphaModFix/>
          </a:blip>
          <a:srcRect b="0" l="0" r="0" t="13592"/>
          <a:stretch/>
        </p:blipFill>
        <p:spPr>
          <a:xfrm>
            <a:off x="1" y="779500"/>
            <a:ext cx="9144000" cy="4355730"/>
          </a:xfrm>
          <a:prstGeom prst="rect">
            <a:avLst/>
          </a:prstGeom>
          <a:noFill/>
          <a:ln>
            <a:noFill/>
          </a:ln>
        </p:spPr>
      </p:pic>
      <p:sp>
        <p:nvSpPr>
          <p:cNvPr id="432" name="Google Shape;432;p7"/>
          <p:cNvSpPr/>
          <p:nvPr/>
        </p:nvSpPr>
        <p:spPr>
          <a:xfrm>
            <a:off x="2247900" y="1657402"/>
            <a:ext cx="5715000" cy="479425"/>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6BBC"/>
              </a:buClr>
              <a:buSzPts val="2700"/>
              <a:buFont typeface="Calibri"/>
              <a:buNone/>
            </a:pPr>
            <a:r>
              <a:rPr b="1" i="0" lang="en-US" sz="2700" u="none" cap="none" strike="noStrike">
                <a:solidFill>
                  <a:srgbClr val="E000A9"/>
                </a:solidFill>
                <a:latin typeface="Calibri"/>
                <a:ea typeface="Calibri"/>
                <a:cs typeface="Calibri"/>
                <a:sym typeface="Calibri"/>
              </a:rPr>
              <a:t>THE MAIN SOCIETAL OUTCOME</a:t>
            </a:r>
            <a:endParaRPr b="0" i="0" sz="1400" u="none" cap="none" strike="noStrike">
              <a:solidFill>
                <a:srgbClr val="000000"/>
              </a:solidFill>
              <a:latin typeface="Arial"/>
              <a:ea typeface="Arial"/>
              <a:cs typeface="Arial"/>
              <a:sym typeface="Arial"/>
            </a:endParaRPr>
          </a:p>
        </p:txBody>
      </p:sp>
      <p:sp>
        <p:nvSpPr>
          <p:cNvPr id="433" name="Google Shape;433;p7"/>
          <p:cNvSpPr/>
          <p:nvPr/>
        </p:nvSpPr>
        <p:spPr>
          <a:xfrm>
            <a:off x="2111588" y="2317339"/>
            <a:ext cx="5372100" cy="1089025"/>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6BBC"/>
              </a:buClr>
              <a:buSzPts val="2400"/>
              <a:buFont typeface="Calibri"/>
              <a:buNone/>
            </a:pPr>
            <a:r>
              <a:rPr b="1" i="0" lang="en-US" sz="2400" u="none" cap="none" strike="noStrike">
                <a:solidFill>
                  <a:srgbClr val="FFFFFF"/>
                </a:solidFill>
                <a:latin typeface="Calibri"/>
                <a:ea typeface="Calibri"/>
                <a:cs typeface="Calibri"/>
                <a:sym typeface="Calibri"/>
              </a:rPr>
              <a:t>OF COMMUNITIES AT RISK OF </a:t>
            </a:r>
            <a:endParaRPr/>
          </a:p>
          <a:p>
            <a:pPr indent="0" lvl="0" marL="0" marR="0" rtl="0" algn="ctr">
              <a:lnSpc>
                <a:spcPct val="90000"/>
              </a:lnSpc>
              <a:spcBef>
                <a:spcPts val="0"/>
              </a:spcBef>
              <a:spcAft>
                <a:spcPts val="0"/>
              </a:spcAft>
              <a:buClr>
                <a:srgbClr val="006BBC"/>
              </a:buClr>
              <a:buSzPts val="2400"/>
              <a:buFont typeface="Calibri"/>
              <a:buNone/>
            </a:pPr>
            <a:r>
              <a:rPr b="1" i="0" lang="en-US" sz="2400" u="none" cap="none" strike="noStrike">
                <a:solidFill>
                  <a:srgbClr val="FFFFFF"/>
                </a:solidFill>
                <a:latin typeface="Calibri"/>
                <a:ea typeface="Calibri"/>
                <a:cs typeface="Calibri"/>
                <a:sym typeface="Calibri"/>
              </a:rPr>
              <a:t>TSUNAMI PREPARED FOR AND RESILIENT TO TSUNAMIS</a:t>
            </a:r>
            <a:endParaRPr b="0" i="0" sz="1400" u="none" cap="none" strike="noStrike">
              <a:solidFill>
                <a:srgbClr val="000000"/>
              </a:solidFill>
              <a:latin typeface="Arial"/>
              <a:ea typeface="Arial"/>
              <a:cs typeface="Arial"/>
              <a:sym typeface="Arial"/>
            </a:endParaRPr>
          </a:p>
        </p:txBody>
      </p:sp>
      <p:sp>
        <p:nvSpPr>
          <p:cNvPr id="434" name="Google Shape;434;p7"/>
          <p:cNvSpPr/>
          <p:nvPr/>
        </p:nvSpPr>
        <p:spPr>
          <a:xfrm>
            <a:off x="114300" y="2349552"/>
            <a:ext cx="1600200" cy="923925"/>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6BBC"/>
              </a:buClr>
              <a:buSzPts val="2000"/>
              <a:buFont typeface="Calibri"/>
              <a:buNone/>
            </a:pPr>
            <a:r>
              <a:rPr b="1" i="0" lang="en-US" sz="2000" u="none" cap="none" strike="noStrike">
                <a:solidFill>
                  <a:srgbClr val="FFFFFF"/>
                </a:solidFill>
                <a:latin typeface="Calibri"/>
                <a:ea typeface="Calibri"/>
                <a:cs typeface="Calibri"/>
                <a:sym typeface="Calibri"/>
              </a:rPr>
              <a:t>TO MAKE </a:t>
            </a:r>
            <a:br>
              <a:rPr b="1" i="0" lang="en-US" sz="1950" u="none" cap="none" strike="noStrike">
                <a:solidFill>
                  <a:srgbClr val="FFFFFF"/>
                </a:solidFill>
                <a:latin typeface="Calibri"/>
                <a:ea typeface="Calibri"/>
                <a:cs typeface="Calibri"/>
                <a:sym typeface="Calibri"/>
              </a:rPr>
            </a:br>
            <a:r>
              <a:rPr b="1" i="0" lang="en-US" sz="4000" u="none" cap="none" strike="noStrike">
                <a:solidFill>
                  <a:srgbClr val="FFFFFF"/>
                </a:solidFill>
                <a:latin typeface="Calibri"/>
                <a:ea typeface="Calibri"/>
                <a:cs typeface="Calibri"/>
                <a:sym typeface="Calibri"/>
              </a:rPr>
              <a:t>100%</a:t>
            </a:r>
            <a:endParaRPr b="0" i="0" sz="1400" u="none" cap="none" strike="noStrike">
              <a:solidFill>
                <a:srgbClr val="000000"/>
              </a:solidFill>
              <a:latin typeface="Arial"/>
              <a:ea typeface="Arial"/>
              <a:cs typeface="Arial"/>
              <a:sym typeface="Arial"/>
            </a:endParaRPr>
          </a:p>
        </p:txBody>
      </p:sp>
      <p:sp>
        <p:nvSpPr>
          <p:cNvPr id="435" name="Google Shape;435;p7"/>
          <p:cNvSpPr/>
          <p:nvPr/>
        </p:nvSpPr>
        <p:spPr>
          <a:xfrm>
            <a:off x="7672388" y="2419834"/>
            <a:ext cx="1471612" cy="842963"/>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6BBC"/>
              </a:buClr>
              <a:buSzPts val="2000"/>
              <a:buFont typeface="Calibri"/>
              <a:buNone/>
            </a:pPr>
            <a:r>
              <a:rPr b="1" i="0" lang="en-US" sz="2000" u="none" cap="none" strike="noStrike">
                <a:solidFill>
                  <a:srgbClr val="FFFFFF"/>
                </a:solidFill>
                <a:latin typeface="Calibri"/>
                <a:ea typeface="Calibri"/>
                <a:cs typeface="Calibri"/>
                <a:sym typeface="Calibri"/>
              </a:rPr>
              <a:t>BY </a:t>
            </a:r>
            <a:br>
              <a:rPr b="1" i="0" lang="en-US" sz="3750" u="none" cap="none" strike="noStrike">
                <a:solidFill>
                  <a:srgbClr val="FFFFFF"/>
                </a:solidFill>
                <a:latin typeface="Calibri"/>
                <a:ea typeface="Calibri"/>
                <a:cs typeface="Calibri"/>
                <a:sym typeface="Calibri"/>
              </a:rPr>
            </a:br>
            <a:r>
              <a:rPr b="1" i="0" lang="en-US" sz="4000" u="none" cap="none" strike="noStrike">
                <a:solidFill>
                  <a:srgbClr val="FFFFFF"/>
                </a:solidFill>
                <a:latin typeface="Calibri"/>
                <a:ea typeface="Calibri"/>
                <a:cs typeface="Calibri"/>
                <a:sym typeface="Calibri"/>
              </a:rPr>
              <a:t>2030</a:t>
            </a:r>
            <a:endParaRPr b="0" i="0" sz="1400" u="none" cap="none" strike="noStrike">
              <a:solidFill>
                <a:srgbClr val="000000"/>
              </a:solidFill>
              <a:latin typeface="Arial"/>
              <a:ea typeface="Arial"/>
              <a:cs typeface="Arial"/>
              <a:sym typeface="Arial"/>
            </a:endParaRPr>
          </a:p>
        </p:txBody>
      </p:sp>
      <p:grpSp>
        <p:nvGrpSpPr>
          <p:cNvPr id="436" name="Google Shape;436;p7"/>
          <p:cNvGrpSpPr/>
          <p:nvPr/>
        </p:nvGrpSpPr>
        <p:grpSpPr>
          <a:xfrm>
            <a:off x="0" y="-44321"/>
            <a:ext cx="9791700" cy="938213"/>
            <a:chOff x="0" y="-44345"/>
            <a:chExt cx="9791700" cy="938719"/>
          </a:xfrm>
        </p:grpSpPr>
        <p:sp>
          <p:nvSpPr>
            <p:cNvPr id="437" name="Google Shape;437;p7"/>
            <p:cNvSpPr/>
            <p:nvPr/>
          </p:nvSpPr>
          <p:spPr>
            <a:xfrm>
              <a:off x="647700" y="-44345"/>
              <a:ext cx="9144000" cy="93871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472C4"/>
                </a:buClr>
                <a:buSzPts val="300"/>
                <a:buFont typeface="Calibri"/>
                <a:buNone/>
              </a:pPr>
              <a:r>
                <a:rPr b="1" i="0" lang="en-US" sz="300" u="none" cap="none" strike="noStrike">
                  <a:solidFill>
                    <a:srgbClr val="4472C4"/>
                  </a:solidFill>
                  <a:latin typeface="Calibri"/>
                  <a:ea typeface="Calibri"/>
                  <a:cs typeface="Calibri"/>
                  <a:sym typeface="Calibri"/>
                </a:rPr>
                <a:t>               </a:t>
              </a:r>
              <a:endParaRPr b="1" i="0" sz="100" u="none" cap="none" strike="noStrike">
                <a:solidFill>
                  <a:srgbClr val="4472C4"/>
                </a:solidFill>
                <a:latin typeface="Calibri"/>
                <a:ea typeface="Calibri"/>
                <a:cs typeface="Calibri"/>
                <a:sym typeface="Calibri"/>
              </a:endParaRPr>
            </a:p>
            <a:p>
              <a:pPr indent="0" lvl="0" marL="0" marR="0" rtl="0" algn="l">
                <a:lnSpc>
                  <a:spcPct val="100000"/>
                </a:lnSpc>
                <a:spcBef>
                  <a:spcPts val="0"/>
                </a:spcBef>
                <a:spcAft>
                  <a:spcPts val="0"/>
                </a:spcAft>
                <a:buClr>
                  <a:srgbClr val="4472C4"/>
                </a:buClr>
                <a:buSzPts val="400"/>
                <a:buFont typeface="Cutive"/>
                <a:buNone/>
              </a:pPr>
              <a:r>
                <a:rPr b="1" i="0" lang="en-US" sz="400" u="none" cap="none" strike="noStrike">
                  <a:solidFill>
                    <a:srgbClr val="4472C4"/>
                  </a:solidFill>
                  <a:latin typeface="Cutive"/>
                  <a:ea typeface="Cutive"/>
                  <a:cs typeface="Cutive"/>
                  <a:sym typeface="Cutive"/>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mo"/>
                <a:buNone/>
              </a:pPr>
              <a:r>
                <a:rPr b="1" i="0" lang="en-US" sz="2200" u="none" cap="none" strike="noStrike">
                  <a:solidFill>
                    <a:srgbClr val="000000"/>
                  </a:solidFill>
                  <a:latin typeface="Arimo"/>
                  <a:ea typeface="Arimo"/>
                  <a:cs typeface="Arimo"/>
                  <a:sym typeface="Arimo"/>
                </a:rPr>
                <a:t>                    </a:t>
              </a:r>
              <a:r>
                <a:rPr b="1" i="0" lang="en-US" sz="2200" u="none" cap="none" strike="noStrike">
                  <a:solidFill>
                    <a:srgbClr val="1E4E79"/>
                  </a:solidFill>
                  <a:latin typeface="Arimo"/>
                  <a:ea typeface="Arimo"/>
                  <a:cs typeface="Arimo"/>
                  <a:sym typeface="Arimo"/>
                </a:rPr>
                <a:t>OCEAN DECADE TSUNAMI PROGRAMME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1E4E79"/>
                </a:buClr>
                <a:buSzPts val="1800"/>
                <a:buFont typeface="Arimo"/>
                <a:buNone/>
              </a:pPr>
              <a:r>
                <a:rPr b="1" i="0" lang="en-US" sz="1800" u="none" cap="none" strike="noStrike">
                  <a:solidFill>
                    <a:srgbClr val="1E4E79"/>
                  </a:solidFill>
                  <a:latin typeface="Arimo"/>
                  <a:ea typeface="Arimo"/>
                  <a:cs typeface="Arimo"/>
                  <a:sym typeface="Arimo"/>
                </a:rPr>
                <a:t>                                                             A SAFE OCEAN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700"/>
                <a:buFont typeface="Times New Roman"/>
                <a:buNone/>
              </a:pPr>
              <a:r>
                <a:t/>
              </a:r>
              <a:endParaRPr b="1" i="0" sz="700" u="none" cap="none" strike="noStrike">
                <a:solidFill>
                  <a:srgbClr val="1E4E79"/>
                </a:solidFill>
                <a:latin typeface="Arimo"/>
                <a:ea typeface="Arimo"/>
                <a:cs typeface="Arimo"/>
                <a:sym typeface="Arimo"/>
              </a:endParaRPr>
            </a:p>
            <a:p>
              <a:pPr indent="0" lvl="0" marL="0" marR="0" rtl="0" algn="ctr">
                <a:lnSpc>
                  <a:spcPct val="100000"/>
                </a:lnSpc>
                <a:spcBef>
                  <a:spcPts val="0"/>
                </a:spcBef>
                <a:spcAft>
                  <a:spcPts val="0"/>
                </a:spcAft>
                <a:buClr>
                  <a:srgbClr val="1E4E79"/>
                </a:buClr>
                <a:buSzPts val="100"/>
                <a:buFont typeface="Arial Rounded"/>
                <a:buNone/>
              </a:pPr>
              <a:r>
                <a:rPr b="1" i="0" lang="en-US" sz="100" u="none" cap="none" strike="noStrike">
                  <a:solidFill>
                    <a:srgbClr val="1E4E79"/>
                  </a:solidFill>
                  <a:latin typeface="Arial Rounded"/>
                  <a:ea typeface="Arial Rounded"/>
                  <a:cs typeface="Arial Rounded"/>
                  <a:sym typeface="Arial Rounded"/>
                </a:rPr>
                <a:t>  </a:t>
              </a:r>
              <a:endParaRPr b="1" i="0" sz="400" u="none" cap="none" strike="noStrike">
                <a:solidFill>
                  <a:srgbClr val="1E4E79"/>
                </a:solidFill>
                <a:latin typeface="Times New Roman"/>
                <a:ea typeface="Times New Roman"/>
                <a:cs typeface="Times New Roman"/>
                <a:sym typeface="Times New Roman"/>
              </a:endParaRPr>
            </a:p>
          </p:txBody>
        </p:sp>
        <p:pic>
          <p:nvPicPr>
            <p:cNvPr descr="A picture containing logo&#10;&#10;Description automatically generated" id="438" name="Google Shape;438;p7"/>
            <p:cNvPicPr preferRelativeResize="0"/>
            <p:nvPr/>
          </p:nvPicPr>
          <p:blipFill rotWithShape="1">
            <a:blip r:embed="rId4">
              <a:alphaModFix/>
            </a:blip>
            <a:srcRect b="0" l="0" r="0" t="0"/>
            <a:stretch/>
          </p:blipFill>
          <p:spPr>
            <a:xfrm>
              <a:off x="0" y="0"/>
              <a:ext cx="990600" cy="718984"/>
            </a:xfrm>
            <a:prstGeom prst="rect">
              <a:avLst/>
            </a:prstGeom>
            <a:solidFill>
              <a:srgbClr val="002060"/>
            </a:solidFill>
            <a:ln>
              <a:noFill/>
            </a:ln>
          </p:spPr>
        </p:pic>
        <p:pic>
          <p:nvPicPr>
            <p:cNvPr id="439" name="Google Shape;439;p7"/>
            <p:cNvPicPr preferRelativeResize="0"/>
            <p:nvPr/>
          </p:nvPicPr>
          <p:blipFill rotWithShape="1">
            <a:blip r:embed="rId5">
              <a:alphaModFix/>
            </a:blip>
            <a:srcRect b="0" l="0" r="0" t="0"/>
            <a:stretch/>
          </p:blipFill>
          <p:spPr>
            <a:xfrm>
              <a:off x="1098096" y="16592"/>
              <a:ext cx="730704" cy="685800"/>
            </a:xfrm>
            <a:prstGeom prst="rect">
              <a:avLst/>
            </a:prstGeom>
            <a:noFill/>
            <a:ln>
              <a:noFill/>
            </a:ln>
          </p:spPr>
        </p:pic>
      </p:grpSp>
      <p:sp>
        <p:nvSpPr>
          <p:cNvPr id="440" name="Google Shape;440;p7"/>
          <p:cNvSpPr/>
          <p:nvPr/>
        </p:nvSpPr>
        <p:spPr>
          <a:xfrm>
            <a:off x="930594" y="4068402"/>
            <a:ext cx="7439490" cy="970522"/>
          </a:xfrm>
          <a:prstGeom prst="rect">
            <a:avLst/>
          </a:prstGeom>
          <a:solidFill>
            <a:schemeClr val="accent1"/>
          </a:solidFill>
          <a:ln>
            <a:noFill/>
          </a:ln>
        </p:spPr>
        <p:txBody>
          <a:bodyPr anchorCtr="0" anchor="t" bIns="45700" lIns="91425" spcFirstLastPara="1" rIns="91425" wrap="square" tIns="45700">
            <a:spAutoFit/>
          </a:bodyPr>
          <a:lstStyle/>
          <a:p>
            <a:pPr indent="-285750" lvl="0" marL="285750" marR="0" rtl="0" algn="l">
              <a:lnSpc>
                <a:spcPct val="90000"/>
              </a:lnSpc>
              <a:spcBef>
                <a:spcPts val="0"/>
              </a:spcBef>
              <a:spcAft>
                <a:spcPts val="0"/>
              </a:spcAft>
              <a:buClr>
                <a:srgbClr val="FFFFFF"/>
              </a:buClr>
              <a:buSzPts val="1400"/>
              <a:buFont typeface="Noto Sans Symbols"/>
              <a:buChar char="⮚"/>
            </a:pPr>
            <a:r>
              <a:rPr b="1" i="1" lang="en-US" sz="1400" u="none" cap="none" strike="noStrike">
                <a:solidFill>
                  <a:srgbClr val="FFFFFF"/>
                </a:solidFill>
                <a:latin typeface="Calibri"/>
                <a:ea typeface="Calibri"/>
                <a:cs typeface="Calibri"/>
                <a:sym typeface="Calibri"/>
              </a:rPr>
              <a:t>Tsunami Coalition</a:t>
            </a:r>
            <a:r>
              <a:rPr b="0" i="1" lang="en-US" sz="1400" u="none" cap="none" strike="noStrike">
                <a:solidFill>
                  <a:srgbClr val="FFFFFF"/>
                </a:solidFill>
                <a:latin typeface="Calibri"/>
                <a:ea typeface="Calibri"/>
                <a:cs typeface="Calibri"/>
                <a:sym typeface="Calibri"/>
              </a:rPr>
              <a:t>:   collaborative with critical  UN stakeholders,                                                        civil protection, others   ==&gt;  Raise profile.  Facilitate resourcing</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800"/>
              </a:spcBef>
              <a:spcAft>
                <a:spcPts val="0"/>
              </a:spcAft>
              <a:buClr>
                <a:srgbClr val="FFFFFF"/>
              </a:buClr>
              <a:buSzPts val="1400"/>
              <a:buFont typeface="Noto Sans Symbols"/>
              <a:buChar char="⮚"/>
            </a:pPr>
            <a:r>
              <a:rPr b="1" i="1" lang="en-US" sz="1400" u="none" cap="none" strike="noStrike">
                <a:solidFill>
                  <a:srgbClr val="FFFFFF"/>
                </a:solidFill>
                <a:latin typeface="Calibri"/>
                <a:ea typeface="Calibri"/>
                <a:cs typeface="Calibri"/>
                <a:sym typeface="Calibri"/>
              </a:rPr>
              <a:t>Capacity Development</a:t>
            </a:r>
            <a:r>
              <a:rPr b="0" i="1" lang="en-US" sz="1400" u="none" cap="none" strike="noStrike">
                <a:solidFill>
                  <a:srgbClr val="FFFFFF"/>
                </a:solidFill>
                <a:latin typeface="Calibri"/>
                <a:ea typeface="Calibri"/>
                <a:cs typeface="Calibri"/>
                <a:sym typeface="Calibri"/>
              </a:rPr>
              <a:t>:  “Tsunami Ready” training, augmented by online                                         IOC Ocean Teacher  Global Academy (OTGA) ==&gt;  Global reach, deep curricula</a:t>
            </a:r>
            <a:endParaRPr b="0" i="0" sz="1400" u="none" cap="none" strike="noStrike">
              <a:solidFill>
                <a:srgbClr val="000000"/>
              </a:solidFill>
              <a:latin typeface="Arial"/>
              <a:ea typeface="Arial"/>
              <a:cs typeface="Arial"/>
              <a:sym typeface="Arial"/>
            </a:endParaRPr>
          </a:p>
        </p:txBody>
      </p:sp>
      <p:sp>
        <p:nvSpPr>
          <p:cNvPr id="441" name="Google Shape;441;p7"/>
          <p:cNvSpPr txBox="1"/>
          <p:nvPr/>
        </p:nvSpPr>
        <p:spPr>
          <a:xfrm>
            <a:off x="6255774" y="4303454"/>
            <a:ext cx="22098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rgbClr val="1E4E79"/>
                </a:solidFill>
                <a:latin typeface="Arimo"/>
                <a:ea typeface="Arimo"/>
                <a:cs typeface="Arimo"/>
                <a:sym typeface="Arimo"/>
              </a:rPr>
              <a:t>CHAIR is LAURA KONG</a:t>
            </a:r>
            <a:endParaRPr b="0" i="0" sz="10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g1ff3ef15f0d_0_0"/>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1ff3ef15f0d_0_573"/>
          <p:cNvSpPr/>
          <p:nvPr/>
        </p:nvSpPr>
        <p:spPr>
          <a:xfrm>
            <a:off x="3757540" y="1378388"/>
            <a:ext cx="1943700" cy="737100"/>
          </a:xfrm>
          <a:prstGeom prst="roundRect">
            <a:avLst>
              <a:gd fmla="val 5329" name="adj"/>
            </a:avLst>
          </a:prstGeom>
          <a:solidFill>
            <a:schemeClr val="accen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chemeClr val="lt1"/>
              </a:buClr>
              <a:buSzPts val="700"/>
              <a:buFont typeface="Corbel"/>
              <a:buNone/>
            </a:pPr>
            <a:r>
              <a:t/>
            </a:r>
            <a:endParaRPr b="0" i="0" sz="700" u="none" cap="none" strike="noStrike">
              <a:solidFill>
                <a:srgbClr val="74808C"/>
              </a:solidFill>
              <a:latin typeface="Poppins"/>
              <a:ea typeface="Poppins"/>
              <a:cs typeface="Poppins"/>
              <a:sym typeface="Poppins"/>
            </a:endParaRPr>
          </a:p>
        </p:txBody>
      </p:sp>
      <p:sp>
        <p:nvSpPr>
          <p:cNvPr id="96" name="Google Shape;96;g1ff3ef15f0d_0_573"/>
          <p:cNvSpPr/>
          <p:nvPr/>
        </p:nvSpPr>
        <p:spPr>
          <a:xfrm>
            <a:off x="748972" y="2323258"/>
            <a:ext cx="1592700" cy="620700"/>
          </a:xfrm>
          <a:prstGeom prst="roundRect">
            <a:avLst>
              <a:gd fmla="val 5329" name="adj"/>
            </a:avLst>
          </a:prstGeom>
          <a:solidFill>
            <a:srgbClr val="0069B4"/>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chemeClr val="lt1"/>
              </a:buClr>
              <a:buSzPts val="900"/>
              <a:buFont typeface="Corbel"/>
              <a:buNone/>
            </a:pPr>
            <a:r>
              <a:t/>
            </a:r>
            <a:endParaRPr b="0" i="0" sz="900" u="none" cap="none" strike="noStrike">
              <a:solidFill>
                <a:srgbClr val="74808C"/>
              </a:solidFill>
              <a:latin typeface="Poppins"/>
              <a:ea typeface="Poppins"/>
              <a:cs typeface="Poppins"/>
              <a:sym typeface="Poppins"/>
            </a:endParaRPr>
          </a:p>
        </p:txBody>
      </p:sp>
      <p:sp>
        <p:nvSpPr>
          <p:cNvPr id="97" name="Google Shape;97;g1ff3ef15f0d_0_573"/>
          <p:cNvSpPr/>
          <p:nvPr/>
        </p:nvSpPr>
        <p:spPr>
          <a:xfrm>
            <a:off x="2873922" y="2323258"/>
            <a:ext cx="1592700" cy="620700"/>
          </a:xfrm>
          <a:prstGeom prst="roundRect">
            <a:avLst>
              <a:gd fmla="val 5329" name="adj"/>
            </a:avLst>
          </a:prstGeom>
          <a:solidFill>
            <a:srgbClr val="0069B4"/>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chemeClr val="lt1"/>
              </a:buClr>
              <a:buSzPts val="700"/>
              <a:buFont typeface="Corbel"/>
              <a:buNone/>
            </a:pPr>
            <a:r>
              <a:t/>
            </a:r>
            <a:endParaRPr b="0" i="0" sz="700" u="none" cap="none" strike="noStrike">
              <a:solidFill>
                <a:srgbClr val="74808C"/>
              </a:solidFill>
              <a:latin typeface="Poppins"/>
              <a:ea typeface="Poppins"/>
              <a:cs typeface="Poppins"/>
              <a:sym typeface="Poppins"/>
            </a:endParaRPr>
          </a:p>
        </p:txBody>
      </p:sp>
      <p:sp>
        <p:nvSpPr>
          <p:cNvPr id="98" name="Google Shape;98;g1ff3ef15f0d_0_573"/>
          <p:cNvSpPr/>
          <p:nvPr/>
        </p:nvSpPr>
        <p:spPr>
          <a:xfrm>
            <a:off x="5000498" y="2323258"/>
            <a:ext cx="1592700" cy="620700"/>
          </a:xfrm>
          <a:prstGeom prst="roundRect">
            <a:avLst>
              <a:gd fmla="val 5329" name="adj"/>
            </a:avLst>
          </a:prstGeom>
          <a:solidFill>
            <a:srgbClr val="0069B4"/>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chemeClr val="lt1"/>
              </a:buClr>
              <a:buSzPts val="700"/>
              <a:buFont typeface="Corbel"/>
              <a:buNone/>
            </a:pPr>
            <a:r>
              <a:t/>
            </a:r>
            <a:endParaRPr b="0" i="0" sz="700" u="none" cap="none" strike="noStrike">
              <a:solidFill>
                <a:srgbClr val="74808C"/>
              </a:solidFill>
              <a:latin typeface="Poppins"/>
              <a:ea typeface="Poppins"/>
              <a:cs typeface="Poppins"/>
              <a:sym typeface="Poppins"/>
            </a:endParaRPr>
          </a:p>
        </p:txBody>
      </p:sp>
      <p:sp>
        <p:nvSpPr>
          <p:cNvPr id="99" name="Google Shape;99;g1ff3ef15f0d_0_573"/>
          <p:cNvSpPr/>
          <p:nvPr/>
        </p:nvSpPr>
        <p:spPr>
          <a:xfrm>
            <a:off x="7125449" y="2323258"/>
            <a:ext cx="1592700" cy="620700"/>
          </a:xfrm>
          <a:prstGeom prst="roundRect">
            <a:avLst>
              <a:gd fmla="val 5329" name="adj"/>
            </a:avLst>
          </a:prstGeom>
          <a:solidFill>
            <a:srgbClr val="0069B4"/>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chemeClr val="lt1"/>
              </a:buClr>
              <a:buSzPts val="700"/>
              <a:buFont typeface="Corbel"/>
              <a:buNone/>
            </a:pPr>
            <a:r>
              <a:t/>
            </a:r>
            <a:endParaRPr b="0" i="0" sz="700" u="none" cap="none" strike="noStrike">
              <a:solidFill>
                <a:srgbClr val="74808C"/>
              </a:solidFill>
              <a:latin typeface="Poppins"/>
              <a:ea typeface="Poppins"/>
              <a:cs typeface="Poppins"/>
              <a:sym typeface="Poppins"/>
            </a:endParaRPr>
          </a:p>
        </p:txBody>
      </p:sp>
      <p:sp>
        <p:nvSpPr>
          <p:cNvPr id="100" name="Google Shape;100;g1ff3ef15f0d_0_573"/>
          <p:cNvSpPr/>
          <p:nvPr/>
        </p:nvSpPr>
        <p:spPr>
          <a:xfrm>
            <a:off x="748972" y="3119667"/>
            <a:ext cx="1592700" cy="566700"/>
          </a:xfrm>
          <a:prstGeom prst="roundRect">
            <a:avLst>
              <a:gd fmla="val 5329" name="adj"/>
            </a:avLst>
          </a:prstGeom>
          <a:solidFill>
            <a:schemeClr val="accent3"/>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chemeClr val="lt1"/>
              </a:buClr>
              <a:buSzPts val="700"/>
              <a:buFont typeface="Corbel"/>
              <a:buNone/>
            </a:pPr>
            <a:r>
              <a:t/>
            </a:r>
            <a:endParaRPr b="0" i="0" sz="700" u="none" cap="none" strike="noStrike">
              <a:solidFill>
                <a:srgbClr val="74808C"/>
              </a:solidFill>
              <a:latin typeface="Poppins"/>
              <a:ea typeface="Poppins"/>
              <a:cs typeface="Poppins"/>
              <a:sym typeface="Poppins"/>
            </a:endParaRPr>
          </a:p>
        </p:txBody>
      </p:sp>
      <p:sp>
        <p:nvSpPr>
          <p:cNvPr id="101" name="Google Shape;101;g1ff3ef15f0d_0_573"/>
          <p:cNvSpPr/>
          <p:nvPr/>
        </p:nvSpPr>
        <p:spPr>
          <a:xfrm>
            <a:off x="748972" y="3862091"/>
            <a:ext cx="1592700" cy="566700"/>
          </a:xfrm>
          <a:prstGeom prst="roundRect">
            <a:avLst>
              <a:gd fmla="val 5329" name="adj"/>
            </a:avLst>
          </a:prstGeom>
          <a:solidFill>
            <a:srgbClr val="57697E"/>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chemeClr val="lt1"/>
              </a:buClr>
              <a:buSzPts val="700"/>
              <a:buFont typeface="Corbel"/>
              <a:buNone/>
            </a:pPr>
            <a:r>
              <a:t/>
            </a:r>
            <a:endParaRPr b="0" i="0" sz="700" u="none" cap="none" strike="noStrike">
              <a:solidFill>
                <a:srgbClr val="74808C"/>
              </a:solidFill>
              <a:latin typeface="Poppins"/>
              <a:ea typeface="Poppins"/>
              <a:cs typeface="Poppins"/>
              <a:sym typeface="Poppins"/>
            </a:endParaRPr>
          </a:p>
        </p:txBody>
      </p:sp>
      <p:sp>
        <p:nvSpPr>
          <p:cNvPr id="102" name="Google Shape;102;g1ff3ef15f0d_0_573"/>
          <p:cNvSpPr/>
          <p:nvPr/>
        </p:nvSpPr>
        <p:spPr>
          <a:xfrm>
            <a:off x="2873922" y="3119667"/>
            <a:ext cx="1592700" cy="566700"/>
          </a:xfrm>
          <a:prstGeom prst="roundRect">
            <a:avLst>
              <a:gd fmla="val 5329" name="adj"/>
            </a:avLst>
          </a:prstGeom>
          <a:solidFill>
            <a:schemeClr val="accent3"/>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chemeClr val="lt1"/>
              </a:buClr>
              <a:buSzPts val="700"/>
              <a:buFont typeface="Corbel"/>
              <a:buNone/>
            </a:pPr>
            <a:r>
              <a:t/>
            </a:r>
            <a:endParaRPr b="0" i="0" sz="700" u="none" cap="none" strike="noStrike">
              <a:solidFill>
                <a:srgbClr val="74808C"/>
              </a:solidFill>
              <a:latin typeface="Poppins"/>
              <a:ea typeface="Poppins"/>
              <a:cs typeface="Poppins"/>
              <a:sym typeface="Poppins"/>
            </a:endParaRPr>
          </a:p>
        </p:txBody>
      </p:sp>
      <p:sp>
        <p:nvSpPr>
          <p:cNvPr id="103" name="Google Shape;103;g1ff3ef15f0d_0_573"/>
          <p:cNvSpPr/>
          <p:nvPr/>
        </p:nvSpPr>
        <p:spPr>
          <a:xfrm>
            <a:off x="2873922" y="3862091"/>
            <a:ext cx="1592700" cy="566700"/>
          </a:xfrm>
          <a:prstGeom prst="roundRect">
            <a:avLst>
              <a:gd fmla="val 5329" name="adj"/>
            </a:avLst>
          </a:prstGeom>
          <a:solidFill>
            <a:srgbClr val="57697E"/>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chemeClr val="lt1"/>
              </a:buClr>
              <a:buSzPts val="700"/>
              <a:buFont typeface="Corbel"/>
              <a:buNone/>
            </a:pPr>
            <a:r>
              <a:t/>
            </a:r>
            <a:endParaRPr b="0" i="0" sz="700" u="none" cap="none" strike="noStrike">
              <a:solidFill>
                <a:srgbClr val="74808C"/>
              </a:solidFill>
              <a:latin typeface="Poppins"/>
              <a:ea typeface="Poppins"/>
              <a:cs typeface="Poppins"/>
              <a:sym typeface="Poppins"/>
            </a:endParaRPr>
          </a:p>
        </p:txBody>
      </p:sp>
      <p:sp>
        <p:nvSpPr>
          <p:cNvPr id="104" name="Google Shape;104;g1ff3ef15f0d_0_573"/>
          <p:cNvSpPr/>
          <p:nvPr/>
        </p:nvSpPr>
        <p:spPr>
          <a:xfrm>
            <a:off x="5000498" y="3119667"/>
            <a:ext cx="1592700" cy="566700"/>
          </a:xfrm>
          <a:prstGeom prst="roundRect">
            <a:avLst>
              <a:gd fmla="val 5329" name="adj"/>
            </a:avLst>
          </a:prstGeom>
          <a:solidFill>
            <a:schemeClr val="accent3"/>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chemeClr val="lt1"/>
              </a:buClr>
              <a:buSzPts val="700"/>
              <a:buFont typeface="Corbel"/>
              <a:buNone/>
            </a:pPr>
            <a:r>
              <a:t/>
            </a:r>
            <a:endParaRPr b="0" i="0" sz="700" u="none" cap="none" strike="noStrike">
              <a:solidFill>
                <a:srgbClr val="74808C"/>
              </a:solidFill>
              <a:latin typeface="Poppins"/>
              <a:ea typeface="Poppins"/>
              <a:cs typeface="Poppins"/>
              <a:sym typeface="Poppins"/>
            </a:endParaRPr>
          </a:p>
        </p:txBody>
      </p:sp>
      <p:sp>
        <p:nvSpPr>
          <p:cNvPr id="105" name="Google Shape;105;g1ff3ef15f0d_0_573"/>
          <p:cNvSpPr/>
          <p:nvPr/>
        </p:nvSpPr>
        <p:spPr>
          <a:xfrm>
            <a:off x="5000498" y="3862091"/>
            <a:ext cx="1592700" cy="566700"/>
          </a:xfrm>
          <a:prstGeom prst="roundRect">
            <a:avLst>
              <a:gd fmla="val 5329" name="adj"/>
            </a:avLst>
          </a:prstGeom>
          <a:solidFill>
            <a:srgbClr val="57697E"/>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chemeClr val="lt1"/>
              </a:buClr>
              <a:buSzPts val="700"/>
              <a:buFont typeface="Corbel"/>
              <a:buNone/>
            </a:pPr>
            <a:r>
              <a:t/>
            </a:r>
            <a:endParaRPr b="0" i="0" sz="700" u="none" cap="none" strike="noStrike">
              <a:solidFill>
                <a:srgbClr val="74808C"/>
              </a:solidFill>
              <a:latin typeface="Poppins"/>
              <a:ea typeface="Poppins"/>
              <a:cs typeface="Poppins"/>
              <a:sym typeface="Poppins"/>
            </a:endParaRPr>
          </a:p>
        </p:txBody>
      </p:sp>
      <p:sp>
        <p:nvSpPr>
          <p:cNvPr id="106" name="Google Shape;106;g1ff3ef15f0d_0_573"/>
          <p:cNvSpPr/>
          <p:nvPr/>
        </p:nvSpPr>
        <p:spPr>
          <a:xfrm>
            <a:off x="7125449" y="3119667"/>
            <a:ext cx="1592700" cy="566700"/>
          </a:xfrm>
          <a:prstGeom prst="roundRect">
            <a:avLst>
              <a:gd fmla="val 5329" name="adj"/>
            </a:avLst>
          </a:prstGeom>
          <a:solidFill>
            <a:schemeClr val="accent3"/>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chemeClr val="lt1"/>
              </a:buClr>
              <a:buSzPts val="700"/>
              <a:buFont typeface="Corbel"/>
              <a:buNone/>
            </a:pPr>
            <a:r>
              <a:t/>
            </a:r>
            <a:endParaRPr b="0" i="0" sz="700" u="none" cap="none" strike="noStrike">
              <a:solidFill>
                <a:srgbClr val="74808C"/>
              </a:solidFill>
              <a:latin typeface="Poppins"/>
              <a:ea typeface="Poppins"/>
              <a:cs typeface="Poppins"/>
              <a:sym typeface="Poppins"/>
            </a:endParaRPr>
          </a:p>
        </p:txBody>
      </p:sp>
      <p:sp>
        <p:nvSpPr>
          <p:cNvPr id="107" name="Google Shape;107;g1ff3ef15f0d_0_573"/>
          <p:cNvSpPr txBox="1"/>
          <p:nvPr/>
        </p:nvSpPr>
        <p:spPr>
          <a:xfrm>
            <a:off x="4051063" y="1449031"/>
            <a:ext cx="1533600" cy="4386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2C2C2C"/>
              </a:buClr>
              <a:buSzPts val="1200"/>
              <a:buFont typeface="Poppins"/>
              <a:buNone/>
            </a:pPr>
            <a:r>
              <a:rPr b="1" i="0" lang="en-US" sz="1200" u="none" cap="none" strike="noStrike">
                <a:solidFill>
                  <a:srgbClr val="2C2C2C"/>
                </a:solidFill>
                <a:latin typeface="Poppins"/>
                <a:ea typeface="Poppins"/>
                <a:cs typeface="Poppins"/>
                <a:sym typeface="Poppins"/>
              </a:rPr>
              <a:t>Srinivasa Kumar Tummala</a:t>
            </a:r>
            <a:endParaRPr b="0" i="0" sz="1100" u="none" cap="none" strike="noStrike">
              <a:solidFill>
                <a:srgbClr val="000000"/>
              </a:solidFill>
              <a:latin typeface="Arial"/>
              <a:ea typeface="Arial"/>
              <a:cs typeface="Arial"/>
              <a:sym typeface="Arial"/>
            </a:endParaRPr>
          </a:p>
        </p:txBody>
      </p:sp>
      <p:sp>
        <p:nvSpPr>
          <p:cNvPr id="108" name="Google Shape;108;g1ff3ef15f0d_0_573"/>
          <p:cNvSpPr txBox="1"/>
          <p:nvPr/>
        </p:nvSpPr>
        <p:spPr>
          <a:xfrm>
            <a:off x="4429183" y="1929538"/>
            <a:ext cx="999021" cy="203912"/>
          </a:xfrm>
          <a:prstGeom prst="rect">
            <a:avLst/>
          </a:prstGeom>
          <a:noFill/>
          <a:ln>
            <a:noFill/>
          </a:ln>
        </p:spPr>
        <p:txBody>
          <a:bodyPr anchorCtr="0" anchor="ctr" bIns="17150" lIns="34275" spcFirstLastPara="1" rIns="34275" wrap="square" tIns="17150">
            <a:spAutoFit/>
          </a:bodyPr>
          <a:lstStyle/>
          <a:p>
            <a:pPr indent="0" lvl="0" marL="0" marR="0" rtl="0" algn="ctr">
              <a:lnSpc>
                <a:spcPct val="100000"/>
              </a:lnSpc>
              <a:spcBef>
                <a:spcPts val="0"/>
              </a:spcBef>
              <a:spcAft>
                <a:spcPts val="0"/>
              </a:spcAft>
              <a:buClr>
                <a:srgbClr val="2C2C2C"/>
              </a:buClr>
              <a:buSzPts val="1100"/>
              <a:buFont typeface="Arial"/>
              <a:buNone/>
            </a:pPr>
            <a:r>
              <a:rPr b="0" i="0" lang="en-US" sz="1100" u="none" cap="none" strike="noStrike">
                <a:solidFill>
                  <a:srgbClr val="2C2C2C"/>
                </a:solidFill>
                <a:latin typeface="Lato Light"/>
                <a:ea typeface="Lato Light"/>
                <a:cs typeface="Lato Light"/>
                <a:sym typeface="Lato Light"/>
              </a:rPr>
              <a:t>Chairperson</a:t>
            </a:r>
            <a:endParaRPr b="0" i="0" sz="1100" u="none" cap="none" strike="noStrike">
              <a:solidFill>
                <a:srgbClr val="000000"/>
              </a:solidFill>
              <a:latin typeface="Arial"/>
              <a:ea typeface="Arial"/>
              <a:cs typeface="Arial"/>
              <a:sym typeface="Arial"/>
            </a:endParaRPr>
          </a:p>
        </p:txBody>
      </p:sp>
      <p:sp>
        <p:nvSpPr>
          <p:cNvPr id="109" name="Google Shape;109;g1ff3ef15f0d_0_573"/>
          <p:cNvSpPr txBox="1"/>
          <p:nvPr/>
        </p:nvSpPr>
        <p:spPr>
          <a:xfrm>
            <a:off x="974626" y="2385334"/>
            <a:ext cx="1148100" cy="3462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2C2C2C"/>
              </a:buClr>
              <a:buSzPts val="900"/>
              <a:buFont typeface="Poppins"/>
              <a:buNone/>
            </a:pPr>
            <a:r>
              <a:rPr b="1" i="0" lang="en-US" sz="900" u="none" cap="none" strike="noStrike">
                <a:solidFill>
                  <a:srgbClr val="2C2C2C"/>
                </a:solidFill>
                <a:latin typeface="Poppins"/>
                <a:ea typeface="Poppins"/>
                <a:cs typeface="Poppins"/>
                <a:sym typeface="Poppins"/>
              </a:rPr>
              <a:t>Christa von Hillebrandt</a:t>
            </a:r>
            <a:endParaRPr b="1" i="0" sz="900" u="none" cap="none" strike="noStrike">
              <a:solidFill>
                <a:srgbClr val="2C2C2C"/>
              </a:solidFill>
              <a:latin typeface="Poppins"/>
              <a:ea typeface="Poppins"/>
              <a:cs typeface="Poppins"/>
              <a:sym typeface="Poppins"/>
            </a:endParaRPr>
          </a:p>
        </p:txBody>
      </p:sp>
      <p:sp>
        <p:nvSpPr>
          <p:cNvPr id="110" name="Google Shape;110;g1ff3ef15f0d_0_573"/>
          <p:cNvSpPr txBox="1"/>
          <p:nvPr/>
        </p:nvSpPr>
        <p:spPr>
          <a:xfrm>
            <a:off x="3086719" y="2429468"/>
            <a:ext cx="1275900" cy="2079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2C2C2C"/>
              </a:buClr>
              <a:buSzPts val="900"/>
              <a:buFont typeface="Poppins"/>
              <a:buNone/>
            </a:pPr>
            <a:r>
              <a:rPr b="1" i="0" lang="en-US" sz="900" u="none" cap="none" strike="noStrike">
                <a:solidFill>
                  <a:srgbClr val="2C2C2C"/>
                </a:solidFill>
                <a:latin typeface="Poppins"/>
                <a:ea typeface="Poppins"/>
                <a:cs typeface="Poppins"/>
                <a:sym typeface="Poppins"/>
              </a:rPr>
              <a:t>Maria Ana Baptista</a:t>
            </a:r>
            <a:endParaRPr b="0" i="0" sz="1100" u="none" cap="none" strike="noStrike">
              <a:solidFill>
                <a:srgbClr val="000000"/>
              </a:solidFill>
              <a:latin typeface="Arial"/>
              <a:ea typeface="Arial"/>
              <a:cs typeface="Arial"/>
              <a:sym typeface="Arial"/>
            </a:endParaRPr>
          </a:p>
        </p:txBody>
      </p:sp>
      <p:sp>
        <p:nvSpPr>
          <p:cNvPr id="111" name="Google Shape;111;g1ff3ef15f0d_0_573"/>
          <p:cNvSpPr txBox="1"/>
          <p:nvPr/>
        </p:nvSpPr>
        <p:spPr>
          <a:xfrm>
            <a:off x="5315353" y="2373941"/>
            <a:ext cx="1105800" cy="3462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2C2C2C"/>
              </a:buClr>
              <a:buSzPts val="900"/>
              <a:buFont typeface="Poppins"/>
              <a:buNone/>
            </a:pPr>
            <a:r>
              <a:rPr b="1" i="0" lang="en-US" sz="900" u="none" cap="none" strike="noStrike">
                <a:solidFill>
                  <a:srgbClr val="2C2C2C"/>
                </a:solidFill>
                <a:latin typeface="Poppins"/>
                <a:ea typeface="Poppins"/>
                <a:cs typeface="Poppins"/>
                <a:sym typeface="Poppins"/>
              </a:rPr>
              <a:t>Harkunti Pertiwi Rahayu</a:t>
            </a:r>
            <a:endParaRPr b="0" i="0" sz="1100" u="none" cap="none" strike="noStrike">
              <a:solidFill>
                <a:srgbClr val="000000"/>
              </a:solidFill>
              <a:latin typeface="Arial"/>
              <a:ea typeface="Arial"/>
              <a:cs typeface="Arial"/>
              <a:sym typeface="Arial"/>
            </a:endParaRPr>
          </a:p>
        </p:txBody>
      </p:sp>
      <p:sp>
        <p:nvSpPr>
          <p:cNvPr id="112" name="Google Shape;112;g1ff3ef15f0d_0_573"/>
          <p:cNvSpPr txBox="1"/>
          <p:nvPr/>
        </p:nvSpPr>
        <p:spPr>
          <a:xfrm>
            <a:off x="7496646" y="2358301"/>
            <a:ext cx="932100" cy="3462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2C2C2C"/>
              </a:buClr>
              <a:buSzPts val="900"/>
              <a:buFont typeface="Poppins"/>
              <a:buNone/>
            </a:pPr>
            <a:r>
              <a:rPr b="1" i="0" lang="en-US" sz="900" u="none" cap="none" strike="noStrike">
                <a:solidFill>
                  <a:srgbClr val="2C2C2C"/>
                </a:solidFill>
                <a:latin typeface="Poppins"/>
                <a:ea typeface="Poppins"/>
                <a:cs typeface="Poppins"/>
                <a:sym typeface="Poppins"/>
              </a:rPr>
              <a:t>David Coetzee</a:t>
            </a:r>
            <a:endParaRPr b="0" i="0" sz="1100" u="none" cap="none" strike="noStrike">
              <a:solidFill>
                <a:srgbClr val="000000"/>
              </a:solidFill>
              <a:latin typeface="Arial"/>
              <a:ea typeface="Arial"/>
              <a:cs typeface="Arial"/>
              <a:sym typeface="Arial"/>
            </a:endParaRPr>
          </a:p>
        </p:txBody>
      </p:sp>
      <p:sp>
        <p:nvSpPr>
          <p:cNvPr id="113" name="Google Shape;113;g1ff3ef15f0d_0_573"/>
          <p:cNvSpPr txBox="1"/>
          <p:nvPr/>
        </p:nvSpPr>
        <p:spPr>
          <a:xfrm>
            <a:off x="1072636" y="3199345"/>
            <a:ext cx="950100" cy="2079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2C2C2C"/>
              </a:buClr>
              <a:buSzPts val="900"/>
              <a:buFont typeface="Poppins"/>
              <a:buNone/>
            </a:pPr>
            <a:r>
              <a:rPr b="1" i="0" lang="en-US" sz="900" u="none" cap="none" strike="noStrike">
                <a:solidFill>
                  <a:srgbClr val="2C2C2C"/>
                </a:solidFill>
                <a:latin typeface="Poppins"/>
                <a:ea typeface="Poppins"/>
                <a:cs typeface="Poppins"/>
                <a:sym typeface="Poppins"/>
              </a:rPr>
              <a:t>Silvia Chacon</a:t>
            </a:r>
            <a:endParaRPr b="0" i="0" sz="1100" u="none" cap="none" strike="noStrike">
              <a:solidFill>
                <a:srgbClr val="000000"/>
              </a:solidFill>
              <a:latin typeface="Arial"/>
              <a:ea typeface="Arial"/>
              <a:cs typeface="Arial"/>
              <a:sym typeface="Arial"/>
            </a:endParaRPr>
          </a:p>
        </p:txBody>
      </p:sp>
      <p:sp>
        <p:nvSpPr>
          <p:cNvPr id="114" name="Google Shape;114;g1ff3ef15f0d_0_573"/>
          <p:cNvSpPr txBox="1"/>
          <p:nvPr/>
        </p:nvSpPr>
        <p:spPr>
          <a:xfrm>
            <a:off x="3149671" y="3147653"/>
            <a:ext cx="1083300" cy="4848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2C2C2C"/>
              </a:buClr>
              <a:buSzPts val="900"/>
              <a:buFont typeface="Poppins"/>
              <a:buNone/>
            </a:pPr>
            <a:r>
              <a:rPr b="1" i="0" lang="en-US" sz="900" u="none" cap="none" strike="noStrike">
                <a:solidFill>
                  <a:srgbClr val="2C2C2C"/>
                </a:solidFill>
                <a:latin typeface="Poppins"/>
                <a:ea typeface="Poppins"/>
                <a:cs typeface="Poppins"/>
                <a:sym typeface="Poppins"/>
              </a:rPr>
              <a:t>Srinivasa Kumar Tummala</a:t>
            </a:r>
            <a:endParaRPr b="0" i="0" sz="1100" u="none" cap="none" strike="noStrike">
              <a:solidFill>
                <a:srgbClr val="000000"/>
              </a:solidFill>
              <a:latin typeface="Arial"/>
              <a:ea typeface="Arial"/>
              <a:cs typeface="Arial"/>
              <a:sym typeface="Arial"/>
            </a:endParaRPr>
          </a:p>
        </p:txBody>
      </p:sp>
      <p:sp>
        <p:nvSpPr>
          <p:cNvPr id="115" name="Google Shape;115;g1ff3ef15f0d_0_573"/>
          <p:cNvSpPr txBox="1"/>
          <p:nvPr/>
        </p:nvSpPr>
        <p:spPr>
          <a:xfrm>
            <a:off x="5310963" y="3197264"/>
            <a:ext cx="971700" cy="2079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2C2C2C"/>
              </a:buClr>
              <a:buSzPts val="900"/>
              <a:buFont typeface="Poppins"/>
              <a:buNone/>
            </a:pPr>
            <a:r>
              <a:rPr b="1" i="0" lang="en-US" sz="900" u="none" cap="none" strike="noStrike">
                <a:solidFill>
                  <a:srgbClr val="2C2C2C"/>
                </a:solidFill>
                <a:latin typeface="Poppins"/>
                <a:ea typeface="Poppins"/>
                <a:cs typeface="Poppins"/>
                <a:sym typeface="Poppins"/>
              </a:rPr>
              <a:t>Helene Hebert</a:t>
            </a:r>
            <a:endParaRPr b="0" i="0" sz="1100" u="none" cap="none" strike="noStrike">
              <a:solidFill>
                <a:srgbClr val="000000"/>
              </a:solidFill>
              <a:latin typeface="Arial"/>
              <a:ea typeface="Arial"/>
              <a:cs typeface="Arial"/>
              <a:sym typeface="Arial"/>
            </a:endParaRPr>
          </a:p>
        </p:txBody>
      </p:sp>
      <p:sp>
        <p:nvSpPr>
          <p:cNvPr id="116" name="Google Shape;116;g1ff3ef15f0d_0_573"/>
          <p:cNvSpPr txBox="1"/>
          <p:nvPr/>
        </p:nvSpPr>
        <p:spPr>
          <a:xfrm>
            <a:off x="7380610" y="3197264"/>
            <a:ext cx="1082400" cy="2079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2C2C2C"/>
              </a:buClr>
              <a:buSzPts val="900"/>
              <a:buFont typeface="Poppins"/>
              <a:buNone/>
            </a:pPr>
            <a:r>
              <a:rPr b="1" i="0" lang="en-US" sz="900" u="none" cap="none" strike="noStrike">
                <a:solidFill>
                  <a:srgbClr val="2C2C2C"/>
                </a:solidFill>
                <a:latin typeface="Poppins"/>
                <a:ea typeface="Poppins"/>
                <a:cs typeface="Poppins"/>
                <a:sym typeface="Poppins"/>
              </a:rPr>
              <a:t>Yutaka Hayashi</a:t>
            </a:r>
            <a:endParaRPr b="0" i="0" sz="1100" u="none" cap="none" strike="noStrike">
              <a:solidFill>
                <a:srgbClr val="000000"/>
              </a:solidFill>
              <a:latin typeface="Arial"/>
              <a:ea typeface="Arial"/>
              <a:cs typeface="Arial"/>
              <a:sym typeface="Arial"/>
            </a:endParaRPr>
          </a:p>
        </p:txBody>
      </p:sp>
      <p:sp>
        <p:nvSpPr>
          <p:cNvPr id="117" name="Google Shape;117;g1ff3ef15f0d_0_573"/>
          <p:cNvSpPr txBox="1"/>
          <p:nvPr/>
        </p:nvSpPr>
        <p:spPr>
          <a:xfrm>
            <a:off x="1002304" y="3937672"/>
            <a:ext cx="1090500" cy="2079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2C2C2C"/>
              </a:buClr>
              <a:buSzPts val="900"/>
              <a:buFont typeface="Poppins"/>
              <a:buNone/>
            </a:pPr>
            <a:r>
              <a:rPr b="1" i="0" lang="en-US" sz="900" u="none" cap="none" strike="noStrike">
                <a:solidFill>
                  <a:schemeClr val="lt1"/>
                </a:solidFill>
                <a:latin typeface="Poppins"/>
                <a:ea typeface="Poppins"/>
                <a:cs typeface="Poppins"/>
                <a:sym typeface="Poppins"/>
              </a:rPr>
              <a:t>Michael Angove</a:t>
            </a:r>
            <a:endParaRPr b="0" i="0" sz="1100" u="none" cap="none" strike="noStrike">
              <a:solidFill>
                <a:schemeClr val="lt1"/>
              </a:solidFill>
              <a:latin typeface="Arial"/>
              <a:ea typeface="Arial"/>
              <a:cs typeface="Arial"/>
              <a:sym typeface="Arial"/>
            </a:endParaRPr>
          </a:p>
        </p:txBody>
      </p:sp>
      <p:sp>
        <p:nvSpPr>
          <p:cNvPr id="118" name="Google Shape;118;g1ff3ef15f0d_0_573"/>
          <p:cNvSpPr txBox="1"/>
          <p:nvPr/>
        </p:nvSpPr>
        <p:spPr>
          <a:xfrm>
            <a:off x="3092990" y="3937508"/>
            <a:ext cx="1159200" cy="2079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2C2C2C"/>
              </a:buClr>
              <a:buSzPts val="900"/>
              <a:buFont typeface="Poppins"/>
              <a:buNone/>
            </a:pPr>
            <a:r>
              <a:rPr b="1" i="0" lang="en-US" sz="900" u="none" cap="none" strike="noStrike">
                <a:solidFill>
                  <a:schemeClr val="lt1"/>
                </a:solidFill>
                <a:latin typeface="Poppins"/>
                <a:ea typeface="Poppins"/>
                <a:cs typeface="Poppins"/>
                <a:sym typeface="Poppins"/>
              </a:rPr>
              <a:t>Sergio Barrientos</a:t>
            </a:r>
            <a:endParaRPr b="0" i="0" sz="1100" u="none" cap="none" strike="noStrike">
              <a:solidFill>
                <a:schemeClr val="lt1"/>
              </a:solidFill>
              <a:latin typeface="Arial"/>
              <a:ea typeface="Arial"/>
              <a:cs typeface="Arial"/>
              <a:sym typeface="Arial"/>
            </a:endParaRPr>
          </a:p>
        </p:txBody>
      </p:sp>
      <p:sp>
        <p:nvSpPr>
          <p:cNvPr id="119" name="Google Shape;119;g1ff3ef15f0d_0_573"/>
          <p:cNvSpPr txBox="1"/>
          <p:nvPr/>
        </p:nvSpPr>
        <p:spPr>
          <a:xfrm>
            <a:off x="5074118" y="3935590"/>
            <a:ext cx="1445400" cy="2079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2C2C2C"/>
              </a:buClr>
              <a:buSzPts val="900"/>
              <a:buFont typeface="Poppins"/>
              <a:buNone/>
            </a:pPr>
            <a:r>
              <a:rPr b="1" i="0" lang="en-US" sz="900" u="none" cap="none" strike="noStrike">
                <a:solidFill>
                  <a:schemeClr val="lt1"/>
                </a:solidFill>
                <a:latin typeface="Poppins"/>
                <a:ea typeface="Poppins"/>
                <a:cs typeface="Poppins"/>
                <a:sym typeface="Poppins"/>
              </a:rPr>
              <a:t>Alexander Rabinovich</a:t>
            </a:r>
            <a:endParaRPr b="0" i="0" sz="1100" u="none" cap="none" strike="noStrike">
              <a:solidFill>
                <a:schemeClr val="lt1"/>
              </a:solidFill>
              <a:latin typeface="Arial"/>
              <a:ea typeface="Arial"/>
              <a:cs typeface="Arial"/>
              <a:sym typeface="Arial"/>
            </a:endParaRPr>
          </a:p>
        </p:txBody>
      </p:sp>
      <p:pic>
        <p:nvPicPr>
          <p:cNvPr descr="A picture containing logo&#10;&#10;Description automatically generated" id="120" name="Google Shape;120;g1ff3ef15f0d_0_573"/>
          <p:cNvPicPr preferRelativeResize="0"/>
          <p:nvPr>
            <p:ph idx="2" type="pic"/>
          </p:nvPr>
        </p:nvPicPr>
        <p:blipFill rotWithShape="1">
          <a:blip r:embed="rId3">
            <a:alphaModFix/>
          </a:blip>
          <a:srcRect b="0" l="16721" r="16713" t="0"/>
          <a:stretch/>
        </p:blipFill>
        <p:spPr>
          <a:xfrm>
            <a:off x="3282786" y="1399898"/>
            <a:ext cx="679200" cy="680400"/>
          </a:xfrm>
          <a:prstGeom prst="ellipse">
            <a:avLst/>
          </a:prstGeom>
          <a:solidFill>
            <a:srgbClr val="292929"/>
          </a:solidFill>
          <a:ln>
            <a:noFill/>
          </a:ln>
        </p:spPr>
      </p:pic>
      <p:pic>
        <p:nvPicPr>
          <p:cNvPr id="121" name="Google Shape;121;g1ff3ef15f0d_0_573"/>
          <p:cNvPicPr preferRelativeResize="0"/>
          <p:nvPr>
            <p:ph idx="3" type="pic"/>
          </p:nvPr>
        </p:nvPicPr>
        <p:blipFill rotWithShape="1">
          <a:blip r:embed="rId4">
            <a:alphaModFix/>
          </a:blip>
          <a:srcRect b="0" l="23714" r="23714" t="0"/>
          <a:stretch/>
        </p:blipFill>
        <p:spPr>
          <a:xfrm>
            <a:off x="216331" y="2293463"/>
            <a:ext cx="679500" cy="680100"/>
          </a:xfrm>
          <a:prstGeom prst="ellipse">
            <a:avLst/>
          </a:prstGeom>
          <a:solidFill>
            <a:srgbClr val="292929"/>
          </a:solidFill>
          <a:ln>
            <a:noFill/>
          </a:ln>
        </p:spPr>
      </p:pic>
      <p:pic>
        <p:nvPicPr>
          <p:cNvPr descr="Shape&#10;&#10;Description automatically generated" id="122" name="Google Shape;122;g1ff3ef15f0d_0_573"/>
          <p:cNvPicPr preferRelativeResize="0"/>
          <p:nvPr>
            <p:ph idx="4" type="pic"/>
          </p:nvPr>
        </p:nvPicPr>
        <p:blipFill rotWithShape="1">
          <a:blip r:embed="rId5">
            <a:alphaModFix/>
          </a:blip>
          <a:srcRect b="0" l="16688" r="16688" t="0"/>
          <a:stretch/>
        </p:blipFill>
        <p:spPr>
          <a:xfrm>
            <a:off x="4531751" y="2276794"/>
            <a:ext cx="679200" cy="680100"/>
          </a:xfrm>
          <a:prstGeom prst="ellipse">
            <a:avLst/>
          </a:prstGeom>
          <a:solidFill>
            <a:srgbClr val="292929"/>
          </a:solidFill>
          <a:ln cap="flat" cmpd="sng" w="9525">
            <a:solidFill>
              <a:srgbClr val="212121"/>
            </a:solidFill>
            <a:prstDash val="solid"/>
            <a:round/>
            <a:headEnd len="sm" w="sm" type="none"/>
            <a:tailEnd len="sm" w="sm" type="none"/>
          </a:ln>
        </p:spPr>
      </p:pic>
      <p:pic>
        <p:nvPicPr>
          <p:cNvPr id="123" name="Google Shape;123;g1ff3ef15f0d_0_573"/>
          <p:cNvPicPr preferRelativeResize="0"/>
          <p:nvPr>
            <p:ph idx="5" type="pic"/>
          </p:nvPr>
        </p:nvPicPr>
        <p:blipFill rotWithShape="1">
          <a:blip r:embed="rId6">
            <a:alphaModFix/>
          </a:blip>
          <a:srcRect b="0" l="16660" r="16660" t="0"/>
          <a:stretch/>
        </p:blipFill>
        <p:spPr>
          <a:xfrm>
            <a:off x="2405175" y="2292846"/>
            <a:ext cx="679800" cy="680100"/>
          </a:xfrm>
          <a:prstGeom prst="ellipse">
            <a:avLst/>
          </a:prstGeom>
          <a:solidFill>
            <a:srgbClr val="292929"/>
          </a:solidFill>
          <a:ln>
            <a:noFill/>
          </a:ln>
        </p:spPr>
      </p:pic>
      <p:pic>
        <p:nvPicPr>
          <p:cNvPr descr="Logo&#10;&#10;Description automatically generated" id="124" name="Google Shape;124;g1ff3ef15f0d_0_573"/>
          <p:cNvPicPr preferRelativeResize="0"/>
          <p:nvPr>
            <p:ph idx="6" type="pic"/>
          </p:nvPr>
        </p:nvPicPr>
        <p:blipFill rotWithShape="1">
          <a:blip r:embed="rId7">
            <a:alphaModFix/>
          </a:blip>
          <a:srcRect b="0" l="25000" r="25000" t="0"/>
          <a:stretch/>
        </p:blipFill>
        <p:spPr>
          <a:xfrm>
            <a:off x="6722045" y="2278619"/>
            <a:ext cx="679800" cy="680100"/>
          </a:xfrm>
          <a:prstGeom prst="ellipse">
            <a:avLst/>
          </a:prstGeom>
          <a:solidFill>
            <a:srgbClr val="292929"/>
          </a:solidFill>
          <a:ln>
            <a:noFill/>
          </a:ln>
        </p:spPr>
      </p:pic>
      <p:pic>
        <p:nvPicPr>
          <p:cNvPr descr="A picture containing logo&#10;&#10;Description automatically generated" id="125" name="Google Shape;125;g1ff3ef15f0d_0_573"/>
          <p:cNvPicPr preferRelativeResize="0"/>
          <p:nvPr>
            <p:ph idx="7" type="pic"/>
          </p:nvPr>
        </p:nvPicPr>
        <p:blipFill rotWithShape="1">
          <a:blip r:embed="rId3">
            <a:alphaModFix/>
          </a:blip>
          <a:srcRect b="0" l="16663" r="16655" t="0"/>
          <a:stretch/>
        </p:blipFill>
        <p:spPr>
          <a:xfrm>
            <a:off x="2412019" y="3050003"/>
            <a:ext cx="680100" cy="680100"/>
          </a:xfrm>
          <a:prstGeom prst="ellipse">
            <a:avLst/>
          </a:prstGeom>
          <a:solidFill>
            <a:srgbClr val="292929"/>
          </a:solidFill>
          <a:ln>
            <a:noFill/>
          </a:ln>
        </p:spPr>
      </p:pic>
      <p:pic>
        <p:nvPicPr>
          <p:cNvPr descr="A picture containing text&#10;&#10;Description automatically generated" id="126" name="Google Shape;126;g1ff3ef15f0d_0_573"/>
          <p:cNvPicPr preferRelativeResize="0"/>
          <p:nvPr>
            <p:ph idx="8" type="pic"/>
          </p:nvPr>
        </p:nvPicPr>
        <p:blipFill rotWithShape="1">
          <a:blip r:embed="rId8">
            <a:alphaModFix/>
          </a:blip>
          <a:srcRect b="0" l="19997" r="20003" t="0"/>
          <a:stretch/>
        </p:blipFill>
        <p:spPr>
          <a:xfrm>
            <a:off x="230704" y="3077777"/>
            <a:ext cx="680100" cy="680100"/>
          </a:xfrm>
          <a:prstGeom prst="ellipse">
            <a:avLst/>
          </a:prstGeom>
          <a:solidFill>
            <a:srgbClr val="292929"/>
          </a:solidFill>
          <a:ln>
            <a:noFill/>
          </a:ln>
        </p:spPr>
      </p:pic>
      <p:pic>
        <p:nvPicPr>
          <p:cNvPr descr="Shape, circle&#10;&#10;Description automatically generated" id="127" name="Google Shape;127;g1ff3ef15f0d_0_573"/>
          <p:cNvPicPr preferRelativeResize="0"/>
          <p:nvPr>
            <p:ph idx="9" type="pic"/>
          </p:nvPr>
        </p:nvPicPr>
        <p:blipFill rotWithShape="1">
          <a:blip r:embed="rId9">
            <a:alphaModFix/>
          </a:blip>
          <a:srcRect b="0" l="16688" r="16688" t="0"/>
          <a:stretch/>
        </p:blipFill>
        <p:spPr>
          <a:xfrm>
            <a:off x="6701410" y="3062967"/>
            <a:ext cx="679200" cy="680100"/>
          </a:xfrm>
          <a:prstGeom prst="ellipse">
            <a:avLst/>
          </a:prstGeom>
          <a:solidFill>
            <a:srgbClr val="292929"/>
          </a:solidFill>
          <a:ln cap="flat" cmpd="sng" w="9525">
            <a:solidFill>
              <a:srgbClr val="212121"/>
            </a:solidFill>
            <a:prstDash val="solid"/>
            <a:round/>
            <a:headEnd len="sm" w="sm" type="none"/>
            <a:tailEnd len="sm" w="sm" type="none"/>
          </a:ln>
        </p:spPr>
      </p:pic>
      <p:pic>
        <p:nvPicPr>
          <p:cNvPr descr="Shape&#10;&#10;Description automatically generated" id="128" name="Google Shape;128;g1ff3ef15f0d_0_573"/>
          <p:cNvPicPr preferRelativeResize="0"/>
          <p:nvPr>
            <p:ph idx="13" type="pic"/>
          </p:nvPr>
        </p:nvPicPr>
        <p:blipFill rotWithShape="1">
          <a:blip r:embed="rId10">
            <a:alphaModFix/>
          </a:blip>
          <a:srcRect b="0" l="16721" r="16713" t="0"/>
          <a:stretch/>
        </p:blipFill>
        <p:spPr>
          <a:xfrm>
            <a:off x="4531751" y="3054867"/>
            <a:ext cx="679200" cy="680400"/>
          </a:xfrm>
          <a:prstGeom prst="ellipse">
            <a:avLst/>
          </a:prstGeom>
          <a:solidFill>
            <a:srgbClr val="292929"/>
          </a:solidFill>
          <a:ln cap="flat" cmpd="sng" w="9525">
            <a:solidFill>
              <a:srgbClr val="212121"/>
            </a:solidFill>
            <a:prstDash val="solid"/>
            <a:round/>
            <a:headEnd len="sm" w="sm" type="none"/>
            <a:tailEnd len="sm" w="sm" type="none"/>
          </a:ln>
        </p:spPr>
      </p:pic>
      <p:sp>
        <p:nvSpPr>
          <p:cNvPr id="129" name="Google Shape;129;g1ff3ef15f0d_0_573"/>
          <p:cNvSpPr txBox="1"/>
          <p:nvPr/>
        </p:nvSpPr>
        <p:spPr>
          <a:xfrm>
            <a:off x="-197644" y="56139"/>
            <a:ext cx="9144000" cy="687300"/>
          </a:xfrm>
          <a:prstGeom prst="rect">
            <a:avLst/>
          </a:prstGeom>
          <a:noFill/>
          <a:ln>
            <a:noFill/>
          </a:ln>
        </p:spPr>
        <p:txBody>
          <a:bodyPr anchorCtr="0" anchor="t" bIns="34275" lIns="68575" spcFirstLastPara="1" rIns="68575" wrap="square" tIns="34275">
            <a:noAutofit/>
          </a:bodyPr>
          <a:lstStyle/>
          <a:p>
            <a:pPr indent="0" lvl="0" marL="0" marR="0" rtl="0" algn="ctr">
              <a:lnSpc>
                <a:spcPct val="85000"/>
              </a:lnSpc>
              <a:spcBef>
                <a:spcPts val="0"/>
              </a:spcBef>
              <a:spcAft>
                <a:spcPts val="0"/>
              </a:spcAft>
              <a:buClr>
                <a:srgbClr val="099BDD"/>
              </a:buClr>
              <a:buSzPts val="2400"/>
              <a:buFont typeface="Gill Sans"/>
              <a:buNone/>
            </a:pPr>
            <a:r>
              <a:rPr b="1" i="0" lang="en-US" sz="2400" u="none" cap="none" strike="noStrike">
                <a:solidFill>
                  <a:schemeClr val="accent2"/>
                </a:solidFill>
                <a:latin typeface="Gill Sans"/>
                <a:ea typeface="Gill Sans"/>
                <a:cs typeface="Gill Sans"/>
                <a:sym typeface="Gill Sans"/>
              </a:rPr>
              <a:t>UN Ocean Decade Tsunami Programme  Scientific Committee 2024-2025</a:t>
            </a:r>
            <a:endParaRPr b="0" i="0" sz="1100" u="none" cap="none" strike="noStrike">
              <a:solidFill>
                <a:schemeClr val="accent2"/>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452" name="Shape 452"/>
        <p:cNvGrpSpPr/>
        <p:nvPr/>
      </p:nvGrpSpPr>
      <p:grpSpPr>
        <a:xfrm>
          <a:off x="0" y="0"/>
          <a:ext cx="0" cy="0"/>
          <a:chOff x="0" y="0"/>
          <a:chExt cx="0" cy="0"/>
        </a:xfrm>
      </p:grpSpPr>
      <p:sp>
        <p:nvSpPr>
          <p:cNvPr id="453" name="Google Shape;453;g2d220d9f01e_0_380"/>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454" name="Google Shape;454;g2d220d9f01e_0_380"/>
          <p:cNvSpPr/>
          <p:nvPr/>
        </p:nvSpPr>
        <p:spPr>
          <a:xfrm>
            <a:off x="0" y="0"/>
            <a:ext cx="9144000" cy="474345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graphicFrame>
        <p:nvGraphicFramePr>
          <p:cNvPr id="455" name="Google Shape;455;g2d220d9f01e_0_380"/>
          <p:cNvGraphicFramePr/>
          <p:nvPr/>
        </p:nvGraphicFramePr>
        <p:xfrm>
          <a:off x="139812" y="612795"/>
          <a:ext cx="3000000" cy="3000000"/>
        </p:xfrm>
        <a:graphic>
          <a:graphicData uri="http://schemas.openxmlformats.org/drawingml/2006/table">
            <a:tbl>
              <a:tblPr bandRow="1" firstRow="1">
                <a:noFill/>
                <a:tableStyleId>{183BB510-47C0-4582-8844-3C6BF2B8EC7A}</a:tableStyleId>
              </a:tblPr>
              <a:tblGrid>
                <a:gridCol w="2619925"/>
                <a:gridCol w="4124900"/>
                <a:gridCol w="2119550"/>
              </a:tblGrid>
              <a:tr h="223550">
                <a:tc gridSpan="3">
                  <a:txBody>
                    <a:bodyPr/>
                    <a:lstStyle/>
                    <a:p>
                      <a:pPr indent="0" lvl="0" marL="0" marR="0" rtl="0" algn="ctr">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Gill Sans"/>
                          <a:ea typeface="Gill Sans"/>
                          <a:cs typeface="Gill Sans"/>
                          <a:sym typeface="Gill Sans"/>
                        </a:rPr>
                        <a:t>Preparedness</a:t>
                      </a:r>
                      <a:endParaRPr sz="1100" u="none" cap="none" strike="noStrike">
                        <a:solidFill>
                          <a:schemeClr val="dk2"/>
                        </a:solidFill>
                        <a:latin typeface="Gill Sans"/>
                        <a:ea typeface="Gill Sans"/>
                        <a:cs typeface="Gill Sans"/>
                        <a:sym typeface="Gill Sans"/>
                      </a:endParaRPr>
                    </a:p>
                  </a:txBody>
                  <a:tcPr marT="34300" marB="34300" marR="68600" marL="68600"/>
                </a:tc>
                <a:tc hMerge="1"/>
                <a:tc hMerge="1"/>
              </a:tr>
              <a:tr h="326725">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Challenges </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Solutions </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Goals</a:t>
                      </a:r>
                      <a:endParaRPr sz="1100" u="none" cap="none" strike="noStrike">
                        <a:solidFill>
                          <a:schemeClr val="dk2"/>
                        </a:solidFill>
                        <a:latin typeface="Gill Sans"/>
                        <a:ea typeface="Gill Sans"/>
                        <a:cs typeface="Gill Sans"/>
                        <a:sym typeface="Gill Sans"/>
                      </a:endParaRPr>
                    </a:p>
                  </a:txBody>
                  <a:tcPr marT="34300" marB="34300" marR="68600" marL="68600"/>
                </a:tc>
              </a:tr>
              <a:tr h="326725">
                <a:tc rowSpan="6">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Limited availability of easily understood tsunami evacuation maps</a:t>
                      </a:r>
                      <a:endParaRPr sz="1100" u="none" cap="none" strike="noStrike">
                        <a:solidFill>
                          <a:schemeClr val="dk2"/>
                        </a:solidFill>
                        <a:latin typeface="Gill Sans"/>
                        <a:ea typeface="Gill Sans"/>
                        <a:cs typeface="Gill Sans"/>
                        <a:sym typeface="Gill Sans"/>
                      </a:endParaRPr>
                    </a:p>
                  </a:txBody>
                  <a:tcPr marT="34300" marB="34300" marR="68600" marL="68600" anchor="ct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Training on Tsunami Evacuation Maps, Plans and Procedures (TEMPP)</a:t>
                      </a:r>
                      <a:endParaRPr sz="1100" u="none" cap="none" strike="noStrike">
                        <a:solidFill>
                          <a:schemeClr val="dk2"/>
                        </a:solidFill>
                        <a:latin typeface="Gill Sans"/>
                        <a:ea typeface="Gill Sans"/>
                        <a:cs typeface="Gill Sans"/>
                        <a:sym typeface="Gill Sans"/>
                      </a:endParaRPr>
                    </a:p>
                  </a:txBody>
                  <a:tcPr marT="34300" marB="34300" marR="68600" marL="68600"/>
                </a:tc>
                <a:tc rowSpan="6">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30% of community to have easily understood evacuation maps by 2025</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75% by 2027</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100% by 2030</a:t>
                      </a:r>
                      <a:endParaRPr sz="1100" u="none" cap="none" strike="noStrike">
                        <a:solidFill>
                          <a:schemeClr val="dk2"/>
                        </a:solidFill>
                        <a:latin typeface="Gill Sans"/>
                        <a:ea typeface="Gill Sans"/>
                        <a:cs typeface="Gill Sans"/>
                        <a:sym typeface="Gill Sans"/>
                      </a:endParaRPr>
                    </a:p>
                  </a:txBody>
                  <a:tcPr marT="34300" marB="34300" marR="68600" marL="68600"/>
                </a:tc>
              </a:tr>
              <a:tr h="35240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Identification of Tsunami Hazard Zones and development of Tsunami Inundation Map</a:t>
                      </a:r>
                      <a:endParaRPr sz="1200" u="none" cap="none" strike="noStrike">
                        <a:solidFill>
                          <a:schemeClr val="dk2"/>
                        </a:solidFill>
                        <a:latin typeface="Gill Sans"/>
                        <a:ea typeface="Gill Sans"/>
                        <a:cs typeface="Gill Sans"/>
                        <a:sym typeface="Gill Sans"/>
                      </a:endParaRPr>
                    </a:p>
                  </a:txBody>
                  <a:tcPr marT="34300" marB="34300" marR="68600" marL="68600"/>
                </a:tc>
                <a:tc vMerge="1"/>
              </a:tr>
              <a:tr h="36110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Enhancing GIS capacity within country</a:t>
                      </a:r>
                      <a:endParaRPr sz="1500" u="none" cap="none" strike="noStrike">
                        <a:solidFill>
                          <a:schemeClr val="dk2"/>
                        </a:solidFill>
                        <a:latin typeface="Gill Sans"/>
                        <a:ea typeface="Gill Sans"/>
                        <a:cs typeface="Gill Sans"/>
                        <a:sym typeface="Gill Sans"/>
                      </a:endParaRPr>
                    </a:p>
                  </a:txBody>
                  <a:tcPr marT="34300" marB="34300" marR="68600" marL="68600"/>
                </a:tc>
                <a:tc vMerge="1"/>
              </a:tr>
              <a:tr h="326725">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Data and information for evacuation maps (sensitive and critical infrastructures)</a:t>
                      </a:r>
                      <a:endParaRPr sz="1200" u="none" cap="none" strike="noStrike">
                        <a:solidFill>
                          <a:schemeClr val="dk2"/>
                        </a:solidFill>
                        <a:latin typeface="Gill Sans"/>
                        <a:ea typeface="Gill Sans"/>
                        <a:cs typeface="Gill Sans"/>
                        <a:sym typeface="Gill Sans"/>
                      </a:endParaRPr>
                    </a:p>
                  </a:txBody>
                  <a:tcPr marT="34300" marB="34300" marR="68600" marL="68600"/>
                </a:tc>
                <a:tc vMerge="1"/>
              </a:tr>
              <a:tr h="15240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Inclusion and guidance on effectiveness of tsunami evacuation map (social and culture)</a:t>
                      </a:r>
                      <a:endParaRPr sz="1500" u="none" cap="none" strike="noStrike">
                        <a:solidFill>
                          <a:schemeClr val="dk2"/>
                        </a:solidFill>
                        <a:latin typeface="Gill Sans"/>
                        <a:ea typeface="Gill Sans"/>
                        <a:cs typeface="Gill Sans"/>
                        <a:sym typeface="Gill Sans"/>
                      </a:endParaRPr>
                    </a:p>
                  </a:txBody>
                  <a:tcPr marT="34300" marB="34300" marR="68600" marL="68600"/>
                </a:tc>
                <a:tc vMerge="1"/>
              </a:tr>
              <a:tr h="326725">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Community participatory approach in tsunami evacuation map</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solidFill>
                          <a:schemeClr val="dk2"/>
                        </a:solidFill>
                        <a:latin typeface="Gill Sans"/>
                        <a:ea typeface="Gill Sans"/>
                        <a:cs typeface="Gill Sans"/>
                        <a:sym typeface="Gill Sans"/>
                      </a:endParaRPr>
                    </a:p>
                  </a:txBody>
                  <a:tcPr marT="34300" marB="34300" marR="68600" marL="68600"/>
                </a:tc>
                <a:tc vMerge="1"/>
              </a:tr>
              <a:tr h="326725">
                <a:tc rowSpan="2">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Limited public display of tsunami information in tsunami prone areas</a:t>
                      </a:r>
                      <a:endParaRPr sz="1100" u="none" cap="none" strike="noStrike">
                        <a:solidFill>
                          <a:schemeClr val="dk2"/>
                        </a:solidFill>
                        <a:latin typeface="Gill Sans"/>
                        <a:ea typeface="Gill Sans"/>
                        <a:cs typeface="Gill Sans"/>
                        <a:sym typeface="Gill Sans"/>
                      </a:endParaRPr>
                    </a:p>
                  </a:txBody>
                  <a:tcPr marT="34300" marB="34300" marR="68600" marL="68600" anchor="ct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Establish a national standard of Tsunami Signage (i.e. take ISO)</a:t>
                      </a:r>
                      <a:endParaRPr sz="1200" u="none" cap="none" strike="noStrike">
                        <a:solidFill>
                          <a:schemeClr val="dk2"/>
                        </a:solidFill>
                        <a:latin typeface="Gill Sans"/>
                        <a:ea typeface="Gill Sans"/>
                        <a:cs typeface="Gill Sans"/>
                        <a:sym typeface="Gill Sans"/>
                      </a:endParaRPr>
                    </a:p>
                  </a:txBody>
                  <a:tcPr marT="34300" marB="34300" marR="68600" marL="68600"/>
                </a:tc>
                <a:tc rowSpan="2">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100% by 2030</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Corbel"/>
                        <a:buNone/>
                      </a:pPr>
                      <a:r>
                        <a:t/>
                      </a:r>
                      <a:endParaRPr sz="1200" u="none" cap="none" strike="noStrike">
                        <a:solidFill>
                          <a:schemeClr val="dk2"/>
                        </a:solidFill>
                        <a:latin typeface="Gill Sans"/>
                        <a:ea typeface="Gill Sans"/>
                        <a:cs typeface="Gill Sans"/>
                        <a:sym typeface="Gill Sans"/>
                      </a:endParaRPr>
                    </a:p>
                  </a:txBody>
                  <a:tcPr marT="34300" marB="34300" marR="68600" marL="68600"/>
                </a:tc>
              </a:tr>
              <a:tr h="326725">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Inventory of the type of tsunami signages used by different countries, Engage local artist</a:t>
                      </a:r>
                      <a:endParaRPr sz="1200" u="none" cap="none" strike="noStrike">
                        <a:solidFill>
                          <a:schemeClr val="dk2"/>
                        </a:solidFill>
                        <a:latin typeface="Gill Sans"/>
                        <a:ea typeface="Gill Sans"/>
                        <a:cs typeface="Gill Sans"/>
                        <a:sym typeface="Gill Sans"/>
                      </a:endParaRPr>
                    </a:p>
                  </a:txBody>
                  <a:tcPr marT="34300" marB="34300" marR="68600" marL="68600"/>
                </a:tc>
                <a:tc vMerge="1"/>
              </a:tr>
            </a:tbl>
          </a:graphicData>
        </a:graphic>
      </p:graphicFrame>
      <p:sp>
        <p:nvSpPr>
          <p:cNvPr id="456" name="Google Shape;456;g2d220d9f01e_0_380"/>
          <p:cNvSpPr txBox="1"/>
          <p:nvPr/>
        </p:nvSpPr>
        <p:spPr>
          <a:xfrm>
            <a:off x="0" y="-28872"/>
            <a:ext cx="8828700" cy="497100"/>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Gill Sans"/>
                <a:ea typeface="Gill Sans"/>
                <a:cs typeface="Gill Sans"/>
                <a:sym typeface="Gill Sans"/>
              </a:rPr>
              <a:t>Preparedness and Response Capabilities</a:t>
            </a:r>
            <a:endParaRPr b="0" i="0" sz="1100" u="none" cap="none" strike="noStrike">
              <a:solidFill>
                <a:schemeClr val="accent2"/>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461" name="Shape 461"/>
        <p:cNvGrpSpPr/>
        <p:nvPr/>
      </p:nvGrpSpPr>
      <p:grpSpPr>
        <a:xfrm>
          <a:off x="0" y="0"/>
          <a:ext cx="0" cy="0"/>
          <a:chOff x="0" y="0"/>
          <a:chExt cx="0" cy="0"/>
        </a:xfrm>
      </p:grpSpPr>
      <p:sp>
        <p:nvSpPr>
          <p:cNvPr id="462" name="Google Shape;462;g2d220d9f01e_0_390"/>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463" name="Google Shape;463;g2d220d9f01e_0_390"/>
          <p:cNvSpPr/>
          <p:nvPr/>
        </p:nvSpPr>
        <p:spPr>
          <a:xfrm>
            <a:off x="0" y="0"/>
            <a:ext cx="9144000" cy="4733925"/>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graphicFrame>
        <p:nvGraphicFramePr>
          <p:cNvPr id="464" name="Google Shape;464;g2d220d9f01e_0_390"/>
          <p:cNvGraphicFramePr/>
          <p:nvPr/>
        </p:nvGraphicFramePr>
        <p:xfrm>
          <a:off x="170400" y="919648"/>
          <a:ext cx="3000000" cy="3000000"/>
        </p:xfrm>
        <a:graphic>
          <a:graphicData uri="http://schemas.openxmlformats.org/drawingml/2006/table">
            <a:tbl>
              <a:tblPr bandRow="1" firstRow="1">
                <a:noFill/>
                <a:tableStyleId>{183BB510-47C0-4582-8844-3C6BF2B8EC7A}</a:tableStyleId>
              </a:tblPr>
              <a:tblGrid>
                <a:gridCol w="2619925"/>
                <a:gridCol w="4124900"/>
                <a:gridCol w="2119550"/>
              </a:tblGrid>
              <a:tr h="223550">
                <a:tc gridSpan="3">
                  <a:txBody>
                    <a:bodyPr/>
                    <a:lstStyle/>
                    <a:p>
                      <a:pPr indent="0" lvl="0" marL="0" marR="0" rtl="0" algn="ctr">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Gill Sans"/>
                          <a:ea typeface="Gill Sans"/>
                          <a:cs typeface="Gill Sans"/>
                          <a:sym typeface="Gill Sans"/>
                        </a:rPr>
                        <a:t>Preparedness</a:t>
                      </a:r>
                      <a:endParaRPr sz="1100" u="none" cap="none" strike="noStrike">
                        <a:solidFill>
                          <a:schemeClr val="dk2"/>
                        </a:solidFill>
                        <a:latin typeface="Gill Sans"/>
                        <a:ea typeface="Gill Sans"/>
                        <a:cs typeface="Gill Sans"/>
                        <a:sym typeface="Gill Sans"/>
                      </a:endParaRPr>
                    </a:p>
                  </a:txBody>
                  <a:tcPr marT="34300" marB="34300" marR="68600" marL="68600"/>
                </a:tc>
                <a:tc hMerge="1"/>
                <a:tc hMerge="1"/>
              </a:tr>
              <a:tr h="326725">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Challenges </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Solutions </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Goals</a:t>
                      </a:r>
                      <a:endParaRPr sz="1100" u="none" cap="none" strike="noStrike">
                        <a:solidFill>
                          <a:schemeClr val="dk2"/>
                        </a:solidFill>
                        <a:latin typeface="Gill Sans"/>
                        <a:ea typeface="Gill Sans"/>
                        <a:cs typeface="Gill Sans"/>
                        <a:sym typeface="Gill Sans"/>
                      </a:endParaRPr>
                    </a:p>
                  </a:txBody>
                  <a:tcPr marT="34300" marB="34300" marR="68600" marL="68600"/>
                </a:tc>
              </a:tr>
              <a:tr h="326725">
                <a:tc rowSpan="2">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Limited local context in tsunami awareness and education resources (language, culture, local threat, risk, etc.)</a:t>
                      </a:r>
                      <a:endParaRPr sz="1100" u="none" cap="none" strike="noStrike">
                        <a:solidFill>
                          <a:schemeClr val="dk2"/>
                        </a:solidFill>
                        <a:latin typeface="Gill Sans"/>
                        <a:ea typeface="Gill Sans"/>
                        <a:cs typeface="Gill Sans"/>
                        <a:sym typeface="Gill Sans"/>
                      </a:endParaRPr>
                    </a:p>
                  </a:txBody>
                  <a:tcPr marT="34300" marB="34300" marR="68600" marL="68600" anchor="ct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Adaptation of tsunami education resources to the local context (language, culture, local threat, risk, etc.)</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100% by 2030</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Corbel"/>
                        <a:buNone/>
                      </a:pPr>
                      <a:r>
                        <a:t/>
                      </a:r>
                      <a:endParaRPr sz="1200" u="none" cap="none" strike="noStrike">
                        <a:solidFill>
                          <a:schemeClr val="dk2"/>
                        </a:solidFill>
                        <a:latin typeface="Gill Sans"/>
                        <a:ea typeface="Gill Sans"/>
                        <a:cs typeface="Gill Sans"/>
                        <a:sym typeface="Gill Sans"/>
                      </a:endParaRPr>
                    </a:p>
                  </a:txBody>
                  <a:tcPr marT="34300" marB="34300" marR="68600" marL="68600"/>
                </a:tc>
              </a:tr>
              <a:tr h="43435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Use local authority social media and website for public awareness and Education</a:t>
                      </a:r>
                      <a:endParaRPr sz="12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Increment of 10% </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annually</a:t>
                      </a:r>
                      <a:endParaRPr sz="1100" u="none" cap="none" strike="noStrike">
                        <a:solidFill>
                          <a:schemeClr val="dk2"/>
                        </a:solidFill>
                        <a:latin typeface="Gill Sans"/>
                        <a:ea typeface="Gill Sans"/>
                        <a:cs typeface="Gill Sans"/>
                        <a:sym typeface="Gill Sans"/>
                      </a:endParaRPr>
                    </a:p>
                  </a:txBody>
                  <a:tcPr marT="34300" marB="34300" marR="68600" marL="68600"/>
                </a:tc>
              </a:tr>
              <a:tr h="361100">
                <a:tc rowSpan="2">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Limited people with difable are included in preparedness and response actions</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sz="1100" u="none" cap="none" strike="noStrike">
                        <a:solidFill>
                          <a:schemeClr val="dk2"/>
                        </a:solidFill>
                        <a:latin typeface="Gill Sans"/>
                        <a:ea typeface="Gill Sans"/>
                        <a:cs typeface="Gill Sans"/>
                        <a:sym typeface="Gill Sans"/>
                      </a:endParaRPr>
                    </a:p>
                  </a:txBody>
                  <a:tcPr marT="34300" marB="34300" marR="68600" marL="68600" anchor="ct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Development of specialized tsunami awareness education resources for people with difable</a:t>
                      </a:r>
                      <a:endParaRPr sz="1500" u="none" cap="none" strike="noStrike">
                        <a:solidFill>
                          <a:schemeClr val="dk2"/>
                        </a:solidFill>
                        <a:latin typeface="Gill Sans"/>
                        <a:ea typeface="Gill Sans"/>
                        <a:cs typeface="Gill Sans"/>
                        <a:sym typeface="Gill Sans"/>
                      </a:endParaRPr>
                    </a:p>
                  </a:txBody>
                  <a:tcPr marT="34300" marB="34300" marR="68600" marL="68600"/>
                </a:tc>
                <a:tc rowSpan="2">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At risk communities have engagement and inclusion of people with Difable 100% by 2030</a:t>
                      </a:r>
                      <a:endParaRPr sz="1100" u="none" cap="none" strike="noStrike">
                        <a:solidFill>
                          <a:schemeClr val="dk2"/>
                        </a:solidFill>
                        <a:latin typeface="Gill Sans"/>
                        <a:ea typeface="Gill Sans"/>
                        <a:cs typeface="Gill Sans"/>
                        <a:sym typeface="Gill Sans"/>
                      </a:endParaRPr>
                    </a:p>
                  </a:txBody>
                  <a:tcPr marT="34300" marB="34300" marR="68600" marL="68600"/>
                </a:tc>
              </a:tr>
              <a:tr h="49605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Engagement and inclusion with People with difable (association, communities, authorities, etc.) </a:t>
                      </a:r>
                      <a:endParaRPr sz="1200" u="none" cap="none" strike="noStrike">
                        <a:solidFill>
                          <a:schemeClr val="dk2"/>
                        </a:solidFill>
                        <a:latin typeface="Gill Sans"/>
                        <a:ea typeface="Gill Sans"/>
                        <a:cs typeface="Gill Sans"/>
                        <a:sym typeface="Gill Sans"/>
                      </a:endParaRPr>
                    </a:p>
                  </a:txBody>
                  <a:tcPr marT="34300" marB="34300" marR="68600" marL="68600"/>
                </a:tc>
                <a:tc vMerge="1"/>
              </a:tr>
              <a:tr h="152400">
                <a:tc rowSpan="3">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Limited inclusion of tsunami in school curricula</a:t>
                      </a:r>
                      <a:endParaRPr sz="1100" u="none" cap="none" strike="noStrike">
                        <a:solidFill>
                          <a:schemeClr val="dk2"/>
                        </a:solidFill>
                        <a:latin typeface="Gill Sans"/>
                        <a:ea typeface="Gill Sans"/>
                        <a:cs typeface="Gill Sans"/>
                        <a:sym typeface="Gill Sans"/>
                      </a:endParaRPr>
                    </a:p>
                  </a:txBody>
                  <a:tcPr marT="34300" marB="34300" marR="68600" marL="68600" anchor="ct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Institutionalizing tsunami education and awareness into school curricula</a:t>
                      </a:r>
                      <a:endParaRPr sz="1500" u="none" cap="none" strike="noStrike">
                        <a:solidFill>
                          <a:schemeClr val="dk2"/>
                        </a:solidFill>
                        <a:latin typeface="Gill Sans"/>
                        <a:ea typeface="Gill Sans"/>
                        <a:cs typeface="Gill Sans"/>
                        <a:sym typeface="Gill Sans"/>
                      </a:endParaRPr>
                    </a:p>
                  </a:txBody>
                  <a:tcPr marT="34300" marB="34300" marR="68600" marL="68600"/>
                </a:tc>
                <a:tc rowSpan="3">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100% by 2030</a:t>
                      </a:r>
                      <a:endParaRPr sz="1100" u="none" cap="none" strike="noStrike">
                        <a:solidFill>
                          <a:schemeClr val="dk2"/>
                        </a:solidFill>
                        <a:latin typeface="Gill Sans"/>
                        <a:ea typeface="Gill Sans"/>
                        <a:cs typeface="Gill Sans"/>
                        <a:sym typeface="Gill Sans"/>
                      </a:endParaRPr>
                    </a:p>
                  </a:txBody>
                  <a:tcPr marT="34300" marB="34300" marR="68600" marL="68600"/>
                </a:tc>
              </a:tr>
              <a:tr h="326725">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Share best practices and lessons learnt on tsunami education and awareness in school curricula</a:t>
                      </a:r>
                      <a:endParaRPr sz="1100" u="none" cap="none" strike="noStrike">
                        <a:solidFill>
                          <a:schemeClr val="dk2"/>
                        </a:solidFill>
                        <a:latin typeface="Gill Sans"/>
                        <a:ea typeface="Gill Sans"/>
                        <a:cs typeface="Gill Sans"/>
                        <a:sym typeface="Gill Sans"/>
                      </a:endParaRPr>
                    </a:p>
                  </a:txBody>
                  <a:tcPr marT="34300" marB="34300" marR="68600" marL="68600"/>
                </a:tc>
                <a:tc vMerge="1"/>
              </a:tr>
              <a:tr h="326725">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Engage with other global frameworks on School DRR, i.e. GADRRRESS</a:t>
                      </a:r>
                      <a:endParaRPr sz="1100" u="none" cap="none" strike="noStrike">
                        <a:solidFill>
                          <a:schemeClr val="dk2"/>
                        </a:solidFill>
                        <a:latin typeface="Gill Sans"/>
                        <a:ea typeface="Gill Sans"/>
                        <a:cs typeface="Gill Sans"/>
                        <a:sym typeface="Gill Sans"/>
                      </a:endParaRPr>
                    </a:p>
                  </a:txBody>
                  <a:tcPr marT="34300" marB="34300" marR="68600" marL="68600"/>
                </a:tc>
                <a:tc vMerge="1"/>
              </a:tr>
            </a:tbl>
          </a:graphicData>
        </a:graphic>
      </p:graphicFrame>
      <p:sp>
        <p:nvSpPr>
          <p:cNvPr id="465" name="Google Shape;465;g2d220d9f01e_0_390"/>
          <p:cNvSpPr txBox="1"/>
          <p:nvPr/>
        </p:nvSpPr>
        <p:spPr>
          <a:xfrm>
            <a:off x="66490" y="199346"/>
            <a:ext cx="8828700" cy="497100"/>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Gill Sans"/>
                <a:ea typeface="Gill Sans"/>
                <a:cs typeface="Gill Sans"/>
                <a:sym typeface="Gill Sans"/>
              </a:rPr>
              <a:t>Preparedness and Response Capabilities</a:t>
            </a:r>
            <a:endParaRPr b="0" i="0" sz="1100" u="none" cap="none" strike="noStrike">
              <a:solidFill>
                <a:schemeClr val="accent2"/>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470" name="Shape 470"/>
        <p:cNvGrpSpPr/>
        <p:nvPr/>
      </p:nvGrpSpPr>
      <p:grpSpPr>
        <a:xfrm>
          <a:off x="0" y="0"/>
          <a:ext cx="0" cy="0"/>
          <a:chOff x="0" y="0"/>
          <a:chExt cx="0" cy="0"/>
        </a:xfrm>
      </p:grpSpPr>
      <p:sp>
        <p:nvSpPr>
          <p:cNvPr id="471" name="Google Shape;471;g2d220d9f01e_0_400"/>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472" name="Google Shape;472;g2d220d9f01e_0_400"/>
          <p:cNvSpPr/>
          <p:nvPr/>
        </p:nvSpPr>
        <p:spPr>
          <a:xfrm>
            <a:off x="0" y="0"/>
            <a:ext cx="9144000" cy="47244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graphicFrame>
        <p:nvGraphicFramePr>
          <p:cNvPr id="473" name="Google Shape;473;g2d220d9f01e_0_400"/>
          <p:cNvGraphicFramePr/>
          <p:nvPr/>
        </p:nvGraphicFramePr>
        <p:xfrm>
          <a:off x="139812" y="861945"/>
          <a:ext cx="3000000" cy="3000000"/>
        </p:xfrm>
        <a:graphic>
          <a:graphicData uri="http://schemas.openxmlformats.org/drawingml/2006/table">
            <a:tbl>
              <a:tblPr bandRow="1" firstRow="1">
                <a:noFill/>
                <a:tableStyleId>{183BB510-47C0-4582-8844-3C6BF2B8EC7A}</a:tableStyleId>
              </a:tblPr>
              <a:tblGrid>
                <a:gridCol w="2619925"/>
                <a:gridCol w="3548150"/>
                <a:gridCol w="2696300"/>
              </a:tblGrid>
              <a:tr h="223550">
                <a:tc gridSpan="3">
                  <a:txBody>
                    <a:bodyPr/>
                    <a:lstStyle/>
                    <a:p>
                      <a:pPr indent="0" lvl="0" marL="0" marR="0" rtl="0" algn="ctr">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Gill Sans"/>
                          <a:ea typeface="Gill Sans"/>
                          <a:cs typeface="Gill Sans"/>
                          <a:sym typeface="Gill Sans"/>
                        </a:rPr>
                        <a:t>Preparedness</a:t>
                      </a:r>
                      <a:endParaRPr sz="1100" u="none" cap="none" strike="noStrike">
                        <a:solidFill>
                          <a:schemeClr val="dk2"/>
                        </a:solidFill>
                        <a:latin typeface="Gill Sans"/>
                        <a:ea typeface="Gill Sans"/>
                        <a:cs typeface="Gill Sans"/>
                        <a:sym typeface="Gill Sans"/>
                      </a:endParaRPr>
                    </a:p>
                  </a:txBody>
                  <a:tcPr marT="34300" marB="34300" marR="68600" marL="68600"/>
                </a:tc>
                <a:tc hMerge="1"/>
                <a:tc hMerge="1"/>
              </a:tr>
              <a:tr h="326725">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Challenges </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Solutions </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Goals</a:t>
                      </a:r>
                      <a:endParaRPr sz="1100" u="none" cap="none" strike="noStrike">
                        <a:solidFill>
                          <a:schemeClr val="dk2"/>
                        </a:solidFill>
                        <a:latin typeface="Gill Sans"/>
                        <a:ea typeface="Gill Sans"/>
                        <a:cs typeface="Gill Sans"/>
                        <a:sym typeface="Gill Sans"/>
                      </a:endParaRPr>
                    </a:p>
                  </a:txBody>
                  <a:tcPr marT="34300" marB="34300" marR="68600" marL="68600"/>
                </a:tc>
              </a:tr>
              <a:tr h="4062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Limited effective outreach -activities for people in tsunami prone area</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Community at risk to conduct at least three outreach activities annually</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Community at risk engagement in World </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Tsunami Awareness Day 100% by 2030</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Corbel"/>
                        <a:buNone/>
                      </a:pPr>
                      <a:r>
                        <a:t/>
                      </a:r>
                      <a:endParaRPr sz="1200" u="none" cap="none" strike="noStrike">
                        <a:solidFill>
                          <a:schemeClr val="dk2"/>
                        </a:solidFill>
                        <a:latin typeface="Gill Sans"/>
                        <a:ea typeface="Gill Sans"/>
                        <a:cs typeface="Gill Sans"/>
                        <a:sym typeface="Gill Sans"/>
                      </a:endParaRPr>
                    </a:p>
                  </a:txBody>
                  <a:tcPr marT="34300" marB="34300" marR="68600" marL="68600"/>
                </a:tc>
              </a:tr>
              <a:tr h="8571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Lack of validation of tsunami response capacity due to infrequent Tsunami</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Community at risk to conduct tsunami exercise</a:t>
                      </a:r>
                      <a:endParaRPr sz="12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Community tsunami exercise at least once every two years 100% by 2030.</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Engagement of community at risk in ICGs wave exercises as well as other national tsunami exercises 100% by 2030</a:t>
                      </a:r>
                      <a:endParaRPr sz="1100" u="none" cap="none" strike="noStrike">
                        <a:solidFill>
                          <a:schemeClr val="dk2"/>
                        </a:solidFill>
                        <a:latin typeface="Gill Sans"/>
                        <a:ea typeface="Gill Sans"/>
                        <a:cs typeface="Gill Sans"/>
                        <a:sym typeface="Gill Sans"/>
                      </a:endParaRPr>
                    </a:p>
                  </a:txBody>
                  <a:tcPr marT="34300" marB="34300" marR="68600" marL="68600"/>
                </a:tc>
              </a:tr>
              <a:tr h="326725">
                <a:tc gridSpan="3">
                  <a:txBody>
                    <a:bodyPr/>
                    <a:lstStyle/>
                    <a:p>
                      <a:pPr indent="0" lvl="0" marL="0" marR="0" rtl="0" algn="ctr">
                        <a:lnSpc>
                          <a:spcPct val="100000"/>
                        </a:lnSpc>
                        <a:spcBef>
                          <a:spcPts val="0"/>
                        </a:spcBef>
                        <a:spcAft>
                          <a:spcPts val="0"/>
                        </a:spcAft>
                        <a:buClr>
                          <a:srgbClr val="FFFF00"/>
                        </a:buClr>
                        <a:buSzPts val="1500"/>
                        <a:buFont typeface="Gill Sans"/>
                        <a:buNone/>
                      </a:pPr>
                      <a:r>
                        <a:rPr b="1" lang="en-US" sz="1500" u="none" cap="none" strike="noStrike">
                          <a:solidFill>
                            <a:schemeClr val="dk2"/>
                          </a:solidFill>
                          <a:latin typeface="Gill Sans"/>
                          <a:ea typeface="Gill Sans"/>
                          <a:cs typeface="Gill Sans"/>
                          <a:sym typeface="Gill Sans"/>
                        </a:rPr>
                        <a:t>Response Capabilities</a:t>
                      </a:r>
                      <a:endParaRPr sz="1100" u="none" cap="none" strike="noStrike">
                        <a:solidFill>
                          <a:schemeClr val="dk2"/>
                        </a:solidFill>
                        <a:latin typeface="Gill Sans"/>
                        <a:ea typeface="Gill Sans"/>
                        <a:cs typeface="Gill Sans"/>
                        <a:sym typeface="Gill Sans"/>
                      </a:endParaRPr>
                    </a:p>
                  </a:txBody>
                  <a:tcPr marT="34300" marB="34300" marR="68600" marL="68600" anchor="ctr"/>
                </a:tc>
                <a:tc hMerge="1"/>
                <a:tc hMerge="1"/>
              </a:tr>
              <a:tr h="326725">
                <a:tc rowSpan="2">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Lack of understanding of the Tsunami Ready Community, especially to scope and definition of community</a:t>
                      </a:r>
                      <a:endParaRPr sz="1100" u="none" cap="none" strike="noStrike">
                        <a:solidFill>
                          <a:schemeClr val="dk2"/>
                        </a:solidFill>
                        <a:latin typeface="Gill Sans"/>
                        <a:ea typeface="Gill Sans"/>
                        <a:cs typeface="Gill Sans"/>
                        <a:sym typeface="Gill Sans"/>
                      </a:endParaRPr>
                    </a:p>
                  </a:txBody>
                  <a:tcPr marT="34300" marB="34300" marR="68600" marL="68600" anchor="ct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Advocacy and promote of Manual and Guide 74 on </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Tsunami Ready</a:t>
                      </a:r>
                      <a:endParaRPr sz="1200" u="none" cap="none" strike="noStrike">
                        <a:solidFill>
                          <a:schemeClr val="dk2"/>
                        </a:solidFill>
                        <a:latin typeface="Gill Sans"/>
                        <a:ea typeface="Gill Sans"/>
                        <a:cs typeface="Gill Sans"/>
                        <a:sym typeface="Gill Sans"/>
                      </a:endParaRPr>
                    </a:p>
                  </a:txBody>
                  <a:tcPr marT="34300" marB="34300" marR="68600" marL="68600"/>
                </a:tc>
                <a:tc rowSpan="2">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100 % Number of at risk community in each country by 2024</a:t>
                      </a:r>
                      <a:endParaRPr sz="1200" u="none" cap="none" strike="noStrike">
                        <a:solidFill>
                          <a:schemeClr val="dk2"/>
                        </a:solidFill>
                        <a:latin typeface="Gill Sans"/>
                        <a:ea typeface="Gill Sans"/>
                        <a:cs typeface="Gill Sans"/>
                        <a:sym typeface="Gill Sans"/>
                      </a:endParaRPr>
                    </a:p>
                  </a:txBody>
                  <a:tcPr marT="34300" marB="34300" marR="68600" marL="68600"/>
                </a:tc>
              </a:tr>
              <a:tr h="326725">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Training of UNESCO-IOC Tsunami Ready Recognition </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Programme (i.e. OTGA)</a:t>
                      </a:r>
                      <a:endParaRPr sz="1200" u="none" cap="none" strike="noStrike">
                        <a:solidFill>
                          <a:schemeClr val="dk2"/>
                        </a:solidFill>
                        <a:latin typeface="Gill Sans"/>
                        <a:ea typeface="Gill Sans"/>
                        <a:cs typeface="Gill Sans"/>
                        <a:sym typeface="Gill Sans"/>
                      </a:endParaRPr>
                    </a:p>
                  </a:txBody>
                  <a:tcPr marT="34300" marB="34300" marR="68600" marL="68600"/>
                </a:tc>
                <a:tc vMerge="1"/>
              </a:tr>
            </a:tbl>
          </a:graphicData>
        </a:graphic>
      </p:graphicFrame>
      <p:sp>
        <p:nvSpPr>
          <p:cNvPr id="474" name="Google Shape;474;g2d220d9f01e_0_400"/>
          <p:cNvSpPr txBox="1"/>
          <p:nvPr/>
        </p:nvSpPr>
        <p:spPr>
          <a:xfrm>
            <a:off x="139812" y="26480"/>
            <a:ext cx="8828700" cy="497100"/>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Gill Sans"/>
                <a:ea typeface="Gill Sans"/>
                <a:cs typeface="Gill Sans"/>
                <a:sym typeface="Gill Sans"/>
              </a:rPr>
              <a:t>Preparedness and Response Capabilities</a:t>
            </a:r>
            <a:endParaRPr b="0" i="0" sz="1100" u="none" cap="none" strike="noStrike">
              <a:solidFill>
                <a:schemeClr val="accent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479" name="Shape 479"/>
        <p:cNvGrpSpPr/>
        <p:nvPr/>
      </p:nvGrpSpPr>
      <p:grpSpPr>
        <a:xfrm>
          <a:off x="0" y="0"/>
          <a:ext cx="0" cy="0"/>
          <a:chOff x="0" y="0"/>
          <a:chExt cx="0" cy="0"/>
        </a:xfrm>
      </p:grpSpPr>
      <p:sp>
        <p:nvSpPr>
          <p:cNvPr id="480" name="Google Shape;480;g2d220d9f01e_0_410"/>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481" name="Google Shape;481;g2d220d9f01e_0_410"/>
          <p:cNvSpPr/>
          <p:nvPr/>
        </p:nvSpPr>
        <p:spPr>
          <a:xfrm>
            <a:off x="0" y="0"/>
            <a:ext cx="9144000" cy="474345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graphicFrame>
        <p:nvGraphicFramePr>
          <p:cNvPr id="482" name="Google Shape;482;g2d220d9f01e_0_410"/>
          <p:cNvGraphicFramePr/>
          <p:nvPr/>
        </p:nvGraphicFramePr>
        <p:xfrm>
          <a:off x="170400" y="824398"/>
          <a:ext cx="3000000" cy="3000000"/>
        </p:xfrm>
        <a:graphic>
          <a:graphicData uri="http://schemas.openxmlformats.org/drawingml/2006/table">
            <a:tbl>
              <a:tblPr bandRow="1" firstRow="1">
                <a:noFill/>
                <a:tableStyleId>{183BB510-47C0-4582-8844-3C6BF2B8EC7A}</a:tableStyleId>
              </a:tblPr>
              <a:tblGrid>
                <a:gridCol w="2619925"/>
                <a:gridCol w="4124900"/>
                <a:gridCol w="2119550"/>
              </a:tblGrid>
              <a:tr h="223550">
                <a:tc gridSpan="3">
                  <a:txBody>
                    <a:bodyPr/>
                    <a:lstStyle/>
                    <a:p>
                      <a:pPr indent="0" lvl="0" marL="0" marR="0" rtl="0" algn="ctr">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Gill Sans"/>
                          <a:ea typeface="Gill Sans"/>
                          <a:cs typeface="Gill Sans"/>
                          <a:sym typeface="Gill Sans"/>
                        </a:rPr>
                        <a:t>Response Capabilities </a:t>
                      </a:r>
                      <a:endParaRPr sz="1100" u="none" cap="none" strike="noStrike">
                        <a:solidFill>
                          <a:schemeClr val="dk2"/>
                        </a:solidFill>
                        <a:latin typeface="Gill Sans"/>
                        <a:ea typeface="Gill Sans"/>
                        <a:cs typeface="Gill Sans"/>
                        <a:sym typeface="Gill Sans"/>
                      </a:endParaRPr>
                    </a:p>
                  </a:txBody>
                  <a:tcPr marT="34300" marB="34300" marR="68600" marL="68600"/>
                </a:tc>
                <a:tc hMerge="1"/>
                <a:tc hMerge="1"/>
              </a:tr>
              <a:tr h="326725">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Challenges </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Solutions </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Goals</a:t>
                      </a:r>
                      <a:endParaRPr sz="1100" u="none" cap="none" strike="noStrike">
                        <a:solidFill>
                          <a:schemeClr val="dk2"/>
                        </a:solidFill>
                        <a:latin typeface="Gill Sans"/>
                        <a:ea typeface="Gill Sans"/>
                        <a:cs typeface="Gill Sans"/>
                        <a:sym typeface="Gill Sans"/>
                      </a:endParaRPr>
                    </a:p>
                  </a:txBody>
                  <a:tcPr marT="34300" marB="34300" marR="68600" marL="68600"/>
                </a:tc>
              </a:tr>
              <a:tr h="326725">
                <a:tc rowSpan="2">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Undetermined number and  location of at-risk Communities</a:t>
                      </a:r>
                      <a:endParaRPr sz="1100" u="none" cap="none" strike="noStrike">
                        <a:solidFill>
                          <a:schemeClr val="dk2"/>
                        </a:solidFill>
                        <a:latin typeface="Gill Sans"/>
                        <a:ea typeface="Gill Sans"/>
                        <a:cs typeface="Gill Sans"/>
                        <a:sym typeface="Gill Sans"/>
                      </a:endParaRPr>
                    </a:p>
                  </a:txBody>
                  <a:tcPr marT="34300" marB="34300" marR="68600" marL="68600" anchor="ct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To identify the location and number of at-risk communities</a:t>
                      </a:r>
                      <a:endParaRPr sz="1100" u="none" cap="none" strike="noStrike">
                        <a:solidFill>
                          <a:schemeClr val="dk2"/>
                        </a:solidFill>
                        <a:latin typeface="Gill Sans"/>
                        <a:ea typeface="Gill Sans"/>
                        <a:cs typeface="Gill Sans"/>
                        <a:sym typeface="Gill Sans"/>
                      </a:endParaRPr>
                    </a:p>
                  </a:txBody>
                  <a:tcPr marT="34300" marB="34300" marR="68600" marL="68600"/>
                </a:tc>
                <a:tc rowSpan="2">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100% of at-risk communities prepared and Resilient by 2030</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Corbel"/>
                        <a:buNone/>
                      </a:pPr>
                      <a:r>
                        <a:t/>
                      </a:r>
                      <a:endParaRPr sz="1200" u="none" cap="none" strike="noStrike">
                        <a:solidFill>
                          <a:schemeClr val="dk2"/>
                        </a:solidFill>
                        <a:latin typeface="Gill Sans"/>
                        <a:ea typeface="Gill Sans"/>
                        <a:cs typeface="Gill Sans"/>
                        <a:sym typeface="Gill Sans"/>
                      </a:endParaRPr>
                    </a:p>
                  </a:txBody>
                  <a:tcPr marT="34300" marB="34300" marR="68600" marL="68600"/>
                </a:tc>
              </a:tr>
              <a:tr h="43435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To include the location and number of at-risk communities in the national tsunami response Plan</a:t>
                      </a:r>
                      <a:endParaRPr sz="1200" u="none" cap="none" strike="noStrike">
                        <a:solidFill>
                          <a:schemeClr val="dk2"/>
                        </a:solidFill>
                        <a:latin typeface="Gill Sans"/>
                        <a:ea typeface="Gill Sans"/>
                        <a:cs typeface="Gill Sans"/>
                        <a:sym typeface="Gill Sans"/>
                      </a:endParaRPr>
                    </a:p>
                  </a:txBody>
                  <a:tcPr marT="34300" marB="34300" marR="68600" marL="68600"/>
                </a:tc>
                <a:tc vMerge="1"/>
              </a:tr>
              <a:tr h="361100">
                <a:tc rowSpan="4">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Limited National support/ structure/ mechanism to implement Tsunami Ready Recognition </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Programme</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solidFill>
                          <a:schemeClr val="dk2"/>
                        </a:solidFill>
                        <a:latin typeface="Gill Sans"/>
                        <a:ea typeface="Gill Sans"/>
                        <a:cs typeface="Gill Sans"/>
                        <a:sym typeface="Gill Sans"/>
                      </a:endParaRPr>
                    </a:p>
                  </a:txBody>
                  <a:tcPr marT="34300" marB="34300" marR="68600" marL="68600" anchor="ct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Establishment of the National Tsunami Ready Board</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solidFill>
                          <a:schemeClr val="dk2"/>
                        </a:solidFill>
                        <a:latin typeface="Gill Sans"/>
                        <a:ea typeface="Gill Sans"/>
                        <a:cs typeface="Gill Sans"/>
                        <a:sym typeface="Gill Sans"/>
                      </a:endParaRPr>
                    </a:p>
                  </a:txBody>
                  <a:tcPr marT="34300" marB="34300" marR="68600" marL="68600"/>
                </a:tc>
                <a:tc rowSpan="4">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Number countries that implement Tsunami Ready Recognition Programme established NTRB by 2025</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Corbel"/>
                        <a:buNone/>
                      </a:pPr>
                      <a:r>
                        <a:t/>
                      </a:r>
                      <a:endParaRPr sz="12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Number of at-risk communities that implement UNESCO-IOC Tsunami Ready community are recognized by 2030</a:t>
                      </a:r>
                      <a:endParaRPr sz="1200" u="none" cap="none" strike="noStrike">
                        <a:solidFill>
                          <a:schemeClr val="dk2"/>
                        </a:solidFill>
                        <a:latin typeface="Gill Sans"/>
                        <a:ea typeface="Gill Sans"/>
                        <a:cs typeface="Gill Sans"/>
                        <a:sym typeface="Gill Sans"/>
                      </a:endParaRPr>
                    </a:p>
                  </a:txBody>
                  <a:tcPr marT="34300" marB="34300" marR="68600" marL="68600"/>
                </a:tc>
              </a:tr>
              <a:tr h="152400">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Advocacy and campaign (Global, Regional, and National) of UNESCO-IOC Tsunami Ready Recognition Programme (i.e through the Tsunami Ready Coalition, ICGs, TICs, Permanent Delegation to UNESCO, UNESCO National Commission, IOC National Contact </a:t>
                      </a:r>
                      <a:endParaRPr sz="1100" u="none" cap="none" strike="noStrike">
                        <a:solidFill>
                          <a:schemeClr val="dk2"/>
                        </a:solidFill>
                        <a:latin typeface="Gill Sans"/>
                        <a:ea typeface="Gill Sans"/>
                        <a:cs typeface="Gill Sans"/>
                        <a:sym typeface="Gill Sans"/>
                      </a:endParaRPr>
                    </a:p>
                  </a:txBody>
                  <a:tcPr marT="34300" marB="34300" marR="68600" marL="68600"/>
                </a:tc>
                <a:tc vMerge="1"/>
              </a:tr>
              <a:tr h="241175">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Training of UNESCO-IOC Tsunami Ready Recognition Programme (i.e. OTGA)</a:t>
                      </a:r>
                      <a:endParaRPr sz="1200" u="none" cap="none" strike="noStrike">
                        <a:solidFill>
                          <a:schemeClr val="dk2"/>
                        </a:solidFill>
                        <a:latin typeface="Gill Sans"/>
                        <a:ea typeface="Gill Sans"/>
                        <a:cs typeface="Gill Sans"/>
                        <a:sym typeface="Gill Sans"/>
                      </a:endParaRPr>
                    </a:p>
                  </a:txBody>
                  <a:tcPr marT="34300" marB="34300" marR="68600" marL="68600"/>
                </a:tc>
                <a:tc vMerge="1"/>
              </a:tr>
              <a:tr h="426725">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Share best practices and lessons learnt on the Implementation of Tsunami Ready Recognition Programme</a:t>
                      </a:r>
                      <a:endParaRPr sz="1200" u="none" cap="none" strike="noStrike">
                        <a:solidFill>
                          <a:schemeClr val="dk2"/>
                        </a:solidFill>
                        <a:latin typeface="Gill Sans"/>
                        <a:ea typeface="Gill Sans"/>
                        <a:cs typeface="Gill Sans"/>
                        <a:sym typeface="Gill Sans"/>
                      </a:endParaRPr>
                    </a:p>
                  </a:txBody>
                  <a:tcPr marT="34300" marB="34300" marR="68600" marL="68600"/>
                </a:tc>
                <a:tc vMerge="1"/>
              </a:tr>
            </a:tbl>
          </a:graphicData>
        </a:graphic>
      </p:graphicFrame>
      <p:sp>
        <p:nvSpPr>
          <p:cNvPr id="483" name="Google Shape;483;g2d220d9f01e_0_410"/>
          <p:cNvSpPr txBox="1"/>
          <p:nvPr/>
        </p:nvSpPr>
        <p:spPr>
          <a:xfrm>
            <a:off x="157650" y="110243"/>
            <a:ext cx="8828700" cy="497100"/>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Gill Sans"/>
                <a:ea typeface="Gill Sans"/>
                <a:cs typeface="Gill Sans"/>
                <a:sym typeface="Gill Sans"/>
              </a:rPr>
              <a:t>Preparedness and Response Capabilities</a:t>
            </a:r>
            <a:endParaRPr b="0" i="0" sz="1100" u="none" cap="none" strike="noStrike">
              <a:solidFill>
                <a:schemeClr val="accent2"/>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488" name="Shape 488"/>
        <p:cNvGrpSpPr/>
        <p:nvPr/>
      </p:nvGrpSpPr>
      <p:grpSpPr>
        <a:xfrm>
          <a:off x="0" y="0"/>
          <a:ext cx="0" cy="0"/>
          <a:chOff x="0" y="0"/>
          <a:chExt cx="0" cy="0"/>
        </a:xfrm>
      </p:grpSpPr>
      <p:sp>
        <p:nvSpPr>
          <p:cNvPr id="489" name="Google Shape;489;g2d220d9f01e_0_420"/>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490" name="Google Shape;490;g2d220d9f01e_0_420"/>
          <p:cNvSpPr/>
          <p:nvPr/>
        </p:nvSpPr>
        <p:spPr>
          <a:xfrm>
            <a:off x="0" y="0"/>
            <a:ext cx="9144000" cy="4709832"/>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graphicFrame>
        <p:nvGraphicFramePr>
          <p:cNvPr id="491" name="Google Shape;491;g2d220d9f01e_0_420"/>
          <p:cNvGraphicFramePr/>
          <p:nvPr/>
        </p:nvGraphicFramePr>
        <p:xfrm>
          <a:off x="157650" y="567312"/>
          <a:ext cx="3000000" cy="3000000"/>
        </p:xfrm>
        <a:graphic>
          <a:graphicData uri="http://schemas.openxmlformats.org/drawingml/2006/table">
            <a:tbl>
              <a:tblPr bandRow="1" firstRow="1">
                <a:noFill/>
                <a:tableStyleId>{183BB510-47C0-4582-8844-3C6BF2B8EC7A}</a:tableStyleId>
              </a:tblPr>
              <a:tblGrid>
                <a:gridCol w="3331325"/>
                <a:gridCol w="4021275"/>
                <a:gridCol w="1511750"/>
              </a:tblGrid>
              <a:tr h="274125">
                <a:tc gridSpan="3">
                  <a:txBody>
                    <a:bodyPr/>
                    <a:lstStyle/>
                    <a:p>
                      <a:pPr indent="0" lvl="0" marL="0" marR="0" rtl="0" algn="ctr">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Gill Sans"/>
                          <a:ea typeface="Gill Sans"/>
                          <a:cs typeface="Gill Sans"/>
                          <a:sym typeface="Gill Sans"/>
                        </a:rPr>
                        <a:t>Response Capabilities </a:t>
                      </a:r>
                      <a:endParaRPr sz="1100" u="none" cap="none" strike="noStrike">
                        <a:solidFill>
                          <a:schemeClr val="dk2"/>
                        </a:solidFill>
                        <a:latin typeface="Gill Sans"/>
                        <a:ea typeface="Gill Sans"/>
                        <a:cs typeface="Gill Sans"/>
                        <a:sym typeface="Gill Sans"/>
                      </a:endParaRPr>
                    </a:p>
                  </a:txBody>
                  <a:tcPr marT="34300" marB="34300" marR="68600" marL="68600"/>
                </a:tc>
                <a:tc hMerge="1"/>
                <a:tc hMerge="1"/>
              </a:tr>
              <a:tr h="274125">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Challenges </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Solutions </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Goals</a:t>
                      </a:r>
                      <a:endParaRPr sz="1100" u="none" cap="none" strike="noStrike">
                        <a:solidFill>
                          <a:schemeClr val="dk2"/>
                        </a:solidFill>
                        <a:latin typeface="Gill Sans"/>
                        <a:ea typeface="Gill Sans"/>
                        <a:cs typeface="Gill Sans"/>
                        <a:sym typeface="Gill Sans"/>
                      </a:endParaRPr>
                    </a:p>
                  </a:txBody>
                  <a:tcPr marT="34300" marB="34300" marR="68600" marL="68600"/>
                </a:tc>
              </a:tr>
              <a:tr h="231950">
                <a:tc rowSpan="3">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In near field tsunami, the time to issue tsunami warning might exceed the time for effective response</a:t>
                      </a:r>
                      <a:endParaRPr sz="1100" u="none" cap="none" strike="noStrike">
                        <a:solidFill>
                          <a:schemeClr val="dk2"/>
                        </a:solidFill>
                        <a:latin typeface="Gill Sans"/>
                        <a:ea typeface="Gill Sans"/>
                        <a:cs typeface="Gill Sans"/>
                        <a:sym typeface="Gill Sans"/>
                      </a:endParaRPr>
                    </a:p>
                  </a:txBody>
                  <a:tcPr marT="34300" marB="34300" marR="68600" marL="68600" anchor="ct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Understanding of natural signs</a:t>
                      </a:r>
                      <a:endParaRPr sz="1100" u="none" cap="none" strike="noStrike">
                        <a:solidFill>
                          <a:schemeClr val="dk2"/>
                        </a:solidFill>
                        <a:latin typeface="Gill Sans"/>
                        <a:ea typeface="Gill Sans"/>
                        <a:cs typeface="Gill Sans"/>
                        <a:sym typeface="Gill Sans"/>
                      </a:endParaRPr>
                    </a:p>
                  </a:txBody>
                  <a:tcPr marT="34300" marB="34300" marR="68600" marL="68600"/>
                </a:tc>
                <a:tc rowSpan="3">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100% of at-risk communities prepared and Resilient by 2030</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Corbel"/>
                        <a:buNone/>
                      </a:pPr>
                      <a:r>
                        <a:t/>
                      </a:r>
                      <a:endParaRPr sz="1200" u="none" cap="none" strike="noStrike">
                        <a:solidFill>
                          <a:schemeClr val="dk2"/>
                        </a:solidFill>
                        <a:latin typeface="Gill Sans"/>
                        <a:ea typeface="Gill Sans"/>
                        <a:cs typeface="Gill Sans"/>
                        <a:sym typeface="Gill Sans"/>
                      </a:endParaRPr>
                    </a:p>
                  </a:txBody>
                  <a:tcPr marT="34300" marB="34300" marR="68600" marL="68600"/>
                </a:tc>
              </a:tr>
              <a:tr h="400625">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Self-evacuation (escape / run) arrangement (evacuation decided by individuals)</a:t>
                      </a:r>
                      <a:endParaRPr sz="1100" u="none" cap="none" strike="noStrike">
                        <a:solidFill>
                          <a:schemeClr val="dk2"/>
                        </a:solidFill>
                        <a:latin typeface="Gill Sans"/>
                        <a:ea typeface="Gill Sans"/>
                        <a:cs typeface="Gill Sans"/>
                        <a:sym typeface="Gill Sans"/>
                      </a:endParaRPr>
                    </a:p>
                  </a:txBody>
                  <a:tcPr marT="34300" marB="34300" marR="68600" marL="68600"/>
                </a:tc>
                <a:tc vMerge="1"/>
              </a:tr>
              <a:tr h="400625">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Preventive evacuation arrangement (evacuation decided by authority)</a:t>
                      </a:r>
                      <a:endParaRPr sz="1100" u="none" cap="none" strike="noStrike">
                        <a:solidFill>
                          <a:schemeClr val="dk2"/>
                        </a:solidFill>
                        <a:latin typeface="Gill Sans"/>
                        <a:ea typeface="Gill Sans"/>
                        <a:cs typeface="Gill Sans"/>
                        <a:sym typeface="Gill Sans"/>
                      </a:endParaRPr>
                    </a:p>
                  </a:txBody>
                  <a:tcPr marT="34300" marB="34300" marR="68600" marL="68600"/>
                </a:tc>
                <a:tc vMerge="1"/>
              </a:tr>
              <a:tr h="569325">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Un-known resources and capacities within the community to support tsunami emergency response</a:t>
                      </a:r>
                      <a:endParaRPr sz="1100" u="none" cap="none" strike="noStrike">
                        <a:solidFill>
                          <a:schemeClr val="dk2"/>
                        </a:solidFill>
                        <a:latin typeface="Gill Sans"/>
                        <a:ea typeface="Gill Sans"/>
                        <a:cs typeface="Gill Sans"/>
                        <a:sym typeface="Gill Sans"/>
                      </a:endParaRPr>
                    </a:p>
                  </a:txBody>
                  <a:tcPr marT="34300" marB="34300" marR="68600" marL="68600" anchor="ct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Inventory of the available resource and capacity for tsunami emergency response within at risk Community</a:t>
                      </a:r>
                      <a:endParaRPr sz="1200" u="none" cap="none" strike="noStrike">
                        <a:solidFill>
                          <a:schemeClr val="dk2"/>
                        </a:solidFill>
                        <a:latin typeface="Gill Sans"/>
                        <a:ea typeface="Gill Sans"/>
                        <a:cs typeface="Gill Sans"/>
                        <a:sym typeface="Gill Sans"/>
                      </a:endParaRPr>
                    </a:p>
                  </a:txBody>
                  <a:tcPr marT="34300" marB="34300" marR="68600" marL="68600"/>
                </a:tc>
                <a:tc rowSpan="5">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100% by 2030</a:t>
                      </a:r>
                      <a:endParaRPr sz="1100" u="none" cap="none" strike="noStrike">
                        <a:solidFill>
                          <a:schemeClr val="dk2"/>
                        </a:solidFill>
                        <a:latin typeface="Gill Sans"/>
                        <a:ea typeface="Gill Sans"/>
                        <a:cs typeface="Gill Sans"/>
                        <a:sym typeface="Gill Sans"/>
                      </a:endParaRPr>
                    </a:p>
                  </a:txBody>
                  <a:tcPr marT="34300" marB="34300" marR="68600" marL="68600"/>
                </a:tc>
              </a:tr>
              <a:tr h="400625">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Local tsunami response plan do not exist in all at risk Communities</a:t>
                      </a:r>
                      <a:endParaRPr sz="1100" u="none" cap="none" strike="noStrike">
                        <a:solidFill>
                          <a:schemeClr val="dk2"/>
                        </a:solidFill>
                        <a:latin typeface="Gill Sans"/>
                        <a:ea typeface="Gill Sans"/>
                        <a:cs typeface="Gill Sans"/>
                        <a:sym typeface="Gill Sans"/>
                      </a:endParaRPr>
                    </a:p>
                  </a:txBody>
                  <a:tcPr marT="34300" marB="34300" marR="68600" marL="68600" anchor="ct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To use TEMPP training or other multihazard trainings</a:t>
                      </a:r>
                      <a:endParaRPr sz="1200" u="none" cap="none" strike="noStrike">
                        <a:solidFill>
                          <a:schemeClr val="dk2"/>
                        </a:solidFill>
                        <a:latin typeface="Gill Sans"/>
                        <a:ea typeface="Gill Sans"/>
                        <a:cs typeface="Gill Sans"/>
                        <a:sym typeface="Gill Sans"/>
                      </a:endParaRPr>
                    </a:p>
                  </a:txBody>
                  <a:tcPr marT="34300" marB="34300" marR="68600" marL="68600"/>
                </a:tc>
                <a:tc vMerge="1"/>
              </a:tr>
              <a:tr h="400625">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Insufficient capacity to manage tsunami response activities in at risk Communities</a:t>
                      </a:r>
                      <a:endParaRPr sz="1200" u="none" cap="none" strike="noStrike">
                        <a:solidFill>
                          <a:schemeClr val="dk2"/>
                        </a:solidFill>
                        <a:latin typeface="Gill Sans"/>
                        <a:ea typeface="Gill Sans"/>
                        <a:cs typeface="Gill Sans"/>
                        <a:sym typeface="Gill Sans"/>
                      </a:endParaRPr>
                    </a:p>
                  </a:txBody>
                  <a:tcPr marT="34300" marB="34300" marR="68600" marL="68600" anchor="ctr"/>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Optimising resources available for all Hazards</a:t>
                      </a:r>
                      <a:endParaRPr sz="1200" u="none" cap="none" strike="noStrike">
                        <a:solidFill>
                          <a:schemeClr val="dk2"/>
                        </a:solidFill>
                        <a:latin typeface="Gill Sans"/>
                        <a:ea typeface="Gill Sans"/>
                        <a:cs typeface="Gill Sans"/>
                        <a:sym typeface="Gill Sans"/>
                      </a:endParaRPr>
                    </a:p>
                  </a:txBody>
                  <a:tcPr marT="34300" marB="34300" marR="68600" marL="68600"/>
                </a:tc>
                <a:tc vMerge="1"/>
              </a:tr>
              <a:tr h="400625">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Lack of redundant mechanism to receive tsunami warning at risk communities</a:t>
                      </a:r>
                      <a:endParaRPr sz="1200" u="none" cap="none" strike="noStrike">
                        <a:solidFill>
                          <a:schemeClr val="dk2"/>
                        </a:solidFill>
                        <a:latin typeface="Gill Sans"/>
                        <a:ea typeface="Gill Sans"/>
                        <a:cs typeface="Gill Sans"/>
                        <a:sym typeface="Gill Sans"/>
                      </a:endParaRPr>
                    </a:p>
                  </a:txBody>
                  <a:tcPr marT="34300" marB="34300" marR="68600" marL="68600"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To use existing methods of other hazards and traditional means of communication for receiving warnings</a:t>
                      </a:r>
                      <a:endParaRPr sz="1200" u="none" cap="none" strike="noStrike">
                        <a:solidFill>
                          <a:schemeClr val="dk2"/>
                        </a:solidFill>
                        <a:latin typeface="Gill Sans"/>
                        <a:ea typeface="Gill Sans"/>
                        <a:cs typeface="Gill Sans"/>
                        <a:sym typeface="Gill Sans"/>
                      </a:endParaRPr>
                    </a:p>
                  </a:txBody>
                  <a:tcPr marT="34300" marB="34300" marR="68600" marL="68600"/>
                </a:tc>
                <a:tc vMerge="1"/>
              </a:tr>
              <a:tr h="50760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Lack of redundant mechanism  to disseminate tsunami warning at risk communities </a:t>
                      </a:r>
                      <a:endParaRPr sz="12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To use existing methods of other hazards and traditional means of communication for disseminate warnings</a:t>
                      </a:r>
                      <a:endParaRPr sz="1200" u="none" cap="none" strike="noStrike">
                        <a:solidFill>
                          <a:schemeClr val="dk2"/>
                        </a:solidFill>
                        <a:latin typeface="Gill Sans"/>
                        <a:ea typeface="Gill Sans"/>
                        <a:cs typeface="Gill Sans"/>
                        <a:sym typeface="Gill Sans"/>
                      </a:endParaRPr>
                    </a:p>
                  </a:txBody>
                  <a:tcPr marT="34300" marB="34300" marR="68600" marL="68600"/>
                </a:tc>
                <a:tc vMerge="1"/>
              </a:tr>
            </a:tbl>
          </a:graphicData>
        </a:graphic>
      </p:graphicFrame>
      <p:sp>
        <p:nvSpPr>
          <p:cNvPr id="492" name="Google Shape;492;g2d220d9f01e_0_420"/>
          <p:cNvSpPr txBox="1"/>
          <p:nvPr/>
        </p:nvSpPr>
        <p:spPr>
          <a:xfrm>
            <a:off x="157650" y="70212"/>
            <a:ext cx="8828700" cy="497100"/>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Gill Sans"/>
                <a:ea typeface="Gill Sans"/>
                <a:cs typeface="Gill Sans"/>
                <a:sym typeface="Gill Sans"/>
              </a:rPr>
              <a:t>Preparedness and Response Capabilities</a:t>
            </a:r>
            <a:endParaRPr b="0" i="0" sz="1100" u="none" cap="none" strike="noStrike">
              <a:solidFill>
                <a:schemeClr val="accent2"/>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497" name="Shape 497"/>
        <p:cNvGrpSpPr/>
        <p:nvPr/>
      </p:nvGrpSpPr>
      <p:grpSpPr>
        <a:xfrm>
          <a:off x="0" y="0"/>
          <a:ext cx="0" cy="0"/>
          <a:chOff x="0" y="0"/>
          <a:chExt cx="0" cy="0"/>
        </a:xfrm>
      </p:grpSpPr>
      <p:sp>
        <p:nvSpPr>
          <p:cNvPr id="498" name="Google Shape;498;g2d220d9f01e_0_430"/>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499" name="Google Shape;499;g2d220d9f01e_0_430"/>
          <p:cNvSpPr/>
          <p:nvPr/>
        </p:nvSpPr>
        <p:spPr>
          <a:xfrm>
            <a:off x="0" y="0"/>
            <a:ext cx="9144000" cy="4648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chemeClr val="accent2"/>
              </a:solidFill>
              <a:latin typeface="Corbel"/>
              <a:ea typeface="Corbel"/>
              <a:cs typeface="Corbel"/>
              <a:sym typeface="Corbel"/>
            </a:endParaRPr>
          </a:p>
        </p:txBody>
      </p:sp>
      <p:graphicFrame>
        <p:nvGraphicFramePr>
          <p:cNvPr id="500" name="Google Shape;500;g2d220d9f01e_0_430"/>
          <p:cNvGraphicFramePr/>
          <p:nvPr/>
        </p:nvGraphicFramePr>
        <p:xfrm>
          <a:off x="170400" y="919648"/>
          <a:ext cx="3000000" cy="3000000"/>
        </p:xfrm>
        <a:graphic>
          <a:graphicData uri="http://schemas.openxmlformats.org/drawingml/2006/table">
            <a:tbl>
              <a:tblPr bandRow="1" firstRow="1">
                <a:noFill/>
                <a:tableStyleId>{183BB510-47C0-4582-8844-3C6BF2B8EC7A}</a:tableStyleId>
              </a:tblPr>
              <a:tblGrid>
                <a:gridCol w="2619925"/>
                <a:gridCol w="4124900"/>
                <a:gridCol w="2119550"/>
              </a:tblGrid>
              <a:tr h="223550">
                <a:tc gridSpan="3">
                  <a:txBody>
                    <a:bodyPr/>
                    <a:lstStyle/>
                    <a:p>
                      <a:pPr indent="0" lvl="0" marL="0" marR="0" rtl="0" algn="ctr">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Gill Sans"/>
                          <a:ea typeface="Gill Sans"/>
                          <a:cs typeface="Gill Sans"/>
                          <a:sym typeface="Gill Sans"/>
                        </a:rPr>
                        <a:t>Mitigation</a:t>
                      </a:r>
                      <a:endParaRPr sz="1100" u="none" cap="none" strike="noStrike">
                        <a:solidFill>
                          <a:schemeClr val="dk2"/>
                        </a:solidFill>
                        <a:latin typeface="Gill Sans"/>
                        <a:ea typeface="Gill Sans"/>
                        <a:cs typeface="Gill Sans"/>
                        <a:sym typeface="Gill Sans"/>
                      </a:endParaRPr>
                    </a:p>
                  </a:txBody>
                  <a:tcPr marT="34300" marB="34300" marR="68600" marL="68600"/>
                </a:tc>
                <a:tc hMerge="1"/>
                <a:tc hMerge="1"/>
              </a:tr>
              <a:tr h="326725">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Challenges </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Solutions </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solidFill>
                            <a:schemeClr val="dk2"/>
                          </a:solidFill>
                          <a:latin typeface="Gill Sans"/>
                          <a:ea typeface="Gill Sans"/>
                          <a:cs typeface="Gill Sans"/>
                          <a:sym typeface="Gill Sans"/>
                        </a:rPr>
                        <a:t>Goals</a:t>
                      </a:r>
                      <a:endParaRPr sz="1100" u="none" cap="none" strike="noStrike">
                        <a:solidFill>
                          <a:schemeClr val="dk2"/>
                        </a:solidFill>
                        <a:latin typeface="Gill Sans"/>
                        <a:ea typeface="Gill Sans"/>
                        <a:cs typeface="Gill Sans"/>
                        <a:sym typeface="Gill Sans"/>
                      </a:endParaRPr>
                    </a:p>
                  </a:txBody>
                  <a:tcPr marT="34300" marB="34300" marR="68600" marL="68600"/>
                </a:tc>
              </a:tr>
              <a:tr h="761075">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Lack of availability of safe area in tsunami at risk communities considering the lead time of tsunami arrival.</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Best practices of structural mitigation intervention and consult with experts (engineers, scientist, and researchers)</a:t>
                      </a:r>
                      <a:endParaRPr sz="1100" u="none" cap="none" strike="noStrike">
                        <a:solidFill>
                          <a:schemeClr val="dk2"/>
                        </a:solidFill>
                        <a:latin typeface="Gill Sans"/>
                        <a:ea typeface="Gill Sans"/>
                        <a:cs typeface="Gill Sans"/>
                        <a:sym typeface="Gill Sans"/>
                      </a:endParaRPr>
                    </a:p>
                  </a:txBody>
                  <a:tcPr marT="34300" marB="34300" marR="68600" marL="68600"/>
                </a:tc>
                <a:tc rowSpan="3">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100% by 2030</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200"/>
                        <a:buFont typeface="Corbel"/>
                        <a:buNone/>
                      </a:pPr>
                      <a:r>
                        <a:t/>
                      </a:r>
                      <a:endParaRPr sz="1200" u="none" cap="none" strike="noStrike">
                        <a:solidFill>
                          <a:schemeClr val="dk2"/>
                        </a:solidFill>
                        <a:latin typeface="Gill Sans"/>
                        <a:ea typeface="Gill Sans"/>
                        <a:cs typeface="Gill Sans"/>
                        <a:sym typeface="Gill Sans"/>
                      </a:endParaRPr>
                    </a:p>
                  </a:txBody>
                  <a:tcPr marT="34300" marB="34300" marR="68600" marL="68600"/>
                </a:tc>
              </a:tr>
              <a:tr h="36110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Availability of coastal protection infrastructures</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Best practices of structural and nature   intervention consult with experts (engineers, scientist, and researchers)</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solidFill>
                          <a:schemeClr val="dk2"/>
                        </a:solidFill>
                        <a:latin typeface="Gill Sans"/>
                        <a:ea typeface="Gill Sans"/>
                        <a:cs typeface="Gill Sans"/>
                        <a:sym typeface="Gill Sans"/>
                      </a:endParaRPr>
                    </a:p>
                  </a:txBody>
                  <a:tcPr marT="34300" marB="34300" marR="68600" marL="68600"/>
                </a:tc>
                <a:tc vMerge="1"/>
              </a:tr>
              <a:tr h="36110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Plans to minimize impacts to critical infrastructure and marine assets </a:t>
                      </a:r>
                      <a:endParaRPr sz="11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Best practices of structural and nature-based mitigation intervention consult with experts (engineers, scientist, and </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researchers)</a:t>
                      </a:r>
                      <a:endParaRPr sz="1100" u="none" cap="none" strike="noStrike">
                        <a:solidFill>
                          <a:schemeClr val="dk2"/>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solidFill>
                          <a:schemeClr val="dk2"/>
                        </a:solidFill>
                        <a:latin typeface="Gill Sans"/>
                        <a:ea typeface="Gill Sans"/>
                        <a:cs typeface="Gill Sans"/>
                        <a:sym typeface="Gill Sans"/>
                      </a:endParaRPr>
                    </a:p>
                  </a:txBody>
                  <a:tcPr marT="34300" marB="34300" marR="68600" marL="68600"/>
                </a:tc>
                <a:tc vMerge="1"/>
              </a:tr>
            </a:tbl>
          </a:graphicData>
        </a:graphic>
      </p:graphicFrame>
      <p:sp>
        <p:nvSpPr>
          <p:cNvPr id="501" name="Google Shape;501;g2d220d9f01e_0_430"/>
          <p:cNvSpPr txBox="1"/>
          <p:nvPr/>
        </p:nvSpPr>
        <p:spPr>
          <a:xfrm>
            <a:off x="66490" y="199346"/>
            <a:ext cx="8828700" cy="497100"/>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Gill Sans"/>
                <a:ea typeface="Gill Sans"/>
                <a:cs typeface="Gill Sans"/>
                <a:sym typeface="Gill Sans"/>
              </a:rPr>
              <a:t>Preparedness and Response Capabilities</a:t>
            </a:r>
            <a:endParaRPr b="0" i="0" sz="1100" u="none" cap="none" strike="noStrike">
              <a:solidFill>
                <a:schemeClr val="accent2"/>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6" name="Shape 506"/>
        <p:cNvGrpSpPr/>
        <p:nvPr/>
      </p:nvGrpSpPr>
      <p:grpSpPr>
        <a:xfrm>
          <a:off x="0" y="0"/>
          <a:ext cx="0" cy="0"/>
          <a:chOff x="0" y="0"/>
          <a:chExt cx="0" cy="0"/>
        </a:xfrm>
      </p:grpSpPr>
      <p:sp>
        <p:nvSpPr>
          <p:cNvPr id="507" name="Google Shape;507;g1ff3ef15f0d_0_1188"/>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508" name="Google Shape;508;g1ff3ef15f0d_0_1188"/>
          <p:cNvSpPr/>
          <p:nvPr/>
        </p:nvSpPr>
        <p:spPr>
          <a:xfrm>
            <a:off x="0" y="0"/>
            <a:ext cx="9144000" cy="4740251"/>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509" name="Google Shape;509;g1ff3ef15f0d_0_1188"/>
          <p:cNvSpPr txBox="1"/>
          <p:nvPr/>
        </p:nvSpPr>
        <p:spPr>
          <a:xfrm>
            <a:off x="0" y="673729"/>
            <a:ext cx="8599800" cy="2033700"/>
          </a:xfrm>
          <a:prstGeom prst="rect">
            <a:avLst/>
          </a:prstGeom>
          <a:solidFill>
            <a:schemeClr val="lt1"/>
          </a:solidFill>
          <a:ln>
            <a:noFill/>
          </a:ln>
        </p:spPr>
        <p:txBody>
          <a:bodyPr anchorCtr="0" anchor="t" bIns="34275" lIns="68575" spcFirstLastPara="1" rIns="68575" wrap="square" tIns="34275">
            <a:noAutofit/>
          </a:bodyPr>
          <a:lstStyle/>
          <a:p>
            <a:pPr indent="-209550" lvl="1" marL="558800" marR="0" rtl="0" algn="just">
              <a:lnSpc>
                <a:spcPct val="100000"/>
              </a:lnSpc>
              <a:spcBef>
                <a:spcPts val="0"/>
              </a:spcBef>
              <a:spcAft>
                <a:spcPts val="0"/>
              </a:spcAft>
              <a:buClr>
                <a:srgbClr val="000000"/>
              </a:buClr>
              <a:buSzPts val="1500"/>
              <a:buFont typeface="Noto Sans Symbols"/>
              <a:buChar char="▪"/>
            </a:pPr>
            <a:r>
              <a:rPr b="0" i="0" lang="en-US" sz="1500" u="none" cap="none" strike="noStrike">
                <a:solidFill>
                  <a:srgbClr val="000000"/>
                </a:solidFill>
                <a:latin typeface="Arial"/>
                <a:ea typeface="Arial"/>
                <a:cs typeface="Arial"/>
                <a:sym typeface="Arial"/>
              </a:rPr>
              <a:t>Ensure investment in </a:t>
            </a:r>
            <a:r>
              <a:rPr b="0" i="0" lang="en-US" sz="1500" u="none" cap="none" strike="noStrike">
                <a:solidFill>
                  <a:srgbClr val="0069B4"/>
                </a:solidFill>
                <a:latin typeface="Arial"/>
                <a:ea typeface="Arial"/>
                <a:cs typeface="Arial"/>
                <a:sym typeface="Arial"/>
              </a:rPr>
              <a:t>capacity development for the different stakeholders</a:t>
            </a:r>
            <a:r>
              <a:rPr b="0" i="0" lang="en-US" sz="1500" u="none" cap="none" strike="noStrike">
                <a:solidFill>
                  <a:srgbClr val="C00000"/>
                </a:solidFill>
                <a:latin typeface="Arial"/>
                <a:ea typeface="Arial"/>
                <a:cs typeface="Arial"/>
                <a:sym typeface="Arial"/>
              </a:rPr>
              <a:t> </a:t>
            </a:r>
            <a:r>
              <a:rPr b="0" i="0" lang="en-US" sz="1500" u="none" cap="none" strike="noStrike">
                <a:solidFill>
                  <a:srgbClr val="000000"/>
                </a:solidFill>
                <a:latin typeface="Arial"/>
                <a:ea typeface="Arial"/>
                <a:cs typeface="Arial"/>
                <a:sym typeface="Arial"/>
              </a:rPr>
              <a:t>including the generators and the users of the tsunami early warning system </a:t>
            </a:r>
            <a:endParaRPr b="0" i="0" sz="1100" u="none" cap="none" strike="noStrike">
              <a:solidFill>
                <a:srgbClr val="000000"/>
              </a:solidFill>
              <a:latin typeface="Arial"/>
              <a:ea typeface="Arial"/>
              <a:cs typeface="Arial"/>
              <a:sym typeface="Arial"/>
            </a:endParaRPr>
          </a:p>
          <a:p>
            <a:pPr indent="-285750" lvl="2" marL="920750" marR="0" rtl="0" algn="just">
              <a:lnSpc>
                <a:spcPct val="100000"/>
              </a:lnSpc>
              <a:spcBef>
                <a:spcPts val="90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National, regional and local level initiatives to reach the objective of 100% at-risk communities to be prepared and resilient to tsunami</a:t>
            </a:r>
            <a:endParaRPr b="0" i="0" sz="1100" u="none" cap="none" strike="noStrike">
              <a:solidFill>
                <a:srgbClr val="000000"/>
              </a:solidFill>
              <a:latin typeface="Arial"/>
              <a:ea typeface="Arial"/>
              <a:cs typeface="Arial"/>
              <a:sym typeface="Arial"/>
            </a:endParaRPr>
          </a:p>
          <a:p>
            <a:pPr indent="-285750" lvl="2" marL="920750" marR="0" rtl="0" algn="just">
              <a:lnSpc>
                <a:spcPct val="100000"/>
              </a:lnSpc>
              <a:spcBef>
                <a:spcPts val="50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Facilitate equitable access to data, information, knowledge, technology, and infrastructure, leaving no-one behind</a:t>
            </a:r>
            <a:endParaRPr b="0" i="0" sz="1100" u="none" cap="none" strike="noStrike">
              <a:solidFill>
                <a:srgbClr val="000000"/>
              </a:solidFill>
              <a:latin typeface="Arial"/>
              <a:ea typeface="Arial"/>
              <a:cs typeface="Arial"/>
              <a:sym typeface="Arial"/>
            </a:endParaRPr>
          </a:p>
          <a:p>
            <a:pPr indent="-285750" lvl="2" marL="920750" marR="0" rtl="0" algn="just">
              <a:lnSpc>
                <a:spcPct val="100000"/>
              </a:lnSpc>
              <a:spcBef>
                <a:spcPts val="50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ICG-TICs and OTGA – STCs as the means for the delivery of capacity development </a:t>
            </a:r>
            <a:endParaRPr b="0" i="0" sz="1100" u="none" cap="none" strike="noStrike">
              <a:solidFill>
                <a:srgbClr val="000000"/>
              </a:solidFill>
              <a:latin typeface="Arial"/>
              <a:ea typeface="Arial"/>
              <a:cs typeface="Arial"/>
              <a:sym typeface="Arial"/>
            </a:endParaRPr>
          </a:p>
          <a:p>
            <a:pPr indent="-285750" lvl="2" marL="920750" marR="0" rtl="0" algn="just">
              <a:lnSpc>
                <a:spcPct val="100000"/>
              </a:lnSpc>
              <a:spcBef>
                <a:spcPts val="50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Special consideration to be capacity requirements of SIDs and LDCs</a:t>
            </a:r>
            <a:endParaRPr b="0" i="0" sz="1400" u="none" cap="none" strike="noStrike">
              <a:solidFill>
                <a:srgbClr val="000000"/>
              </a:solidFill>
              <a:latin typeface="Arial"/>
              <a:ea typeface="Arial"/>
              <a:cs typeface="Arial"/>
              <a:sym typeface="Arial"/>
            </a:endParaRPr>
          </a:p>
          <a:p>
            <a:pPr indent="-127000" lvl="1" marL="558800" marR="0" rtl="0" algn="just">
              <a:lnSpc>
                <a:spcPct val="100000"/>
              </a:lnSpc>
              <a:spcBef>
                <a:spcPts val="500"/>
              </a:spcBef>
              <a:spcAft>
                <a:spcPts val="0"/>
              </a:spcAft>
              <a:buClr>
                <a:srgbClr val="0070C0"/>
              </a:buClr>
              <a:buSzPts val="1400"/>
              <a:buFont typeface="Noto Sans Symbols"/>
              <a:buNone/>
            </a:pPr>
            <a:r>
              <a:t/>
            </a:r>
            <a:endParaRPr b="0" i="0" sz="1400" u="none" cap="none" strike="noStrike">
              <a:solidFill>
                <a:srgbClr val="000000"/>
              </a:solidFill>
              <a:latin typeface="Arial"/>
              <a:ea typeface="Arial"/>
              <a:cs typeface="Arial"/>
              <a:sym typeface="Arial"/>
            </a:endParaRPr>
          </a:p>
          <a:p>
            <a:pPr indent="-152400" lvl="2" marL="863600" marR="0" rtl="0" algn="just">
              <a:lnSpc>
                <a:spcPct val="100000"/>
              </a:lnSpc>
              <a:spcBef>
                <a:spcPts val="900"/>
              </a:spcBef>
              <a:spcAft>
                <a:spcPts val="0"/>
              </a:spcAft>
              <a:buClr>
                <a:srgbClr val="0070C0"/>
              </a:buClr>
              <a:buSzPts val="1100"/>
              <a:buFont typeface="Noto Sans Symbols"/>
              <a:buNone/>
            </a:pPr>
            <a:r>
              <a:t/>
            </a:r>
            <a:endParaRPr b="0" i="0" sz="1100" u="none" cap="none" strike="noStrike">
              <a:solidFill>
                <a:srgbClr val="000000"/>
              </a:solidFill>
              <a:latin typeface="Arial"/>
              <a:ea typeface="Arial"/>
              <a:cs typeface="Arial"/>
              <a:sym typeface="Arial"/>
            </a:endParaRPr>
          </a:p>
          <a:p>
            <a:pPr indent="0" lvl="1" marL="342900" marR="0" rtl="0" algn="just">
              <a:lnSpc>
                <a:spcPct val="100000"/>
              </a:lnSpc>
              <a:spcBef>
                <a:spcPts val="900"/>
              </a:spcBef>
              <a:spcAft>
                <a:spcPts val="0"/>
              </a:spcAft>
              <a:buClr>
                <a:srgbClr val="0070C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g1ff3ef15f0d_0_1188"/>
          <p:cNvSpPr txBox="1"/>
          <p:nvPr/>
        </p:nvSpPr>
        <p:spPr>
          <a:xfrm>
            <a:off x="103314" y="40623"/>
            <a:ext cx="8828700" cy="497100"/>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Arial"/>
                <a:ea typeface="Arial"/>
                <a:cs typeface="Arial"/>
                <a:sym typeface="Arial"/>
              </a:rPr>
              <a:t>V. Capacity Development - Goals</a:t>
            </a:r>
            <a:endParaRPr b="0" i="0" sz="1100" u="none" cap="none" strike="noStrike">
              <a:solidFill>
                <a:schemeClr val="accent2"/>
              </a:solidFill>
              <a:latin typeface="Arial"/>
              <a:ea typeface="Arial"/>
              <a:cs typeface="Arial"/>
              <a:sym typeface="Arial"/>
            </a:endParaRPr>
          </a:p>
        </p:txBody>
      </p:sp>
      <p:pic>
        <p:nvPicPr>
          <p:cNvPr id="511" name="Google Shape;511;g1ff3ef15f0d_0_1188"/>
          <p:cNvPicPr preferRelativeResize="0"/>
          <p:nvPr/>
        </p:nvPicPr>
        <p:blipFill rotWithShape="1">
          <a:blip r:embed="rId3">
            <a:alphaModFix/>
          </a:blip>
          <a:srcRect b="0" l="0" r="0" t="0"/>
          <a:stretch/>
        </p:blipFill>
        <p:spPr>
          <a:xfrm>
            <a:off x="1013916" y="2877114"/>
            <a:ext cx="2172957" cy="1824392"/>
          </a:xfrm>
          <a:prstGeom prst="rect">
            <a:avLst/>
          </a:prstGeom>
          <a:noFill/>
          <a:ln>
            <a:noFill/>
          </a:ln>
        </p:spPr>
      </p:pic>
      <p:pic>
        <p:nvPicPr>
          <p:cNvPr id="512" name="Google Shape;512;g1ff3ef15f0d_0_1188"/>
          <p:cNvPicPr preferRelativeResize="0"/>
          <p:nvPr/>
        </p:nvPicPr>
        <p:blipFill rotWithShape="1">
          <a:blip r:embed="rId4">
            <a:alphaModFix/>
          </a:blip>
          <a:srcRect b="0" l="0" r="0" t="0"/>
          <a:stretch/>
        </p:blipFill>
        <p:spPr>
          <a:xfrm>
            <a:off x="3304490" y="2892246"/>
            <a:ext cx="2290573" cy="1801511"/>
          </a:xfrm>
          <a:prstGeom prst="rect">
            <a:avLst/>
          </a:prstGeom>
          <a:noFill/>
          <a:ln>
            <a:noFill/>
          </a:ln>
        </p:spPr>
      </p:pic>
      <p:pic>
        <p:nvPicPr>
          <p:cNvPr id="513" name="Google Shape;513;g1ff3ef15f0d_0_1188"/>
          <p:cNvPicPr preferRelativeResize="0"/>
          <p:nvPr/>
        </p:nvPicPr>
        <p:blipFill rotWithShape="1">
          <a:blip r:embed="rId5">
            <a:alphaModFix/>
          </a:blip>
          <a:srcRect b="0" l="0" r="0" t="0"/>
          <a:stretch/>
        </p:blipFill>
        <p:spPr>
          <a:xfrm>
            <a:off x="5709594" y="2905928"/>
            <a:ext cx="2185988" cy="175864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8" name="Shape 518"/>
        <p:cNvGrpSpPr/>
        <p:nvPr/>
      </p:nvGrpSpPr>
      <p:grpSpPr>
        <a:xfrm>
          <a:off x="0" y="0"/>
          <a:ext cx="0" cy="0"/>
          <a:chOff x="0" y="0"/>
          <a:chExt cx="0" cy="0"/>
        </a:xfrm>
      </p:grpSpPr>
      <p:sp>
        <p:nvSpPr>
          <p:cNvPr id="519" name="Google Shape;519;g1ff3ef15f0d_0_1201"/>
          <p:cNvSpPr/>
          <p:nvPr/>
        </p:nvSpPr>
        <p:spPr>
          <a:xfrm>
            <a:off x="2286" y="1544259"/>
            <a:ext cx="9141900" cy="13716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520" name="Google Shape;520;g1ff3ef15f0d_0_1201"/>
          <p:cNvSpPr/>
          <p:nvPr/>
        </p:nvSpPr>
        <p:spPr>
          <a:xfrm>
            <a:off x="0" y="0"/>
            <a:ext cx="9144000" cy="4695986"/>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521" name="Google Shape;521;g1ff3ef15f0d_0_1201"/>
          <p:cNvSpPr txBox="1"/>
          <p:nvPr/>
        </p:nvSpPr>
        <p:spPr>
          <a:xfrm>
            <a:off x="0" y="664598"/>
            <a:ext cx="8739114" cy="3968700"/>
          </a:xfrm>
          <a:prstGeom prst="rect">
            <a:avLst/>
          </a:prstGeom>
          <a:solidFill>
            <a:schemeClr val="lt1"/>
          </a:solidFill>
          <a:ln>
            <a:noFill/>
          </a:ln>
        </p:spPr>
        <p:txBody>
          <a:bodyPr anchorCtr="0" anchor="t" bIns="34275" lIns="68575" spcFirstLastPara="1" rIns="68575" wrap="square" tIns="34275">
            <a:noAutofit/>
          </a:bodyPr>
          <a:lstStyle/>
          <a:p>
            <a:pPr indent="-215900" lvl="1" marL="558800" marR="0" rtl="0" algn="just">
              <a:lnSpc>
                <a:spcPct val="100000"/>
              </a:lnSpc>
              <a:spcBef>
                <a:spcPts val="0"/>
              </a:spcBef>
              <a:spcAft>
                <a:spcPts val="0"/>
              </a:spcAft>
              <a:buClr>
                <a:srgbClr val="000000"/>
              </a:buClr>
              <a:buSzPts val="1200"/>
              <a:buFont typeface="Noto Sans Symbols"/>
              <a:buChar char="▪"/>
            </a:pPr>
            <a:r>
              <a:rPr b="0" i="0" lang="en-US" sz="1200" u="none" cap="none" strike="noStrike">
                <a:solidFill>
                  <a:srgbClr val="000000"/>
                </a:solidFill>
                <a:latin typeface="Arial"/>
                <a:ea typeface="Arial"/>
                <a:cs typeface="Arial"/>
                <a:sym typeface="Arial"/>
              </a:rPr>
              <a:t>The </a:t>
            </a:r>
            <a:r>
              <a:rPr b="0" i="0" lang="en-US" sz="1200" u="none" cap="none" strike="noStrike">
                <a:solidFill>
                  <a:srgbClr val="0069B4"/>
                </a:solidFill>
                <a:latin typeface="Arial"/>
                <a:ea typeface="Arial"/>
                <a:cs typeface="Arial"/>
                <a:sym typeface="Arial"/>
              </a:rPr>
              <a:t>ODTP provides a framework for identifying gaps, suggesting solutions, prioritise resources, and implementing actions</a:t>
            </a:r>
            <a:r>
              <a:rPr b="0" i="0" lang="en-US" sz="1200" u="none" cap="none" strike="noStrike">
                <a:solidFill>
                  <a:srgbClr val="C00000"/>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within the timeframe of the Ocean Decade</a:t>
            </a:r>
            <a:endParaRPr b="0" i="0" sz="1100" u="none" cap="none" strike="noStrike">
              <a:solidFill>
                <a:srgbClr val="000000"/>
              </a:solidFill>
              <a:latin typeface="Arial"/>
              <a:ea typeface="Arial"/>
              <a:cs typeface="Arial"/>
              <a:sym typeface="Arial"/>
            </a:endParaRPr>
          </a:p>
          <a:p>
            <a:pPr indent="-215900" lvl="1" marL="558800" marR="0" rtl="0" algn="just">
              <a:lnSpc>
                <a:spcPct val="100000"/>
              </a:lnSpc>
              <a:spcBef>
                <a:spcPts val="900"/>
              </a:spcBef>
              <a:spcAft>
                <a:spcPts val="0"/>
              </a:spcAft>
              <a:buClr>
                <a:srgbClr val="000000"/>
              </a:buClr>
              <a:buSzPts val="1200"/>
              <a:buFont typeface="Noto Sans Symbols"/>
              <a:buChar char="▪"/>
            </a:pPr>
            <a:r>
              <a:rPr b="0" i="0" lang="en-US" sz="1200" u="none" cap="none" strike="noStrike">
                <a:solidFill>
                  <a:srgbClr val="000000"/>
                </a:solidFill>
                <a:latin typeface="Arial"/>
                <a:ea typeface="Arial"/>
                <a:cs typeface="Arial"/>
                <a:sym typeface="Arial"/>
              </a:rPr>
              <a:t>This plan </a:t>
            </a:r>
            <a:r>
              <a:rPr b="0" i="0" lang="en-US" sz="1200" u="none" cap="none" strike="noStrike">
                <a:solidFill>
                  <a:srgbClr val="0069B4"/>
                </a:solidFill>
                <a:latin typeface="Arial"/>
                <a:ea typeface="Arial"/>
                <a:cs typeface="Arial"/>
                <a:sym typeface="Arial"/>
              </a:rPr>
              <a:t>outlines the pathways for achieving overall objectives</a:t>
            </a:r>
            <a:r>
              <a:rPr b="0" i="0" lang="en-US" sz="1200" u="none" cap="none" strike="noStrike">
                <a:solidFill>
                  <a:srgbClr val="C00000"/>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of ODTP including challenges, solutions, performance indicators, milestones and target dates for the four main components of the tsunami early warning system</a:t>
            </a:r>
            <a:endParaRPr b="0" i="0" sz="1100" u="none" cap="none" strike="noStrike">
              <a:solidFill>
                <a:srgbClr val="000000"/>
              </a:solidFill>
              <a:latin typeface="Arial"/>
              <a:ea typeface="Arial"/>
              <a:cs typeface="Arial"/>
              <a:sym typeface="Arial"/>
            </a:endParaRPr>
          </a:p>
          <a:p>
            <a:pPr indent="-215900" lvl="1" marL="558800" marR="0" rtl="0" algn="just">
              <a:lnSpc>
                <a:spcPct val="100000"/>
              </a:lnSpc>
              <a:spcBef>
                <a:spcPts val="900"/>
              </a:spcBef>
              <a:spcAft>
                <a:spcPts val="0"/>
              </a:spcAft>
              <a:buClr>
                <a:srgbClr val="000000"/>
              </a:buClr>
              <a:buSzPts val="1200"/>
              <a:buFont typeface="Noto Sans Symbols"/>
              <a:buChar char="▪"/>
            </a:pPr>
            <a:r>
              <a:rPr b="0" i="0" lang="en-US" sz="1200" u="none" cap="none" strike="noStrike">
                <a:solidFill>
                  <a:srgbClr val="000000"/>
                </a:solidFill>
                <a:latin typeface="Arial"/>
                <a:ea typeface="Arial"/>
                <a:cs typeface="Arial"/>
                <a:sym typeface="Arial"/>
              </a:rPr>
              <a:t>Considering the nature of tsunami hazard, the </a:t>
            </a:r>
            <a:r>
              <a:rPr b="0" i="0" lang="en-US" sz="1200" u="none" cap="none" strike="noStrike">
                <a:solidFill>
                  <a:srgbClr val="0069B4"/>
                </a:solidFill>
                <a:latin typeface="Arial"/>
                <a:ea typeface="Arial"/>
                <a:cs typeface="Arial"/>
                <a:sym typeface="Arial"/>
              </a:rPr>
              <a:t>optimal solutions should have a global design, address regional imperatives, and be implemented through contributions and actions of Member States </a:t>
            </a:r>
            <a:r>
              <a:rPr b="0" i="0" lang="en-US" sz="1200" u="none" cap="none" strike="noStrike">
                <a:solidFill>
                  <a:srgbClr val="000000"/>
                </a:solidFill>
                <a:latin typeface="Arial"/>
                <a:ea typeface="Arial"/>
                <a:cs typeface="Arial"/>
                <a:sym typeface="Arial"/>
              </a:rPr>
              <a:t>and other stakeholders</a:t>
            </a:r>
            <a:endParaRPr b="0" i="0" sz="1100" u="none" cap="none" strike="noStrike">
              <a:solidFill>
                <a:srgbClr val="000000"/>
              </a:solidFill>
              <a:latin typeface="Arial"/>
              <a:ea typeface="Arial"/>
              <a:cs typeface="Arial"/>
              <a:sym typeface="Arial"/>
            </a:endParaRPr>
          </a:p>
          <a:p>
            <a:pPr indent="-215900" lvl="1" marL="558800" marR="0" rtl="0" algn="just">
              <a:lnSpc>
                <a:spcPct val="100000"/>
              </a:lnSpc>
              <a:spcBef>
                <a:spcPts val="900"/>
              </a:spcBef>
              <a:spcAft>
                <a:spcPts val="0"/>
              </a:spcAft>
              <a:buClr>
                <a:srgbClr val="000000"/>
              </a:buClr>
              <a:buSzPts val="1200"/>
              <a:buFont typeface="Noto Sans Symbols"/>
              <a:buChar char="▪"/>
            </a:pPr>
            <a:r>
              <a:rPr b="0" i="0" lang="en-US" sz="1200" u="none" cap="none" strike="noStrike">
                <a:solidFill>
                  <a:srgbClr val="000000"/>
                </a:solidFill>
                <a:latin typeface="Arial"/>
                <a:ea typeface="Arial"/>
                <a:cs typeface="Arial"/>
                <a:sym typeface="Arial"/>
              </a:rPr>
              <a:t>Scientific objectives of the tsunami warning enhancements will be achieved by </a:t>
            </a:r>
            <a:r>
              <a:rPr b="0" i="0" lang="en-US" sz="1200" u="none" cap="none" strike="noStrike">
                <a:solidFill>
                  <a:srgbClr val="0069B4"/>
                </a:solidFill>
                <a:latin typeface="Arial"/>
                <a:ea typeface="Arial"/>
                <a:cs typeface="Arial"/>
                <a:sym typeface="Arial"/>
              </a:rPr>
              <a:t>maximizing and expanding current capabilities, identifying capabilities that exist but are not currently applied to tsunami, and developing new capabilities </a:t>
            </a:r>
            <a:r>
              <a:rPr b="0" i="0" lang="en-US" sz="1200" u="none" cap="none" strike="noStrike">
                <a:solidFill>
                  <a:srgbClr val="000000"/>
                </a:solidFill>
                <a:latin typeface="Arial"/>
                <a:ea typeface="Arial"/>
                <a:cs typeface="Arial"/>
                <a:sym typeface="Arial"/>
              </a:rPr>
              <a:t>through innovation and research</a:t>
            </a:r>
            <a:endParaRPr b="0" i="0" sz="1100" u="none" cap="none" strike="noStrike">
              <a:solidFill>
                <a:srgbClr val="000000"/>
              </a:solidFill>
              <a:latin typeface="Arial"/>
              <a:ea typeface="Arial"/>
              <a:cs typeface="Arial"/>
              <a:sym typeface="Arial"/>
            </a:endParaRPr>
          </a:p>
          <a:p>
            <a:pPr indent="-215900" lvl="1" marL="558800" marR="0" rtl="0" algn="just">
              <a:lnSpc>
                <a:spcPct val="100000"/>
              </a:lnSpc>
              <a:spcBef>
                <a:spcPts val="900"/>
              </a:spcBef>
              <a:spcAft>
                <a:spcPts val="0"/>
              </a:spcAft>
              <a:buClr>
                <a:srgbClr val="C00000"/>
              </a:buClr>
              <a:buSzPts val="1200"/>
              <a:buFont typeface="Noto Sans Symbols"/>
              <a:buChar char="▪"/>
            </a:pPr>
            <a:r>
              <a:rPr b="0" i="0" lang="en-US" sz="1200" u="none" cap="none" strike="noStrike">
                <a:solidFill>
                  <a:srgbClr val="0069B4"/>
                </a:solidFill>
                <a:latin typeface="Arial"/>
                <a:ea typeface="Arial"/>
                <a:cs typeface="Arial"/>
                <a:sym typeface="Arial"/>
              </a:rPr>
              <a:t>Member States </a:t>
            </a:r>
            <a:r>
              <a:rPr b="0" i="0" lang="en-US" sz="1200" u="none" cap="none" strike="noStrike">
                <a:solidFill>
                  <a:srgbClr val="000000"/>
                </a:solidFill>
                <a:latin typeface="Arial"/>
                <a:ea typeface="Arial"/>
                <a:cs typeface="Arial"/>
                <a:sym typeface="Arial"/>
              </a:rPr>
              <a:t>should </a:t>
            </a:r>
            <a:r>
              <a:rPr b="0" i="0" lang="en-US" sz="1200" u="none" cap="none" strike="noStrike">
                <a:solidFill>
                  <a:srgbClr val="0069B4"/>
                </a:solidFill>
                <a:latin typeface="Arial"/>
                <a:ea typeface="Arial"/>
                <a:cs typeface="Arial"/>
                <a:sym typeface="Arial"/>
              </a:rPr>
              <a:t>endeavour to dovetail their national tsunami warning system plans/programmes </a:t>
            </a:r>
            <a:r>
              <a:rPr b="0" i="0" lang="en-US" sz="1200" u="none" cap="none" strike="noStrike">
                <a:solidFill>
                  <a:srgbClr val="000000"/>
                </a:solidFill>
                <a:latin typeface="Arial"/>
                <a:ea typeface="Arial"/>
                <a:cs typeface="Arial"/>
                <a:sym typeface="Arial"/>
              </a:rPr>
              <a:t>with the ODTP objectives</a:t>
            </a:r>
            <a:endParaRPr b="0" i="0" sz="1100" u="none" cap="none" strike="noStrike">
              <a:solidFill>
                <a:srgbClr val="000000"/>
              </a:solidFill>
              <a:latin typeface="Arial"/>
              <a:ea typeface="Arial"/>
              <a:cs typeface="Arial"/>
              <a:sym typeface="Arial"/>
            </a:endParaRPr>
          </a:p>
          <a:p>
            <a:pPr indent="-215900" lvl="1" marL="558800" marR="0" rtl="0" algn="just">
              <a:lnSpc>
                <a:spcPct val="100000"/>
              </a:lnSpc>
              <a:spcBef>
                <a:spcPts val="900"/>
              </a:spcBef>
              <a:spcAft>
                <a:spcPts val="0"/>
              </a:spcAft>
              <a:buClr>
                <a:srgbClr val="C00000"/>
              </a:buClr>
              <a:buSzPts val="1200"/>
              <a:buFont typeface="Noto Sans Symbols"/>
              <a:buChar char="▪"/>
            </a:pPr>
            <a:r>
              <a:rPr b="0" i="0" lang="en-US" sz="1200" u="none" cap="none" strike="noStrike">
                <a:solidFill>
                  <a:srgbClr val="0069B4"/>
                </a:solidFill>
                <a:latin typeface="Arial"/>
                <a:ea typeface="Arial"/>
                <a:cs typeface="Arial"/>
                <a:sym typeface="Arial"/>
              </a:rPr>
              <a:t>Member states, </a:t>
            </a:r>
            <a:r>
              <a:rPr b="0" i="0" lang="en-US" sz="1200" u="none" cap="none" strike="noStrike">
                <a:solidFill>
                  <a:srgbClr val="000000"/>
                </a:solidFill>
                <a:latin typeface="Arial"/>
                <a:ea typeface="Arial"/>
                <a:cs typeface="Arial"/>
                <a:sym typeface="Arial"/>
              </a:rPr>
              <a:t>academic institutions and industries will seek, possibly </a:t>
            </a:r>
            <a:r>
              <a:rPr b="0" i="0" lang="en-US" sz="1200" u="none" cap="none" strike="noStrike">
                <a:solidFill>
                  <a:srgbClr val="0069B4"/>
                </a:solidFill>
                <a:latin typeface="Arial"/>
                <a:ea typeface="Arial"/>
                <a:cs typeface="Arial"/>
                <a:sym typeface="Arial"/>
              </a:rPr>
              <a:t>through ICG consultation to identify candidate proposals </a:t>
            </a:r>
            <a:r>
              <a:rPr b="0" i="0" lang="en-US" sz="1200" u="none" cap="none" strike="noStrike">
                <a:solidFill>
                  <a:srgbClr val="000000"/>
                </a:solidFill>
                <a:latin typeface="Arial"/>
                <a:ea typeface="Arial"/>
                <a:cs typeface="Arial"/>
                <a:sym typeface="Arial"/>
              </a:rPr>
              <a:t>aimed at addressing the solutions</a:t>
            </a:r>
            <a:endParaRPr b="0" i="0" sz="1100" u="none" cap="none" strike="noStrike">
              <a:solidFill>
                <a:srgbClr val="000000"/>
              </a:solidFill>
              <a:latin typeface="Arial"/>
              <a:ea typeface="Arial"/>
              <a:cs typeface="Arial"/>
              <a:sym typeface="Arial"/>
            </a:endParaRPr>
          </a:p>
          <a:p>
            <a:pPr indent="-215900" lvl="1" marL="558800" marR="0" rtl="0" algn="just">
              <a:lnSpc>
                <a:spcPct val="100000"/>
              </a:lnSpc>
              <a:spcBef>
                <a:spcPts val="900"/>
              </a:spcBef>
              <a:spcAft>
                <a:spcPts val="0"/>
              </a:spcAft>
              <a:buClr>
                <a:srgbClr val="C00000"/>
              </a:buClr>
              <a:buSzPts val="1200"/>
              <a:buFont typeface="Noto Sans Symbols"/>
              <a:buChar char="▪"/>
            </a:pPr>
            <a:r>
              <a:rPr b="0" i="0" lang="en-US" sz="1200" u="none" cap="none" strike="noStrike">
                <a:solidFill>
                  <a:srgbClr val="0069B4"/>
                </a:solidFill>
                <a:latin typeface="Arial"/>
                <a:ea typeface="Arial"/>
                <a:cs typeface="Arial"/>
                <a:sym typeface="Arial"/>
              </a:rPr>
              <a:t>R&amp;D community and Industry</a:t>
            </a:r>
            <a:r>
              <a:rPr b="0" i="0" lang="en-US" sz="1200" u="none" cap="none" strike="noStrike">
                <a:solidFill>
                  <a:srgbClr val="C00000"/>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has the opportunity to develop and contribute </a:t>
            </a:r>
            <a:r>
              <a:rPr b="0" i="0" lang="en-US" sz="1200" u="none" cap="none" strike="noStrike">
                <a:solidFill>
                  <a:srgbClr val="0069B4"/>
                </a:solidFill>
                <a:latin typeface="Arial"/>
                <a:ea typeface="Arial"/>
                <a:cs typeface="Arial"/>
                <a:sym typeface="Arial"/>
              </a:rPr>
              <a:t>to scientific understanding, technological solutions, product development and capacity building.</a:t>
            </a:r>
            <a:endParaRPr b="0" i="0" sz="1100" u="none" cap="none" strike="noStrike">
              <a:solidFill>
                <a:srgbClr val="0069B4"/>
              </a:solidFill>
              <a:latin typeface="Arial"/>
              <a:ea typeface="Arial"/>
              <a:cs typeface="Arial"/>
              <a:sym typeface="Arial"/>
            </a:endParaRPr>
          </a:p>
          <a:p>
            <a:pPr indent="-215900" lvl="1" marL="558800" marR="0" rtl="0" algn="just">
              <a:lnSpc>
                <a:spcPct val="100000"/>
              </a:lnSpc>
              <a:spcBef>
                <a:spcPts val="900"/>
              </a:spcBef>
              <a:spcAft>
                <a:spcPts val="0"/>
              </a:spcAft>
              <a:buClr>
                <a:srgbClr val="000000"/>
              </a:buClr>
              <a:buSzPts val="1200"/>
              <a:buFont typeface="Noto Sans Symbols"/>
              <a:buChar char="▪"/>
            </a:pPr>
            <a:r>
              <a:rPr b="0" i="0" lang="en-US" sz="1200" u="none" cap="none" strike="noStrike">
                <a:solidFill>
                  <a:srgbClr val="000000"/>
                </a:solidFill>
                <a:latin typeface="Arial"/>
                <a:ea typeface="Arial"/>
                <a:cs typeface="Arial"/>
                <a:sym typeface="Arial"/>
              </a:rPr>
              <a:t>The intent of the plan is to </a:t>
            </a:r>
            <a:r>
              <a:rPr b="0" i="0" lang="en-US" sz="1200" u="none" cap="none" strike="noStrike">
                <a:solidFill>
                  <a:srgbClr val="0069B4"/>
                </a:solidFill>
                <a:latin typeface="Arial"/>
                <a:ea typeface="Arial"/>
                <a:cs typeface="Arial"/>
                <a:sym typeface="Arial"/>
              </a:rPr>
              <a:t>offer contribution pathways that cover the full spectrum or financial commitment</a:t>
            </a:r>
            <a:r>
              <a:rPr b="0" i="0" lang="en-US" sz="1200" u="none" cap="none" strike="noStrike">
                <a:solidFill>
                  <a:srgbClr val="C00000"/>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by targeting the objectives most important to advancing Member State capabilities </a:t>
            </a:r>
            <a:endParaRPr b="0" i="0" sz="1100" u="none" cap="none" strike="noStrike">
              <a:solidFill>
                <a:srgbClr val="000000"/>
              </a:solidFill>
              <a:latin typeface="Arial"/>
              <a:ea typeface="Arial"/>
              <a:cs typeface="Arial"/>
              <a:sym typeface="Arial"/>
            </a:endParaRPr>
          </a:p>
          <a:p>
            <a:pPr indent="-139700" lvl="1" marL="558800" marR="0" rtl="0" algn="just">
              <a:lnSpc>
                <a:spcPct val="100000"/>
              </a:lnSpc>
              <a:spcBef>
                <a:spcPts val="900"/>
              </a:spcBef>
              <a:spcAft>
                <a:spcPts val="0"/>
              </a:spcAft>
              <a:buClr>
                <a:srgbClr val="0070C0"/>
              </a:buClr>
              <a:buSzPts val="1200"/>
              <a:buFont typeface="Noto Sans Symbols"/>
              <a:buNone/>
            </a:pPr>
            <a:r>
              <a:t/>
            </a:r>
            <a:endParaRPr b="0" i="0" sz="1200" u="none" cap="none" strike="noStrike">
              <a:solidFill>
                <a:srgbClr val="000000"/>
              </a:solidFill>
              <a:latin typeface="Arial"/>
              <a:ea typeface="Arial"/>
              <a:cs typeface="Arial"/>
              <a:sym typeface="Arial"/>
            </a:endParaRPr>
          </a:p>
          <a:p>
            <a:pPr indent="-139700" lvl="1" marL="558800" marR="0" rtl="0" algn="just">
              <a:lnSpc>
                <a:spcPct val="100000"/>
              </a:lnSpc>
              <a:spcBef>
                <a:spcPts val="900"/>
              </a:spcBef>
              <a:spcAft>
                <a:spcPts val="0"/>
              </a:spcAft>
              <a:buClr>
                <a:srgbClr val="0070C0"/>
              </a:buClr>
              <a:buSzPts val="1200"/>
              <a:buFont typeface="Noto Sans Symbols"/>
              <a:buNone/>
            </a:pPr>
            <a:r>
              <a:t/>
            </a:r>
            <a:endParaRPr b="0" i="0" sz="1200" u="none" cap="none" strike="noStrike">
              <a:solidFill>
                <a:srgbClr val="000000"/>
              </a:solidFill>
              <a:latin typeface="Arial"/>
              <a:ea typeface="Arial"/>
              <a:cs typeface="Arial"/>
              <a:sym typeface="Arial"/>
            </a:endParaRPr>
          </a:p>
        </p:txBody>
      </p:sp>
      <p:sp>
        <p:nvSpPr>
          <p:cNvPr id="522" name="Google Shape;522;g1ff3ef15f0d_0_1201"/>
          <p:cNvSpPr txBox="1"/>
          <p:nvPr/>
        </p:nvSpPr>
        <p:spPr>
          <a:xfrm>
            <a:off x="105600" y="83749"/>
            <a:ext cx="9038400" cy="497100"/>
          </a:xfrm>
          <a:prstGeom prst="rect">
            <a:avLst/>
          </a:prstGeom>
          <a:no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099BDD"/>
              </a:buClr>
              <a:buSzPts val="2100"/>
              <a:buFont typeface="Gill Sans"/>
              <a:buNone/>
            </a:pPr>
            <a:r>
              <a:rPr b="1" i="0" lang="en-US" sz="2100" u="none" cap="none" strike="noStrike">
                <a:solidFill>
                  <a:schemeClr val="accent2"/>
                </a:solidFill>
                <a:latin typeface="Arial"/>
                <a:ea typeface="Arial"/>
                <a:cs typeface="Arial"/>
                <a:sym typeface="Arial"/>
              </a:rPr>
              <a:t>VI. Pathways to Implementation</a:t>
            </a:r>
            <a:endParaRPr b="0" i="0" sz="1100" u="none" cap="none" strike="noStrike">
              <a:solidFill>
                <a:schemeClr val="accent2"/>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11"/>
          <p:cNvSpPr txBox="1"/>
          <p:nvPr/>
        </p:nvSpPr>
        <p:spPr>
          <a:xfrm>
            <a:off x="539552" y="123478"/>
            <a:ext cx="8424936" cy="569913"/>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rgbClr val="000000"/>
              </a:buClr>
              <a:buSzPts val="2800"/>
              <a:buFont typeface="Arial"/>
              <a:buNone/>
            </a:pPr>
            <a:r>
              <a:rPr b="1" i="0" lang="en-US" sz="2800" u="none" cap="none" strike="noStrike">
                <a:solidFill>
                  <a:schemeClr val="accent2"/>
                </a:solidFill>
                <a:latin typeface="Arial"/>
                <a:ea typeface="Arial"/>
                <a:cs typeface="Arial"/>
                <a:sym typeface="Arial"/>
              </a:rPr>
              <a:t>What we have Done</a:t>
            </a:r>
            <a:endParaRPr b="1" i="0" sz="2800" u="none" cap="none" strike="noStrike">
              <a:solidFill>
                <a:schemeClr val="accent2"/>
              </a:solidFill>
              <a:latin typeface="Arial"/>
              <a:ea typeface="Arial"/>
              <a:cs typeface="Arial"/>
              <a:sym typeface="Arial"/>
            </a:endParaRPr>
          </a:p>
        </p:txBody>
      </p:sp>
      <p:sp>
        <p:nvSpPr>
          <p:cNvPr id="529" name="Google Shape;529;p11"/>
          <p:cNvSpPr txBox="1"/>
          <p:nvPr>
            <p:ph idx="1" type="body"/>
          </p:nvPr>
        </p:nvSpPr>
        <p:spPr>
          <a:xfrm>
            <a:off x="449451" y="1003836"/>
            <a:ext cx="8424936" cy="3568162"/>
          </a:xfrm>
          <a:prstGeom prst="rect">
            <a:avLst/>
          </a:prstGeom>
          <a:noFill/>
          <a:ln>
            <a:noFill/>
          </a:ln>
        </p:spPr>
        <p:txBody>
          <a:bodyPr anchorCtr="0" anchor="t" bIns="45675" lIns="91375" spcFirstLastPara="1" rIns="91375" wrap="square" tIns="45675">
            <a:noAutofit/>
          </a:bodyPr>
          <a:lstStyle/>
          <a:p>
            <a:pPr indent="-285750" lvl="0" marL="285750" rtl="0" algn="l">
              <a:lnSpc>
                <a:spcPct val="150000"/>
              </a:lnSpc>
              <a:spcBef>
                <a:spcPts val="280"/>
              </a:spcBef>
              <a:spcAft>
                <a:spcPts val="0"/>
              </a:spcAft>
              <a:buClr>
                <a:schemeClr val="dk1"/>
              </a:buClr>
              <a:buSzPts val="1400"/>
              <a:buFont typeface="Noto Sans Symbols"/>
              <a:buChar char="▪"/>
            </a:pPr>
            <a:r>
              <a:rPr lang="en-US" sz="1500"/>
              <a:t>CARIBE EWS governance (WG/TT) reflect match the priority areas of ODTP</a:t>
            </a:r>
            <a:endParaRPr/>
          </a:p>
          <a:p>
            <a:pPr indent="-285750" lvl="0" marL="285750" rtl="0" algn="l">
              <a:lnSpc>
                <a:spcPct val="150000"/>
              </a:lnSpc>
              <a:spcBef>
                <a:spcPts val="280"/>
              </a:spcBef>
              <a:spcAft>
                <a:spcPts val="0"/>
              </a:spcAft>
              <a:buClr>
                <a:schemeClr val="dk1"/>
              </a:buClr>
              <a:buSzPts val="1400"/>
              <a:buFont typeface="Noto Sans Symbols"/>
              <a:buChar char="▪"/>
            </a:pPr>
            <a:r>
              <a:rPr lang="en-US" sz="1500"/>
              <a:t>TR is being implemented in many of the MS and there is desirability to implement or there is an analogous program</a:t>
            </a:r>
            <a:endParaRPr/>
          </a:p>
          <a:p>
            <a:pPr indent="-285750" lvl="1" marL="742950" rtl="0" algn="l">
              <a:lnSpc>
                <a:spcPct val="150000"/>
              </a:lnSpc>
              <a:spcBef>
                <a:spcPts val="280"/>
              </a:spcBef>
              <a:spcAft>
                <a:spcPts val="0"/>
              </a:spcAft>
              <a:buClr>
                <a:schemeClr val="dk1"/>
              </a:buClr>
              <a:buSzPts val="1400"/>
              <a:buFont typeface="Courier New"/>
              <a:buChar char="o"/>
            </a:pPr>
            <a:r>
              <a:rPr lang="en-US" sz="1400"/>
              <a:t>CTIC</a:t>
            </a:r>
            <a:endParaRPr sz="1400"/>
          </a:p>
          <a:p>
            <a:pPr indent="-285750" lvl="1" marL="742950" rtl="0" algn="l">
              <a:lnSpc>
                <a:spcPct val="150000"/>
              </a:lnSpc>
              <a:spcBef>
                <a:spcPts val="280"/>
              </a:spcBef>
              <a:spcAft>
                <a:spcPts val="0"/>
              </a:spcAft>
              <a:buClr>
                <a:schemeClr val="dk1"/>
              </a:buClr>
              <a:buSzPts val="1400"/>
              <a:buFont typeface="Courier New"/>
              <a:buChar char="o"/>
            </a:pPr>
            <a:r>
              <a:rPr lang="en-US" sz="1400"/>
              <a:t>ITIC-CAR/USAID</a:t>
            </a:r>
            <a:endParaRPr sz="1400"/>
          </a:p>
          <a:p>
            <a:pPr indent="-285750" lvl="1" marL="742950" rtl="0" algn="l">
              <a:lnSpc>
                <a:spcPct val="150000"/>
              </a:lnSpc>
              <a:spcBef>
                <a:spcPts val="280"/>
              </a:spcBef>
              <a:spcAft>
                <a:spcPts val="0"/>
              </a:spcAft>
              <a:buClr>
                <a:schemeClr val="dk1"/>
              </a:buClr>
              <a:buSzPts val="1400"/>
              <a:buFont typeface="Courier New"/>
              <a:buChar char="o"/>
            </a:pPr>
            <a:r>
              <a:rPr lang="en-US" sz="1400"/>
              <a:t>Natl Initiatives - Costa Rica</a:t>
            </a:r>
            <a:endParaRPr sz="1400"/>
          </a:p>
          <a:p>
            <a:pPr indent="-285750" lvl="0" marL="285750" rtl="0" algn="l">
              <a:lnSpc>
                <a:spcPct val="150000"/>
              </a:lnSpc>
              <a:spcBef>
                <a:spcPts val="280"/>
              </a:spcBef>
              <a:spcAft>
                <a:spcPts val="0"/>
              </a:spcAft>
              <a:buClr>
                <a:schemeClr val="dk1"/>
              </a:buClr>
              <a:buSzPts val="1400"/>
              <a:buFont typeface="Noto Sans Symbols"/>
              <a:buChar char="▪"/>
            </a:pPr>
            <a:r>
              <a:rPr lang="en-US" sz="1400"/>
              <a:t>SL Training course in Spanish, November 2023, Costa Rica</a:t>
            </a:r>
            <a:endParaRPr sz="1400"/>
          </a:p>
          <a:p>
            <a:pPr indent="-285750" lvl="0" marL="285750" rtl="0" algn="l">
              <a:lnSpc>
                <a:spcPct val="150000"/>
              </a:lnSpc>
              <a:spcBef>
                <a:spcPts val="280"/>
              </a:spcBef>
              <a:spcAft>
                <a:spcPts val="0"/>
              </a:spcAft>
              <a:buClr>
                <a:schemeClr val="dk1"/>
              </a:buClr>
              <a:buSzPts val="1400"/>
              <a:buFont typeface="Noto Sans Symbols"/>
              <a:buChar char="▪"/>
            </a:pPr>
            <a:r>
              <a:rPr lang="en-US" sz="1400"/>
              <a:t>GNSS Workshop August, 2023 in Puerto Rico</a:t>
            </a:r>
            <a:endParaRPr sz="1400"/>
          </a:p>
          <a:p>
            <a:pPr indent="-285750" lvl="0" marL="285750" rtl="0" algn="l">
              <a:lnSpc>
                <a:spcPct val="150000"/>
              </a:lnSpc>
              <a:spcBef>
                <a:spcPts val="280"/>
              </a:spcBef>
              <a:spcAft>
                <a:spcPts val="0"/>
              </a:spcAft>
              <a:buClr>
                <a:schemeClr val="dk1"/>
              </a:buClr>
              <a:buSzPts val="1400"/>
              <a:buFont typeface="Noto Sans Symbols"/>
              <a:buChar char="▪"/>
            </a:pPr>
            <a:r>
              <a:rPr lang="en-US" sz="1400"/>
              <a:t>Tsunami Evacuation Workshop in Spanish, April 2024, Costa Rica</a:t>
            </a:r>
            <a:endParaRPr sz="1400"/>
          </a:p>
          <a:p>
            <a:pPr indent="-215900" lvl="0" marL="635786" rtl="0" algn="l">
              <a:lnSpc>
                <a:spcPct val="90000"/>
              </a:lnSpc>
              <a:spcBef>
                <a:spcPts val="280"/>
              </a:spcBef>
              <a:spcAft>
                <a:spcPts val="0"/>
              </a:spcAft>
              <a:buClr>
                <a:schemeClr val="dk1"/>
              </a:buClr>
              <a:buSzPts val="1100"/>
              <a:buFont typeface="Noto Sans Symbols"/>
              <a:buNone/>
            </a:pPr>
            <a:r>
              <a:t/>
            </a:r>
            <a:endParaRPr sz="1400"/>
          </a:p>
          <a:p>
            <a:pPr indent="-214630" lvl="0" marL="356870" rtl="0" algn="l">
              <a:lnSpc>
                <a:spcPct val="90000"/>
              </a:lnSpc>
              <a:spcBef>
                <a:spcPts val="280"/>
              </a:spcBef>
              <a:spcAft>
                <a:spcPts val="0"/>
              </a:spcAft>
              <a:buClr>
                <a:schemeClr val="dk1"/>
              </a:buClr>
              <a:buSzPts val="1120"/>
              <a:buFont typeface="Noto Sans Symbols"/>
              <a:buNone/>
            </a:pPr>
            <a:r>
              <a:t/>
            </a:r>
            <a:endParaRPr sz="1400">
              <a:latin typeface="Arial"/>
              <a:ea typeface="Arial"/>
              <a:cs typeface="Arial"/>
              <a:sym typeface="Arial"/>
            </a:endParaRPr>
          </a:p>
          <a:p>
            <a:pPr indent="-231140" lvl="0" marL="342900" rtl="0" algn="l">
              <a:lnSpc>
                <a:spcPct val="90000"/>
              </a:lnSpc>
              <a:spcBef>
                <a:spcPts val="220"/>
              </a:spcBef>
              <a:spcAft>
                <a:spcPts val="0"/>
              </a:spcAft>
              <a:buClr>
                <a:schemeClr val="dk1"/>
              </a:buClr>
              <a:buSzPts val="880"/>
              <a:buFont typeface="Noto Sans Symbols"/>
              <a:buNone/>
            </a:pPr>
            <a:r>
              <a:t/>
            </a:r>
            <a:endParaRPr sz="1100"/>
          </a:p>
          <a:p>
            <a:pPr indent="-214630" lvl="0" marL="285750" rtl="0" algn="l">
              <a:lnSpc>
                <a:spcPct val="90000"/>
              </a:lnSpc>
              <a:spcBef>
                <a:spcPts val="900"/>
              </a:spcBef>
              <a:spcAft>
                <a:spcPts val="0"/>
              </a:spcAft>
              <a:buClr>
                <a:schemeClr val="dk1"/>
              </a:buClr>
              <a:buSzPts val="1120"/>
              <a:buFont typeface="Noto Sans Symbols"/>
              <a:buNone/>
            </a:pPr>
            <a:r>
              <a:t/>
            </a:r>
            <a:endParaRPr sz="1400">
              <a:latin typeface="Arial"/>
              <a:ea typeface="Arial"/>
              <a:cs typeface="Arial"/>
              <a:sym typeface="Arial"/>
            </a:endParaRPr>
          </a:p>
          <a:p>
            <a:pPr indent="-214630" lvl="0" marL="285750" rtl="0" algn="l">
              <a:lnSpc>
                <a:spcPct val="90000"/>
              </a:lnSpc>
              <a:spcBef>
                <a:spcPts val="900"/>
              </a:spcBef>
              <a:spcAft>
                <a:spcPts val="0"/>
              </a:spcAft>
              <a:buClr>
                <a:schemeClr val="dk1"/>
              </a:buClr>
              <a:buSzPts val="1120"/>
              <a:buFont typeface="Noto Sans Symbols"/>
              <a:buNone/>
            </a:pPr>
            <a:r>
              <a:t/>
            </a:r>
            <a:endParaRPr sz="1400">
              <a:latin typeface="Arial"/>
              <a:ea typeface="Arial"/>
              <a:cs typeface="Arial"/>
              <a:sym typeface="Arial"/>
            </a:endParaRPr>
          </a:p>
          <a:p>
            <a:pPr indent="-214630" lvl="0" marL="285750" rtl="0" algn="l">
              <a:lnSpc>
                <a:spcPct val="90000"/>
              </a:lnSpc>
              <a:spcBef>
                <a:spcPts val="280"/>
              </a:spcBef>
              <a:spcAft>
                <a:spcPts val="0"/>
              </a:spcAft>
              <a:buClr>
                <a:schemeClr val="dk1"/>
              </a:buClr>
              <a:buSzPts val="1120"/>
              <a:buFont typeface="Noto Sans Symbols"/>
              <a:buNone/>
            </a:pPr>
            <a:r>
              <a:t/>
            </a:r>
            <a:endParaRPr b="0" sz="1400">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10"/>
          <p:cNvSpPr txBox="1"/>
          <p:nvPr/>
        </p:nvSpPr>
        <p:spPr>
          <a:xfrm>
            <a:off x="359550" y="-76202"/>
            <a:ext cx="8424900" cy="10119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rgbClr val="000000"/>
              </a:buClr>
              <a:buSzPts val="2800"/>
              <a:buFont typeface="Arial"/>
              <a:buNone/>
            </a:pPr>
            <a:r>
              <a:rPr b="1" i="0" lang="en-US" sz="2800" u="none" cap="none" strike="noStrike">
                <a:solidFill>
                  <a:schemeClr val="accent2"/>
                </a:solidFill>
                <a:latin typeface="Arial"/>
                <a:ea typeface="Arial"/>
                <a:cs typeface="Arial"/>
                <a:sym typeface="Arial"/>
              </a:rPr>
              <a:t>Suggested Actions </a:t>
            </a:r>
            <a:endParaRPr b="1" i="0" sz="1900" u="none" cap="none" strike="noStrike">
              <a:solidFill>
                <a:schemeClr val="accent2"/>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900"/>
              <a:buFont typeface="Arial"/>
              <a:buNone/>
            </a:pPr>
            <a:r>
              <a:rPr b="1" i="0" lang="en-US" sz="1900" u="none" cap="none" strike="noStrike">
                <a:solidFill>
                  <a:schemeClr val="accent2"/>
                </a:solidFill>
                <a:latin typeface="Arial"/>
                <a:ea typeface="Arial"/>
                <a:cs typeface="Arial"/>
                <a:sym typeface="Arial"/>
              </a:rPr>
              <a:t>(decide which are High priority and doable vs may take some time)</a:t>
            </a:r>
            <a:endParaRPr b="1" i="0" sz="1900" u="none" cap="none" strike="noStrike">
              <a:solidFill>
                <a:schemeClr val="accent2"/>
              </a:solidFill>
              <a:latin typeface="Arial"/>
              <a:ea typeface="Arial"/>
              <a:cs typeface="Arial"/>
              <a:sym typeface="Arial"/>
            </a:endParaRPr>
          </a:p>
        </p:txBody>
      </p:sp>
      <p:sp>
        <p:nvSpPr>
          <p:cNvPr id="536" name="Google Shape;536;p10"/>
          <p:cNvSpPr txBox="1"/>
          <p:nvPr>
            <p:ph idx="1" type="body"/>
          </p:nvPr>
        </p:nvSpPr>
        <p:spPr>
          <a:xfrm>
            <a:off x="259800" y="717269"/>
            <a:ext cx="8624400" cy="4248000"/>
          </a:xfrm>
          <a:prstGeom prst="rect">
            <a:avLst/>
          </a:prstGeom>
          <a:noFill/>
          <a:ln>
            <a:noFill/>
          </a:ln>
        </p:spPr>
        <p:txBody>
          <a:bodyPr anchorCtr="0" anchor="t" bIns="45675" lIns="91375" spcFirstLastPara="1" rIns="91375" wrap="square" tIns="45675">
            <a:noAutofit/>
          </a:bodyPr>
          <a:lstStyle/>
          <a:p>
            <a:pPr indent="-100330" lvl="0" marL="171450" rtl="0" algn="l">
              <a:lnSpc>
                <a:spcPct val="100000"/>
              </a:lnSpc>
              <a:spcBef>
                <a:spcPts val="0"/>
              </a:spcBef>
              <a:spcAft>
                <a:spcPts val="0"/>
              </a:spcAft>
              <a:buClr>
                <a:schemeClr val="dk2"/>
              </a:buClr>
              <a:buSzPts val="1120"/>
              <a:buFont typeface="Noto Sans Symbols"/>
              <a:buNone/>
            </a:pPr>
            <a:r>
              <a:t/>
            </a:r>
            <a:endParaRPr sz="1200">
              <a:latin typeface="Arial"/>
              <a:ea typeface="Arial"/>
              <a:cs typeface="Arial"/>
              <a:sym typeface="Arial"/>
            </a:endParaRPr>
          </a:p>
          <a:p>
            <a:pPr indent="-342900" lvl="0" marL="342900" rtl="0" algn="l">
              <a:lnSpc>
                <a:spcPct val="100000"/>
              </a:lnSpc>
              <a:spcBef>
                <a:spcPts val="880"/>
              </a:spcBef>
              <a:spcAft>
                <a:spcPts val="0"/>
              </a:spcAft>
              <a:buClr>
                <a:schemeClr val="dk2"/>
              </a:buClr>
              <a:buSzPts val="1120"/>
              <a:buFont typeface="Noto Sans Symbols"/>
              <a:buChar char="▪"/>
            </a:pPr>
            <a:r>
              <a:rPr lang="en-US" sz="1200">
                <a:latin typeface="Arial"/>
                <a:ea typeface="Arial"/>
                <a:cs typeface="Arial"/>
                <a:sym typeface="Arial"/>
              </a:rPr>
              <a:t>ICG CARIBE EWS update reporting schema for MS and WG/TT</a:t>
            </a:r>
            <a:endParaRPr sz="1200"/>
          </a:p>
          <a:p>
            <a:pPr indent="-342900" lvl="0" marL="342900" rtl="0" algn="l">
              <a:lnSpc>
                <a:spcPct val="100000"/>
              </a:lnSpc>
              <a:spcBef>
                <a:spcPts val="880"/>
              </a:spcBef>
              <a:spcAft>
                <a:spcPts val="0"/>
              </a:spcAft>
              <a:buClr>
                <a:schemeClr val="dk2"/>
              </a:buClr>
              <a:buSzPts val="1120"/>
              <a:buFont typeface="Noto Sans Symbols"/>
              <a:buChar char="▪"/>
            </a:pPr>
            <a:r>
              <a:rPr lang="en-US" sz="1200">
                <a:latin typeface="Arial"/>
                <a:ea typeface="Arial"/>
                <a:cs typeface="Arial"/>
                <a:sym typeface="Arial"/>
              </a:rPr>
              <a:t>MS Submit actions in support of the OD, eg. Implementing Tsunami Ready, installing/upgrading seismic, sea level, GNSS</a:t>
            </a:r>
            <a:endParaRPr sz="1200"/>
          </a:p>
          <a:p>
            <a:pPr indent="-342900" lvl="0" marL="342900" rtl="0" algn="l">
              <a:lnSpc>
                <a:spcPct val="100000"/>
              </a:lnSpc>
              <a:spcBef>
                <a:spcPts val="880"/>
              </a:spcBef>
              <a:spcAft>
                <a:spcPts val="0"/>
              </a:spcAft>
              <a:buClr>
                <a:schemeClr val="dk2"/>
              </a:buClr>
              <a:buSzPts val="1120"/>
              <a:buFont typeface="Noto Sans Symbols"/>
              <a:buChar char="▪"/>
            </a:pPr>
            <a:r>
              <a:rPr lang="en-US" sz="1200">
                <a:latin typeface="Arial"/>
                <a:ea typeface="Arial"/>
                <a:cs typeface="Arial"/>
                <a:sym typeface="Arial"/>
              </a:rPr>
              <a:t>MS Implement Tsunami Ready - implementation plan</a:t>
            </a:r>
            <a:endParaRPr sz="1200"/>
          </a:p>
          <a:p>
            <a:pPr indent="-342900" lvl="0" marL="342900" rtl="0" algn="l">
              <a:lnSpc>
                <a:spcPct val="100000"/>
              </a:lnSpc>
              <a:spcBef>
                <a:spcPts val="880"/>
              </a:spcBef>
              <a:spcAft>
                <a:spcPts val="0"/>
              </a:spcAft>
              <a:buClr>
                <a:schemeClr val="dk2"/>
              </a:buClr>
              <a:buSzPts val="1120"/>
              <a:buFont typeface="Noto Sans Symbols"/>
              <a:buChar char="▪"/>
            </a:pPr>
            <a:r>
              <a:rPr lang="en-US" sz="1200">
                <a:latin typeface="Arial"/>
                <a:ea typeface="Arial"/>
                <a:cs typeface="Arial"/>
                <a:sym typeface="Arial"/>
              </a:rPr>
              <a:t>UNESCO/IOC recognize a mechanism to cross validate UNESCO TR with national programs so that they count towards the 100%</a:t>
            </a:r>
            <a:endParaRPr sz="1200">
              <a:latin typeface="Arial"/>
              <a:ea typeface="Arial"/>
              <a:cs typeface="Arial"/>
              <a:sym typeface="Arial"/>
            </a:endParaRPr>
          </a:p>
          <a:p>
            <a:pPr indent="-342900" lvl="0" marL="342900" rtl="0" algn="l">
              <a:lnSpc>
                <a:spcPct val="100000"/>
              </a:lnSpc>
              <a:spcBef>
                <a:spcPts val="880"/>
              </a:spcBef>
              <a:spcAft>
                <a:spcPts val="0"/>
              </a:spcAft>
              <a:buClr>
                <a:schemeClr val="dk2"/>
              </a:buClr>
              <a:buSzPts val="1120"/>
              <a:buFont typeface="Noto Sans Symbols"/>
              <a:buChar char="▪"/>
            </a:pPr>
            <a:r>
              <a:rPr lang="en-US" sz="1200">
                <a:latin typeface="Arial"/>
                <a:ea typeface="Arial"/>
                <a:cs typeface="Arial"/>
                <a:sym typeface="Arial"/>
              </a:rPr>
              <a:t>Develop a strategy for SMART in Caribbean</a:t>
            </a:r>
            <a:endParaRPr sz="1200"/>
          </a:p>
          <a:p>
            <a:pPr indent="-342900" lvl="0" marL="342900" rtl="0" algn="l">
              <a:lnSpc>
                <a:spcPct val="100000"/>
              </a:lnSpc>
              <a:spcBef>
                <a:spcPts val="880"/>
              </a:spcBef>
              <a:spcAft>
                <a:spcPts val="0"/>
              </a:spcAft>
              <a:buClr>
                <a:schemeClr val="dk2"/>
              </a:buClr>
              <a:buSzPts val="1120"/>
              <a:buFont typeface="Noto Sans Symbols"/>
              <a:buChar char="▪"/>
            </a:pPr>
            <a:r>
              <a:rPr lang="en-US" sz="1200">
                <a:latin typeface="Arial"/>
                <a:ea typeface="Arial"/>
                <a:cs typeface="Arial"/>
                <a:sym typeface="Arial"/>
              </a:rPr>
              <a:t>Identify # of at risk communities – jurisdictions</a:t>
            </a:r>
            <a:endParaRPr sz="1200"/>
          </a:p>
          <a:p>
            <a:pPr indent="-342900" lvl="0" marL="342900" rtl="0" algn="l">
              <a:lnSpc>
                <a:spcPct val="100000"/>
              </a:lnSpc>
              <a:spcBef>
                <a:spcPts val="880"/>
              </a:spcBef>
              <a:spcAft>
                <a:spcPts val="0"/>
              </a:spcAft>
              <a:buClr>
                <a:schemeClr val="dk2"/>
              </a:buClr>
              <a:buSzPts val="1120"/>
              <a:buFont typeface="Noto Sans Symbols"/>
              <a:buChar char="▪"/>
            </a:pPr>
            <a:r>
              <a:rPr lang="en-US" sz="1200">
                <a:latin typeface="Arial"/>
                <a:ea typeface="Arial"/>
                <a:cs typeface="Arial"/>
                <a:sym typeface="Arial"/>
              </a:rPr>
              <a:t>Identify the funding required for sensing/forecasting and 100% prepared and resilient </a:t>
            </a:r>
            <a:endParaRPr sz="1200"/>
          </a:p>
          <a:p>
            <a:pPr indent="-342900" lvl="0" marL="342900" rtl="0" algn="l">
              <a:lnSpc>
                <a:spcPct val="100000"/>
              </a:lnSpc>
              <a:spcBef>
                <a:spcPts val="880"/>
              </a:spcBef>
              <a:spcAft>
                <a:spcPts val="0"/>
              </a:spcAft>
              <a:buClr>
                <a:schemeClr val="dk2"/>
              </a:buClr>
              <a:buSzPts val="1120"/>
              <a:buFont typeface="Noto Sans Symbols"/>
              <a:buChar char="▪"/>
            </a:pPr>
            <a:r>
              <a:rPr lang="en-US" sz="1200">
                <a:latin typeface="Arial"/>
                <a:ea typeface="Arial"/>
                <a:cs typeface="Arial"/>
                <a:sym typeface="Arial"/>
              </a:rPr>
              <a:t>MS request that tsunami activities conducted be recognized as contributions to UNOD</a:t>
            </a:r>
            <a:endParaRPr sz="1200">
              <a:latin typeface="Arial"/>
              <a:ea typeface="Arial"/>
              <a:cs typeface="Arial"/>
              <a:sym typeface="Arial"/>
            </a:endParaRPr>
          </a:p>
          <a:p>
            <a:pPr indent="-342900" lvl="0" marL="342900" rtl="0" algn="l">
              <a:lnSpc>
                <a:spcPct val="100000"/>
              </a:lnSpc>
              <a:spcBef>
                <a:spcPts val="880"/>
              </a:spcBef>
              <a:spcAft>
                <a:spcPts val="0"/>
              </a:spcAft>
              <a:buClr>
                <a:schemeClr val="dk2"/>
              </a:buClr>
              <a:buSzPts val="1120"/>
              <a:buFont typeface="Noto Sans Symbols"/>
              <a:buChar char="▪"/>
            </a:pPr>
            <a:r>
              <a:rPr lang="en-US" sz="1200">
                <a:latin typeface="Arial"/>
                <a:ea typeface="Arial"/>
                <a:cs typeface="Arial"/>
                <a:sym typeface="Arial"/>
              </a:rPr>
              <a:t>Participate or Support/Urge establishment of National Ocean Decade Committees</a:t>
            </a:r>
            <a:endParaRPr sz="1200"/>
          </a:p>
          <a:p>
            <a:pPr indent="-342900" lvl="0" marL="342900" rtl="0" algn="l">
              <a:lnSpc>
                <a:spcPct val="100000"/>
              </a:lnSpc>
              <a:spcBef>
                <a:spcPts val="880"/>
              </a:spcBef>
              <a:spcAft>
                <a:spcPts val="0"/>
              </a:spcAft>
              <a:buClr>
                <a:schemeClr val="dk2"/>
              </a:buClr>
              <a:buSzPts val="1120"/>
              <a:buFont typeface="Noto Sans Symbols"/>
              <a:buChar char="▪"/>
            </a:pPr>
            <a:r>
              <a:rPr lang="en-US" sz="1200">
                <a:latin typeface="Arial"/>
                <a:ea typeface="Arial"/>
                <a:cs typeface="Arial"/>
                <a:sym typeface="Arial"/>
              </a:rPr>
              <a:t>Develop a sensing strategy for tsunamis (EQ, Volcanoes, Landslides) </a:t>
            </a:r>
            <a:endParaRPr/>
          </a:p>
          <a:p>
            <a:pPr indent="-342900" lvl="0" marL="342900" rtl="0" algn="l">
              <a:lnSpc>
                <a:spcPct val="100000"/>
              </a:lnSpc>
              <a:spcBef>
                <a:spcPts val="880"/>
              </a:spcBef>
              <a:spcAft>
                <a:spcPts val="0"/>
              </a:spcAft>
              <a:buClr>
                <a:schemeClr val="dk2"/>
              </a:buClr>
              <a:buSzPts val="1120"/>
              <a:buFont typeface="Noto Sans Symbols"/>
              <a:buChar char="▪"/>
            </a:pPr>
            <a:r>
              <a:rPr lang="en-US" sz="1200">
                <a:latin typeface="Arial"/>
                <a:ea typeface="Arial"/>
                <a:cs typeface="Arial"/>
                <a:sym typeface="Arial"/>
              </a:rPr>
              <a:t>Prepare document for WGs to report according to the KPI’s </a:t>
            </a:r>
            <a:endParaRPr/>
          </a:p>
          <a:p>
            <a:pPr indent="-271780" lvl="0" marL="342900" rtl="0" algn="l">
              <a:lnSpc>
                <a:spcPct val="100000"/>
              </a:lnSpc>
              <a:spcBef>
                <a:spcPts val="880"/>
              </a:spcBef>
              <a:spcAft>
                <a:spcPts val="0"/>
              </a:spcAft>
              <a:buClr>
                <a:schemeClr val="dk2"/>
              </a:buClr>
              <a:buSzPts val="1120"/>
              <a:buFont typeface="Noto Sans Symbols"/>
              <a:buNone/>
            </a:pPr>
            <a:r>
              <a:t/>
            </a:r>
            <a:endParaRPr sz="1200">
              <a:latin typeface="Arial"/>
              <a:ea typeface="Arial"/>
              <a:cs typeface="Arial"/>
              <a:sym typeface="Arial"/>
            </a:endParaRPr>
          </a:p>
          <a:p>
            <a:pPr indent="-231140" lvl="0" marL="342900" rtl="0" algn="l">
              <a:lnSpc>
                <a:spcPct val="100000"/>
              </a:lnSpc>
              <a:spcBef>
                <a:spcPts val="820"/>
              </a:spcBef>
              <a:spcAft>
                <a:spcPts val="0"/>
              </a:spcAft>
              <a:buClr>
                <a:schemeClr val="dk2"/>
              </a:buClr>
              <a:buSzPts val="880"/>
              <a:buFont typeface="Noto Sans Symbols"/>
              <a:buNone/>
            </a:pPr>
            <a:r>
              <a:t/>
            </a:r>
            <a:endParaRPr sz="1200"/>
          </a:p>
          <a:p>
            <a:pPr indent="-100330" lvl="0" marL="171450" rtl="0" algn="l">
              <a:lnSpc>
                <a:spcPct val="100000"/>
              </a:lnSpc>
              <a:spcBef>
                <a:spcPts val="1500"/>
              </a:spcBef>
              <a:spcAft>
                <a:spcPts val="0"/>
              </a:spcAft>
              <a:buClr>
                <a:schemeClr val="dk2"/>
              </a:buClr>
              <a:buSzPts val="1120"/>
              <a:buFont typeface="Noto Sans Symbols"/>
              <a:buNone/>
            </a:pPr>
            <a:r>
              <a:t/>
            </a:r>
            <a:endParaRPr sz="1200">
              <a:latin typeface="Arial"/>
              <a:ea typeface="Arial"/>
              <a:cs typeface="Arial"/>
              <a:sym typeface="Arial"/>
            </a:endParaRPr>
          </a:p>
          <a:p>
            <a:pPr indent="-100330" lvl="0" marL="171450" rtl="0" algn="l">
              <a:lnSpc>
                <a:spcPct val="100000"/>
              </a:lnSpc>
              <a:spcBef>
                <a:spcPts val="1500"/>
              </a:spcBef>
              <a:spcAft>
                <a:spcPts val="0"/>
              </a:spcAft>
              <a:buClr>
                <a:schemeClr val="dk2"/>
              </a:buClr>
              <a:buSzPts val="1120"/>
              <a:buFont typeface="Noto Sans Symbols"/>
              <a:buNone/>
            </a:pPr>
            <a:r>
              <a:t/>
            </a:r>
            <a:endParaRPr sz="1200">
              <a:latin typeface="Arial"/>
              <a:ea typeface="Arial"/>
              <a:cs typeface="Arial"/>
              <a:sym typeface="Arial"/>
            </a:endParaRPr>
          </a:p>
          <a:p>
            <a:pPr indent="-100330" lvl="0" marL="171450" rtl="0" algn="l">
              <a:lnSpc>
                <a:spcPct val="100000"/>
              </a:lnSpc>
              <a:spcBef>
                <a:spcPts val="880"/>
              </a:spcBef>
              <a:spcAft>
                <a:spcPts val="600"/>
              </a:spcAft>
              <a:buClr>
                <a:schemeClr val="dk2"/>
              </a:buClr>
              <a:buSzPts val="1120"/>
              <a:buFont typeface="Noto Sans Symbols"/>
              <a:buNone/>
            </a:pPr>
            <a:r>
              <a:t/>
            </a:r>
            <a:endParaRPr b="0" sz="12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3"/>
          <p:cNvPicPr preferRelativeResize="0"/>
          <p:nvPr/>
        </p:nvPicPr>
        <p:blipFill rotWithShape="1">
          <a:blip r:embed="rId3">
            <a:alphaModFix/>
          </a:blip>
          <a:srcRect b="0" l="-844" r="-1" t="16384"/>
          <a:stretch/>
        </p:blipFill>
        <p:spPr>
          <a:xfrm>
            <a:off x="-76200" y="847131"/>
            <a:ext cx="9220200" cy="4300782"/>
          </a:xfrm>
          <a:prstGeom prst="rect">
            <a:avLst/>
          </a:prstGeom>
          <a:noFill/>
          <a:ln>
            <a:noFill/>
          </a:ln>
        </p:spPr>
      </p:pic>
      <p:sp>
        <p:nvSpPr>
          <p:cNvPr id="136" name="Google Shape;136;p3"/>
          <p:cNvSpPr/>
          <p:nvPr/>
        </p:nvSpPr>
        <p:spPr>
          <a:xfrm>
            <a:off x="2231810" y="1956809"/>
            <a:ext cx="4495800" cy="287767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6BBC"/>
              </a:buClr>
              <a:buSzPts val="3200"/>
              <a:buFont typeface="Calibri"/>
              <a:buNone/>
            </a:pPr>
            <a:r>
              <a:rPr b="1" i="0" lang="en-US" sz="2400" u="none" cap="none" strike="noStrike">
                <a:solidFill>
                  <a:srgbClr val="E000A9"/>
                </a:solidFill>
                <a:latin typeface="Calibri"/>
                <a:ea typeface="Calibri"/>
                <a:cs typeface="Calibri"/>
                <a:sym typeface="Calibri"/>
              </a:rPr>
              <a:t>RESILIENCE!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1200"/>
              </a:spcBef>
              <a:spcAft>
                <a:spcPts val="0"/>
              </a:spcAft>
              <a:buClr>
                <a:srgbClr val="006BBC"/>
              </a:buClr>
              <a:buSzPts val="1900"/>
              <a:buFont typeface="Calibri"/>
              <a:buNone/>
            </a:pPr>
            <a:r>
              <a:rPr b="0" i="0" lang="en-US" sz="1600" u="none" cap="none" strike="noStrike">
                <a:solidFill>
                  <a:srgbClr val="000000"/>
                </a:solidFill>
                <a:latin typeface="Calibri"/>
                <a:ea typeface="Calibri"/>
                <a:cs typeface="Calibri"/>
                <a:sym typeface="Calibri"/>
              </a:rPr>
              <a:t>Communities </a:t>
            </a:r>
            <a:br>
              <a:rPr b="0" i="0" lang="en-US" sz="1600" u="none" cap="none" strike="noStrike">
                <a:solidFill>
                  <a:srgbClr val="000000"/>
                </a:solidFill>
                <a:latin typeface="Calibri"/>
                <a:ea typeface="Calibri"/>
                <a:cs typeface="Calibri"/>
                <a:sym typeface="Calibri"/>
              </a:rPr>
            </a:br>
            <a:r>
              <a:rPr b="0" i="0" lang="en-US" sz="1600" u="none" cap="none" strike="noStrike">
                <a:solidFill>
                  <a:srgbClr val="000000"/>
                </a:solidFill>
                <a:latin typeface="Calibri"/>
                <a:ea typeface="Calibri"/>
                <a:cs typeface="Calibri"/>
                <a:sym typeface="Calibri"/>
              </a:rPr>
              <a:t>respond to tsunami threats </a:t>
            </a:r>
            <a:br>
              <a:rPr b="0" i="0" lang="en-US" sz="1600" u="none" cap="none" strike="noStrike">
                <a:solidFill>
                  <a:srgbClr val="000000"/>
                </a:solidFill>
                <a:latin typeface="Calibri"/>
                <a:ea typeface="Calibri"/>
                <a:cs typeface="Calibri"/>
                <a:sym typeface="Calibri"/>
              </a:rPr>
            </a:br>
            <a:r>
              <a:rPr b="0" i="0" lang="en-US" sz="1600" u="none" cap="none" strike="noStrike">
                <a:solidFill>
                  <a:srgbClr val="000000"/>
                </a:solidFill>
                <a:latin typeface="Calibri"/>
                <a:ea typeface="Calibri"/>
                <a:cs typeface="Calibri"/>
                <a:sym typeface="Calibri"/>
              </a:rPr>
              <a:t>by combining accurate </a:t>
            </a:r>
            <a:br>
              <a:rPr b="1" i="0" lang="en-US" sz="1600" u="none" cap="none" strike="noStrike">
                <a:solidFill>
                  <a:srgbClr val="000000"/>
                </a:solidFill>
                <a:latin typeface="Calibri"/>
                <a:ea typeface="Calibri"/>
                <a:cs typeface="Calibri"/>
                <a:sym typeface="Calibri"/>
              </a:rPr>
            </a:br>
            <a:r>
              <a:rPr b="1" i="0" lang="en-US" sz="2000" u="sng" cap="none" strike="noStrike">
                <a:solidFill>
                  <a:srgbClr val="0432FF"/>
                </a:solidFill>
                <a:latin typeface="Calibri"/>
                <a:ea typeface="Calibri"/>
                <a:cs typeface="Calibri"/>
                <a:sym typeface="Calibri"/>
              </a:rPr>
              <a:t>1. Real-time impact forecasts </a:t>
            </a:r>
            <a:br>
              <a:rPr b="1" i="0" lang="en-US" sz="1600" u="none" cap="none" strike="noStrike">
                <a:solidFill>
                  <a:srgbClr val="000000"/>
                </a:solidFill>
                <a:latin typeface="Calibri"/>
                <a:ea typeface="Calibri"/>
                <a:cs typeface="Calibri"/>
                <a:sym typeface="Calibri"/>
              </a:rPr>
            </a:br>
            <a:r>
              <a:rPr b="0" i="0" lang="en-US" sz="1600" u="none" cap="none" strike="noStrike">
                <a:solidFill>
                  <a:srgbClr val="000000"/>
                </a:solidFill>
                <a:latin typeface="Calibri"/>
                <a:ea typeface="Calibri"/>
                <a:cs typeface="Calibri"/>
                <a:sym typeface="Calibri"/>
              </a:rPr>
              <a:t>with</a:t>
            </a:r>
            <a:r>
              <a:rPr b="1" i="0" lang="en-US" sz="1600" u="none" cap="none" strike="noStrike">
                <a:solidFill>
                  <a:srgbClr val="000000"/>
                </a:solidFill>
                <a:latin typeface="Calibri"/>
                <a:ea typeface="Calibri"/>
                <a:cs typeface="Calibri"/>
                <a:sym typeface="Calibri"/>
              </a:rPr>
              <a:t> </a:t>
            </a:r>
            <a:br>
              <a:rPr b="1" i="0" lang="en-US" sz="1600" u="none" cap="none" strike="noStrike">
                <a:solidFill>
                  <a:srgbClr val="000000"/>
                </a:solidFill>
                <a:latin typeface="Calibri"/>
                <a:ea typeface="Calibri"/>
                <a:cs typeface="Calibri"/>
                <a:sym typeface="Calibri"/>
              </a:rPr>
            </a:br>
            <a:r>
              <a:rPr b="0" i="0" lang="en-US" sz="1800" u="sng" cap="none" strike="noStrike">
                <a:solidFill>
                  <a:srgbClr val="E000A9"/>
                </a:solidFill>
                <a:latin typeface="Calibri"/>
                <a:ea typeface="Calibri"/>
                <a:cs typeface="Calibri"/>
                <a:sym typeface="Calibri"/>
              </a:rPr>
              <a:t>2. Deep community preparedness</a:t>
            </a:r>
            <a:r>
              <a:rPr b="0" i="0" lang="en-US" sz="1600" u="none" cap="none" strike="noStrike">
                <a:solidFill>
                  <a:srgbClr val="000000"/>
                </a:solidFill>
                <a:latin typeface="Calibri"/>
                <a:ea typeface="Calibri"/>
                <a:cs typeface="Calibri"/>
                <a:sym typeface="Calibri"/>
              </a:rPr>
              <a:t> </a:t>
            </a:r>
            <a:br>
              <a:rPr b="1" i="0" lang="en-US" sz="1600" u="none" cap="none" strike="noStrike">
                <a:solidFill>
                  <a:srgbClr val="000000"/>
                </a:solidFill>
                <a:latin typeface="Calibri"/>
                <a:ea typeface="Calibri"/>
                <a:cs typeface="Calibri"/>
                <a:sym typeface="Calibri"/>
              </a:rPr>
            </a:br>
            <a:r>
              <a:rPr b="0" i="0" lang="en-US" sz="1600" u="none" cap="none" strike="noStrike">
                <a:solidFill>
                  <a:srgbClr val="000000"/>
                </a:solidFill>
                <a:latin typeface="Calibri"/>
                <a:ea typeface="Calibri"/>
                <a:cs typeface="Calibri"/>
                <a:sym typeface="Calibri"/>
              </a:rPr>
              <a:t>Tsunami disaster impacts </a:t>
            </a:r>
            <a:br>
              <a:rPr b="0" i="0" lang="en-US" sz="1600" u="none" cap="none" strike="noStrike">
                <a:solidFill>
                  <a:srgbClr val="000000"/>
                </a:solidFill>
                <a:latin typeface="Calibri"/>
                <a:ea typeface="Calibri"/>
                <a:cs typeface="Calibri"/>
                <a:sym typeface="Calibri"/>
              </a:rPr>
            </a:br>
            <a:r>
              <a:rPr b="0" i="0" lang="en-US" sz="1600" u="none" cap="none" strike="noStrike">
                <a:solidFill>
                  <a:srgbClr val="000000"/>
                </a:solidFill>
                <a:latin typeface="Calibri"/>
                <a:ea typeface="Calibri"/>
                <a:cs typeface="Calibri"/>
                <a:sym typeface="Calibri"/>
              </a:rPr>
              <a:t>are minimized, enabling rapid </a:t>
            </a:r>
            <a:br>
              <a:rPr b="0" i="0" lang="en-US" sz="1600" u="none" cap="none" strike="noStrike">
                <a:solidFill>
                  <a:srgbClr val="000000"/>
                </a:solidFill>
                <a:latin typeface="Calibri"/>
                <a:ea typeface="Calibri"/>
                <a:cs typeface="Calibri"/>
                <a:sym typeface="Calibri"/>
              </a:rPr>
            </a:br>
            <a:r>
              <a:rPr b="0" i="0" lang="en-US" sz="1600" u="none" cap="none" strike="noStrike">
                <a:solidFill>
                  <a:srgbClr val="000000"/>
                </a:solidFill>
                <a:latin typeface="Calibri"/>
                <a:ea typeface="Calibri"/>
                <a:cs typeface="Calibri"/>
                <a:sym typeface="Calibri"/>
              </a:rPr>
              <a:t>restoration of critical </a:t>
            </a:r>
            <a:br>
              <a:rPr b="0" i="0" lang="en-US" sz="1600" u="none" cap="none" strike="noStrike">
                <a:solidFill>
                  <a:srgbClr val="000000"/>
                </a:solidFill>
                <a:latin typeface="Calibri"/>
                <a:ea typeface="Calibri"/>
                <a:cs typeface="Calibri"/>
                <a:sym typeface="Calibri"/>
              </a:rPr>
            </a:br>
            <a:r>
              <a:rPr b="0" i="0" lang="en-US" sz="1600" u="none" cap="none" strike="noStrike">
                <a:solidFill>
                  <a:srgbClr val="000000"/>
                </a:solidFill>
                <a:latin typeface="Calibri"/>
                <a:ea typeface="Calibri"/>
                <a:cs typeface="Calibri"/>
                <a:sym typeface="Calibri"/>
              </a:rPr>
              <a:t>infrastructure and services</a:t>
            </a:r>
            <a:endParaRPr b="0" i="0" sz="1100" u="none" cap="none" strike="noStrike">
              <a:solidFill>
                <a:srgbClr val="000000"/>
              </a:solidFill>
              <a:latin typeface="Arial"/>
              <a:ea typeface="Arial"/>
              <a:cs typeface="Arial"/>
              <a:sym typeface="Arial"/>
            </a:endParaRPr>
          </a:p>
        </p:txBody>
      </p:sp>
      <p:sp>
        <p:nvSpPr>
          <p:cNvPr id="137" name="Google Shape;137;p3"/>
          <p:cNvSpPr/>
          <p:nvPr/>
        </p:nvSpPr>
        <p:spPr>
          <a:xfrm>
            <a:off x="5786141" y="1956809"/>
            <a:ext cx="3282950" cy="1920875"/>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6BBC"/>
              </a:buClr>
              <a:buSzPts val="1400"/>
              <a:buFont typeface="Calibri"/>
              <a:buNone/>
            </a:pPr>
            <a:r>
              <a:rPr b="0" i="0" lang="en-US" sz="1400" u="none" cap="none" strike="noStrike">
                <a:solidFill>
                  <a:srgbClr val="000000"/>
                </a:solidFill>
                <a:latin typeface="Calibri"/>
                <a:ea typeface="Calibri"/>
                <a:cs typeface="Calibri"/>
                <a:sym typeface="Calibri"/>
              </a:rPr>
              <a:t>Comprehensive </a:t>
            </a:r>
            <a:br>
              <a:rPr b="0" i="0" lang="en-US" sz="14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institutional &amp; community </a:t>
            </a:r>
            <a:br>
              <a:rPr b="0" i="0" lang="en-US" sz="14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preparedness </a:t>
            </a:r>
            <a:br>
              <a:rPr b="0" i="0" lang="en-US" sz="14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and capacity building </a:t>
            </a:r>
            <a:br>
              <a:rPr b="0" i="0" lang="en-US" sz="14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efforts aimed at achieving </a:t>
            </a:r>
            <a:br>
              <a:rPr b="0" i="0" lang="en-US" sz="1600" u="none" cap="none" strike="noStrike">
                <a:solidFill>
                  <a:srgbClr val="000000"/>
                </a:solidFill>
                <a:latin typeface="Calibri"/>
                <a:ea typeface="Calibri"/>
                <a:cs typeface="Calibri"/>
                <a:sym typeface="Calibri"/>
              </a:rPr>
            </a:br>
            <a:r>
              <a:rPr b="0" i="0" lang="en-US" sz="2000" u="none" cap="none" strike="noStrike">
                <a:solidFill>
                  <a:srgbClr val="E000A9"/>
                </a:solidFill>
                <a:latin typeface="Calibri"/>
                <a:ea typeface="Calibri"/>
                <a:cs typeface="Calibri"/>
                <a:sym typeface="Calibri"/>
              </a:rPr>
              <a:t>IOC Tsunami Ready </a:t>
            </a:r>
            <a:br>
              <a:rPr b="1" i="0" lang="en-US" sz="16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designation across </a:t>
            </a:r>
            <a:br>
              <a:rPr b="0" i="0" lang="en-US" sz="14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all  socio-economic </a:t>
            </a:r>
            <a:br>
              <a:rPr b="0" i="0" lang="en-US" sz="14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categories</a:t>
            </a:r>
            <a:endParaRPr b="0" i="0" sz="1600" u="none" cap="none" strike="noStrike">
              <a:solidFill>
                <a:srgbClr val="000000"/>
              </a:solidFill>
              <a:latin typeface="Calibri"/>
              <a:ea typeface="Calibri"/>
              <a:cs typeface="Calibri"/>
              <a:sym typeface="Calibri"/>
            </a:endParaRPr>
          </a:p>
        </p:txBody>
      </p:sp>
      <p:sp>
        <p:nvSpPr>
          <p:cNvPr id="138" name="Google Shape;138;p3"/>
          <p:cNvSpPr/>
          <p:nvPr/>
        </p:nvSpPr>
        <p:spPr>
          <a:xfrm>
            <a:off x="74909" y="1529994"/>
            <a:ext cx="3048000" cy="1698625"/>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6BBC"/>
              </a:buClr>
              <a:buSzPts val="1400"/>
              <a:buFont typeface="Calibri"/>
              <a:buNone/>
            </a:pPr>
            <a:r>
              <a:rPr b="0" i="0" lang="en-US" sz="1400" u="none" cap="none" strike="noStrike">
                <a:solidFill>
                  <a:srgbClr val="000000"/>
                </a:solidFill>
                <a:latin typeface="Calibri"/>
                <a:ea typeface="Calibri"/>
                <a:cs typeface="Calibri"/>
                <a:sym typeface="Calibri"/>
              </a:rPr>
              <a:t>New      </a:t>
            </a:r>
            <a:br>
              <a:rPr b="0" i="0" lang="en-US" sz="14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observational and </a:t>
            </a:r>
            <a:br>
              <a:rPr b="0" i="0" lang="en-US" sz="14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analysis technologies to </a:t>
            </a:r>
            <a:br>
              <a:rPr b="0" i="0" lang="en-US" sz="14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move from a </a:t>
            </a:r>
            <a:r>
              <a:rPr b="1" i="0" lang="en-US" sz="1600" u="none" cap="none" strike="noStrike">
                <a:solidFill>
                  <a:srgbClr val="0070C0"/>
                </a:solidFill>
                <a:latin typeface="Calibri"/>
                <a:ea typeface="Calibri"/>
                <a:cs typeface="Calibri"/>
                <a:sym typeface="Calibri"/>
              </a:rPr>
              <a:t>high-uncertainty</a:t>
            </a:r>
            <a:r>
              <a:rPr b="1" i="0" lang="en-US" sz="1600" u="none" cap="none" strike="noStrike">
                <a:solidFill>
                  <a:srgbClr val="000000"/>
                </a:solidFill>
                <a:latin typeface="Calibri"/>
                <a:ea typeface="Calibri"/>
                <a:cs typeface="Calibri"/>
                <a:sym typeface="Calibri"/>
              </a:rPr>
              <a:t> </a:t>
            </a:r>
            <a:br>
              <a:rPr b="1" i="0" lang="en-US" sz="16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assumption-based capability </a:t>
            </a:r>
            <a:br>
              <a:rPr b="0" i="0" lang="en-US" sz="14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to a </a:t>
            </a:r>
            <a:r>
              <a:rPr b="1" i="0" lang="en-US" sz="1600" u="none" cap="none" strike="noStrike">
                <a:solidFill>
                  <a:srgbClr val="0070C0"/>
                </a:solidFill>
                <a:latin typeface="Calibri"/>
                <a:ea typeface="Calibri"/>
                <a:cs typeface="Calibri"/>
                <a:sym typeface="Calibri"/>
              </a:rPr>
              <a:t>low-uncertainty</a:t>
            </a:r>
            <a:r>
              <a:rPr b="1" i="0" lang="en-US" sz="1600" u="none" cap="none" strike="noStrike">
                <a:solidFill>
                  <a:srgbClr val="000000"/>
                </a:solidFill>
                <a:latin typeface="Calibri"/>
                <a:ea typeface="Calibri"/>
                <a:cs typeface="Calibri"/>
                <a:sym typeface="Calibri"/>
              </a:rPr>
              <a:t> </a:t>
            </a:r>
            <a:br>
              <a:rPr b="1" i="0" lang="en-US" sz="16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dynamic-based </a:t>
            </a:r>
            <a:br>
              <a:rPr b="0" i="0" lang="en-US" sz="14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capability</a:t>
            </a:r>
            <a:endParaRPr b="0" i="0" sz="1600" u="none" cap="none" strike="noStrike">
              <a:solidFill>
                <a:srgbClr val="000000"/>
              </a:solidFill>
              <a:latin typeface="Calibri"/>
              <a:ea typeface="Calibri"/>
              <a:cs typeface="Calibri"/>
              <a:sym typeface="Calibri"/>
            </a:endParaRPr>
          </a:p>
        </p:txBody>
      </p:sp>
      <p:grpSp>
        <p:nvGrpSpPr>
          <p:cNvPr id="139" name="Google Shape;139;p3"/>
          <p:cNvGrpSpPr/>
          <p:nvPr/>
        </p:nvGrpSpPr>
        <p:grpSpPr>
          <a:xfrm>
            <a:off x="0" y="-91548"/>
            <a:ext cx="9144000" cy="938678"/>
            <a:chOff x="-367259" y="-2284496"/>
            <a:chExt cx="9144000" cy="939184"/>
          </a:xfrm>
        </p:grpSpPr>
        <p:sp>
          <p:nvSpPr>
            <p:cNvPr id="140" name="Google Shape;140;p3"/>
            <p:cNvSpPr/>
            <p:nvPr/>
          </p:nvSpPr>
          <p:spPr>
            <a:xfrm>
              <a:off x="1506445" y="-2284496"/>
              <a:ext cx="7270296" cy="93918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472C4"/>
                </a:buClr>
                <a:buSzPts val="300"/>
                <a:buFont typeface="Calibri"/>
                <a:buNone/>
              </a:pPr>
              <a:r>
                <a:rPr b="1" i="0" lang="en-US" sz="300" u="none" cap="none" strike="noStrike">
                  <a:solidFill>
                    <a:schemeClr val="accent2"/>
                  </a:solidFill>
                  <a:latin typeface="Calibri"/>
                  <a:ea typeface="Calibri"/>
                  <a:cs typeface="Calibri"/>
                  <a:sym typeface="Calibri"/>
                </a:rPr>
                <a:t>               </a:t>
              </a:r>
              <a:endParaRPr b="1" i="0" sz="100" u="none" cap="none" strike="noStrike">
                <a:solidFill>
                  <a:schemeClr val="accent2"/>
                </a:solidFill>
                <a:latin typeface="Calibri"/>
                <a:ea typeface="Calibri"/>
                <a:cs typeface="Calibri"/>
                <a:sym typeface="Calibri"/>
              </a:endParaRPr>
            </a:p>
            <a:p>
              <a:pPr indent="0" lvl="0" marL="0" marR="0" rtl="0" algn="l">
                <a:lnSpc>
                  <a:spcPct val="100000"/>
                </a:lnSpc>
                <a:spcBef>
                  <a:spcPts val="0"/>
                </a:spcBef>
                <a:spcAft>
                  <a:spcPts val="0"/>
                </a:spcAft>
                <a:buClr>
                  <a:srgbClr val="4472C4"/>
                </a:buClr>
                <a:buSzPts val="400"/>
                <a:buFont typeface="Cutive"/>
                <a:buNone/>
              </a:pPr>
              <a:r>
                <a:rPr b="1" i="0" lang="en-US" sz="400" u="none" cap="none" strike="noStrike">
                  <a:solidFill>
                    <a:schemeClr val="accent2"/>
                  </a:solidFill>
                  <a:latin typeface="Cutive"/>
                  <a:ea typeface="Cutive"/>
                  <a:cs typeface="Cutive"/>
                  <a:sym typeface="Cutive"/>
                </a:rPr>
                <a:t>                       </a:t>
              </a:r>
              <a:endParaRPr b="0" i="0" sz="14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mo"/>
                <a:buNone/>
              </a:pPr>
              <a:r>
                <a:rPr b="1" i="0" lang="en-US" sz="2200" u="none" cap="none" strike="noStrike">
                  <a:solidFill>
                    <a:schemeClr val="accent2"/>
                  </a:solidFill>
                  <a:latin typeface="Arimo"/>
                  <a:ea typeface="Arimo"/>
                  <a:cs typeface="Arimo"/>
                  <a:sym typeface="Arimo"/>
                </a:rPr>
                <a:t>  OCEAN DECADE TSUNAMI PROGRAMME</a:t>
              </a:r>
              <a:endParaRPr b="0" i="0" sz="14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1E4E79"/>
                </a:buClr>
                <a:buSzPts val="1800"/>
                <a:buFont typeface="Arimo"/>
                <a:buNone/>
              </a:pPr>
              <a:r>
                <a:rPr b="1" i="0" lang="en-US" sz="1800" u="none" cap="none" strike="noStrike">
                  <a:solidFill>
                    <a:schemeClr val="accent2"/>
                  </a:solidFill>
                  <a:latin typeface="Arimo"/>
                  <a:ea typeface="Arimo"/>
                  <a:cs typeface="Arimo"/>
                  <a:sym typeface="Arimo"/>
                </a:rPr>
                <a:t>             </a:t>
              </a:r>
              <a:r>
                <a:rPr b="1" i="0" lang="en-US" sz="1700" u="none" cap="none" strike="noStrike">
                  <a:solidFill>
                    <a:schemeClr val="accent2"/>
                  </a:solidFill>
                  <a:latin typeface="Arimo"/>
                  <a:ea typeface="Arimo"/>
                  <a:cs typeface="Arimo"/>
                  <a:sym typeface="Arimo"/>
                </a:rPr>
                <a:t>Seeking Major Advances in SCIENCE and PREPAREDNESS</a:t>
              </a:r>
              <a:endParaRPr b="0" i="0" sz="1400" u="none" cap="none" strike="noStrike">
                <a:solidFill>
                  <a:schemeClr val="accent2"/>
                </a:solidFill>
                <a:latin typeface="Arial"/>
                <a:ea typeface="Arial"/>
                <a:cs typeface="Arial"/>
                <a:sym typeface="Arial"/>
              </a:endParaRPr>
            </a:p>
            <a:p>
              <a:pPr indent="0" lvl="0" marL="0" marR="0" rtl="0" algn="ctr">
                <a:lnSpc>
                  <a:spcPct val="100000"/>
                </a:lnSpc>
                <a:spcBef>
                  <a:spcPts val="0"/>
                </a:spcBef>
                <a:spcAft>
                  <a:spcPts val="0"/>
                </a:spcAft>
                <a:buClr>
                  <a:srgbClr val="1E4E79"/>
                </a:buClr>
                <a:buSzPts val="700"/>
                <a:buFont typeface="Arimo"/>
                <a:buNone/>
              </a:pPr>
              <a:r>
                <a:rPr b="1" i="0" lang="en-US" sz="700" u="none" cap="none" strike="noStrike">
                  <a:solidFill>
                    <a:schemeClr val="accent2"/>
                  </a:solidFill>
                  <a:latin typeface="Arimo"/>
                  <a:ea typeface="Arimo"/>
                  <a:cs typeface="Arimo"/>
                  <a:sym typeface="Arimo"/>
                </a:rPr>
                <a:t>  </a:t>
              </a:r>
              <a:endParaRPr b="0" i="0" sz="1400" u="none" cap="none" strike="noStrike">
                <a:solidFill>
                  <a:schemeClr val="accent2"/>
                </a:solidFill>
                <a:latin typeface="Arial"/>
                <a:ea typeface="Arial"/>
                <a:cs typeface="Arial"/>
                <a:sym typeface="Arial"/>
              </a:endParaRPr>
            </a:p>
            <a:p>
              <a:pPr indent="0" lvl="0" marL="0" marR="0" rtl="0" algn="ctr">
                <a:lnSpc>
                  <a:spcPct val="100000"/>
                </a:lnSpc>
                <a:spcBef>
                  <a:spcPts val="0"/>
                </a:spcBef>
                <a:spcAft>
                  <a:spcPts val="0"/>
                </a:spcAft>
                <a:buClr>
                  <a:srgbClr val="1E4E79"/>
                </a:buClr>
                <a:buSzPts val="100"/>
                <a:buFont typeface="Arial Rounded"/>
                <a:buNone/>
              </a:pPr>
              <a:r>
                <a:rPr b="1" i="0" lang="en-US" sz="100" u="none" cap="none" strike="noStrike">
                  <a:solidFill>
                    <a:schemeClr val="accent2"/>
                  </a:solidFill>
                  <a:latin typeface="Arial Rounded"/>
                  <a:ea typeface="Arial Rounded"/>
                  <a:cs typeface="Arial Rounded"/>
                  <a:sym typeface="Arial Rounded"/>
                </a:rPr>
                <a:t>  </a:t>
              </a:r>
              <a:endParaRPr b="1" i="0" sz="400" u="none" cap="none" strike="noStrike">
                <a:solidFill>
                  <a:schemeClr val="accent2"/>
                </a:solidFill>
                <a:latin typeface="Times New Roman"/>
                <a:ea typeface="Times New Roman"/>
                <a:cs typeface="Times New Roman"/>
                <a:sym typeface="Times New Roman"/>
              </a:endParaRPr>
            </a:p>
          </p:txBody>
        </p:sp>
        <p:pic>
          <p:nvPicPr>
            <p:cNvPr descr="A picture containing logo&#10;&#10;Description automatically generated" id="141" name="Google Shape;141;p3"/>
            <p:cNvPicPr preferRelativeResize="0"/>
            <p:nvPr/>
          </p:nvPicPr>
          <p:blipFill rotWithShape="1">
            <a:blip r:embed="rId4">
              <a:alphaModFix/>
            </a:blip>
            <a:srcRect b="0" l="0" r="0" t="0"/>
            <a:stretch/>
          </p:blipFill>
          <p:spPr>
            <a:xfrm>
              <a:off x="-367259" y="-2192900"/>
              <a:ext cx="990600" cy="718984"/>
            </a:xfrm>
            <a:prstGeom prst="rect">
              <a:avLst/>
            </a:prstGeom>
            <a:solidFill>
              <a:srgbClr val="002060"/>
            </a:solidFill>
            <a:ln>
              <a:noFill/>
            </a:ln>
          </p:spPr>
        </p:pic>
        <p:pic>
          <p:nvPicPr>
            <p:cNvPr id="142" name="Google Shape;142;p3"/>
            <p:cNvPicPr preferRelativeResize="0"/>
            <p:nvPr/>
          </p:nvPicPr>
          <p:blipFill rotWithShape="1">
            <a:blip r:embed="rId5">
              <a:alphaModFix/>
            </a:blip>
            <a:srcRect b="0" l="0" r="0" t="0"/>
            <a:stretch/>
          </p:blipFill>
          <p:spPr>
            <a:xfrm>
              <a:off x="699541" y="-2176308"/>
              <a:ext cx="730704" cy="685800"/>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grpSp>
        <p:nvGrpSpPr>
          <p:cNvPr id="148" name="Google Shape;148;g2d220d9f01e_0_0"/>
          <p:cNvGrpSpPr/>
          <p:nvPr/>
        </p:nvGrpSpPr>
        <p:grpSpPr>
          <a:xfrm>
            <a:off x="315259" y="971157"/>
            <a:ext cx="8400452" cy="3616226"/>
            <a:chOff x="309997" y="1746"/>
            <a:chExt cx="11200601" cy="4821634"/>
          </a:xfrm>
        </p:grpSpPr>
        <p:sp>
          <p:nvSpPr>
            <p:cNvPr id="149" name="Google Shape;149;g2d220d9f01e_0_0"/>
            <p:cNvSpPr/>
            <p:nvPr/>
          </p:nvSpPr>
          <p:spPr>
            <a:xfrm rot="10800000">
              <a:off x="1048605" y="82000"/>
              <a:ext cx="9688200" cy="523200"/>
            </a:xfrm>
            <a:prstGeom prst="homePlate">
              <a:avLst>
                <a:gd fmla="val 50000" name="adj"/>
              </a:avLst>
            </a:prstGeom>
            <a:solidFill>
              <a:srgbClr val="0069B4"/>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2d220d9f01e_0_0"/>
            <p:cNvSpPr txBox="1"/>
            <p:nvPr/>
          </p:nvSpPr>
          <p:spPr>
            <a:xfrm>
              <a:off x="1159660" y="82061"/>
              <a:ext cx="9557399" cy="523200"/>
            </a:xfrm>
            <a:prstGeom prst="rect">
              <a:avLst/>
            </a:prstGeom>
            <a:noFill/>
            <a:ln>
              <a:noFill/>
            </a:ln>
          </p:spPr>
          <p:txBody>
            <a:bodyPr anchorCtr="0" anchor="ctr" bIns="45725" lIns="157900" spcFirstLastPara="1" rIns="85325" wrap="square" tIns="45725">
              <a:noAutofit/>
            </a:bodyPr>
            <a:lstStyle/>
            <a:p>
              <a:pPr indent="-203200" lvl="0" marL="203200" marR="0" rtl="0" algn="just">
                <a:lnSpc>
                  <a:spcPct val="90000"/>
                </a:lnSpc>
                <a:spcBef>
                  <a:spcPts val="0"/>
                </a:spcBef>
                <a:spcAft>
                  <a:spcPts val="0"/>
                </a:spcAft>
                <a:buClr>
                  <a:srgbClr val="FFFF00"/>
                </a:buClr>
                <a:buSzPts val="1200"/>
                <a:buFont typeface="Corbel"/>
                <a:buNone/>
              </a:pPr>
              <a:r>
                <a:rPr b="1" i="0" lang="en-US" sz="1200" u="none" cap="none" strike="noStrike">
                  <a:solidFill>
                    <a:srgbClr val="FFFF00"/>
                  </a:solidFill>
                  <a:latin typeface="Gill Sans"/>
                  <a:ea typeface="Gill Sans"/>
                  <a:cs typeface="Gill Sans"/>
                  <a:sym typeface="Gill Sans"/>
                </a:rPr>
                <a:t>1. Tsunami Risk Knowledge: </a:t>
              </a:r>
              <a:r>
                <a:rPr b="1" i="0" lang="en-US" sz="1200" u="none" cap="none" strike="noStrike">
                  <a:solidFill>
                    <a:schemeClr val="lt1"/>
                  </a:solidFill>
                  <a:latin typeface="Gill Sans"/>
                  <a:ea typeface="Gill Sans"/>
                  <a:cs typeface="Gill Sans"/>
                  <a:sym typeface="Gill Sans"/>
                </a:rPr>
                <a:t>Identify and prioritise at-risk communities</a:t>
              </a:r>
              <a:endParaRPr b="0" i="0" sz="1200" u="none" cap="none" strike="noStrike">
                <a:solidFill>
                  <a:schemeClr val="lt1"/>
                </a:solidFill>
                <a:latin typeface="Corbel"/>
                <a:ea typeface="Corbel"/>
                <a:cs typeface="Corbel"/>
                <a:sym typeface="Corbel"/>
              </a:endParaRPr>
            </a:p>
          </p:txBody>
        </p:sp>
        <p:sp>
          <p:nvSpPr>
            <p:cNvPr id="151" name="Google Shape;151;g2d220d9f01e_0_0"/>
            <p:cNvSpPr/>
            <p:nvPr/>
          </p:nvSpPr>
          <p:spPr>
            <a:xfrm>
              <a:off x="541948" y="1746"/>
              <a:ext cx="693000" cy="714900"/>
            </a:xfrm>
            <a:prstGeom prst="ellipse">
              <a:avLst/>
            </a:prstGeom>
            <a:blipFill rotWithShape="1">
              <a:blip r:embed="rId3">
                <a:alphaModFix/>
              </a:blip>
              <a:stretch>
                <a:fillRect b="-23997" l="0" r="0" t="-23997"/>
              </a:stretch>
            </a:blip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g2d220d9f01e_0_0"/>
            <p:cNvSpPr/>
            <p:nvPr/>
          </p:nvSpPr>
          <p:spPr>
            <a:xfrm rot="10800000">
              <a:off x="1440004" y="796890"/>
              <a:ext cx="9611700" cy="762300"/>
            </a:xfrm>
            <a:prstGeom prst="homePlate">
              <a:avLst>
                <a:gd fmla="val 50000" name="adj"/>
              </a:avLst>
            </a:prstGeom>
            <a:solidFill>
              <a:srgbClr val="0069B4"/>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g2d220d9f01e_0_0"/>
            <p:cNvSpPr txBox="1"/>
            <p:nvPr/>
          </p:nvSpPr>
          <p:spPr>
            <a:xfrm>
              <a:off x="1630805" y="790623"/>
              <a:ext cx="9420899" cy="762300"/>
            </a:xfrm>
            <a:prstGeom prst="rect">
              <a:avLst/>
            </a:prstGeom>
            <a:noFill/>
            <a:ln>
              <a:noFill/>
            </a:ln>
          </p:spPr>
          <p:txBody>
            <a:bodyPr anchorCtr="0" anchor="ctr" bIns="45725" lIns="157900" spcFirstLastPara="1" rIns="85325" wrap="square" tIns="45725">
              <a:noAutofit/>
            </a:bodyPr>
            <a:lstStyle/>
            <a:p>
              <a:pPr indent="-203200" lvl="0" marL="203200" marR="0" rtl="0" algn="just">
                <a:lnSpc>
                  <a:spcPct val="90000"/>
                </a:lnSpc>
                <a:spcBef>
                  <a:spcPts val="0"/>
                </a:spcBef>
                <a:spcAft>
                  <a:spcPts val="0"/>
                </a:spcAft>
                <a:buClr>
                  <a:srgbClr val="FFFF00"/>
                </a:buClr>
                <a:buSzPts val="1200"/>
                <a:buFont typeface="Corbel"/>
                <a:buNone/>
              </a:pPr>
              <a:r>
                <a:rPr b="1" i="0" lang="en-US" sz="1200" u="none" cap="none" strike="noStrike">
                  <a:solidFill>
                    <a:srgbClr val="FFFF00"/>
                  </a:solidFill>
                  <a:latin typeface="Gill Sans"/>
                  <a:ea typeface="Gill Sans"/>
                  <a:cs typeface="Gill Sans"/>
                  <a:sym typeface="Gill Sans"/>
                </a:rPr>
                <a:t>2. Tsunami Detection, Analysis and Forecasting: </a:t>
              </a:r>
              <a:r>
                <a:rPr b="1" i="0" lang="en-US" sz="1200" u="none" cap="none" strike="noStrike">
                  <a:solidFill>
                    <a:schemeClr val="lt1"/>
                  </a:solidFill>
                  <a:latin typeface="Gill Sans"/>
                  <a:ea typeface="Gill Sans"/>
                  <a:cs typeface="Gill Sans"/>
                  <a:sym typeface="Gill Sans"/>
                </a:rPr>
                <a:t>Expand existing, and deploy new observing technologies and warning systems </a:t>
              </a:r>
              <a:endParaRPr b="1" i="0" sz="1200" u="none" cap="none" strike="noStrike">
                <a:solidFill>
                  <a:srgbClr val="FFFF00"/>
                </a:solidFill>
                <a:latin typeface="Gill Sans"/>
                <a:ea typeface="Gill Sans"/>
                <a:cs typeface="Gill Sans"/>
                <a:sym typeface="Gill Sans"/>
              </a:endParaRPr>
            </a:p>
          </p:txBody>
        </p:sp>
        <p:sp>
          <p:nvSpPr>
            <p:cNvPr id="154" name="Google Shape;154;g2d220d9f01e_0_0"/>
            <p:cNvSpPr/>
            <p:nvPr/>
          </p:nvSpPr>
          <p:spPr>
            <a:xfrm>
              <a:off x="964938" y="857787"/>
              <a:ext cx="708000" cy="706200"/>
            </a:xfrm>
            <a:prstGeom prst="ellipse">
              <a:avLst/>
            </a:prstGeom>
            <a:blipFill rotWithShape="1">
              <a:blip r:embed="rId4">
                <a:alphaModFix/>
              </a:blip>
              <a:stretch>
                <a:fillRect b="0" l="-9998" r="-9998" t="0"/>
              </a:stretch>
            </a:blip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2d220d9f01e_0_0"/>
            <p:cNvSpPr/>
            <p:nvPr/>
          </p:nvSpPr>
          <p:spPr>
            <a:xfrm rot="10800000">
              <a:off x="689762" y="1782516"/>
              <a:ext cx="10610999" cy="743400"/>
            </a:xfrm>
            <a:prstGeom prst="homePlate">
              <a:avLst>
                <a:gd fmla="val 50000" name="adj"/>
              </a:avLst>
            </a:prstGeom>
            <a:solidFill>
              <a:srgbClr val="0069B4"/>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2d220d9f01e_0_0"/>
            <p:cNvSpPr txBox="1"/>
            <p:nvPr/>
          </p:nvSpPr>
          <p:spPr>
            <a:xfrm>
              <a:off x="947630" y="1782108"/>
              <a:ext cx="10425000" cy="743400"/>
            </a:xfrm>
            <a:prstGeom prst="rect">
              <a:avLst/>
            </a:prstGeom>
            <a:noFill/>
            <a:ln>
              <a:noFill/>
            </a:ln>
          </p:spPr>
          <p:txBody>
            <a:bodyPr anchorCtr="0" anchor="ctr" bIns="45725" lIns="157900" spcFirstLastPara="1" rIns="85325" wrap="square" tIns="45725">
              <a:noAutofit/>
            </a:bodyPr>
            <a:lstStyle/>
            <a:p>
              <a:pPr indent="-330200" lvl="0" marL="330200" marR="0" rtl="0" algn="just">
                <a:lnSpc>
                  <a:spcPct val="90000"/>
                </a:lnSpc>
                <a:spcBef>
                  <a:spcPts val="0"/>
                </a:spcBef>
                <a:spcAft>
                  <a:spcPts val="0"/>
                </a:spcAft>
                <a:buClr>
                  <a:srgbClr val="FFFF00"/>
                </a:buClr>
                <a:buSzPts val="1200"/>
                <a:buFont typeface="Corbel"/>
                <a:buNone/>
              </a:pPr>
              <a:r>
                <a:rPr b="1" i="0" lang="en-US" sz="1200" u="none" cap="none" strike="noStrike">
                  <a:solidFill>
                    <a:srgbClr val="FFFF00"/>
                  </a:solidFill>
                  <a:latin typeface="Gill Sans"/>
                  <a:ea typeface="Gill Sans"/>
                  <a:cs typeface="Gill Sans"/>
                  <a:sym typeface="Gill Sans"/>
                </a:rPr>
                <a:t>3. Warning, Dissemination and Communication: </a:t>
              </a:r>
              <a:r>
                <a:rPr b="1" i="0" lang="en-US" sz="1200" u="none" cap="none" strike="noStrike">
                  <a:solidFill>
                    <a:schemeClr val="lt1"/>
                  </a:solidFill>
                  <a:latin typeface="Gill Sans"/>
                  <a:ea typeface="Gill Sans"/>
                  <a:cs typeface="Gill Sans"/>
                  <a:sym typeface="Gill Sans"/>
                </a:rPr>
                <a:t>Access to data, tools, communication platforms, protocols and training to effectively warn coastal and maritime communities</a:t>
              </a:r>
              <a:endParaRPr b="1" i="0" sz="1200" u="none" cap="none" strike="noStrike">
                <a:solidFill>
                  <a:srgbClr val="FFFF00"/>
                </a:solidFill>
                <a:latin typeface="Gill Sans"/>
                <a:ea typeface="Gill Sans"/>
                <a:cs typeface="Gill Sans"/>
                <a:sym typeface="Gill Sans"/>
              </a:endParaRPr>
            </a:p>
          </p:txBody>
        </p:sp>
        <p:sp>
          <p:nvSpPr>
            <p:cNvPr id="157" name="Google Shape;157;g2d220d9f01e_0_0"/>
            <p:cNvSpPr/>
            <p:nvPr/>
          </p:nvSpPr>
          <p:spPr>
            <a:xfrm>
              <a:off x="309997" y="1791763"/>
              <a:ext cx="709500" cy="678000"/>
            </a:xfrm>
            <a:prstGeom prst="ellipse">
              <a:avLst/>
            </a:prstGeom>
            <a:blipFill rotWithShape="1">
              <a:blip r:embed="rId5">
                <a:alphaModFix/>
              </a:blip>
              <a:stretch>
                <a:fillRect b="0" l="-43995" r="-43995" t="0"/>
              </a:stretch>
            </a:blip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2d220d9f01e_0_0"/>
            <p:cNvSpPr/>
            <p:nvPr/>
          </p:nvSpPr>
          <p:spPr>
            <a:xfrm rot="10800000">
              <a:off x="1536635" y="2792802"/>
              <a:ext cx="9920400" cy="480600"/>
            </a:xfrm>
            <a:prstGeom prst="homePlate">
              <a:avLst>
                <a:gd fmla="val 50000" name="adj"/>
              </a:avLst>
            </a:prstGeom>
            <a:solidFill>
              <a:srgbClr val="0069B4"/>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g2d220d9f01e_0_0"/>
            <p:cNvSpPr txBox="1"/>
            <p:nvPr/>
          </p:nvSpPr>
          <p:spPr>
            <a:xfrm>
              <a:off x="1710198" y="2795518"/>
              <a:ext cx="9800400" cy="480600"/>
            </a:xfrm>
            <a:prstGeom prst="rect">
              <a:avLst/>
            </a:prstGeom>
            <a:noFill/>
            <a:ln>
              <a:noFill/>
            </a:ln>
          </p:spPr>
          <p:txBody>
            <a:bodyPr anchorCtr="0" anchor="ctr" bIns="45725" lIns="157900" spcFirstLastPara="1" rIns="85325" wrap="square" tIns="45725">
              <a:noAutofit/>
            </a:bodyPr>
            <a:lstStyle/>
            <a:p>
              <a:pPr indent="-266700" lvl="0" marL="266700" marR="0" rtl="0" algn="just">
                <a:lnSpc>
                  <a:spcPct val="90000"/>
                </a:lnSpc>
                <a:spcBef>
                  <a:spcPts val="0"/>
                </a:spcBef>
                <a:spcAft>
                  <a:spcPts val="0"/>
                </a:spcAft>
                <a:buClr>
                  <a:srgbClr val="FFFF00"/>
                </a:buClr>
                <a:buSzPts val="1200"/>
                <a:buFont typeface="Gill Sans"/>
                <a:buNone/>
              </a:pPr>
              <a:r>
                <a:rPr b="1" i="0" lang="en-US" sz="1200" u="none" cap="none" strike="noStrike">
                  <a:solidFill>
                    <a:srgbClr val="FFFF00"/>
                  </a:solidFill>
                  <a:latin typeface="Gill Sans"/>
                  <a:ea typeface="Gill Sans"/>
                  <a:cs typeface="Gill Sans"/>
                  <a:sym typeface="Gill Sans"/>
                </a:rPr>
                <a:t>4. Preparedness and Response Capabilities: </a:t>
              </a:r>
              <a:r>
                <a:rPr b="1" i="0" lang="en-US" sz="1200" u="none" cap="none" strike="noStrike">
                  <a:solidFill>
                    <a:schemeClr val="lt1"/>
                  </a:solidFill>
                  <a:latin typeface="Gill Sans"/>
                  <a:ea typeface="Gill Sans"/>
                  <a:cs typeface="Gill Sans"/>
                  <a:sym typeface="Gill Sans"/>
                </a:rPr>
                <a:t>To build tsunami-resilient communities</a:t>
              </a:r>
              <a:r>
                <a:rPr b="1" i="0" lang="en-US" sz="1200" u="none" cap="none" strike="noStrike">
                  <a:solidFill>
                    <a:srgbClr val="FFFF00"/>
                  </a:solidFill>
                  <a:latin typeface="Gill Sans"/>
                  <a:ea typeface="Gill Sans"/>
                  <a:cs typeface="Gill Sans"/>
                  <a:sym typeface="Gill Sans"/>
                </a:rPr>
                <a:t>  </a:t>
              </a:r>
              <a:endParaRPr b="0" i="0" sz="1100" u="none" cap="none" strike="noStrike">
                <a:solidFill>
                  <a:srgbClr val="000000"/>
                </a:solidFill>
                <a:latin typeface="Arial"/>
                <a:ea typeface="Arial"/>
                <a:cs typeface="Arial"/>
                <a:sym typeface="Arial"/>
              </a:endParaRPr>
            </a:p>
          </p:txBody>
        </p:sp>
        <p:sp>
          <p:nvSpPr>
            <p:cNvPr id="160" name="Google Shape;160;g2d220d9f01e_0_0"/>
            <p:cNvSpPr/>
            <p:nvPr/>
          </p:nvSpPr>
          <p:spPr>
            <a:xfrm>
              <a:off x="1126956" y="2690915"/>
              <a:ext cx="716100" cy="717900"/>
            </a:xfrm>
            <a:prstGeom prst="ellipse">
              <a:avLst/>
            </a:prstGeom>
            <a:blipFill rotWithShape="1">
              <a:blip r:embed="rId6">
                <a:alphaModFix/>
              </a:blip>
              <a:stretch>
                <a:fillRect b="0" l="-38995" r="-38994" t="0"/>
              </a:stretch>
            </a:blip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g2d220d9f01e_0_0"/>
            <p:cNvSpPr/>
            <p:nvPr/>
          </p:nvSpPr>
          <p:spPr>
            <a:xfrm rot="10800000">
              <a:off x="1113742" y="3574036"/>
              <a:ext cx="9598200" cy="490500"/>
            </a:xfrm>
            <a:prstGeom prst="homePlate">
              <a:avLst>
                <a:gd fmla="val 50000" name="adj"/>
              </a:avLst>
            </a:prstGeom>
            <a:solidFill>
              <a:srgbClr val="0069B4"/>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g2d220d9f01e_0_0"/>
            <p:cNvSpPr txBox="1"/>
            <p:nvPr/>
          </p:nvSpPr>
          <p:spPr>
            <a:xfrm>
              <a:off x="1234948" y="3571254"/>
              <a:ext cx="9475500" cy="490500"/>
            </a:xfrm>
            <a:prstGeom prst="rect">
              <a:avLst/>
            </a:prstGeom>
            <a:noFill/>
            <a:ln>
              <a:noFill/>
            </a:ln>
          </p:spPr>
          <p:txBody>
            <a:bodyPr anchorCtr="0" anchor="ctr" bIns="45725" lIns="157900" spcFirstLastPara="1" rIns="85325" wrap="square" tIns="45725">
              <a:noAutofit/>
            </a:bodyPr>
            <a:lstStyle/>
            <a:p>
              <a:pPr indent="-266700" lvl="0" marL="266700" marR="0" rtl="0" algn="just">
                <a:lnSpc>
                  <a:spcPct val="90000"/>
                </a:lnSpc>
                <a:spcBef>
                  <a:spcPts val="0"/>
                </a:spcBef>
                <a:spcAft>
                  <a:spcPts val="0"/>
                </a:spcAft>
                <a:buClr>
                  <a:srgbClr val="FFFF00"/>
                </a:buClr>
                <a:buSzPts val="1200"/>
                <a:buFont typeface="Gill Sans"/>
                <a:buNone/>
              </a:pPr>
              <a:r>
                <a:rPr b="1" i="0" lang="en-US" sz="1200" u="none" cap="none" strike="noStrike">
                  <a:solidFill>
                    <a:srgbClr val="FFFF00"/>
                  </a:solidFill>
                  <a:latin typeface="Gill Sans"/>
                  <a:ea typeface="Gill Sans"/>
                  <a:cs typeface="Gill Sans"/>
                  <a:sym typeface="Gill Sans"/>
                </a:rPr>
                <a:t> 5. Capacity Development, SIDS and LDCs, Multi-hazard Framework: </a:t>
              </a:r>
              <a:r>
                <a:rPr b="1" i="0" lang="en-US" sz="1200" u="none" cap="none" strike="noStrike">
                  <a:solidFill>
                    <a:schemeClr val="lt1"/>
                  </a:solidFill>
                  <a:latin typeface="Gill Sans"/>
                  <a:ea typeface="Gill Sans"/>
                  <a:cs typeface="Gill Sans"/>
                  <a:sym typeface="Gill Sans"/>
                </a:rPr>
                <a:t>Underpinning elements</a:t>
              </a:r>
              <a:endParaRPr b="0" i="0" sz="1100" u="none" cap="none" strike="noStrike">
                <a:solidFill>
                  <a:srgbClr val="000000"/>
                </a:solidFill>
                <a:latin typeface="Arial"/>
                <a:ea typeface="Arial"/>
                <a:cs typeface="Arial"/>
                <a:sym typeface="Arial"/>
              </a:endParaRPr>
            </a:p>
          </p:txBody>
        </p:sp>
        <p:sp>
          <p:nvSpPr>
            <p:cNvPr id="163" name="Google Shape;163;g2d220d9f01e_0_0"/>
            <p:cNvSpPr/>
            <p:nvPr/>
          </p:nvSpPr>
          <p:spPr>
            <a:xfrm>
              <a:off x="590129" y="3466347"/>
              <a:ext cx="716100" cy="691200"/>
            </a:xfrm>
            <a:prstGeom prst="ellipse">
              <a:avLst/>
            </a:prstGeom>
            <a:blipFill rotWithShape="1">
              <a:blip r:embed="rId7">
                <a:alphaModFix/>
              </a:blip>
              <a:stretch>
                <a:fillRect b="0" l="-34996" r="-34996" t="0"/>
              </a:stretch>
            </a:blip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g2d220d9f01e_0_0"/>
            <p:cNvSpPr/>
            <p:nvPr/>
          </p:nvSpPr>
          <p:spPr>
            <a:xfrm rot="10800000">
              <a:off x="1878099" y="4345968"/>
              <a:ext cx="7709700" cy="477300"/>
            </a:xfrm>
            <a:prstGeom prst="homePlate">
              <a:avLst>
                <a:gd fmla="val 50000" name="adj"/>
              </a:avLst>
            </a:prstGeom>
            <a:solidFill>
              <a:srgbClr val="0069B4"/>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g2d220d9f01e_0_0"/>
            <p:cNvSpPr txBox="1"/>
            <p:nvPr/>
          </p:nvSpPr>
          <p:spPr>
            <a:xfrm>
              <a:off x="2005955" y="4345557"/>
              <a:ext cx="7590300" cy="477300"/>
            </a:xfrm>
            <a:prstGeom prst="rect">
              <a:avLst/>
            </a:prstGeom>
            <a:noFill/>
            <a:ln>
              <a:noFill/>
            </a:ln>
          </p:spPr>
          <p:txBody>
            <a:bodyPr anchorCtr="0" anchor="ctr" bIns="45725" lIns="157900" spcFirstLastPara="1" rIns="85325" wrap="square" tIns="45725">
              <a:noAutofit/>
            </a:bodyPr>
            <a:lstStyle/>
            <a:p>
              <a:pPr indent="-266700" lvl="0" marL="266700" marR="0" rtl="0" algn="just">
                <a:lnSpc>
                  <a:spcPct val="90000"/>
                </a:lnSpc>
                <a:spcBef>
                  <a:spcPts val="0"/>
                </a:spcBef>
                <a:spcAft>
                  <a:spcPts val="0"/>
                </a:spcAft>
                <a:buClr>
                  <a:srgbClr val="FFFF00"/>
                </a:buClr>
                <a:buSzPts val="1200"/>
                <a:buFont typeface="Gill Sans"/>
                <a:buNone/>
              </a:pPr>
              <a:r>
                <a:rPr b="1" i="0" lang="en-US" sz="1200" u="none" cap="none" strike="noStrike">
                  <a:solidFill>
                    <a:srgbClr val="FFFF00"/>
                  </a:solidFill>
                  <a:latin typeface="Gill Sans"/>
                  <a:ea typeface="Gill Sans"/>
                  <a:cs typeface="Gill Sans"/>
                  <a:sym typeface="Gill Sans"/>
                </a:rPr>
                <a:t> 6. Governance and Pathways to Implementation</a:t>
              </a:r>
              <a:endParaRPr b="0" i="0" sz="1100" u="none" cap="none" strike="noStrike">
                <a:solidFill>
                  <a:srgbClr val="000000"/>
                </a:solidFill>
                <a:latin typeface="Arial"/>
                <a:ea typeface="Arial"/>
                <a:cs typeface="Arial"/>
                <a:sym typeface="Arial"/>
              </a:endParaRPr>
            </a:p>
          </p:txBody>
        </p:sp>
        <p:sp>
          <p:nvSpPr>
            <p:cNvPr id="166" name="Google Shape;166;g2d220d9f01e_0_0"/>
            <p:cNvSpPr/>
            <p:nvPr/>
          </p:nvSpPr>
          <p:spPr>
            <a:xfrm>
              <a:off x="1321111" y="4139680"/>
              <a:ext cx="693300" cy="683700"/>
            </a:xfrm>
            <a:prstGeom prst="ellipse">
              <a:avLst/>
            </a:prstGeom>
            <a:blipFill rotWithShape="1">
              <a:blip r:embed="rId8">
                <a:alphaModFix/>
              </a:blip>
              <a:stretch>
                <a:fillRect b="0" l="-37996" r="-37985" t="0"/>
              </a:stretch>
            </a:blip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7" name="Google Shape;167;g2d220d9f01e_0_0"/>
          <p:cNvSpPr txBox="1"/>
          <p:nvPr>
            <p:ph type="title"/>
          </p:nvPr>
        </p:nvSpPr>
        <p:spPr>
          <a:xfrm>
            <a:off x="7208" y="57664"/>
            <a:ext cx="9144000" cy="780000"/>
          </a:xfrm>
          <a:prstGeom prst="rect">
            <a:avLst/>
          </a:prstGeom>
          <a:noFill/>
          <a:ln>
            <a:noFill/>
          </a:ln>
        </p:spPr>
        <p:txBody>
          <a:bodyPr anchorCtr="0" anchor="ctr" bIns="34275" lIns="68575" spcFirstLastPara="1" rIns="68575" wrap="square" tIns="34275">
            <a:noAutofit/>
          </a:bodyPr>
          <a:lstStyle/>
          <a:p>
            <a:pPr indent="0" lvl="0" marL="0" rtl="0" algn="ctr">
              <a:lnSpc>
                <a:spcPct val="85000"/>
              </a:lnSpc>
              <a:spcBef>
                <a:spcPts val="0"/>
              </a:spcBef>
              <a:spcAft>
                <a:spcPts val="0"/>
              </a:spcAft>
              <a:buClr>
                <a:schemeClr val="dk2"/>
              </a:buClr>
              <a:buSzPts val="2400"/>
              <a:buFont typeface="Gill Sans"/>
              <a:buNone/>
            </a:pPr>
            <a:r>
              <a:rPr b="1" lang="en-US" sz="2400" cap="none">
                <a:latin typeface="Gill Sans"/>
                <a:ea typeface="Gill Sans"/>
                <a:cs typeface="Gill Sans"/>
                <a:sym typeface="Gill Sans"/>
              </a:rPr>
              <a:t>Key Elements of the Research, Development &amp; Implementation Plan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descr="A picture containing outdoor, tree, shore, several&#10;&#10;Description automatically generated" id="173" name="Google Shape;173;g1ff3ef15f0d_0_1062"/>
          <p:cNvPicPr preferRelativeResize="0"/>
          <p:nvPr/>
        </p:nvPicPr>
        <p:blipFill rotWithShape="1">
          <a:blip r:embed="rId3">
            <a:alphaModFix/>
          </a:blip>
          <a:srcRect b="0" l="0" r="0" t="0"/>
          <a:stretch/>
        </p:blipFill>
        <p:spPr>
          <a:xfrm>
            <a:off x="0" y="665796"/>
            <a:ext cx="2342684" cy="2061518"/>
          </a:xfrm>
          <a:prstGeom prst="rect">
            <a:avLst/>
          </a:prstGeom>
          <a:noFill/>
          <a:ln>
            <a:noFill/>
          </a:ln>
        </p:spPr>
      </p:pic>
      <p:pic>
        <p:nvPicPr>
          <p:cNvPr id="174" name="Google Shape;174;g1ff3ef15f0d_0_1062"/>
          <p:cNvPicPr preferRelativeResize="0"/>
          <p:nvPr/>
        </p:nvPicPr>
        <p:blipFill rotWithShape="1">
          <a:blip r:embed="rId4">
            <a:alphaModFix/>
          </a:blip>
          <a:srcRect b="8437" l="23282" r="22697" t="5467"/>
          <a:stretch/>
        </p:blipFill>
        <p:spPr>
          <a:xfrm>
            <a:off x="2349663" y="2798864"/>
            <a:ext cx="2385456" cy="2061518"/>
          </a:xfrm>
          <a:prstGeom prst="rect">
            <a:avLst/>
          </a:prstGeom>
          <a:noFill/>
          <a:ln>
            <a:noFill/>
          </a:ln>
        </p:spPr>
      </p:pic>
      <p:pic>
        <p:nvPicPr>
          <p:cNvPr id="175" name="Google Shape;175;g1ff3ef15f0d_0_1062"/>
          <p:cNvPicPr preferRelativeResize="0"/>
          <p:nvPr/>
        </p:nvPicPr>
        <p:blipFill rotWithShape="1">
          <a:blip r:embed="rId5">
            <a:alphaModFix/>
          </a:blip>
          <a:srcRect b="0" l="0" r="0" t="0"/>
          <a:stretch/>
        </p:blipFill>
        <p:spPr>
          <a:xfrm>
            <a:off x="2339040" y="665796"/>
            <a:ext cx="2385454" cy="2061518"/>
          </a:xfrm>
          <a:prstGeom prst="rect">
            <a:avLst/>
          </a:prstGeom>
          <a:noFill/>
          <a:ln>
            <a:noFill/>
          </a:ln>
        </p:spPr>
      </p:pic>
      <p:pic>
        <p:nvPicPr>
          <p:cNvPr id="176" name="Google Shape;176;g1ff3ef15f0d_0_1062"/>
          <p:cNvPicPr preferRelativeResize="0"/>
          <p:nvPr/>
        </p:nvPicPr>
        <p:blipFill rotWithShape="1">
          <a:blip r:embed="rId6">
            <a:alphaModFix/>
          </a:blip>
          <a:srcRect b="0" l="0" r="0" t="0"/>
          <a:stretch/>
        </p:blipFill>
        <p:spPr>
          <a:xfrm>
            <a:off x="-5273" y="2798863"/>
            <a:ext cx="2342683" cy="2061517"/>
          </a:xfrm>
          <a:prstGeom prst="rect">
            <a:avLst/>
          </a:prstGeom>
          <a:noFill/>
          <a:ln cap="flat" cmpd="sng" w="9525">
            <a:solidFill>
              <a:schemeClr val="lt1"/>
            </a:solidFill>
            <a:prstDash val="solid"/>
            <a:round/>
            <a:headEnd len="sm" w="sm" type="none"/>
            <a:tailEnd len="sm" w="sm" type="none"/>
          </a:ln>
        </p:spPr>
      </p:pic>
      <p:sp>
        <p:nvSpPr>
          <p:cNvPr id="177" name="Google Shape;177;g1ff3ef15f0d_0_1062"/>
          <p:cNvSpPr txBox="1"/>
          <p:nvPr>
            <p:ph type="title"/>
          </p:nvPr>
        </p:nvSpPr>
        <p:spPr>
          <a:xfrm>
            <a:off x="0" y="78230"/>
            <a:ext cx="9144000" cy="497400"/>
          </a:xfrm>
          <a:prstGeom prst="rect">
            <a:avLst/>
          </a:prstGeom>
          <a:noFill/>
          <a:ln>
            <a:noFill/>
          </a:ln>
        </p:spPr>
        <p:txBody>
          <a:bodyPr anchorCtr="0" anchor="ctr" bIns="34275" lIns="68575" spcFirstLastPara="1" rIns="68575" wrap="square" tIns="34275">
            <a:noAutofit/>
          </a:bodyPr>
          <a:lstStyle/>
          <a:p>
            <a:pPr indent="-381000" lvl="0" marL="457200" rtl="0" algn="ctr">
              <a:lnSpc>
                <a:spcPct val="85000"/>
              </a:lnSpc>
              <a:spcBef>
                <a:spcPts val="0"/>
              </a:spcBef>
              <a:spcAft>
                <a:spcPts val="0"/>
              </a:spcAft>
              <a:buClr>
                <a:schemeClr val="accent2"/>
              </a:buClr>
              <a:buSzPts val="2400"/>
              <a:buFont typeface="Gill Sans"/>
              <a:buAutoNum type="arabicPeriod"/>
            </a:pPr>
            <a:r>
              <a:rPr b="1" lang="en-US" sz="2400" cap="none">
                <a:latin typeface="Gill Sans"/>
                <a:ea typeface="Gill Sans"/>
                <a:cs typeface="Gill Sans"/>
                <a:sym typeface="Gill Sans"/>
              </a:rPr>
              <a:t>Tsunami Risk Knowledge - Goals</a:t>
            </a:r>
            <a:endParaRPr/>
          </a:p>
        </p:txBody>
      </p:sp>
      <p:sp>
        <p:nvSpPr>
          <p:cNvPr id="178" name="Google Shape;178;g1ff3ef15f0d_0_1062"/>
          <p:cNvSpPr txBox="1"/>
          <p:nvPr/>
        </p:nvSpPr>
        <p:spPr>
          <a:xfrm>
            <a:off x="4747372" y="4326020"/>
            <a:ext cx="4396627" cy="264772"/>
          </a:xfrm>
          <a:prstGeom prst="rect">
            <a:avLst/>
          </a:prstGeom>
          <a:solidFill>
            <a:schemeClr val="lt1"/>
          </a:solidFill>
          <a:ln>
            <a:noFill/>
          </a:ln>
        </p:spPr>
        <p:txBody>
          <a:bodyPr anchorCtr="0" anchor="t" bIns="34275" lIns="68575" spcFirstLastPara="1" rIns="68575" wrap="square" tIns="34275">
            <a:noAutofit/>
          </a:bodyPr>
          <a:lstStyle/>
          <a:p>
            <a:pPr indent="0" lvl="2" marL="12700" marR="0" rtl="0" algn="l">
              <a:lnSpc>
                <a:spcPct val="100000"/>
              </a:lnSpc>
              <a:spcBef>
                <a:spcPts val="0"/>
              </a:spcBef>
              <a:spcAft>
                <a:spcPts val="0"/>
              </a:spcAft>
              <a:buNone/>
            </a:pPr>
            <a:r>
              <a:rPr b="1" i="0" lang="en-US" sz="1200" u="none" cap="none" strike="noStrike">
                <a:solidFill>
                  <a:srgbClr val="0069B4"/>
                </a:solidFill>
                <a:latin typeface="Gill Sans"/>
                <a:ea typeface="Gill Sans"/>
                <a:cs typeface="Gill Sans"/>
                <a:sym typeface="Gill Sans"/>
              </a:rPr>
              <a:t>Using results from Tsunami Risk Assessments</a:t>
            </a:r>
            <a:endParaRPr b="0" i="0" sz="1200" u="none" cap="none" strike="noStrike">
              <a:solidFill>
                <a:srgbClr val="0069B4"/>
              </a:solidFill>
              <a:latin typeface="Gill Sans"/>
              <a:ea typeface="Gill Sans"/>
              <a:cs typeface="Gill Sans"/>
              <a:sym typeface="Gill Sans"/>
            </a:endParaRPr>
          </a:p>
          <a:p>
            <a:pPr indent="0" lvl="2" marL="12700" marR="0" rtl="0" algn="ctr">
              <a:lnSpc>
                <a:spcPct val="100000"/>
              </a:lnSpc>
              <a:spcBef>
                <a:spcPts val="500"/>
              </a:spcBef>
              <a:spcAft>
                <a:spcPts val="0"/>
              </a:spcAft>
              <a:buClr>
                <a:srgbClr val="FFFF00"/>
              </a:buClr>
              <a:buSzPts val="1400"/>
              <a:buFont typeface="Arial"/>
              <a:buNone/>
            </a:pPr>
            <a:r>
              <a:t/>
            </a:r>
            <a:endParaRPr b="0" i="0" sz="1200" u="none" cap="none" strike="noStrike">
              <a:solidFill>
                <a:srgbClr val="0069B4"/>
              </a:solidFill>
              <a:latin typeface="Gill Sans"/>
              <a:ea typeface="Gill Sans"/>
              <a:cs typeface="Gill Sans"/>
              <a:sym typeface="Gill Sans"/>
            </a:endParaRPr>
          </a:p>
          <a:p>
            <a:pPr indent="0" lvl="2" marL="12700" marR="0" rtl="0" algn="l">
              <a:lnSpc>
                <a:spcPct val="100000"/>
              </a:lnSpc>
              <a:spcBef>
                <a:spcPts val="500"/>
              </a:spcBef>
              <a:spcAft>
                <a:spcPts val="0"/>
              </a:spcAft>
              <a:buClr>
                <a:srgbClr val="FFFF00"/>
              </a:buClr>
              <a:buSzPts val="1400"/>
              <a:buFont typeface="Arial"/>
              <a:buNone/>
            </a:pPr>
            <a:r>
              <a:t/>
            </a:r>
            <a:endParaRPr b="0" i="0" sz="1200" u="none" cap="none" strike="noStrike">
              <a:solidFill>
                <a:srgbClr val="0069B4"/>
              </a:solidFill>
              <a:latin typeface="Gill Sans"/>
              <a:ea typeface="Gill Sans"/>
              <a:cs typeface="Gill Sans"/>
              <a:sym typeface="Gill Sans"/>
            </a:endParaRPr>
          </a:p>
          <a:p>
            <a:pPr indent="0" lvl="2" marL="12700" marR="0" rtl="0" algn="ctr">
              <a:lnSpc>
                <a:spcPct val="100000"/>
              </a:lnSpc>
              <a:spcBef>
                <a:spcPts val="0"/>
              </a:spcBef>
              <a:spcAft>
                <a:spcPts val="0"/>
              </a:spcAft>
              <a:buClr>
                <a:srgbClr val="FFFF00"/>
              </a:buClr>
              <a:buSzPts val="1400"/>
              <a:buFont typeface="Arial"/>
              <a:buNone/>
            </a:pPr>
            <a:r>
              <a:t/>
            </a:r>
            <a:endParaRPr b="0" i="0" sz="1200" u="none" cap="none" strike="noStrike">
              <a:solidFill>
                <a:srgbClr val="0069B4"/>
              </a:solidFill>
              <a:latin typeface="Gill Sans"/>
              <a:ea typeface="Gill Sans"/>
              <a:cs typeface="Gill Sans"/>
              <a:sym typeface="Gill Sans"/>
            </a:endParaRPr>
          </a:p>
          <a:p>
            <a:pPr indent="0" lvl="2" marL="12700" marR="0" rtl="0" algn="ctr">
              <a:lnSpc>
                <a:spcPct val="100000"/>
              </a:lnSpc>
              <a:spcBef>
                <a:spcPts val="0"/>
              </a:spcBef>
              <a:spcAft>
                <a:spcPts val="0"/>
              </a:spcAft>
              <a:buClr>
                <a:srgbClr val="FFFF00"/>
              </a:buClr>
              <a:buSzPts val="1400"/>
              <a:buFont typeface="Arial"/>
              <a:buNone/>
            </a:pPr>
            <a:r>
              <a:t/>
            </a:r>
            <a:endParaRPr b="1" i="0" sz="1200" u="none" cap="none" strike="noStrike">
              <a:solidFill>
                <a:srgbClr val="0069B4"/>
              </a:solidFill>
              <a:latin typeface="Gill Sans"/>
              <a:ea typeface="Gill Sans"/>
              <a:cs typeface="Gill Sans"/>
              <a:sym typeface="Gill Sans"/>
            </a:endParaRPr>
          </a:p>
          <a:p>
            <a:pPr indent="0" lvl="2" marL="12700" marR="0" rtl="0" algn="ctr">
              <a:lnSpc>
                <a:spcPct val="100000"/>
              </a:lnSpc>
              <a:spcBef>
                <a:spcPts val="0"/>
              </a:spcBef>
              <a:spcAft>
                <a:spcPts val="0"/>
              </a:spcAft>
              <a:buClr>
                <a:srgbClr val="FFFF00"/>
              </a:buClr>
              <a:buSzPts val="1400"/>
              <a:buFont typeface="Arial"/>
              <a:buNone/>
            </a:pPr>
            <a:r>
              <a:t/>
            </a:r>
            <a:endParaRPr b="1" i="0" sz="1200" u="none" cap="none" strike="noStrike">
              <a:solidFill>
                <a:srgbClr val="0069B4"/>
              </a:solidFill>
              <a:latin typeface="Gill Sans"/>
              <a:ea typeface="Gill Sans"/>
              <a:cs typeface="Gill Sans"/>
              <a:sym typeface="Gill Sans"/>
            </a:endParaRPr>
          </a:p>
          <a:p>
            <a:pPr indent="-165100" lvl="0" marL="254000" marR="0" rtl="0" algn="ctr">
              <a:lnSpc>
                <a:spcPct val="100000"/>
              </a:lnSpc>
              <a:spcBef>
                <a:spcPts val="0"/>
              </a:spcBef>
              <a:spcAft>
                <a:spcPts val="0"/>
              </a:spcAft>
              <a:buClr>
                <a:srgbClr val="C00000"/>
              </a:buClr>
              <a:buSzPts val="1400"/>
              <a:buFont typeface="Noto Sans Symbols"/>
              <a:buNone/>
            </a:pPr>
            <a:r>
              <a:t/>
            </a:r>
            <a:endParaRPr b="1" i="0" sz="1200" u="none" cap="none" strike="noStrike">
              <a:solidFill>
                <a:srgbClr val="0069B4"/>
              </a:solidFill>
              <a:latin typeface="Gill Sans"/>
              <a:ea typeface="Gill Sans"/>
              <a:cs typeface="Gill Sans"/>
              <a:sym typeface="Gill Sans"/>
            </a:endParaRPr>
          </a:p>
          <a:p>
            <a:pPr indent="-165100" lvl="0" marL="254000" marR="0" rtl="0" algn="ctr">
              <a:lnSpc>
                <a:spcPct val="100000"/>
              </a:lnSpc>
              <a:spcBef>
                <a:spcPts val="0"/>
              </a:spcBef>
              <a:spcAft>
                <a:spcPts val="0"/>
              </a:spcAft>
              <a:buClr>
                <a:srgbClr val="C00000"/>
              </a:buClr>
              <a:buSzPts val="1400"/>
              <a:buFont typeface="Noto Sans Symbols"/>
              <a:buNone/>
            </a:pPr>
            <a:r>
              <a:t/>
            </a:r>
            <a:endParaRPr b="1" i="0" sz="1200" u="none" cap="none" strike="noStrike">
              <a:solidFill>
                <a:srgbClr val="0069B4"/>
              </a:solidFill>
              <a:latin typeface="Gill Sans"/>
              <a:ea typeface="Gill Sans"/>
              <a:cs typeface="Gill Sans"/>
              <a:sym typeface="Gill Sans"/>
            </a:endParaRPr>
          </a:p>
        </p:txBody>
      </p:sp>
      <p:sp>
        <p:nvSpPr>
          <p:cNvPr id="179" name="Google Shape;179;g1ff3ef15f0d_0_1062"/>
          <p:cNvSpPr txBox="1"/>
          <p:nvPr/>
        </p:nvSpPr>
        <p:spPr>
          <a:xfrm>
            <a:off x="4724494" y="665796"/>
            <a:ext cx="4419506" cy="461665"/>
          </a:xfrm>
          <a:prstGeom prst="rect">
            <a:avLst/>
          </a:prstGeom>
          <a:solidFill>
            <a:schemeClr val="lt1"/>
          </a:solidFill>
          <a:ln>
            <a:noFill/>
          </a:ln>
        </p:spPr>
        <p:txBody>
          <a:bodyPr anchorCtr="0" anchor="t" bIns="45700" lIns="91425" spcFirstLastPara="1" rIns="91425" wrap="square" tIns="45700">
            <a:spAutoFit/>
          </a:bodyPr>
          <a:lstStyle/>
          <a:p>
            <a:pPr indent="0" lvl="2" marL="12700" marR="0" rtl="0" algn="l">
              <a:lnSpc>
                <a:spcPct val="100000"/>
              </a:lnSpc>
              <a:spcBef>
                <a:spcPts val="0"/>
              </a:spcBef>
              <a:spcAft>
                <a:spcPts val="0"/>
              </a:spcAft>
              <a:buNone/>
            </a:pPr>
            <a:r>
              <a:rPr b="1" i="0" lang="en-US" sz="1200" u="none" cap="none" strike="noStrike">
                <a:solidFill>
                  <a:srgbClr val="0069B4"/>
                </a:solidFill>
                <a:latin typeface="Gill Sans"/>
                <a:ea typeface="Gill Sans"/>
                <a:cs typeface="Gill Sans"/>
                <a:sym typeface="Gill Sans"/>
              </a:rPr>
              <a:t>Definition of inundation areas, flow depths and arrival times through Tsunami Hazard Assessments</a:t>
            </a:r>
            <a:endParaRPr b="0" i="0" sz="1200" u="none" cap="none" strike="noStrike">
              <a:solidFill>
                <a:srgbClr val="0069B4"/>
              </a:solidFill>
              <a:latin typeface="Arial"/>
              <a:ea typeface="Arial"/>
              <a:cs typeface="Arial"/>
              <a:sym typeface="Arial"/>
            </a:endParaRPr>
          </a:p>
        </p:txBody>
      </p:sp>
      <p:sp>
        <p:nvSpPr>
          <p:cNvPr id="180" name="Google Shape;180;g1ff3ef15f0d_0_1062"/>
          <p:cNvSpPr txBox="1"/>
          <p:nvPr/>
        </p:nvSpPr>
        <p:spPr>
          <a:xfrm>
            <a:off x="4738442" y="1057645"/>
            <a:ext cx="4310308" cy="1200329"/>
          </a:xfrm>
          <a:prstGeom prst="rect">
            <a:avLst/>
          </a:prstGeom>
          <a:noFill/>
          <a:ln>
            <a:noFill/>
          </a:ln>
        </p:spPr>
        <p:txBody>
          <a:bodyPr anchorCtr="0" anchor="t" bIns="45700" lIns="91425" spcFirstLastPara="1" rIns="91425" wrap="square" tIns="45700">
            <a:spAutoFit/>
          </a:bodyPr>
          <a:lstStyle/>
          <a:p>
            <a:pPr indent="-285750" lvl="2" marL="298450" marR="0" rtl="0" algn="l">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Catalogue of historical tsunami records</a:t>
            </a:r>
            <a:endParaRPr b="0" i="0" sz="1200" u="none" cap="none" strike="noStrike">
              <a:solidFill>
                <a:schemeClr val="dk1"/>
              </a:solidFill>
              <a:latin typeface="Arial"/>
              <a:ea typeface="Arial"/>
              <a:cs typeface="Arial"/>
              <a:sym typeface="Arial"/>
            </a:endParaRPr>
          </a:p>
          <a:p>
            <a:pPr indent="-285750" lvl="2" marL="298450" marR="0" rtl="0" algn="l">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Database of tsunami source scenarios </a:t>
            </a:r>
            <a:endParaRPr b="0" i="0" sz="1200" u="none" cap="none" strike="noStrike">
              <a:solidFill>
                <a:schemeClr val="dk1"/>
              </a:solidFill>
              <a:latin typeface="Arial"/>
              <a:ea typeface="Arial"/>
              <a:cs typeface="Arial"/>
              <a:sym typeface="Arial"/>
            </a:endParaRPr>
          </a:p>
          <a:p>
            <a:pPr indent="-285750" lvl="2" marL="298450" marR="0" rtl="0" algn="l">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Coastal digital elevation data </a:t>
            </a:r>
            <a:endParaRPr b="0" i="0" sz="1200" u="none" cap="none" strike="noStrike">
              <a:solidFill>
                <a:schemeClr val="dk1"/>
              </a:solidFill>
              <a:latin typeface="Arial"/>
              <a:ea typeface="Arial"/>
              <a:cs typeface="Arial"/>
              <a:sym typeface="Arial"/>
            </a:endParaRPr>
          </a:p>
          <a:p>
            <a:pPr indent="-285750" lvl="2" marL="298450" marR="0" rtl="0" algn="l">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Access to Tsunami numerical models </a:t>
            </a:r>
            <a:endParaRPr b="0" i="0" sz="1200" u="none" cap="none" strike="noStrike">
              <a:solidFill>
                <a:schemeClr val="dk1"/>
              </a:solidFill>
              <a:latin typeface="Arial"/>
              <a:ea typeface="Arial"/>
              <a:cs typeface="Arial"/>
              <a:sym typeface="Arial"/>
            </a:endParaRPr>
          </a:p>
          <a:p>
            <a:pPr indent="-285750" lvl="2" marL="298450" marR="0" rtl="0" algn="l">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At least one person able to do tsunami modelling</a:t>
            </a:r>
            <a:endParaRPr b="0" i="0" sz="1200" u="none" cap="none" strike="noStrike">
              <a:solidFill>
                <a:schemeClr val="dk1"/>
              </a:solidFill>
              <a:latin typeface="Arial"/>
              <a:ea typeface="Arial"/>
              <a:cs typeface="Arial"/>
              <a:sym typeface="Arial"/>
            </a:endParaRPr>
          </a:p>
          <a:p>
            <a:pPr indent="-285750" lvl="2" marL="298450" marR="0" rtl="0" algn="l">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Defined the inundation area for the chosen community </a:t>
            </a:r>
            <a:endParaRPr b="0" i="0" sz="1200" u="none" cap="none" strike="noStrike">
              <a:solidFill>
                <a:schemeClr val="dk1"/>
              </a:solidFill>
              <a:latin typeface="Arial"/>
              <a:ea typeface="Arial"/>
              <a:cs typeface="Arial"/>
              <a:sym typeface="Arial"/>
            </a:endParaRPr>
          </a:p>
        </p:txBody>
      </p:sp>
      <p:sp>
        <p:nvSpPr>
          <p:cNvPr id="181" name="Google Shape;181;g1ff3ef15f0d_0_1062"/>
          <p:cNvSpPr txBox="1"/>
          <p:nvPr/>
        </p:nvSpPr>
        <p:spPr>
          <a:xfrm>
            <a:off x="4724492" y="2181314"/>
            <a:ext cx="4419507" cy="276999"/>
          </a:xfrm>
          <a:prstGeom prst="rect">
            <a:avLst/>
          </a:prstGeom>
          <a:solidFill>
            <a:schemeClr val="lt1"/>
          </a:solidFill>
          <a:ln>
            <a:noFill/>
          </a:ln>
        </p:spPr>
        <p:txBody>
          <a:bodyPr anchorCtr="0" anchor="t" bIns="45700" lIns="91425" spcFirstLastPara="1" rIns="91425" wrap="square" tIns="45700">
            <a:spAutoFit/>
          </a:bodyPr>
          <a:lstStyle/>
          <a:p>
            <a:pPr indent="0" lvl="2" marL="12700" marR="0" rtl="0" algn="l">
              <a:lnSpc>
                <a:spcPct val="100000"/>
              </a:lnSpc>
              <a:spcBef>
                <a:spcPts val="0"/>
              </a:spcBef>
              <a:spcAft>
                <a:spcPts val="0"/>
              </a:spcAft>
              <a:buNone/>
            </a:pPr>
            <a:r>
              <a:rPr b="1" i="0" lang="en-US" sz="1200" u="none" cap="none" strike="noStrike">
                <a:solidFill>
                  <a:srgbClr val="0069B4"/>
                </a:solidFill>
                <a:latin typeface="Gill Sans"/>
                <a:ea typeface="Gill Sans"/>
                <a:cs typeface="Gill Sans"/>
                <a:sym typeface="Gill Sans"/>
              </a:rPr>
              <a:t>Definition of vulnerability and exposure</a:t>
            </a:r>
            <a:endParaRPr b="0" i="0" sz="1200" u="none" cap="none" strike="noStrike">
              <a:solidFill>
                <a:srgbClr val="0069B4"/>
              </a:solidFill>
              <a:latin typeface="Arial"/>
              <a:ea typeface="Arial"/>
              <a:cs typeface="Arial"/>
              <a:sym typeface="Arial"/>
            </a:endParaRPr>
          </a:p>
        </p:txBody>
      </p:sp>
      <p:sp>
        <p:nvSpPr>
          <p:cNvPr id="182" name="Google Shape;182;g1ff3ef15f0d_0_1062"/>
          <p:cNvSpPr txBox="1"/>
          <p:nvPr/>
        </p:nvSpPr>
        <p:spPr>
          <a:xfrm>
            <a:off x="4735119" y="2392429"/>
            <a:ext cx="4310308" cy="1015663"/>
          </a:xfrm>
          <a:prstGeom prst="rect">
            <a:avLst/>
          </a:prstGeom>
          <a:noFill/>
          <a:ln>
            <a:noFill/>
          </a:ln>
        </p:spPr>
        <p:txBody>
          <a:bodyPr anchorCtr="0" anchor="t" bIns="45700" lIns="91425" spcFirstLastPara="1" rIns="91425" wrap="square" tIns="45700">
            <a:spAutoFit/>
          </a:bodyPr>
          <a:lstStyle/>
          <a:p>
            <a:pPr indent="-171450" lvl="2" marL="184150" marR="0" rtl="0" algn="l">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Identified critical infrastructure at risk</a:t>
            </a:r>
            <a:endParaRPr b="0" i="0" sz="1200" u="none" cap="none" strike="noStrike">
              <a:solidFill>
                <a:schemeClr val="dk1"/>
              </a:solidFill>
              <a:latin typeface="Arial"/>
              <a:ea typeface="Arial"/>
              <a:cs typeface="Arial"/>
              <a:sym typeface="Arial"/>
            </a:endParaRPr>
          </a:p>
          <a:p>
            <a:pPr indent="-171450" lvl="2" marL="184150" marR="0" rtl="0" algn="l">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Identified vulnerable groups </a:t>
            </a:r>
            <a:endParaRPr b="0" i="0" sz="1200" u="none" cap="none" strike="noStrike">
              <a:solidFill>
                <a:schemeClr val="dk1"/>
              </a:solidFill>
              <a:latin typeface="Arial"/>
              <a:ea typeface="Arial"/>
              <a:cs typeface="Arial"/>
              <a:sym typeface="Arial"/>
            </a:endParaRPr>
          </a:p>
          <a:p>
            <a:pPr indent="-171450" lvl="2" marL="184150" marR="0" rtl="0" algn="l">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Identified number of population</a:t>
            </a:r>
            <a:endParaRPr b="0" i="0" sz="1200" u="none" cap="none" strike="noStrike">
              <a:solidFill>
                <a:schemeClr val="dk1"/>
              </a:solidFill>
              <a:latin typeface="Arial"/>
              <a:ea typeface="Arial"/>
              <a:cs typeface="Arial"/>
              <a:sym typeface="Arial"/>
            </a:endParaRPr>
          </a:p>
          <a:p>
            <a:pPr indent="-171450" lvl="2" marL="184150" marR="0" rtl="0" algn="l">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Identified economic assets</a:t>
            </a:r>
            <a:endParaRPr b="0" i="0" sz="1200" u="none" cap="none" strike="noStrike">
              <a:solidFill>
                <a:schemeClr val="dk1"/>
              </a:solidFill>
              <a:latin typeface="Arial"/>
              <a:ea typeface="Arial"/>
              <a:cs typeface="Arial"/>
              <a:sym typeface="Arial"/>
            </a:endParaRPr>
          </a:p>
          <a:p>
            <a:pPr indent="-171450" lvl="2" marL="184150" marR="0" rtl="0" algn="l">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Identified built &amp; natural  environment</a:t>
            </a:r>
            <a:endParaRPr/>
          </a:p>
        </p:txBody>
      </p:sp>
      <p:sp>
        <p:nvSpPr>
          <p:cNvPr id="183" name="Google Shape;183;g1ff3ef15f0d_0_1062"/>
          <p:cNvSpPr txBox="1"/>
          <p:nvPr/>
        </p:nvSpPr>
        <p:spPr>
          <a:xfrm>
            <a:off x="4724492" y="3330519"/>
            <a:ext cx="4419508" cy="461665"/>
          </a:xfrm>
          <a:prstGeom prst="rect">
            <a:avLst/>
          </a:prstGeom>
          <a:solidFill>
            <a:schemeClr val="lt1"/>
          </a:solidFill>
          <a:ln>
            <a:noFill/>
          </a:ln>
        </p:spPr>
        <p:txBody>
          <a:bodyPr anchorCtr="0" anchor="t" bIns="45700" lIns="91425" spcFirstLastPara="1" rIns="91425" wrap="square" tIns="45700">
            <a:spAutoFit/>
          </a:bodyPr>
          <a:lstStyle/>
          <a:p>
            <a:pPr indent="0" lvl="2" marL="12700" marR="0" rtl="0" algn="l">
              <a:lnSpc>
                <a:spcPct val="100000"/>
              </a:lnSpc>
              <a:spcBef>
                <a:spcPts val="0"/>
              </a:spcBef>
              <a:spcAft>
                <a:spcPts val="0"/>
              </a:spcAft>
              <a:buNone/>
            </a:pPr>
            <a:r>
              <a:rPr b="1" i="0" lang="en-US" sz="1200" u="none" cap="none" strike="noStrike">
                <a:solidFill>
                  <a:srgbClr val="0069B4"/>
                </a:solidFill>
                <a:latin typeface="Gill Sans"/>
                <a:ea typeface="Gill Sans"/>
                <a:cs typeface="Gill Sans"/>
                <a:sym typeface="Gill Sans"/>
              </a:rPr>
              <a:t>Definition of methodology to calculate risk</a:t>
            </a:r>
            <a:endParaRPr b="0" i="0" sz="1200" u="none" cap="none" strike="noStrike">
              <a:solidFill>
                <a:srgbClr val="0069B4"/>
              </a:solidFill>
              <a:latin typeface="Arial"/>
              <a:ea typeface="Arial"/>
              <a:cs typeface="Arial"/>
              <a:sym typeface="Arial"/>
            </a:endParaRPr>
          </a:p>
          <a:p>
            <a:pPr indent="0" lvl="2" marL="12700" marR="0" rtl="0" algn="l">
              <a:lnSpc>
                <a:spcPct val="100000"/>
              </a:lnSpc>
              <a:spcBef>
                <a:spcPts val="0"/>
              </a:spcBef>
              <a:spcAft>
                <a:spcPts val="0"/>
              </a:spcAft>
              <a:buNone/>
            </a:pPr>
            <a:r>
              <a:rPr b="1" i="0" lang="en-US" sz="1200" u="none" cap="none" strike="noStrike">
                <a:solidFill>
                  <a:srgbClr val="0069B4"/>
                </a:solidFill>
                <a:latin typeface="Gill Sans"/>
                <a:ea typeface="Gill Sans"/>
                <a:cs typeface="Gill Sans"/>
                <a:sym typeface="Gill Sans"/>
              </a:rPr>
              <a:t>Definition of capacity to respond</a:t>
            </a:r>
            <a:endParaRPr b="0" i="0" sz="1200" u="none" cap="none" strike="noStrike">
              <a:solidFill>
                <a:srgbClr val="0069B4"/>
              </a:solidFill>
              <a:latin typeface="Arial"/>
              <a:ea typeface="Arial"/>
              <a:cs typeface="Arial"/>
              <a:sym typeface="Arial"/>
            </a:endParaRPr>
          </a:p>
        </p:txBody>
      </p:sp>
      <p:sp>
        <p:nvSpPr>
          <p:cNvPr id="184" name="Google Shape;184;g1ff3ef15f0d_0_1062"/>
          <p:cNvSpPr txBox="1"/>
          <p:nvPr/>
        </p:nvSpPr>
        <p:spPr>
          <a:xfrm>
            <a:off x="4724492" y="3722443"/>
            <a:ext cx="4419507" cy="646331"/>
          </a:xfrm>
          <a:prstGeom prst="rect">
            <a:avLst/>
          </a:prstGeom>
          <a:noFill/>
          <a:ln>
            <a:noFill/>
          </a:ln>
        </p:spPr>
        <p:txBody>
          <a:bodyPr anchorCtr="0" anchor="t" bIns="45700" lIns="91425" spcFirstLastPara="1" rIns="91425" wrap="square" tIns="45700">
            <a:spAutoFit/>
          </a:bodyPr>
          <a:lstStyle/>
          <a:p>
            <a:pPr indent="-171450" lvl="2" marL="184150" marR="0" rtl="0" algn="l">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Bridged the gaps on legal framework</a:t>
            </a:r>
            <a:endParaRPr b="0" i="0" sz="1200" u="none" cap="none" strike="noStrike">
              <a:solidFill>
                <a:schemeClr val="dk1"/>
              </a:solidFill>
              <a:latin typeface="Arial"/>
              <a:ea typeface="Arial"/>
              <a:cs typeface="Arial"/>
              <a:sym typeface="Arial"/>
            </a:endParaRPr>
          </a:p>
          <a:p>
            <a:pPr indent="-171450" lvl="2" marL="184150" marR="0" rtl="0" algn="l">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Bridged the gaps on institutional framework</a:t>
            </a:r>
            <a:endParaRPr b="0" i="0" sz="1200" u="none" cap="none" strike="noStrike">
              <a:solidFill>
                <a:schemeClr val="dk1"/>
              </a:solidFill>
              <a:latin typeface="Arial"/>
              <a:ea typeface="Arial"/>
              <a:cs typeface="Arial"/>
              <a:sym typeface="Arial"/>
            </a:endParaRPr>
          </a:p>
          <a:p>
            <a:pPr indent="-171450" lvl="2" marL="184150" marR="0" rtl="0" algn="l">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Bridged the gaps on EWS </a:t>
            </a:r>
            <a:endParaRPr b="0" i="0" sz="1200" u="none" cap="none" strike="noStrike">
              <a:solidFill>
                <a:schemeClr val="dk1"/>
              </a:solidFill>
              <a:latin typeface="Arial"/>
              <a:ea typeface="Arial"/>
              <a:cs typeface="Arial"/>
              <a:sym typeface="Arial"/>
            </a:endParaRPr>
          </a:p>
        </p:txBody>
      </p:sp>
      <p:sp>
        <p:nvSpPr>
          <p:cNvPr id="185" name="Google Shape;185;g1ff3ef15f0d_0_1062"/>
          <p:cNvSpPr txBox="1"/>
          <p:nvPr/>
        </p:nvSpPr>
        <p:spPr>
          <a:xfrm>
            <a:off x="4719070" y="4509726"/>
            <a:ext cx="4205855" cy="461665"/>
          </a:xfrm>
          <a:prstGeom prst="rect">
            <a:avLst/>
          </a:prstGeom>
          <a:noFill/>
          <a:ln>
            <a:noFill/>
          </a:ln>
        </p:spPr>
        <p:txBody>
          <a:bodyPr anchorCtr="0" anchor="t" bIns="45700" lIns="91425" spcFirstLastPara="1" rIns="91425" wrap="square" tIns="45700">
            <a:spAutoFit/>
          </a:bodyPr>
          <a:lstStyle/>
          <a:p>
            <a:pPr indent="-171450" lvl="2" marL="184150" marR="0" rtl="0" algn="l">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Performed TRA studies</a:t>
            </a:r>
            <a:endParaRPr b="0" i="0" sz="1200" u="none" cap="none" strike="noStrike">
              <a:solidFill>
                <a:schemeClr val="dk1"/>
              </a:solidFill>
              <a:latin typeface="Arial"/>
              <a:ea typeface="Arial"/>
              <a:cs typeface="Arial"/>
              <a:sym typeface="Arial"/>
            </a:endParaRPr>
          </a:p>
          <a:p>
            <a:pPr indent="-171450" lvl="2" marL="184150" marR="0" rtl="0" algn="l">
              <a:lnSpc>
                <a:spcPct val="100000"/>
              </a:lnSpc>
              <a:spcBef>
                <a:spcPts val="0"/>
              </a:spcBef>
              <a:spcAft>
                <a:spcPts val="0"/>
              </a:spcAft>
              <a:buClr>
                <a:schemeClr val="dk2"/>
              </a:buClr>
              <a:buSzPts val="1200"/>
              <a:buFont typeface="Noto Sans Symbols"/>
              <a:buChar char="▪"/>
            </a:pPr>
            <a:r>
              <a:rPr b="0" i="0" lang="en-US" sz="1200" u="none" cap="none" strike="noStrike">
                <a:solidFill>
                  <a:schemeClr val="dk1"/>
                </a:solidFill>
                <a:latin typeface="Gill Sans"/>
                <a:ea typeface="Gill Sans"/>
                <a:cs typeface="Gill Sans"/>
                <a:sym typeface="Gill Sans"/>
              </a:rPr>
              <a:t>Developed tsunami risk reduction tools</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0" name="Shape 190"/>
        <p:cNvGrpSpPr/>
        <p:nvPr/>
      </p:nvGrpSpPr>
      <p:grpSpPr>
        <a:xfrm>
          <a:off x="0" y="0"/>
          <a:ext cx="0" cy="0"/>
          <a:chOff x="0" y="0"/>
          <a:chExt cx="0" cy="0"/>
        </a:xfrm>
      </p:grpSpPr>
      <p:sp>
        <p:nvSpPr>
          <p:cNvPr id="191" name="Google Shape;191;g2d220d9f01e_0_103"/>
          <p:cNvSpPr txBox="1"/>
          <p:nvPr/>
        </p:nvSpPr>
        <p:spPr>
          <a:xfrm>
            <a:off x="79900" y="423311"/>
            <a:ext cx="8984100" cy="346200"/>
          </a:xfrm>
          <a:prstGeom prst="rect">
            <a:avLst/>
          </a:prstGeom>
          <a:noFill/>
          <a:ln>
            <a:noFill/>
          </a:ln>
        </p:spPr>
        <p:txBody>
          <a:bodyPr anchorCtr="0" anchor="t" bIns="34275" lIns="68575" spcFirstLastPara="1" rIns="68575" wrap="square" tIns="34275">
            <a:noAutofit/>
          </a:bodyPr>
          <a:lstStyle/>
          <a:p>
            <a:pPr indent="0" lvl="2" marL="12700" marR="0" rtl="0" algn="ctr">
              <a:lnSpc>
                <a:spcPct val="100000"/>
              </a:lnSpc>
              <a:spcBef>
                <a:spcPts val="0"/>
              </a:spcBef>
              <a:spcAft>
                <a:spcPts val="0"/>
              </a:spcAft>
              <a:buClr>
                <a:srgbClr val="FFFF00"/>
              </a:buClr>
              <a:buSzPts val="1400"/>
              <a:buFont typeface="Arial"/>
              <a:buNone/>
            </a:pPr>
            <a:r>
              <a:rPr b="1" i="0" lang="en-US" sz="1400" u="none" cap="none" strike="noStrike">
                <a:solidFill>
                  <a:schemeClr val="dk2"/>
                </a:solidFill>
                <a:latin typeface="Gill Sans"/>
                <a:ea typeface="Gill Sans"/>
                <a:cs typeface="Gill Sans"/>
                <a:sym typeface="Gill Sans"/>
              </a:rPr>
              <a:t>Definition of inundation areas, flow depths and arrival times through Tsunami Hazard Assessments</a:t>
            </a:r>
            <a:endParaRPr b="0" i="0" sz="1100" u="none" cap="none" strike="noStrike">
              <a:solidFill>
                <a:schemeClr val="dk2"/>
              </a:solidFill>
              <a:latin typeface="Arial"/>
              <a:ea typeface="Arial"/>
              <a:cs typeface="Arial"/>
              <a:sym typeface="Arial"/>
            </a:endParaRPr>
          </a:p>
          <a:p>
            <a:pPr indent="-165100" lvl="2" marL="266700" marR="0" rtl="0" algn="ctr">
              <a:lnSpc>
                <a:spcPct val="100000"/>
              </a:lnSpc>
              <a:spcBef>
                <a:spcPts val="900"/>
              </a:spcBef>
              <a:spcAft>
                <a:spcPts val="0"/>
              </a:spcAft>
              <a:buClr>
                <a:srgbClr val="0070C0"/>
              </a:buClr>
              <a:buSzPts val="1400"/>
              <a:buFont typeface="Noto Sans Symbols"/>
              <a:buNone/>
            </a:pPr>
            <a:r>
              <a:t/>
            </a:r>
            <a:endParaRPr b="0" i="0" sz="1400" u="none" cap="none" strike="noStrike">
              <a:solidFill>
                <a:schemeClr val="dk2"/>
              </a:solidFill>
              <a:latin typeface="Gill Sans"/>
              <a:ea typeface="Gill Sans"/>
              <a:cs typeface="Gill Sans"/>
              <a:sym typeface="Gill Sans"/>
            </a:endParaRPr>
          </a:p>
          <a:p>
            <a:pPr indent="-165100" lvl="0" marL="254000" marR="0" rtl="0" algn="ctr">
              <a:lnSpc>
                <a:spcPct val="100000"/>
              </a:lnSpc>
              <a:spcBef>
                <a:spcPts val="500"/>
              </a:spcBef>
              <a:spcAft>
                <a:spcPts val="0"/>
              </a:spcAft>
              <a:buClr>
                <a:srgbClr val="0070C0"/>
              </a:buClr>
              <a:buSzPts val="1400"/>
              <a:buFont typeface="Noto Sans Symbols"/>
              <a:buNone/>
            </a:pPr>
            <a:r>
              <a:t/>
            </a:r>
            <a:endParaRPr b="1" i="0" sz="1400" u="none" cap="none" strike="noStrike">
              <a:solidFill>
                <a:schemeClr val="dk2"/>
              </a:solidFill>
              <a:latin typeface="Gill Sans"/>
              <a:ea typeface="Gill Sans"/>
              <a:cs typeface="Gill Sans"/>
              <a:sym typeface="Gill Sans"/>
            </a:endParaRPr>
          </a:p>
          <a:p>
            <a:pPr indent="-165100" lvl="0" marL="254000" marR="0" rtl="0" algn="ctr">
              <a:lnSpc>
                <a:spcPct val="100000"/>
              </a:lnSpc>
              <a:spcBef>
                <a:spcPts val="900"/>
              </a:spcBef>
              <a:spcAft>
                <a:spcPts val="0"/>
              </a:spcAft>
              <a:buClr>
                <a:srgbClr val="0070C0"/>
              </a:buClr>
              <a:buSzPts val="1400"/>
              <a:buFont typeface="Noto Sans Symbols"/>
              <a:buNone/>
            </a:pPr>
            <a:r>
              <a:t/>
            </a:r>
            <a:endParaRPr b="0" i="0" sz="1400" u="none" cap="none" strike="noStrike">
              <a:solidFill>
                <a:schemeClr val="dk2"/>
              </a:solidFill>
              <a:latin typeface="Gill Sans"/>
              <a:ea typeface="Gill Sans"/>
              <a:cs typeface="Gill Sans"/>
              <a:sym typeface="Gill Sans"/>
            </a:endParaRPr>
          </a:p>
        </p:txBody>
      </p:sp>
      <p:sp>
        <p:nvSpPr>
          <p:cNvPr id="192" name="Google Shape;192;g2d220d9f01e_0_103"/>
          <p:cNvSpPr txBox="1"/>
          <p:nvPr>
            <p:ph type="title"/>
          </p:nvPr>
        </p:nvSpPr>
        <p:spPr>
          <a:xfrm>
            <a:off x="0" y="6354"/>
            <a:ext cx="9144000" cy="497400"/>
          </a:xfrm>
          <a:prstGeom prst="rect">
            <a:avLst/>
          </a:prstGeom>
          <a:noFill/>
          <a:ln>
            <a:noFill/>
          </a:ln>
        </p:spPr>
        <p:txBody>
          <a:bodyPr anchorCtr="0" anchor="ctr" bIns="34275" lIns="68575" spcFirstLastPara="1" rIns="68575" wrap="square" tIns="34275">
            <a:noAutofit/>
          </a:bodyPr>
          <a:lstStyle/>
          <a:p>
            <a:pPr indent="0" lvl="0" marL="0" rtl="0" algn="ctr">
              <a:lnSpc>
                <a:spcPct val="85000"/>
              </a:lnSpc>
              <a:spcBef>
                <a:spcPts val="0"/>
              </a:spcBef>
              <a:spcAft>
                <a:spcPts val="0"/>
              </a:spcAft>
              <a:buClr>
                <a:schemeClr val="dk2"/>
              </a:buClr>
              <a:buSzPts val="2400"/>
              <a:buFont typeface="Gill Sans"/>
              <a:buNone/>
            </a:pPr>
            <a:r>
              <a:rPr b="1" lang="en-US" sz="2400" cap="none">
                <a:latin typeface="Gill Sans"/>
                <a:ea typeface="Gill Sans"/>
                <a:cs typeface="Gill Sans"/>
                <a:sym typeface="Gill Sans"/>
              </a:rPr>
              <a:t>Tsunami Risk Knowledge</a:t>
            </a:r>
            <a:endParaRPr/>
          </a:p>
        </p:txBody>
      </p:sp>
      <p:graphicFrame>
        <p:nvGraphicFramePr>
          <p:cNvPr id="193" name="Google Shape;193;g2d220d9f01e_0_103"/>
          <p:cNvGraphicFramePr/>
          <p:nvPr/>
        </p:nvGraphicFramePr>
        <p:xfrm>
          <a:off x="0" y="777260"/>
          <a:ext cx="3000000" cy="3000000"/>
        </p:xfrm>
        <a:graphic>
          <a:graphicData uri="http://schemas.openxmlformats.org/drawingml/2006/table">
            <a:tbl>
              <a:tblPr bandRow="1" firstRow="1">
                <a:noFill/>
                <a:tableStyleId>{183BB510-47C0-4582-8844-3C6BF2B8EC7A}</a:tableStyleId>
              </a:tblPr>
              <a:tblGrid>
                <a:gridCol w="2857500"/>
                <a:gridCol w="3037850"/>
                <a:gridCol w="3228650"/>
              </a:tblGrid>
              <a:tr h="278150">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2"/>
                          </a:solidFill>
                          <a:latin typeface="Gill Sans"/>
                          <a:ea typeface="Gill Sans"/>
                          <a:cs typeface="Gill Sans"/>
                          <a:sym typeface="Gill Sans"/>
                        </a:rPr>
                        <a:t>Challenges </a:t>
                      </a:r>
                      <a:endParaRPr sz="1100" u="none" cap="none" strike="noStrike">
                        <a:solidFill>
                          <a:schemeClr val="dk2"/>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2"/>
                          </a:solidFill>
                          <a:latin typeface="Gill Sans"/>
                          <a:ea typeface="Gill Sans"/>
                          <a:cs typeface="Gill Sans"/>
                          <a:sym typeface="Gill Sans"/>
                        </a:rPr>
                        <a:t>Solutions </a:t>
                      </a:r>
                      <a:endParaRPr sz="1100" u="none" cap="none" strike="noStrike">
                        <a:solidFill>
                          <a:schemeClr val="dk2"/>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2"/>
                          </a:solidFill>
                          <a:latin typeface="Gill Sans"/>
                          <a:ea typeface="Gill Sans"/>
                          <a:cs typeface="Gill Sans"/>
                          <a:sym typeface="Gill Sans"/>
                        </a:rPr>
                        <a:t>Goals</a:t>
                      </a:r>
                      <a:endParaRPr sz="1100" u="none" cap="none" strike="noStrike">
                        <a:solidFill>
                          <a:schemeClr val="dk2"/>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8150">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Historical tsunami records are scarce or absent</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Densify sea level networks, perform historical data research and perform paleo-tsunami studies </a:t>
                      </a:r>
                      <a:endParaRPr sz="1100" u="none" cap="none" strike="noStrike">
                        <a:solidFill>
                          <a:schemeClr val="dk2"/>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chemeClr val="dk1"/>
                        </a:buClr>
                        <a:buSzPts val="1200"/>
                        <a:buFont typeface="Gill Sans"/>
                        <a:buNone/>
                      </a:pPr>
                      <a:r>
                        <a:rPr b="0" i="0" lang="en-US" sz="1200" u="none" cap="none" strike="noStrike">
                          <a:solidFill>
                            <a:schemeClr val="dk2"/>
                          </a:solidFill>
                          <a:latin typeface="Gill Sans"/>
                          <a:ea typeface="Gill Sans"/>
                          <a:cs typeface="Gill Sans"/>
                          <a:sym typeface="Gill Sans"/>
                        </a:rPr>
                        <a:t>Each country to have their catalogue of historical tsunami records by 2025 </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8150">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Scenario definition (seismic and non-seismic) are required as input forcing for </a:t>
                      </a:r>
                      <a:endParaRPr sz="1100" u="none" cap="none" strike="noStrike">
                        <a:solidFill>
                          <a:schemeClr val="dk2"/>
                        </a:solidFill>
                      </a:endParaRPr>
                    </a:p>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numerical models</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Seismic, GNSS, Geophysical Volcanic Monitoring; Densify Sea level networks; Scientific Research; Experts Meetings </a:t>
                      </a:r>
                      <a:endParaRPr sz="1100" u="none" cap="none" strike="noStrike">
                        <a:solidFill>
                          <a:schemeClr val="dk2"/>
                        </a:solidFill>
                      </a:endParaRPr>
                    </a:p>
                    <a:p>
                      <a:pPr indent="0" lvl="0" marL="0" marR="0" rtl="0" algn="just">
                        <a:lnSpc>
                          <a:spcPct val="100000"/>
                        </a:lnSpc>
                        <a:spcBef>
                          <a:spcPts val="0"/>
                        </a:spcBef>
                        <a:spcAft>
                          <a:spcPts val="0"/>
                        </a:spcAft>
                        <a:buClr>
                          <a:srgbClr val="000000"/>
                        </a:buClr>
                        <a:buSzPts val="1200"/>
                        <a:buFont typeface="Arial"/>
                        <a:buNone/>
                      </a:pPr>
                      <a:r>
                        <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chemeClr val="dk1"/>
                        </a:buClr>
                        <a:buSzPts val="1200"/>
                        <a:buFont typeface="Gill Sans"/>
                        <a:buNone/>
                      </a:pPr>
                      <a:r>
                        <a:rPr b="0" i="0" lang="en-US" sz="1200" u="none" cap="none" strike="noStrike">
                          <a:solidFill>
                            <a:schemeClr val="dk2"/>
                          </a:solidFill>
                          <a:latin typeface="Gill Sans"/>
                          <a:ea typeface="Gill Sans"/>
                          <a:cs typeface="Gill Sans"/>
                          <a:sym typeface="Gill Sans"/>
                        </a:rPr>
                        <a:t>Each ICG to have a database of tsunami source scenarios, including non-seismic by 2025</a:t>
                      </a:r>
                      <a:endParaRPr sz="1100" u="none" cap="none" strike="noStrike">
                        <a:solidFill>
                          <a:schemeClr val="dk2"/>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8150">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High-resolution digital elevation data is required for numerical models but is lacking in many countries. Lack of qualified staff to conduct surveys; lack of equipment including boats.</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Increase staff; Capacity building; Funding to buy/rent equipment</a:t>
                      </a:r>
                      <a:endParaRPr sz="1100" u="none" cap="none" strike="noStrike">
                        <a:solidFill>
                          <a:schemeClr val="dk2"/>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Each country has coastal digital elevation data in chosen communities by 2026 and each ICG has database of existing data and metadata</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8150">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Lack of data to validate numerical models </a:t>
                      </a:r>
                      <a:endParaRPr sz="1100" u="none" cap="none" strike="noStrike">
                        <a:solidFill>
                          <a:schemeClr val="dk2"/>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Densify sea level networks; Perform historical data research; Perform paleo-tsunami studies </a:t>
                      </a:r>
                      <a:endParaRPr sz="1100" u="none" cap="none" strike="noStrike">
                        <a:solidFill>
                          <a:schemeClr val="dk2"/>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chemeClr val="dk1"/>
                        </a:buClr>
                        <a:buSzPts val="1200"/>
                        <a:buFont typeface="Gill Sans"/>
                        <a:buNone/>
                      </a:pPr>
                      <a:r>
                        <a:rPr b="0" i="0" lang="en-US" sz="1200" u="none" cap="none" strike="noStrike">
                          <a:solidFill>
                            <a:schemeClr val="dk2"/>
                          </a:solidFill>
                          <a:latin typeface="Gill Sans"/>
                          <a:ea typeface="Gill Sans"/>
                          <a:cs typeface="Gill Sans"/>
                          <a:sym typeface="Gill Sans"/>
                        </a:rPr>
                        <a:t>Each country has access to tsunami numerical models by 2026</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8150">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Lack of qualified staff to conduct numerical modelling </a:t>
                      </a:r>
                      <a:endParaRPr sz="1100" u="none" cap="none" strike="noStrike">
                        <a:solidFill>
                          <a:schemeClr val="dk2"/>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Funding to hire and train staff </a:t>
                      </a:r>
                      <a:endParaRPr sz="1100" u="none" cap="none" strike="noStrike">
                        <a:solidFill>
                          <a:schemeClr val="dk2"/>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chemeClr val="dk1"/>
                        </a:buClr>
                        <a:buSzPts val="1200"/>
                        <a:buFont typeface="Gill Sans"/>
                        <a:buNone/>
                      </a:pPr>
                      <a:r>
                        <a:rPr b="0" i="0" lang="en-US" sz="1200" u="none" cap="none" strike="noStrike">
                          <a:solidFill>
                            <a:schemeClr val="dk2"/>
                          </a:solidFill>
                          <a:latin typeface="Gill Sans"/>
                          <a:ea typeface="Gill Sans"/>
                          <a:cs typeface="Gill Sans"/>
                          <a:sym typeface="Gill Sans"/>
                        </a:rPr>
                        <a:t>Each country has at least one person able to do tsunami modelling by 2025</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8150">
                <a:tc>
                  <a:txBody>
                    <a:bodyPr/>
                    <a:lstStyle/>
                    <a:p>
                      <a:pPr indent="0" lvl="0" marL="0" marR="0" rtl="0" algn="just">
                        <a:lnSpc>
                          <a:spcPct val="100000"/>
                        </a:lnSpc>
                        <a:spcBef>
                          <a:spcPts val="0"/>
                        </a:spcBef>
                        <a:spcAft>
                          <a:spcPts val="0"/>
                        </a:spcAft>
                        <a:buClr>
                          <a:srgbClr val="000000"/>
                        </a:buClr>
                        <a:buSzPts val="1200"/>
                        <a:buFont typeface="Arial"/>
                        <a:buNone/>
                      </a:pPr>
                      <a:r>
                        <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00"/>
                        <a:buFont typeface="Arial"/>
                        <a:buNone/>
                      </a:pPr>
                      <a:r>
                        <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FFFF00"/>
                        </a:buClr>
                        <a:buSzPts val="1200"/>
                        <a:buFont typeface="Gill Sans"/>
                        <a:buNone/>
                      </a:pPr>
                      <a:r>
                        <a:rPr b="0" lang="en-US" sz="1200" u="none" cap="none" strike="noStrike">
                          <a:solidFill>
                            <a:schemeClr val="dk2"/>
                          </a:solidFill>
                          <a:latin typeface="Gill Sans"/>
                          <a:ea typeface="Gill Sans"/>
                          <a:cs typeface="Gill Sans"/>
                          <a:sym typeface="Gill Sans"/>
                        </a:rPr>
                        <a:t>Each country has defined the inundation area for the chosen community by 2026</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8" name="Shape 198"/>
        <p:cNvGrpSpPr/>
        <p:nvPr/>
      </p:nvGrpSpPr>
      <p:grpSpPr>
        <a:xfrm>
          <a:off x="0" y="0"/>
          <a:ext cx="0" cy="0"/>
          <a:chOff x="0" y="0"/>
          <a:chExt cx="0" cy="0"/>
        </a:xfrm>
      </p:grpSpPr>
      <p:sp>
        <p:nvSpPr>
          <p:cNvPr id="199" name="Google Shape;199;g2d220d9f01e_0_110"/>
          <p:cNvSpPr txBox="1"/>
          <p:nvPr/>
        </p:nvSpPr>
        <p:spPr>
          <a:xfrm>
            <a:off x="80000" y="823034"/>
            <a:ext cx="8984100" cy="346200"/>
          </a:xfrm>
          <a:prstGeom prst="rect">
            <a:avLst/>
          </a:prstGeom>
          <a:noFill/>
          <a:ln>
            <a:noFill/>
          </a:ln>
        </p:spPr>
        <p:txBody>
          <a:bodyPr anchorCtr="0" anchor="t" bIns="34275" lIns="68575" spcFirstLastPara="1" rIns="68575" wrap="square" tIns="34275">
            <a:noAutofit/>
          </a:bodyPr>
          <a:lstStyle/>
          <a:p>
            <a:pPr indent="0" lvl="2" marL="12700" marR="0" rtl="0" algn="ctr">
              <a:lnSpc>
                <a:spcPct val="100000"/>
              </a:lnSpc>
              <a:spcBef>
                <a:spcPts val="0"/>
              </a:spcBef>
              <a:spcAft>
                <a:spcPts val="0"/>
              </a:spcAft>
              <a:buClr>
                <a:srgbClr val="FFFF00"/>
              </a:buClr>
              <a:buSzPts val="1500"/>
              <a:buFont typeface="Arial"/>
              <a:buNone/>
            </a:pPr>
            <a:r>
              <a:rPr b="1" i="0" lang="en-US" sz="1500" u="none" cap="none" strike="noStrike">
                <a:solidFill>
                  <a:schemeClr val="dk2"/>
                </a:solidFill>
                <a:latin typeface="Gill Sans"/>
                <a:ea typeface="Gill Sans"/>
                <a:cs typeface="Gill Sans"/>
                <a:sym typeface="Gill Sans"/>
              </a:rPr>
              <a:t>Definition of vulnerability and exposure</a:t>
            </a:r>
            <a:endParaRPr b="0" i="0" sz="1100" u="none" cap="none" strike="noStrike">
              <a:solidFill>
                <a:schemeClr val="dk2"/>
              </a:solidFill>
              <a:latin typeface="Arial"/>
              <a:ea typeface="Arial"/>
              <a:cs typeface="Arial"/>
              <a:sym typeface="Arial"/>
            </a:endParaRPr>
          </a:p>
          <a:p>
            <a:pPr indent="-165100" lvl="2" marL="266700" marR="0" rtl="0" algn="ctr">
              <a:lnSpc>
                <a:spcPct val="100000"/>
              </a:lnSpc>
              <a:spcBef>
                <a:spcPts val="900"/>
              </a:spcBef>
              <a:spcAft>
                <a:spcPts val="0"/>
              </a:spcAft>
              <a:buClr>
                <a:srgbClr val="0070C0"/>
              </a:buClr>
              <a:buSzPts val="1500"/>
              <a:buFont typeface="Noto Sans Symbols"/>
              <a:buNone/>
            </a:pPr>
            <a:r>
              <a:t/>
            </a:r>
            <a:endParaRPr b="0" i="0" sz="1500" u="none" cap="none" strike="noStrike">
              <a:solidFill>
                <a:schemeClr val="dk2"/>
              </a:solidFill>
              <a:latin typeface="Gill Sans"/>
              <a:ea typeface="Gill Sans"/>
              <a:cs typeface="Gill Sans"/>
              <a:sym typeface="Gill Sans"/>
            </a:endParaRPr>
          </a:p>
          <a:p>
            <a:pPr indent="-152400" lvl="0" marL="254000" marR="0" rtl="0" algn="ctr">
              <a:lnSpc>
                <a:spcPct val="100000"/>
              </a:lnSpc>
              <a:spcBef>
                <a:spcPts val="500"/>
              </a:spcBef>
              <a:spcAft>
                <a:spcPts val="0"/>
              </a:spcAft>
              <a:buClr>
                <a:srgbClr val="0070C0"/>
              </a:buClr>
              <a:buSzPts val="1500"/>
              <a:buFont typeface="Noto Sans Symbols"/>
              <a:buNone/>
            </a:pPr>
            <a:r>
              <a:t/>
            </a:r>
            <a:endParaRPr b="1" i="0" sz="1500" u="none" cap="none" strike="noStrike">
              <a:solidFill>
                <a:schemeClr val="dk2"/>
              </a:solidFill>
              <a:latin typeface="Gill Sans"/>
              <a:ea typeface="Gill Sans"/>
              <a:cs typeface="Gill Sans"/>
              <a:sym typeface="Gill Sans"/>
            </a:endParaRPr>
          </a:p>
          <a:p>
            <a:pPr indent="-152400" lvl="0" marL="254000" marR="0" rtl="0" algn="ctr">
              <a:lnSpc>
                <a:spcPct val="100000"/>
              </a:lnSpc>
              <a:spcBef>
                <a:spcPts val="900"/>
              </a:spcBef>
              <a:spcAft>
                <a:spcPts val="0"/>
              </a:spcAft>
              <a:buClr>
                <a:srgbClr val="0070C0"/>
              </a:buClr>
              <a:buSzPts val="1500"/>
              <a:buFont typeface="Noto Sans Symbols"/>
              <a:buNone/>
            </a:pPr>
            <a:r>
              <a:t/>
            </a:r>
            <a:endParaRPr b="0" i="0" sz="1500" u="none" cap="none" strike="noStrike">
              <a:solidFill>
                <a:schemeClr val="dk2"/>
              </a:solidFill>
              <a:latin typeface="Gill Sans"/>
              <a:ea typeface="Gill Sans"/>
              <a:cs typeface="Gill Sans"/>
              <a:sym typeface="Gill Sans"/>
            </a:endParaRPr>
          </a:p>
        </p:txBody>
      </p:sp>
      <p:sp>
        <p:nvSpPr>
          <p:cNvPr id="200" name="Google Shape;200;g2d220d9f01e_0_110"/>
          <p:cNvSpPr txBox="1"/>
          <p:nvPr>
            <p:ph type="title"/>
          </p:nvPr>
        </p:nvSpPr>
        <p:spPr>
          <a:xfrm>
            <a:off x="0" y="189311"/>
            <a:ext cx="9144000" cy="497400"/>
          </a:xfrm>
          <a:prstGeom prst="rect">
            <a:avLst/>
          </a:prstGeom>
          <a:noFill/>
          <a:ln>
            <a:noFill/>
          </a:ln>
        </p:spPr>
        <p:txBody>
          <a:bodyPr anchorCtr="0" anchor="ctr" bIns="34275" lIns="68575" spcFirstLastPara="1" rIns="68575" wrap="square" tIns="34275">
            <a:noAutofit/>
          </a:bodyPr>
          <a:lstStyle/>
          <a:p>
            <a:pPr indent="0" lvl="0" marL="0" rtl="0" algn="ctr">
              <a:lnSpc>
                <a:spcPct val="85000"/>
              </a:lnSpc>
              <a:spcBef>
                <a:spcPts val="0"/>
              </a:spcBef>
              <a:spcAft>
                <a:spcPts val="0"/>
              </a:spcAft>
              <a:buClr>
                <a:schemeClr val="dk2"/>
              </a:buClr>
              <a:buSzPts val="2400"/>
              <a:buFont typeface="Gill Sans"/>
              <a:buNone/>
            </a:pPr>
            <a:r>
              <a:rPr b="1" lang="en-US" sz="2400" cap="none">
                <a:latin typeface="Gill Sans"/>
                <a:ea typeface="Gill Sans"/>
                <a:cs typeface="Gill Sans"/>
                <a:sym typeface="Gill Sans"/>
              </a:rPr>
              <a:t>Tsunami Risk Knowledge</a:t>
            </a:r>
            <a:endParaRPr/>
          </a:p>
        </p:txBody>
      </p:sp>
      <p:graphicFrame>
        <p:nvGraphicFramePr>
          <p:cNvPr id="201" name="Google Shape;201;g2d220d9f01e_0_110"/>
          <p:cNvGraphicFramePr/>
          <p:nvPr/>
        </p:nvGraphicFramePr>
        <p:xfrm>
          <a:off x="79900" y="1095681"/>
          <a:ext cx="3000000" cy="3000000"/>
        </p:xfrm>
        <a:graphic>
          <a:graphicData uri="http://schemas.openxmlformats.org/drawingml/2006/table">
            <a:tbl>
              <a:tblPr bandRow="1" firstRow="1">
                <a:noFill/>
                <a:tableStyleId>{183BB510-47C0-4582-8844-3C6BF2B8EC7A}</a:tableStyleId>
              </a:tblPr>
              <a:tblGrid>
                <a:gridCol w="3749625"/>
                <a:gridCol w="1918900"/>
                <a:gridCol w="3315675"/>
              </a:tblGrid>
              <a:tr h="265900">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2"/>
                          </a:solidFill>
                          <a:latin typeface="Gill Sans"/>
                          <a:ea typeface="Gill Sans"/>
                          <a:cs typeface="Gill Sans"/>
                          <a:sym typeface="Gill Sans"/>
                        </a:rPr>
                        <a:t>Challenges </a:t>
                      </a:r>
                      <a:endParaRPr sz="1100" u="none" cap="none" strike="noStrike">
                        <a:solidFill>
                          <a:schemeClr val="dk2"/>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2"/>
                          </a:solidFill>
                          <a:latin typeface="Gill Sans"/>
                          <a:ea typeface="Gill Sans"/>
                          <a:cs typeface="Gill Sans"/>
                          <a:sym typeface="Gill Sans"/>
                        </a:rPr>
                        <a:t>Solutions </a:t>
                      </a:r>
                      <a:endParaRPr sz="1100" u="none" cap="none" strike="noStrike">
                        <a:solidFill>
                          <a:schemeClr val="dk2"/>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2"/>
                          </a:solidFill>
                          <a:latin typeface="Gill Sans"/>
                          <a:ea typeface="Gill Sans"/>
                          <a:cs typeface="Gill Sans"/>
                          <a:sym typeface="Gill Sans"/>
                        </a:rPr>
                        <a:t>Goals</a:t>
                      </a:r>
                      <a:endParaRPr sz="1100" u="none" cap="none" strike="noStrike">
                        <a:solidFill>
                          <a:schemeClr val="dk2"/>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98275">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Inventories of critical infrastructure inside </a:t>
                      </a:r>
                      <a:endParaRPr sz="1100" u="none" cap="none" strike="noStrike">
                        <a:solidFill>
                          <a:schemeClr val="dk2"/>
                        </a:solidFill>
                      </a:endParaRPr>
                    </a:p>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the inundation area (accessibility e.g., airport, ports) (telecomms, energy, food, fresh water &amp; medical supply)</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rowSpan="7">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Multistakeholder resources (trained staff and funding) and coordination</a:t>
                      </a:r>
                      <a:endParaRPr sz="1100" u="none" cap="none" strike="noStrike">
                        <a:solidFill>
                          <a:schemeClr val="dk2"/>
                        </a:solidFill>
                      </a:endParaRPr>
                    </a:p>
                  </a:txBody>
                  <a:tcPr marT="34300" marB="34300" marR="68600" marL="686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2"/>
                          </a:solidFill>
                          <a:latin typeface="Gill Sans"/>
                          <a:ea typeface="Gill Sans"/>
                          <a:cs typeface="Gill Sans"/>
                          <a:sym typeface="Gill Sans"/>
                        </a:rPr>
                        <a:t>Each Member State has critical infrastructure identified and prioritized by 2026</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1025">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Ability to identify the vulnerable groups within the inundation area</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vMerge="1"/>
                <a:tc>
                  <a:txBody>
                    <a:bodyPr/>
                    <a:lstStyle/>
                    <a:p>
                      <a:pPr indent="0" lvl="0" marL="0" marR="0" rtl="0" algn="just">
                        <a:lnSpc>
                          <a:spcPct val="100000"/>
                        </a:lnSpc>
                        <a:spcBef>
                          <a:spcPts val="0"/>
                        </a:spcBef>
                        <a:spcAft>
                          <a:spcPts val="0"/>
                        </a:spcAft>
                        <a:buClr>
                          <a:schemeClr val="dk1"/>
                        </a:buClr>
                        <a:buSzPts val="1200"/>
                        <a:buFont typeface="Gill Sans"/>
                        <a:buNone/>
                      </a:pPr>
                      <a:r>
                        <a:rPr b="0" i="0" lang="en-US" sz="1200" u="none" cap="none" strike="noStrike">
                          <a:solidFill>
                            <a:schemeClr val="dk2"/>
                          </a:solidFill>
                          <a:latin typeface="Gill Sans"/>
                          <a:ea typeface="Gill Sans"/>
                          <a:cs typeface="Gill Sans"/>
                          <a:sym typeface="Gill Sans"/>
                        </a:rPr>
                        <a:t>Each country has identified vulnerable groups within tsunami inundation areas by 2026</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52550">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Number of residents and visitors with their </a:t>
                      </a:r>
                      <a:endParaRPr sz="1100" u="none" cap="none" strike="noStrike">
                        <a:solidFill>
                          <a:schemeClr val="dk2"/>
                        </a:solidFill>
                      </a:endParaRPr>
                    </a:p>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fluctuation (daily and seasonal) within the inundation area</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vMerge="1"/>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2"/>
                          </a:solidFill>
                          <a:latin typeface="Gill Sans"/>
                          <a:ea typeface="Gill Sans"/>
                          <a:cs typeface="Gill Sans"/>
                          <a:sym typeface="Gill Sans"/>
                        </a:rPr>
                        <a:t>Each country has identified number of populations at-risk within tsunami inundation areas by 2026</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1025">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Identifying and prioritizing economic assets</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vMerge="1"/>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2"/>
                          </a:solidFill>
                          <a:latin typeface="Gill Sans"/>
                          <a:ea typeface="Gill Sans"/>
                          <a:cs typeface="Gill Sans"/>
                          <a:sym typeface="Gill Sans"/>
                        </a:rPr>
                        <a:t>Each country has identified and prioritized economic asset at land and ocean by 2026</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98275">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Identifying and prioritizing critical infrastructure for </a:t>
                      </a:r>
                      <a:endParaRPr sz="1100" u="none" cap="none" strike="noStrike">
                        <a:solidFill>
                          <a:schemeClr val="dk2"/>
                        </a:solidFill>
                      </a:endParaRPr>
                    </a:p>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economic impact</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vMerge="1"/>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2"/>
                          </a:solidFill>
                          <a:latin typeface="Gill Sans"/>
                          <a:ea typeface="Gill Sans"/>
                          <a:cs typeface="Gill Sans"/>
                          <a:sym typeface="Gill Sans"/>
                        </a:rPr>
                        <a:t>Each Member State has identified and prioritized critical infrastructure for economic impact at land and ocean by 2026</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1025">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Identifying and prioritizing the built environment</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vMerge="1"/>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2"/>
                          </a:solidFill>
                          <a:latin typeface="Gill Sans"/>
                          <a:ea typeface="Gill Sans"/>
                          <a:cs typeface="Gill Sans"/>
                          <a:sym typeface="Gill Sans"/>
                        </a:rPr>
                        <a:t>Each Member State has identified and prioritized the built environment at land and ocean by 2026</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80275">
                <a:tc>
                  <a:txBody>
                    <a:bodyPr/>
                    <a:lstStyle/>
                    <a:p>
                      <a:pPr indent="0" lvl="0" marL="0" marR="0" rtl="0" algn="just">
                        <a:lnSpc>
                          <a:spcPct val="100000"/>
                        </a:lnSpc>
                        <a:spcBef>
                          <a:spcPts val="0"/>
                        </a:spcBef>
                        <a:spcAft>
                          <a:spcPts val="0"/>
                        </a:spcAft>
                        <a:buClr>
                          <a:srgbClr val="000000"/>
                        </a:buClr>
                        <a:buSzPts val="1200"/>
                        <a:buFont typeface="Arial"/>
                        <a:buNone/>
                      </a:pPr>
                      <a:r>
                        <a:rPr b="0" lang="en-US" sz="1200" u="none" cap="none" strike="noStrike">
                          <a:solidFill>
                            <a:schemeClr val="dk2"/>
                          </a:solidFill>
                          <a:latin typeface="Gill Sans"/>
                          <a:ea typeface="Gill Sans"/>
                          <a:cs typeface="Gill Sans"/>
                          <a:sym typeface="Gill Sans"/>
                        </a:rPr>
                        <a:t>Identifying and prioritizing the natural environment</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vMerge="1"/>
                <a:tc>
                  <a:txBody>
                    <a:bodyPr/>
                    <a:lstStyle/>
                    <a:p>
                      <a:pPr indent="0" lvl="0" marL="0" marR="0" rtl="0" algn="just">
                        <a:lnSpc>
                          <a:spcPct val="100000"/>
                        </a:lnSpc>
                        <a:spcBef>
                          <a:spcPts val="0"/>
                        </a:spcBef>
                        <a:spcAft>
                          <a:spcPts val="0"/>
                        </a:spcAft>
                        <a:buClr>
                          <a:schemeClr val="dk1"/>
                        </a:buClr>
                        <a:buSzPts val="1200"/>
                        <a:buFont typeface="Gill Sans"/>
                        <a:buNone/>
                      </a:pPr>
                      <a:r>
                        <a:rPr b="0" lang="en-US" sz="1200" u="none" cap="none" strike="noStrike">
                          <a:solidFill>
                            <a:schemeClr val="dk2"/>
                          </a:solidFill>
                          <a:latin typeface="Gill Sans"/>
                          <a:ea typeface="Gill Sans"/>
                          <a:cs typeface="Gill Sans"/>
                          <a:sym typeface="Gill Sans"/>
                        </a:rPr>
                        <a:t>Each Member State has identified and prioritized the natural environment at land and ocean by 2026</a:t>
                      </a:r>
                      <a:endParaRPr b="0" sz="1200" u="none" cap="none" strike="noStrike">
                        <a:solidFill>
                          <a:schemeClr val="dk2"/>
                        </a:solidFill>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6" name="Shape 206"/>
        <p:cNvGrpSpPr/>
        <p:nvPr/>
      </p:nvGrpSpPr>
      <p:grpSpPr>
        <a:xfrm>
          <a:off x="0" y="0"/>
          <a:ext cx="0" cy="0"/>
          <a:chOff x="0" y="0"/>
          <a:chExt cx="0" cy="0"/>
        </a:xfrm>
      </p:grpSpPr>
      <p:sp>
        <p:nvSpPr>
          <p:cNvPr id="207" name="Google Shape;207;g2d220d9f01e_0_117"/>
          <p:cNvSpPr txBox="1"/>
          <p:nvPr/>
        </p:nvSpPr>
        <p:spPr>
          <a:xfrm>
            <a:off x="3248025" y="680738"/>
            <a:ext cx="3082300" cy="346200"/>
          </a:xfrm>
          <a:prstGeom prst="rect">
            <a:avLst/>
          </a:prstGeom>
          <a:solidFill>
            <a:schemeClr val="lt1"/>
          </a:solidFill>
          <a:ln cap="flat" cmpd="sng" w="9525">
            <a:solidFill>
              <a:srgbClr val="002060"/>
            </a:solidFill>
            <a:prstDash val="solid"/>
            <a:round/>
            <a:headEnd len="sm" w="sm" type="none"/>
            <a:tailEnd len="sm" w="sm" type="none"/>
          </a:ln>
        </p:spPr>
        <p:txBody>
          <a:bodyPr anchorCtr="0" anchor="t" bIns="34275" lIns="68575" spcFirstLastPara="1" rIns="68575" wrap="square" tIns="34275">
            <a:noAutofit/>
          </a:bodyPr>
          <a:lstStyle/>
          <a:p>
            <a:pPr indent="0" lvl="2" marL="12700" marR="0" rtl="0" algn="ctr">
              <a:lnSpc>
                <a:spcPct val="100000"/>
              </a:lnSpc>
              <a:spcBef>
                <a:spcPts val="0"/>
              </a:spcBef>
              <a:spcAft>
                <a:spcPts val="0"/>
              </a:spcAft>
              <a:buClr>
                <a:srgbClr val="FFFF00"/>
              </a:buClr>
              <a:buSzPts val="1500"/>
              <a:buFont typeface="Arial"/>
              <a:buNone/>
            </a:pPr>
            <a:r>
              <a:rPr b="1" i="0" lang="en-US" sz="1500" u="none" cap="none" strike="noStrike">
                <a:solidFill>
                  <a:schemeClr val="dk2"/>
                </a:solidFill>
                <a:latin typeface="Gill Sans"/>
                <a:ea typeface="Gill Sans"/>
                <a:cs typeface="Gill Sans"/>
                <a:sym typeface="Gill Sans"/>
              </a:rPr>
              <a:t>Definition of capacity to respond</a:t>
            </a:r>
            <a:endParaRPr b="0" i="0" sz="1100" u="none" cap="none" strike="noStrike">
              <a:solidFill>
                <a:schemeClr val="dk2"/>
              </a:solidFill>
              <a:latin typeface="Arial"/>
              <a:ea typeface="Arial"/>
              <a:cs typeface="Arial"/>
              <a:sym typeface="Arial"/>
            </a:endParaRPr>
          </a:p>
          <a:p>
            <a:pPr indent="-165100" lvl="2" marL="266700" marR="0" rtl="0" algn="ctr">
              <a:lnSpc>
                <a:spcPct val="100000"/>
              </a:lnSpc>
              <a:spcBef>
                <a:spcPts val="900"/>
              </a:spcBef>
              <a:spcAft>
                <a:spcPts val="0"/>
              </a:spcAft>
              <a:buClr>
                <a:srgbClr val="0070C0"/>
              </a:buClr>
              <a:buSzPts val="1500"/>
              <a:buFont typeface="Noto Sans Symbols"/>
              <a:buNone/>
            </a:pPr>
            <a:r>
              <a:t/>
            </a:r>
            <a:endParaRPr b="0" i="0" sz="1500" u="none" cap="none" strike="noStrike">
              <a:solidFill>
                <a:schemeClr val="dk2"/>
              </a:solidFill>
              <a:latin typeface="Gill Sans"/>
              <a:ea typeface="Gill Sans"/>
              <a:cs typeface="Gill Sans"/>
              <a:sym typeface="Gill Sans"/>
            </a:endParaRPr>
          </a:p>
          <a:p>
            <a:pPr indent="-152400" lvl="0" marL="254000" marR="0" rtl="0" algn="ctr">
              <a:lnSpc>
                <a:spcPct val="100000"/>
              </a:lnSpc>
              <a:spcBef>
                <a:spcPts val="500"/>
              </a:spcBef>
              <a:spcAft>
                <a:spcPts val="0"/>
              </a:spcAft>
              <a:buClr>
                <a:srgbClr val="0070C0"/>
              </a:buClr>
              <a:buSzPts val="1500"/>
              <a:buFont typeface="Noto Sans Symbols"/>
              <a:buNone/>
            </a:pPr>
            <a:r>
              <a:t/>
            </a:r>
            <a:endParaRPr b="1" i="0" sz="1500" u="none" cap="none" strike="noStrike">
              <a:solidFill>
                <a:schemeClr val="dk2"/>
              </a:solidFill>
              <a:latin typeface="Gill Sans"/>
              <a:ea typeface="Gill Sans"/>
              <a:cs typeface="Gill Sans"/>
              <a:sym typeface="Gill Sans"/>
            </a:endParaRPr>
          </a:p>
          <a:p>
            <a:pPr indent="-152400" lvl="0" marL="254000" marR="0" rtl="0" algn="ctr">
              <a:lnSpc>
                <a:spcPct val="100000"/>
              </a:lnSpc>
              <a:spcBef>
                <a:spcPts val="900"/>
              </a:spcBef>
              <a:spcAft>
                <a:spcPts val="0"/>
              </a:spcAft>
              <a:buClr>
                <a:srgbClr val="0070C0"/>
              </a:buClr>
              <a:buSzPts val="1500"/>
              <a:buFont typeface="Noto Sans Symbols"/>
              <a:buNone/>
            </a:pPr>
            <a:r>
              <a:t/>
            </a:r>
            <a:endParaRPr b="0" i="0" sz="1500" u="none" cap="none" strike="noStrike">
              <a:solidFill>
                <a:schemeClr val="dk2"/>
              </a:solidFill>
              <a:latin typeface="Gill Sans"/>
              <a:ea typeface="Gill Sans"/>
              <a:cs typeface="Gill Sans"/>
              <a:sym typeface="Gill Sans"/>
            </a:endParaRPr>
          </a:p>
        </p:txBody>
      </p:sp>
      <p:sp>
        <p:nvSpPr>
          <p:cNvPr id="208" name="Google Shape;208;g2d220d9f01e_0_117"/>
          <p:cNvSpPr txBox="1"/>
          <p:nvPr>
            <p:ph type="title"/>
          </p:nvPr>
        </p:nvSpPr>
        <p:spPr>
          <a:xfrm>
            <a:off x="0" y="184582"/>
            <a:ext cx="9144000" cy="497400"/>
          </a:xfrm>
          <a:prstGeom prst="rect">
            <a:avLst/>
          </a:prstGeom>
          <a:noFill/>
          <a:ln>
            <a:noFill/>
          </a:ln>
        </p:spPr>
        <p:txBody>
          <a:bodyPr anchorCtr="0" anchor="ctr" bIns="34275" lIns="68575" spcFirstLastPara="1" rIns="68575" wrap="square" tIns="34275">
            <a:noAutofit/>
          </a:bodyPr>
          <a:lstStyle/>
          <a:p>
            <a:pPr indent="0" lvl="0" marL="0" rtl="0" algn="ctr">
              <a:lnSpc>
                <a:spcPct val="85000"/>
              </a:lnSpc>
              <a:spcBef>
                <a:spcPts val="0"/>
              </a:spcBef>
              <a:spcAft>
                <a:spcPts val="0"/>
              </a:spcAft>
              <a:buClr>
                <a:schemeClr val="dk2"/>
              </a:buClr>
              <a:buSzPts val="2400"/>
              <a:buFont typeface="Gill Sans"/>
              <a:buNone/>
            </a:pPr>
            <a:r>
              <a:rPr b="1" lang="en-US" sz="2400" cap="none">
                <a:latin typeface="Gill Sans"/>
                <a:ea typeface="Gill Sans"/>
                <a:cs typeface="Gill Sans"/>
                <a:sym typeface="Gill Sans"/>
              </a:rPr>
              <a:t>Tsunami Risk Knowledge</a:t>
            </a:r>
            <a:endParaRPr/>
          </a:p>
        </p:txBody>
      </p:sp>
      <p:graphicFrame>
        <p:nvGraphicFramePr>
          <p:cNvPr id="209" name="Google Shape;209;g2d220d9f01e_0_117"/>
          <p:cNvGraphicFramePr/>
          <p:nvPr/>
        </p:nvGraphicFramePr>
        <p:xfrm>
          <a:off x="139824" y="986710"/>
          <a:ext cx="3000000" cy="3000000"/>
        </p:xfrm>
        <a:graphic>
          <a:graphicData uri="http://schemas.openxmlformats.org/drawingml/2006/table">
            <a:tbl>
              <a:tblPr bandRow="1" firstRow="1">
                <a:noFill/>
                <a:tableStyleId>{183BB510-47C0-4582-8844-3C6BF2B8EC7A}</a:tableStyleId>
              </a:tblPr>
              <a:tblGrid>
                <a:gridCol w="3089450"/>
                <a:gridCol w="2760875"/>
                <a:gridCol w="3014050"/>
              </a:tblGrid>
              <a:tr h="2781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Challenges </a:t>
                      </a:r>
                      <a:endParaRPr sz="1100" u="none" cap="none" strike="noStrike">
                        <a:solidFill>
                          <a:schemeClr val="dk2"/>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Solutions </a:t>
                      </a:r>
                      <a:endParaRPr sz="1100" u="none" cap="none" strike="noStrike">
                        <a:solidFill>
                          <a:schemeClr val="dk2"/>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Goals</a:t>
                      </a:r>
                      <a:endParaRPr sz="1100" u="none" cap="none" strike="noStrike">
                        <a:solidFill>
                          <a:schemeClr val="dk2"/>
                        </a:solidFill>
                      </a:endParaRPr>
                    </a:p>
                  </a:txBody>
                  <a:tcPr marT="34300" marB="34300" marR="68600" marL="68600"/>
                </a:tc>
              </a:tr>
              <a:tr h="2781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Definition of legal framework existing and </a:t>
                      </a:r>
                      <a:endParaRPr sz="1100" u="none" cap="none" strike="noStrike">
                        <a:solidFill>
                          <a:schemeClr val="dk2"/>
                        </a:solidFill>
                      </a:endParaRPr>
                    </a:p>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desirable. Identifying gaps and priorities. </a:t>
                      </a:r>
                      <a:endParaRPr sz="1200" u="none" cap="none" strike="noStrike">
                        <a:solidFill>
                          <a:schemeClr val="dk2"/>
                        </a:solidFill>
                        <a:latin typeface="Gill Sans"/>
                        <a:ea typeface="Gill Sans"/>
                        <a:cs typeface="Gill Sans"/>
                        <a:sym typeface="Gill Sans"/>
                      </a:endParaRPr>
                    </a:p>
                  </a:txBody>
                  <a:tcPr marT="34300" marB="34300" marR="68600" marL="68600"/>
                </a:tc>
                <a:tc rowSpan="3">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Strategy and funding to bridge the gap</a:t>
                      </a:r>
                      <a:endParaRPr sz="1100" u="none" cap="none" strike="noStrike">
                        <a:solidFill>
                          <a:schemeClr val="dk2"/>
                        </a:solidFill>
                      </a:endParaRPr>
                    </a:p>
                  </a:txBody>
                  <a:tcPr marT="34300" marB="34300" marR="68600" marL="68600" anchor="ctr"/>
                </a:tc>
                <a:tc>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Each Member State has bridged the gaps on legal framework by 2026</a:t>
                      </a:r>
                      <a:endParaRPr sz="1100" u="none" cap="none" strike="noStrike">
                        <a:solidFill>
                          <a:schemeClr val="dk2"/>
                        </a:solidFill>
                      </a:endParaRPr>
                    </a:p>
                  </a:txBody>
                  <a:tcPr marT="34300" marB="34300" marR="68600" marL="68600"/>
                </a:tc>
              </a:tr>
              <a:tr h="2781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Definition of institutional framework existing and desirable. Identifying gaps and priorities. </a:t>
                      </a:r>
                      <a:endParaRPr sz="1200" u="none" cap="none" strike="noStrike">
                        <a:solidFill>
                          <a:schemeClr val="dk2"/>
                        </a:solidFill>
                        <a:latin typeface="Gill Sans"/>
                        <a:ea typeface="Gill Sans"/>
                        <a:cs typeface="Gill Sans"/>
                        <a:sym typeface="Gill Sans"/>
                      </a:endParaRPr>
                    </a:p>
                  </a:txBody>
                  <a:tcPr marT="34300" marB="34300" marR="68600" marL="68600"/>
                </a:tc>
                <a:tc vMerge="1"/>
                <a:tc>
                  <a:txBody>
                    <a:bodyPr/>
                    <a:lstStyle/>
                    <a:p>
                      <a:pPr indent="0" lvl="0" marL="0" marR="0" rtl="0" algn="just">
                        <a:lnSpc>
                          <a:spcPct val="100000"/>
                        </a:lnSpc>
                        <a:spcBef>
                          <a:spcPts val="0"/>
                        </a:spcBef>
                        <a:spcAft>
                          <a:spcPts val="0"/>
                        </a:spcAft>
                        <a:buClr>
                          <a:schemeClr val="dk1"/>
                        </a:buClr>
                        <a:buSzPts val="1200"/>
                        <a:buFont typeface="Gill Sans"/>
                        <a:buNone/>
                      </a:pPr>
                      <a:r>
                        <a:rPr b="0" i="0" lang="en-US" sz="1200" u="none" cap="none" strike="noStrike">
                          <a:solidFill>
                            <a:schemeClr val="dk2"/>
                          </a:solidFill>
                          <a:latin typeface="Gill Sans"/>
                          <a:ea typeface="Gill Sans"/>
                          <a:cs typeface="Gill Sans"/>
                          <a:sym typeface="Gill Sans"/>
                        </a:rPr>
                        <a:t>Each Member State has bridged the gaps on institutional framework by 2026</a:t>
                      </a:r>
                      <a:endParaRPr sz="1100" u="none" cap="none" strike="noStrike">
                        <a:solidFill>
                          <a:schemeClr val="dk2"/>
                        </a:solidFill>
                      </a:endParaRPr>
                    </a:p>
                  </a:txBody>
                  <a:tcPr marT="34300" marB="34300" marR="68600" marL="68600"/>
                </a:tc>
              </a:tr>
              <a:tr h="27815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Definition of EWS elements available and desirable. Identifying gaps and priorities.</a:t>
                      </a:r>
                      <a:endParaRPr sz="1200" u="none" cap="none" strike="noStrike">
                        <a:solidFill>
                          <a:schemeClr val="dk2"/>
                        </a:solidFill>
                        <a:latin typeface="Gill Sans"/>
                        <a:ea typeface="Gill Sans"/>
                        <a:cs typeface="Gill Sans"/>
                        <a:sym typeface="Gill Sans"/>
                      </a:endParaRPr>
                    </a:p>
                  </a:txBody>
                  <a:tcPr marT="34300" marB="34300" marR="68600" marL="68600"/>
                </a:tc>
                <a:tc vMerge="1"/>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Each Member State has bridged the gaps on EWS by 2026</a:t>
                      </a:r>
                      <a:endParaRPr sz="1100" u="none" cap="none" strike="noStrike">
                        <a:solidFill>
                          <a:schemeClr val="dk2"/>
                        </a:solidFill>
                      </a:endParaRPr>
                    </a:p>
                  </a:txBody>
                  <a:tcPr marT="34300" marB="34300" marR="68600" marL="68600"/>
                </a:tc>
              </a:tr>
            </a:tbl>
          </a:graphicData>
        </a:graphic>
      </p:graphicFrame>
      <p:sp>
        <p:nvSpPr>
          <p:cNvPr id="210" name="Google Shape;210;g2d220d9f01e_0_117"/>
          <p:cNvSpPr txBox="1"/>
          <p:nvPr/>
        </p:nvSpPr>
        <p:spPr>
          <a:xfrm>
            <a:off x="79900" y="2605322"/>
            <a:ext cx="8984100" cy="346200"/>
          </a:xfrm>
          <a:prstGeom prst="rect">
            <a:avLst/>
          </a:prstGeom>
          <a:noFill/>
          <a:ln>
            <a:noFill/>
          </a:ln>
        </p:spPr>
        <p:txBody>
          <a:bodyPr anchorCtr="0" anchor="t" bIns="34275" lIns="68575" spcFirstLastPara="1" rIns="68575" wrap="square" tIns="34275">
            <a:noAutofit/>
          </a:bodyPr>
          <a:lstStyle/>
          <a:p>
            <a:pPr indent="0" lvl="2" marL="12700" marR="0" rtl="0" algn="ctr">
              <a:lnSpc>
                <a:spcPct val="100000"/>
              </a:lnSpc>
              <a:spcBef>
                <a:spcPts val="0"/>
              </a:spcBef>
              <a:spcAft>
                <a:spcPts val="0"/>
              </a:spcAft>
              <a:buClr>
                <a:srgbClr val="FFFF00"/>
              </a:buClr>
              <a:buSzPts val="1500"/>
              <a:buFont typeface="Arial"/>
              <a:buNone/>
            </a:pPr>
            <a:r>
              <a:rPr b="1" i="0" lang="en-US" sz="1500" u="none" cap="none" strike="noStrike">
                <a:solidFill>
                  <a:schemeClr val="dk2"/>
                </a:solidFill>
                <a:latin typeface="Gill Sans"/>
                <a:ea typeface="Gill Sans"/>
                <a:cs typeface="Gill Sans"/>
                <a:sym typeface="Gill Sans"/>
              </a:rPr>
              <a:t>Definition of methodology to calculate risk</a:t>
            </a:r>
            <a:endParaRPr b="0" i="0" sz="1100" u="none" cap="none" strike="noStrike">
              <a:solidFill>
                <a:schemeClr val="dk2"/>
              </a:solidFill>
              <a:latin typeface="Arial"/>
              <a:ea typeface="Arial"/>
              <a:cs typeface="Arial"/>
              <a:sym typeface="Arial"/>
            </a:endParaRPr>
          </a:p>
          <a:p>
            <a:pPr indent="-165100" lvl="2" marL="266700" marR="0" rtl="0" algn="ctr">
              <a:lnSpc>
                <a:spcPct val="100000"/>
              </a:lnSpc>
              <a:spcBef>
                <a:spcPts val="900"/>
              </a:spcBef>
              <a:spcAft>
                <a:spcPts val="0"/>
              </a:spcAft>
              <a:buClr>
                <a:srgbClr val="0070C0"/>
              </a:buClr>
              <a:buSzPts val="1500"/>
              <a:buFont typeface="Noto Sans Symbols"/>
              <a:buNone/>
            </a:pPr>
            <a:r>
              <a:t/>
            </a:r>
            <a:endParaRPr b="0" i="0" sz="1500" u="none" cap="none" strike="noStrike">
              <a:solidFill>
                <a:schemeClr val="dk2"/>
              </a:solidFill>
              <a:latin typeface="Gill Sans"/>
              <a:ea typeface="Gill Sans"/>
              <a:cs typeface="Gill Sans"/>
              <a:sym typeface="Gill Sans"/>
            </a:endParaRPr>
          </a:p>
          <a:p>
            <a:pPr indent="-152400" lvl="0" marL="254000" marR="0" rtl="0" algn="ctr">
              <a:lnSpc>
                <a:spcPct val="100000"/>
              </a:lnSpc>
              <a:spcBef>
                <a:spcPts val="500"/>
              </a:spcBef>
              <a:spcAft>
                <a:spcPts val="0"/>
              </a:spcAft>
              <a:buClr>
                <a:srgbClr val="0070C0"/>
              </a:buClr>
              <a:buSzPts val="1500"/>
              <a:buFont typeface="Noto Sans Symbols"/>
              <a:buNone/>
            </a:pPr>
            <a:r>
              <a:t/>
            </a:r>
            <a:endParaRPr b="1" i="0" sz="1500" u="none" cap="none" strike="noStrike">
              <a:solidFill>
                <a:schemeClr val="dk2"/>
              </a:solidFill>
              <a:latin typeface="Gill Sans"/>
              <a:ea typeface="Gill Sans"/>
              <a:cs typeface="Gill Sans"/>
              <a:sym typeface="Gill Sans"/>
            </a:endParaRPr>
          </a:p>
          <a:p>
            <a:pPr indent="-152400" lvl="0" marL="254000" marR="0" rtl="0" algn="ctr">
              <a:lnSpc>
                <a:spcPct val="100000"/>
              </a:lnSpc>
              <a:spcBef>
                <a:spcPts val="900"/>
              </a:spcBef>
              <a:spcAft>
                <a:spcPts val="0"/>
              </a:spcAft>
              <a:buClr>
                <a:srgbClr val="0070C0"/>
              </a:buClr>
              <a:buSzPts val="1500"/>
              <a:buFont typeface="Noto Sans Symbols"/>
              <a:buNone/>
            </a:pPr>
            <a:r>
              <a:t/>
            </a:r>
            <a:endParaRPr b="0" i="0" sz="1500" u="none" cap="none" strike="noStrike">
              <a:solidFill>
                <a:schemeClr val="dk2"/>
              </a:solidFill>
              <a:latin typeface="Gill Sans"/>
              <a:ea typeface="Gill Sans"/>
              <a:cs typeface="Gill Sans"/>
              <a:sym typeface="Gill Sans"/>
            </a:endParaRPr>
          </a:p>
        </p:txBody>
      </p:sp>
      <p:graphicFrame>
        <p:nvGraphicFramePr>
          <p:cNvPr id="211" name="Google Shape;211;g2d220d9f01e_0_117"/>
          <p:cNvGraphicFramePr/>
          <p:nvPr/>
        </p:nvGraphicFramePr>
        <p:xfrm>
          <a:off x="139824" y="2937655"/>
          <a:ext cx="3000000" cy="3000000"/>
        </p:xfrm>
        <a:graphic>
          <a:graphicData uri="http://schemas.openxmlformats.org/drawingml/2006/table">
            <a:tbl>
              <a:tblPr bandRow="1" firstRow="1">
                <a:noFill/>
                <a:tableStyleId>{183BB510-47C0-4582-8844-3C6BF2B8EC7A}</a:tableStyleId>
              </a:tblPr>
              <a:tblGrid>
                <a:gridCol w="3116075"/>
                <a:gridCol w="2736550"/>
                <a:gridCol w="3011750"/>
              </a:tblGrid>
              <a:tr h="2529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Challenges </a:t>
                      </a:r>
                      <a:endParaRPr sz="1100" u="none" cap="none" strike="noStrike">
                        <a:solidFill>
                          <a:schemeClr val="dk2"/>
                        </a:solidFill>
                      </a:endParaRPr>
                    </a:p>
                  </a:txBody>
                  <a:tcPr marT="34300" marB="34300" marR="68600" marL="68600">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Solutions </a:t>
                      </a:r>
                      <a:endParaRPr sz="1100" u="none" cap="none" strike="noStrike">
                        <a:solidFill>
                          <a:schemeClr val="dk2"/>
                        </a:solidFill>
                      </a:endParaRPr>
                    </a:p>
                  </a:txBody>
                  <a:tcPr marT="34300" marB="34300" marR="68600" marL="68600">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2"/>
                          </a:solidFill>
                          <a:latin typeface="Gill Sans"/>
                          <a:ea typeface="Gill Sans"/>
                          <a:cs typeface="Gill Sans"/>
                          <a:sym typeface="Gill Sans"/>
                        </a:rPr>
                        <a:t>Goals</a:t>
                      </a:r>
                      <a:endParaRPr sz="1100" u="none" cap="none" strike="noStrike">
                        <a:solidFill>
                          <a:schemeClr val="dk2"/>
                        </a:solidFill>
                      </a:endParaRPr>
                    </a:p>
                  </a:txBody>
                  <a:tcPr marT="34300" marB="34300" marR="68600" marL="68600">
                    <a:solidFill>
                      <a:schemeClr val="lt1"/>
                    </a:solidFill>
                  </a:tcPr>
                </a:tc>
              </a:tr>
              <a:tr h="906500">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Develop methodologies for tsunami risk assessments including multi-scenario, location-based risk assessment of tsunami hazard characteristics, vulnerability, exposure, likelihood and Consequences</a:t>
                      </a:r>
                      <a:endParaRPr sz="12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Document methodology (include multi-scenario, location-based hazard inundation mapping)</a:t>
                      </a:r>
                      <a:endParaRPr sz="1100" u="none" cap="none" strike="noStrike">
                        <a:solidFill>
                          <a:schemeClr val="dk2"/>
                        </a:solidFill>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solidFill>
                          <a:schemeClr val="dk2"/>
                        </a:solidFill>
                        <a:latin typeface="Gill Sans"/>
                        <a:ea typeface="Gill Sans"/>
                        <a:cs typeface="Gill Sans"/>
                        <a:sym typeface="Gill Sans"/>
                      </a:endParaRPr>
                    </a:p>
                  </a:txBody>
                  <a:tcPr marT="34300" marB="34300" marR="68600" marL="68600"/>
                </a:tc>
                <a:tc rowSpan="2">
                  <a:txBody>
                    <a:bodyPr/>
                    <a:lstStyle/>
                    <a:p>
                      <a:pPr indent="0" lvl="0" marL="0" marR="0" rtl="0" algn="just">
                        <a:lnSpc>
                          <a:spcPct val="100000"/>
                        </a:lnSpc>
                        <a:spcBef>
                          <a:spcPts val="0"/>
                        </a:spcBef>
                        <a:spcAft>
                          <a:spcPts val="0"/>
                        </a:spcAft>
                        <a:buClr>
                          <a:schemeClr val="dk1"/>
                        </a:buClr>
                        <a:buSzPts val="1200"/>
                        <a:buFont typeface="Gill Sans"/>
                        <a:buNone/>
                      </a:pPr>
                      <a:r>
                        <a:rPr lang="en-US" sz="1200" u="none" cap="none" strike="noStrike">
                          <a:solidFill>
                            <a:schemeClr val="dk2"/>
                          </a:solidFill>
                          <a:latin typeface="Gill Sans"/>
                          <a:ea typeface="Gill Sans"/>
                          <a:cs typeface="Gill Sans"/>
                          <a:sym typeface="Gill Sans"/>
                        </a:rPr>
                        <a:t>Each Member State has defined their tsunami risk assessment methodology by 2026</a:t>
                      </a:r>
                      <a:endParaRPr sz="1100" u="none" cap="none" strike="noStrike">
                        <a:solidFill>
                          <a:schemeClr val="dk2"/>
                        </a:solidFill>
                      </a:endParaRPr>
                    </a:p>
                  </a:txBody>
                  <a:tcPr marT="34300" marB="34300" marR="68600" marL="68600" anchor="ctr"/>
                </a:tc>
              </a:tr>
              <a:tr h="470175">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Multistakeholder definition of methodologies for tsunami risk Assessments</a:t>
                      </a:r>
                      <a:endParaRPr sz="1200" u="none" cap="none" strike="noStrike">
                        <a:solidFill>
                          <a:schemeClr val="dk2"/>
                        </a:solidFill>
                        <a:latin typeface="Gill Sans"/>
                        <a:ea typeface="Gill Sans"/>
                        <a:cs typeface="Gill Sans"/>
                        <a:sym typeface="Gill Sans"/>
                      </a:endParaRPr>
                    </a:p>
                  </a:txBody>
                  <a:tcPr marT="34300" marB="34300" marR="68600" marL="68600"/>
                </a:tc>
                <a:tc>
                  <a:txBody>
                    <a:bodyPr/>
                    <a:lstStyle/>
                    <a:p>
                      <a:pPr indent="0" lvl="0" marL="0" marR="0" rtl="0" algn="just">
                        <a:lnSpc>
                          <a:spcPct val="100000"/>
                        </a:lnSpc>
                        <a:spcBef>
                          <a:spcPts val="0"/>
                        </a:spcBef>
                        <a:spcAft>
                          <a:spcPts val="0"/>
                        </a:spcAft>
                        <a:buClr>
                          <a:srgbClr val="000000"/>
                        </a:buClr>
                        <a:buSzPts val="1200"/>
                        <a:buFont typeface="Arial"/>
                        <a:buNone/>
                      </a:pPr>
                      <a:r>
                        <a:rPr lang="en-US" sz="1200" u="none" cap="none" strike="noStrike">
                          <a:solidFill>
                            <a:schemeClr val="dk2"/>
                          </a:solidFill>
                          <a:latin typeface="Gill Sans"/>
                          <a:ea typeface="Gill Sans"/>
                          <a:cs typeface="Gill Sans"/>
                          <a:sym typeface="Gill Sans"/>
                        </a:rPr>
                        <a:t>Developing and publishing of Supporting guidance and templates</a:t>
                      </a:r>
                      <a:endParaRPr sz="1200" u="none" cap="none" strike="noStrike">
                        <a:solidFill>
                          <a:schemeClr val="dk2"/>
                        </a:solidFill>
                        <a:latin typeface="Gill Sans"/>
                        <a:ea typeface="Gill Sans"/>
                        <a:cs typeface="Gill Sans"/>
                        <a:sym typeface="Gill Sans"/>
                      </a:endParaRPr>
                    </a:p>
                  </a:txBody>
                  <a:tcPr marT="34300" marB="34300" marR="68600" marL="68600" anchor="ctr"/>
                </a:tc>
                <a:tc vMerge="1"/>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6_ITTI.McKinnie">
  <a:themeElements>
    <a:clrScheme name="ITTI.McKinni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itl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Titl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2013-03-08T13:07:28Z</dcterms:created>
  <dc:creator>Michael Angove</dc:creator>
</cp:coreProperties>
</file>