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1599" r:id="rId2"/>
    <p:sldId id="1604" r:id="rId3"/>
    <p:sldId id="3553" r:id="rId4"/>
    <p:sldId id="1597" r:id="rId5"/>
    <p:sldId id="3551" r:id="rId6"/>
    <p:sldId id="3557" r:id="rId7"/>
    <p:sldId id="3558" r:id="rId8"/>
    <p:sldId id="3556" r:id="rId9"/>
    <p:sldId id="3555"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E4FA8-B3D1-42B1-9694-E38F251E46CF}" v="26" dt="2024-04-18T14:44:02.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17"/>
    <p:restoredTop sz="92883" autoAdjust="0"/>
  </p:normalViewPr>
  <p:slideViewPr>
    <p:cSldViewPr snapToGrid="0" snapToObjects="1">
      <p:cViewPr varScale="1">
        <p:scale>
          <a:sx n="69" d="100"/>
          <a:sy n="69" d="100"/>
        </p:scale>
        <p:origin x="56" y="92"/>
      </p:cViewPr>
      <p:guideLst/>
    </p:cSldViewPr>
  </p:slideViewPr>
  <p:outlineViewPr>
    <p:cViewPr>
      <p:scale>
        <a:sx n="33" d="100"/>
        <a:sy n="33" d="100"/>
      </p:scale>
      <p:origin x="0" y="0"/>
    </p:cViewPr>
  </p:outlin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A51F5-9408-A942-9BE3-660FE3BFF2A6}" type="datetimeFigureOut">
              <a:rPr lang="en-GB" smtClean="0"/>
              <a:t>05/05/2024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DBADA-97AD-A149-AB55-9814D1860D63}" type="slidenum">
              <a:rPr lang="en-GB" smtClean="0"/>
              <a:t>‹#›</a:t>
            </a:fld>
            <a:endParaRPr lang="en-GB"/>
          </a:p>
        </p:txBody>
      </p:sp>
    </p:spTree>
    <p:extLst>
      <p:ext uri="{BB962C8B-B14F-4D97-AF65-F5344CB8AC3E}">
        <p14:creationId xmlns:p14="http://schemas.microsoft.com/office/powerpoint/2010/main" val="239231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noProof="0" dirty="0">
                <a:solidFill>
                  <a:schemeClr val="tx1"/>
                </a:solidFill>
                <a:effectLst/>
                <a:latin typeface="+mn-lt"/>
                <a:ea typeface="+mn-ea"/>
                <a:cs typeface="+mn-cs"/>
              </a:rPr>
              <a:t>The United Nations Secretary-General Antonio Guterres, has called for every person on Earth to be protected by early warning systems within five years, in line with Target G of the Sendai Framework for Disaster Risk Reduction 2015-2030, and with the priority to support the most vulnerable first.  In order to make this ambition a reality, during the COP27 climate change conference, in Sharm el-Sheikh, Egypt, last November, the “</a:t>
            </a:r>
            <a:r>
              <a:rPr lang="en-GB" sz="1200" i="1" kern="1200" noProof="0" dirty="0">
                <a:solidFill>
                  <a:schemeClr val="tx1"/>
                </a:solidFill>
                <a:effectLst/>
                <a:latin typeface="+mn-lt"/>
                <a:ea typeface="+mn-ea"/>
                <a:cs typeface="+mn-cs"/>
              </a:rPr>
              <a:t>Executive Action Plan for the Early Warnings for All Initiative (EW4ALL)” </a:t>
            </a:r>
            <a:r>
              <a:rPr lang="en-GB" sz="1200" kern="1200" noProof="0" dirty="0">
                <a:solidFill>
                  <a:schemeClr val="tx1"/>
                </a:solidFill>
                <a:effectLst/>
                <a:latin typeface="+mn-lt"/>
                <a:ea typeface="+mn-ea"/>
                <a:cs typeface="+mn-cs"/>
              </a:rPr>
              <a:t>was unveiled.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noProof="0" dirty="0">
              <a:solidFill>
                <a:schemeClr val="tx1"/>
              </a:solidFill>
              <a:effectLst/>
              <a:latin typeface="+mn-lt"/>
              <a:ea typeface="+mn-ea"/>
              <a:cs typeface="+mn-cs"/>
            </a:endParaRPr>
          </a:p>
          <a:p>
            <a:pPr marL="171450" indent="-171450">
              <a:buFontTx/>
              <a:buChar char="-"/>
            </a:pPr>
            <a:r>
              <a:rPr lang="en-GB" sz="1200" b="0" kern="1200" noProof="0" dirty="0">
                <a:solidFill>
                  <a:schemeClr val="tx1"/>
                </a:solidFill>
                <a:effectLst/>
                <a:latin typeface="+mn-lt"/>
                <a:ea typeface="+mn-ea"/>
                <a:cs typeface="+mn-cs"/>
              </a:rPr>
              <a:t>An early warning system (EWS) is “An integrated system of hazard monitoring, forecasting and prediction, disaster risk assessment, communication and preparedness activities, systems and processes that enable individuals, communities, governments, businesses and others to take timely action to reduce disaster risks in advance of hazardous events”. There is not sense for an early warning that not trigged early action. </a:t>
            </a:r>
          </a:p>
          <a:p>
            <a:pPr marL="171450" indent="-171450">
              <a:buFontTx/>
              <a:buChar char="-"/>
            </a:pPr>
            <a:endParaRPr lang="en-GB" sz="1200" b="0" kern="1200" noProof="0" dirty="0">
              <a:solidFill>
                <a:schemeClr val="tx1"/>
              </a:solidFill>
              <a:effectLst/>
              <a:latin typeface="+mn-lt"/>
              <a:ea typeface="+mn-ea"/>
              <a:cs typeface="+mn-cs"/>
            </a:endParaRPr>
          </a:p>
          <a:p>
            <a:pPr marL="171450" indent="-171450">
              <a:buFontTx/>
              <a:buChar char="-"/>
            </a:pPr>
            <a:r>
              <a:rPr lang="en-GB" sz="1200" b="0" kern="1200" noProof="0" dirty="0">
                <a:solidFill>
                  <a:schemeClr val="tx1"/>
                </a:solidFill>
                <a:effectLst/>
                <a:latin typeface="+mn-lt"/>
                <a:ea typeface="+mn-ea"/>
                <a:cs typeface="+mn-cs"/>
              </a:rPr>
              <a:t>An MHEWS addresses several hazards and/or impacts of similar or different type in contexts where hazardous events may occur alone, simultaneously, cascadingly or cumulatively over time, and taking into account potential interrelated effects. An MHEWS with the ability to warn of one or more hazards increases the efficiency and consistency of warnings through coordinated and compatible mechanisms and capacities. It involves multiple disciplines for updated and accurate hazard identification and monitoring for multiple hazards.</a:t>
            </a:r>
          </a:p>
          <a:p>
            <a:endParaRPr lang="en-GB" noProof="0" dirty="0"/>
          </a:p>
        </p:txBody>
      </p:sp>
      <p:sp>
        <p:nvSpPr>
          <p:cNvPr id="4" name="Slide Number Placeholder 3"/>
          <p:cNvSpPr>
            <a:spLocks noGrp="1"/>
          </p:cNvSpPr>
          <p:nvPr>
            <p:ph type="sldNum" sz="quarter" idx="5"/>
          </p:nvPr>
        </p:nvSpPr>
        <p:spPr/>
        <p:txBody>
          <a:bodyPr/>
          <a:lstStyle/>
          <a:p>
            <a:fld id="{5C7DBADA-97AD-A149-AB55-9814D1860D63}" type="slidenum">
              <a:rPr lang="en-GB" smtClean="0"/>
              <a:t>1</a:t>
            </a:fld>
            <a:endParaRPr lang="en-GB"/>
          </a:p>
        </p:txBody>
      </p:sp>
    </p:spTree>
    <p:extLst>
      <p:ext uri="{BB962C8B-B14F-4D97-AF65-F5344CB8AC3E}">
        <p14:creationId xmlns:p14="http://schemas.microsoft.com/office/powerpoint/2010/main" val="302236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Pillars </a:t>
            </a:r>
          </a:p>
          <a:p>
            <a:pPr marL="228600" indent="-228600" rtl="0" fontAlgn="base">
              <a:buFont typeface="+mj-lt"/>
              <a:buAutoNum type="arabicPeriod"/>
            </a:pPr>
            <a:r>
              <a:rPr lang="en-US" sz="1200" b="0" i="0" kern="1200" dirty="0">
                <a:solidFill>
                  <a:schemeClr val="tx1"/>
                </a:solidFill>
                <a:effectLst/>
                <a:latin typeface="+mn-lt"/>
                <a:ea typeface="+mn-ea"/>
                <a:cs typeface="+mn-cs"/>
              </a:rPr>
              <a:t>Disaster Risk Knowledge </a:t>
            </a:r>
          </a:p>
          <a:p>
            <a:pPr marL="228600" indent="-228600" rtl="0" fontAlgn="base">
              <a:buFont typeface="+mj-lt"/>
              <a:buAutoNum type="arabicPeriod"/>
            </a:pPr>
            <a:r>
              <a:rPr lang="en-US" sz="1200" b="0" i="0" kern="1200" dirty="0">
                <a:solidFill>
                  <a:schemeClr val="tx1"/>
                </a:solidFill>
                <a:effectLst/>
                <a:latin typeface="+mn-lt"/>
                <a:ea typeface="+mn-ea"/>
                <a:cs typeface="+mn-cs"/>
              </a:rPr>
              <a:t>Monitoring and Forecasting </a:t>
            </a:r>
          </a:p>
          <a:p>
            <a:pPr marL="228600" indent="-228600" rtl="0" fontAlgn="base">
              <a:buFont typeface="+mj-lt"/>
              <a:buAutoNum type="arabicPeriod"/>
            </a:pPr>
            <a:r>
              <a:rPr lang="en-US" sz="1200" b="0" i="0" kern="1200" dirty="0">
                <a:solidFill>
                  <a:schemeClr val="tx1"/>
                </a:solidFill>
                <a:effectLst/>
                <a:latin typeface="+mn-lt"/>
                <a:ea typeface="+mn-ea"/>
                <a:cs typeface="+mn-cs"/>
              </a:rPr>
              <a:t>Warning Dissemination </a:t>
            </a:r>
          </a:p>
          <a:p>
            <a:pPr marL="228600" indent="-228600" rtl="0" fontAlgn="base">
              <a:buFont typeface="+mj-lt"/>
              <a:buAutoNum type="arabicPeriod"/>
            </a:pPr>
            <a:r>
              <a:rPr lang="en-US" sz="1200" b="0" i="0" kern="1200" dirty="0">
                <a:solidFill>
                  <a:schemeClr val="tx1"/>
                </a:solidFill>
                <a:effectLst/>
                <a:latin typeface="+mn-lt"/>
                <a:ea typeface="+mn-ea"/>
                <a:cs typeface="+mn-cs"/>
              </a:rPr>
              <a:t>Response Capabilities </a:t>
            </a:r>
          </a:p>
          <a:p>
            <a:pPr marL="228600" indent="-228600" rtl="0" fontAlgn="base">
              <a:buFont typeface="Wingdings" pitchFamily="2" charset="2"/>
              <a:buChar char="v"/>
            </a:pPr>
            <a:r>
              <a:rPr lang="en-US" sz="1200" b="0" i="0" kern="1200" dirty="0">
                <a:solidFill>
                  <a:schemeClr val="tx1"/>
                </a:solidFill>
                <a:effectLst/>
                <a:latin typeface="+mn-lt"/>
                <a:ea typeface="+mn-ea"/>
                <a:cs typeface="+mn-cs"/>
              </a:rPr>
              <a:t>MHEWS Governance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noProof="0" dirty="0">
                <a:solidFill>
                  <a:schemeClr val="tx1"/>
                </a:solidFill>
                <a:effectLst/>
                <a:latin typeface="+mn-lt"/>
                <a:ea typeface="+mn-ea"/>
                <a:cs typeface="+mn-cs"/>
              </a:rPr>
              <a:t>An EWS should include the following four key and interrelated components: disaster risk knowledge based on systematic collection of data and disaster risk assessments; detection, monitoring, analysis and forecasting of hazards and possible consequences; dissemination and communication, by an official source, of authoritative, timely, accurate and actionable warnings, and associated information on likelihood and impact; and preparedness at all levels to respond to the warnings received. There</a:t>
            </a:r>
            <a:r>
              <a:rPr lang="en-GB" sz="1200" kern="1200" baseline="0" noProof="0" dirty="0">
                <a:solidFill>
                  <a:schemeClr val="tx1"/>
                </a:solidFill>
                <a:effectLst/>
                <a:latin typeface="+mn-lt"/>
                <a:ea typeface="+mn-ea"/>
                <a:cs typeface="+mn-cs"/>
              </a:rPr>
              <a:t> is an additional component that bring all of these four pillars together: Governance.</a:t>
            </a:r>
          </a:p>
          <a:p>
            <a:endParaRPr lang="es-PA" dirty="0"/>
          </a:p>
        </p:txBody>
      </p:sp>
      <p:sp>
        <p:nvSpPr>
          <p:cNvPr id="4" name="Marcador de número de diapositiva 3"/>
          <p:cNvSpPr>
            <a:spLocks noGrp="1"/>
          </p:cNvSpPr>
          <p:nvPr>
            <p:ph type="sldNum" sz="quarter" idx="5"/>
          </p:nvPr>
        </p:nvSpPr>
        <p:spPr/>
        <p:txBody>
          <a:bodyPr/>
          <a:lstStyle/>
          <a:p>
            <a:fld id="{5C7DBADA-97AD-A149-AB55-9814D1860D63}" type="slidenum">
              <a:rPr lang="en-GB" smtClean="0"/>
              <a:t>2</a:t>
            </a:fld>
            <a:endParaRPr lang="en-GB"/>
          </a:p>
        </p:txBody>
      </p:sp>
    </p:spTree>
    <p:extLst>
      <p:ext uri="{BB962C8B-B14F-4D97-AF65-F5344CB8AC3E}">
        <p14:creationId xmlns:p14="http://schemas.microsoft.com/office/powerpoint/2010/main" val="137757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lumMod val="75000"/>
                  </a:schemeClr>
                </a:solidFill>
              </a:rPr>
              <a:t>Designed</a:t>
            </a:r>
            <a:r>
              <a:rPr lang="en-GB" sz="1200" b="0" i="0" kern="1200" noProof="0" dirty="0">
                <a:solidFill>
                  <a:schemeClr val="tx1"/>
                </a:solidFill>
                <a:effectLst/>
                <a:latin typeface="+mn-lt"/>
                <a:ea typeface="+mn-ea"/>
                <a:cs typeface="+mn-cs"/>
              </a:rPr>
              <a:t> process for the implementation of the roll-out phase (Max of 18 months): </a:t>
            </a:r>
          </a:p>
          <a:p>
            <a:pPr marL="228600" indent="-228600">
              <a:buFont typeface="+mj-lt"/>
              <a:buAutoNum type="arabicPeriod"/>
            </a:pPr>
            <a:r>
              <a:rPr lang="en-GB" sz="1200" b="0" i="0" kern="1200" noProof="0" dirty="0">
                <a:solidFill>
                  <a:schemeClr val="tx1"/>
                </a:solidFill>
                <a:effectLst/>
                <a:latin typeface="+mn-lt"/>
                <a:ea typeface="+mn-ea"/>
                <a:cs typeface="+mn-cs"/>
              </a:rPr>
              <a:t>Revision of the Gap Analysis (see attached); </a:t>
            </a:r>
          </a:p>
          <a:p>
            <a:pPr marL="228600" indent="-228600">
              <a:buFont typeface="+mj-lt"/>
              <a:buAutoNum type="arabicPeriod"/>
            </a:pPr>
            <a:r>
              <a:rPr lang="en-GB" sz="1200" b="0" i="0" kern="1200" noProof="0" dirty="0">
                <a:solidFill>
                  <a:schemeClr val="tx1"/>
                </a:solidFill>
                <a:effectLst/>
                <a:latin typeface="+mn-lt"/>
                <a:ea typeface="+mn-ea"/>
                <a:cs typeface="+mn-cs"/>
              </a:rPr>
              <a:t>Revision of the Roadmap (see attached); </a:t>
            </a:r>
          </a:p>
          <a:p>
            <a:pPr marL="228600" indent="-228600">
              <a:buFont typeface="+mj-lt"/>
              <a:buAutoNum type="arabicPeriod"/>
            </a:pPr>
            <a:r>
              <a:rPr lang="en-GB" sz="1200" b="0" i="0" kern="1200" noProof="0" dirty="0">
                <a:solidFill>
                  <a:schemeClr val="tx1"/>
                </a:solidFill>
                <a:effectLst/>
                <a:latin typeface="+mn-lt"/>
                <a:ea typeface="+mn-ea"/>
                <a:cs typeface="+mn-cs"/>
              </a:rPr>
              <a:t>Budgeting activities of the roadmap that will close the identified gaps;</a:t>
            </a:r>
          </a:p>
          <a:p>
            <a:pPr marL="228600" indent="-228600">
              <a:buFont typeface="+mj-lt"/>
              <a:buAutoNum type="arabicPeriod"/>
            </a:pPr>
            <a:r>
              <a:rPr lang="en-GB" sz="1200" b="0" i="0" kern="1200" noProof="0" dirty="0">
                <a:solidFill>
                  <a:schemeClr val="tx1"/>
                </a:solidFill>
                <a:effectLst/>
                <a:latin typeface="+mn-lt"/>
                <a:ea typeface="+mn-ea"/>
                <a:cs typeface="+mn-cs"/>
              </a:rPr>
              <a:t>Preparation of project proposals to the three main financing mechanisms through the </a:t>
            </a:r>
            <a:r>
              <a:rPr lang="en-GB" sz="1200" b="1" i="0" kern="1200" noProof="0" dirty="0">
                <a:solidFill>
                  <a:schemeClr val="tx1"/>
                </a:solidFill>
                <a:effectLst/>
                <a:latin typeface="+mn-lt"/>
                <a:ea typeface="+mn-ea"/>
                <a:cs typeface="+mn-cs"/>
              </a:rPr>
              <a:t>accelerate frameworks/windows </a:t>
            </a:r>
            <a:r>
              <a:rPr lang="en-GB" sz="1200" b="0" i="0" kern="1200" noProof="0" dirty="0">
                <a:solidFill>
                  <a:schemeClr val="tx1"/>
                </a:solidFill>
                <a:effectLst/>
                <a:latin typeface="+mn-lt"/>
                <a:ea typeface="+mn-ea"/>
                <a:cs typeface="+mn-cs"/>
              </a:rPr>
              <a:t>(GCF, CREWS and SOFF) by the accredited agencies;  </a:t>
            </a:r>
          </a:p>
          <a:p>
            <a:pPr marL="685800" lvl="1" indent="-228600">
              <a:buFont typeface="Arial" panose="020B0604020202020204" pitchFamily="34" charset="0"/>
              <a:buChar char="•"/>
            </a:pPr>
            <a:r>
              <a:rPr lang="en-GB" sz="1200" b="0" i="0" kern="1200" noProof="0" dirty="0">
                <a:solidFill>
                  <a:schemeClr val="tx1"/>
                </a:solidFill>
                <a:effectLst/>
                <a:latin typeface="+mn-lt"/>
                <a:ea typeface="+mn-ea"/>
                <a:cs typeface="+mn-cs"/>
              </a:rPr>
              <a:t>SOFF will finance gaps on equipment (radars, stations, etc.)</a:t>
            </a:r>
          </a:p>
          <a:p>
            <a:pPr marL="685800" lvl="1" indent="-228600">
              <a:buFont typeface="Arial" panose="020B0604020202020204" pitchFamily="34" charset="0"/>
              <a:buChar char="•"/>
            </a:pPr>
            <a:r>
              <a:rPr lang="en-GB" sz="1200" b="0" i="0" kern="1200" noProof="0" dirty="0">
                <a:solidFill>
                  <a:schemeClr val="tx1"/>
                </a:solidFill>
                <a:effectLst/>
                <a:latin typeface="+mn-lt"/>
                <a:ea typeface="+mn-ea"/>
                <a:cs typeface="+mn-cs"/>
              </a:rPr>
              <a:t>CREWS will support regional collaboration, risk knowledge, capacity building and policy (governance).</a:t>
            </a:r>
          </a:p>
          <a:p>
            <a:pPr marL="685800" lvl="1" indent="-228600">
              <a:buFont typeface="Arial" panose="020B0604020202020204" pitchFamily="34" charset="0"/>
              <a:buChar char="•"/>
            </a:pPr>
            <a:r>
              <a:rPr lang="en-GB" sz="1200" b="0" i="0" kern="1200" noProof="0" dirty="0">
                <a:solidFill>
                  <a:schemeClr val="tx1"/>
                </a:solidFill>
                <a:effectLst/>
                <a:latin typeface="+mn-lt"/>
                <a:ea typeface="+mn-ea"/>
                <a:cs typeface="+mn-cs"/>
              </a:rPr>
              <a:t>GCF, will cover other major gaps identified in the roadmap and not included in SOFF and CREWS. There is an agreement at the global level with GCF were funding has been put aside for the 30 countries selected (10 to 25 Millions per country). GCF has offered their consultant to develop the project proposal based on the agreed roadmap.</a:t>
            </a:r>
          </a:p>
          <a:p>
            <a:pPr marL="685800" lvl="1" indent="-228600">
              <a:buFont typeface="Arial" panose="020B0604020202020204" pitchFamily="34" charset="0"/>
              <a:buChar char="•"/>
            </a:pPr>
            <a:endParaRPr lang="en-GB" sz="1200" b="0" i="0" kern="1200" noProof="0" dirty="0">
              <a:solidFill>
                <a:schemeClr val="tx1"/>
              </a:solidFill>
              <a:effectLst/>
              <a:latin typeface="+mn-lt"/>
              <a:ea typeface="+mn-ea"/>
              <a:cs typeface="+mn-cs"/>
            </a:endParaRPr>
          </a:p>
          <a:p>
            <a:pPr marL="228600" indent="-228600">
              <a:buFont typeface="+mj-lt"/>
              <a:buAutoNum type="arabicPeriod"/>
            </a:pPr>
            <a:r>
              <a:rPr lang="en-GB" sz="1200" b="0" i="0" kern="1200" baseline="0" noProof="0" dirty="0">
                <a:solidFill>
                  <a:schemeClr val="tx1"/>
                </a:solidFill>
                <a:effectLst/>
                <a:latin typeface="+mn-lt"/>
                <a:ea typeface="+mn-ea"/>
                <a:cs typeface="+mn-cs"/>
              </a:rPr>
              <a:t>Roadmap Implementation (Implementation Phase – 3 years)</a:t>
            </a:r>
          </a:p>
          <a:p>
            <a:pPr marL="171450" indent="-171450">
              <a:buFontTx/>
              <a:buChar char="-"/>
            </a:pPr>
            <a:endParaRPr lang="en-GB" sz="1200" b="0" i="0" kern="1200" baseline="0" noProof="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Antigua and Barbuda (2018), and Barbados (2021), have already made their MHEWS Gap Analysis, and their Roadmap. A final revision and update is foreseen if needed. </a:t>
            </a:r>
            <a:endParaRPr lang="en-GB" noProof="0" dirty="0"/>
          </a:p>
        </p:txBody>
      </p:sp>
      <p:sp>
        <p:nvSpPr>
          <p:cNvPr id="4" name="Slide Number Placeholder 3"/>
          <p:cNvSpPr>
            <a:spLocks noGrp="1"/>
          </p:cNvSpPr>
          <p:nvPr>
            <p:ph type="sldNum" sz="quarter" idx="5"/>
          </p:nvPr>
        </p:nvSpPr>
        <p:spPr/>
        <p:txBody>
          <a:bodyPr/>
          <a:lstStyle/>
          <a:p>
            <a:fld id="{5C7DBADA-97AD-A149-AB55-9814D1860D63}" type="slidenum">
              <a:rPr lang="en-GB" smtClean="0"/>
              <a:t>4</a:t>
            </a:fld>
            <a:endParaRPr lang="en-GB"/>
          </a:p>
        </p:txBody>
      </p:sp>
    </p:spTree>
    <p:extLst>
      <p:ext uri="{BB962C8B-B14F-4D97-AF65-F5344CB8AC3E}">
        <p14:creationId xmlns:p14="http://schemas.microsoft.com/office/powerpoint/2010/main" val="238156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DBADA-97AD-A149-AB55-9814D1860D63}" type="slidenum">
              <a:rPr lang="en-GB" smtClean="0"/>
              <a:t>5</a:t>
            </a:fld>
            <a:endParaRPr lang="en-GB"/>
          </a:p>
        </p:txBody>
      </p:sp>
    </p:spTree>
    <p:extLst>
      <p:ext uri="{BB962C8B-B14F-4D97-AF65-F5344CB8AC3E}">
        <p14:creationId xmlns:p14="http://schemas.microsoft.com/office/powerpoint/2010/main" val="399650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DBADA-97AD-A149-AB55-9814D1860D63}" type="slidenum">
              <a:rPr lang="en-GB" smtClean="0"/>
              <a:t>9</a:t>
            </a:fld>
            <a:endParaRPr lang="en-GB"/>
          </a:p>
        </p:txBody>
      </p:sp>
    </p:spTree>
    <p:extLst>
      <p:ext uri="{BB962C8B-B14F-4D97-AF65-F5344CB8AC3E}">
        <p14:creationId xmlns:p14="http://schemas.microsoft.com/office/powerpoint/2010/main" val="239708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B94F-CB88-AB47-B7F3-75BAC6D8E0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B84427-BC2A-5F4E-89FB-47F63096B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3CEF47-F3C4-9844-A0D8-30EC9FA2FA79}"/>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4F7B6965-D65C-5D48-8232-B6DF50233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E0C28-F431-7D41-9702-FB2D8277AE31}"/>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17264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EDB9-05FC-1A4B-AC16-94AE20D548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E0AD3B-E218-B647-81B6-38600BF726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B17B3-DB07-7643-ADD2-2594390F491B}"/>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684CD2F0-89C8-4B4E-92C0-C9E3F2E22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C03CF-51E5-5E4E-9A54-0581632AA9FD}"/>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7838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82E3D-5F1E-4D40-B991-E8A49A3770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8996B2-FECD-0D41-BDDB-7815F890CD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3F427-94AD-2D4E-8ABA-F2416B3D70C3}"/>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BCE13BB3-B43A-2E45-8381-3D5449EF1F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0AC80-21DD-F545-A77E-73C420A80679}"/>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418246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1284-22E3-CB48-AAF6-FE6FF43394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A87370-3122-A948-A6E3-1404F43038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7EE57-ADFD-9B44-9918-5FED8E737794}"/>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1EB139EC-0462-0A4D-9B2C-FA6FB34B1B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D31D3-4F87-AC46-A8CE-05FD59DA2CBA}"/>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29124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0FFD-20EA-8343-9911-E316551CA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1BEB88-2646-4C4C-9915-C7D36B9EF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9E15C6-3FA5-2C4A-A1D4-710B36B90850}"/>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ABA85C3E-39A1-8640-9B8C-ABFA60C1C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FE06D0-8CA4-B046-9271-EAD8AF0826A1}"/>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346390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69B8-F4D3-B54D-81DD-6606FBE139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D5BD01-0A1C-9B4D-B13F-73AEB29633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5BEBA8-AD0F-1344-AE1F-7DD6A2B182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7129C5-8A52-BD44-9AFE-2C3DAD561E7A}"/>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6" name="Footer Placeholder 5">
            <a:extLst>
              <a:ext uri="{FF2B5EF4-FFF2-40B4-BE49-F238E27FC236}">
                <a16:creationId xmlns:a16="http://schemas.microsoft.com/office/drawing/2014/main" id="{20AAD08A-2937-A143-BD85-1BBE42D32E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7D01CB-1D40-C248-97CC-8EF36AE4CB3C}"/>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49519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4CD4-1FC4-FE45-895F-CCF77C242B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8EDC46-9C73-9E40-A2EC-7D9FE6B79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1C0E20-65BD-6645-84ED-3B5D6EB4FB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604F64-23CD-7948-9364-1859C2DBD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65EFA6-656F-6C4F-91A9-E2EDD43788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7FE28D-2E89-5943-A0AF-F9EC8503A017}"/>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8" name="Footer Placeholder 7">
            <a:extLst>
              <a:ext uri="{FF2B5EF4-FFF2-40B4-BE49-F238E27FC236}">
                <a16:creationId xmlns:a16="http://schemas.microsoft.com/office/drawing/2014/main" id="{C571B236-A21B-384D-A7E0-7F62219855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1D6318-D20C-764E-A666-F67435F94278}"/>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252779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4E19-EBE8-5342-848C-2057E18DB5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FB474B-2476-D141-BEF3-040FD197305A}"/>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4" name="Footer Placeholder 3">
            <a:extLst>
              <a:ext uri="{FF2B5EF4-FFF2-40B4-BE49-F238E27FC236}">
                <a16:creationId xmlns:a16="http://schemas.microsoft.com/office/drawing/2014/main" id="{D791CE5B-2F78-4543-9B9F-E43337D6E7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C5CE1A-93C0-254F-AAA2-E82B25FA6679}"/>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42036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E3E9A0-C07A-F446-9A39-B36931F9F7E4}"/>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3" name="Footer Placeholder 2">
            <a:extLst>
              <a:ext uri="{FF2B5EF4-FFF2-40B4-BE49-F238E27FC236}">
                <a16:creationId xmlns:a16="http://schemas.microsoft.com/office/drawing/2014/main" id="{8BA59C0E-377E-B741-ADBB-F658314945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D7990C-600C-4143-BF7F-AF3313761CC3}"/>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136380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B9F7-28E1-B64A-AF45-99B6C0804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F6DAEE-3DBD-2347-A008-D5AFFB6CD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E9F7CA-460B-E545-9AAC-B40B4E16E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AA1A49-630F-BD4D-B64F-EDF572F048EB}"/>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6" name="Footer Placeholder 5">
            <a:extLst>
              <a:ext uri="{FF2B5EF4-FFF2-40B4-BE49-F238E27FC236}">
                <a16:creationId xmlns:a16="http://schemas.microsoft.com/office/drawing/2014/main" id="{FB916EA9-B4AA-1E4D-9635-1A0E970D48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DEAFE8-1838-E14E-800A-B6167CACF651}"/>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225803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13BC-941E-2A47-9B52-289C193D7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61EF28-585D-FC41-9870-86DA0A42A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634EBC-B378-6F4D-A98D-6A74F6861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2CF361-9296-EF43-A4F5-C8DDF4283415}"/>
              </a:ext>
            </a:extLst>
          </p:cNvPr>
          <p:cNvSpPr>
            <a:spLocks noGrp="1"/>
          </p:cNvSpPr>
          <p:nvPr>
            <p:ph type="dt" sz="half" idx="10"/>
          </p:nvPr>
        </p:nvSpPr>
        <p:spPr/>
        <p:txBody>
          <a:bodyPr/>
          <a:lstStyle/>
          <a:p>
            <a:fld id="{5FEE0CA7-6499-0448-A327-06A9FBA31B34}" type="datetimeFigureOut">
              <a:rPr lang="en-GB" smtClean="0"/>
              <a:t>05/05/2024</a:t>
            </a:fld>
            <a:endParaRPr lang="en-GB"/>
          </a:p>
        </p:txBody>
      </p:sp>
      <p:sp>
        <p:nvSpPr>
          <p:cNvPr id="6" name="Footer Placeholder 5">
            <a:extLst>
              <a:ext uri="{FF2B5EF4-FFF2-40B4-BE49-F238E27FC236}">
                <a16:creationId xmlns:a16="http://schemas.microsoft.com/office/drawing/2014/main" id="{193799D6-72FC-204B-BD24-6B600E9B7C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E5BDA2-CF34-6442-8B11-20309B09A3BF}"/>
              </a:ext>
            </a:extLst>
          </p:cNvPr>
          <p:cNvSpPr>
            <a:spLocks noGrp="1"/>
          </p:cNvSpPr>
          <p:nvPr>
            <p:ph type="sldNum" sz="quarter" idx="12"/>
          </p:nvPr>
        </p:nvSpPr>
        <p:spPr/>
        <p:txBody>
          <a:bodyPr/>
          <a:lstStyle/>
          <a:p>
            <a:fld id="{79F3D55A-0852-0341-AC72-16C7A585EB4C}" type="slidenum">
              <a:rPr lang="en-GB" smtClean="0"/>
              <a:t>‹#›</a:t>
            </a:fld>
            <a:endParaRPr lang="en-GB"/>
          </a:p>
        </p:txBody>
      </p:sp>
    </p:spTree>
    <p:extLst>
      <p:ext uri="{BB962C8B-B14F-4D97-AF65-F5344CB8AC3E}">
        <p14:creationId xmlns:p14="http://schemas.microsoft.com/office/powerpoint/2010/main" val="37208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51F95-5B4D-CA46-8A4A-8FE1E3400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171B12-9272-BE48-9BA4-F11F18B23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760E7B-45C5-9940-8703-E29026533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E0CA7-6499-0448-A327-06A9FBA31B34}" type="datetimeFigureOut">
              <a:rPr lang="en-GB" smtClean="0"/>
              <a:t>05/05/2024</a:t>
            </a:fld>
            <a:endParaRPr lang="en-GB"/>
          </a:p>
        </p:txBody>
      </p:sp>
      <p:sp>
        <p:nvSpPr>
          <p:cNvPr id="5" name="Footer Placeholder 4">
            <a:extLst>
              <a:ext uri="{FF2B5EF4-FFF2-40B4-BE49-F238E27FC236}">
                <a16:creationId xmlns:a16="http://schemas.microsoft.com/office/drawing/2014/main" id="{31EC0F6B-85E5-0647-85EB-240301F7E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A12CBC-9FD9-1448-8BA8-229CBDE0F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D55A-0852-0341-AC72-16C7A585EB4C}" type="slidenum">
              <a:rPr lang="en-GB" smtClean="0"/>
              <a:t>‹#›</a:t>
            </a:fld>
            <a:endParaRPr lang="en-GB"/>
          </a:p>
        </p:txBody>
      </p:sp>
    </p:spTree>
    <p:extLst>
      <p:ext uri="{BB962C8B-B14F-4D97-AF65-F5344CB8AC3E}">
        <p14:creationId xmlns:p14="http://schemas.microsoft.com/office/powerpoint/2010/main" val="2958897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2.tiff"/><Relationship Id="rId7" Type="http://schemas.openxmlformats.org/officeDocument/2006/relationships/image" Target="../media/image14.png"/><Relationship Id="rId12" Type="http://schemas.openxmlformats.org/officeDocument/2006/relationships/image" Target="../media/image19.tiff"/><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tiff"/><Relationship Id="rId5" Type="http://schemas.openxmlformats.org/officeDocument/2006/relationships/image" Target="../media/image12.png"/><Relationship Id="rId15" Type="http://schemas.openxmlformats.org/officeDocument/2006/relationships/image" Target="../media/image22.tiff"/><Relationship Id="rId10" Type="http://schemas.openxmlformats.org/officeDocument/2006/relationships/image" Target="../media/image17.tiff"/><Relationship Id="rId4" Type="http://schemas.openxmlformats.org/officeDocument/2006/relationships/image" Target="../media/image11.png"/><Relationship Id="rId9" Type="http://schemas.openxmlformats.org/officeDocument/2006/relationships/image" Target="../media/image16.tif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tif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tif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mailto:jair.torres@u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22C2086-0809-FB4A-9165-533902A8A5E8}"/>
              </a:ext>
            </a:extLst>
          </p:cNvPr>
          <p:cNvPicPr>
            <a:picLocks noChangeAspect="1"/>
          </p:cNvPicPr>
          <p:nvPr/>
        </p:nvPicPr>
        <p:blipFill>
          <a:blip r:embed="rId3"/>
          <a:stretch>
            <a:fillRect/>
          </a:stretch>
        </p:blipFill>
        <p:spPr>
          <a:xfrm>
            <a:off x="2366968" y="609600"/>
            <a:ext cx="9155425" cy="5825481"/>
          </a:xfrm>
          <a:prstGeom prst="rect">
            <a:avLst/>
          </a:prstGeom>
        </p:spPr>
      </p:pic>
      <p:pic>
        <p:nvPicPr>
          <p:cNvPr id="4" name="Picture 3">
            <a:extLst>
              <a:ext uri="{FF2B5EF4-FFF2-40B4-BE49-F238E27FC236}">
                <a16:creationId xmlns:a16="http://schemas.microsoft.com/office/drawing/2014/main" id="{A59DE2FB-3281-154D-A7F7-971163858689}"/>
              </a:ext>
            </a:extLst>
          </p:cNvPr>
          <p:cNvPicPr>
            <a:picLocks noChangeAspect="1"/>
          </p:cNvPicPr>
          <p:nvPr/>
        </p:nvPicPr>
        <p:blipFill>
          <a:blip r:embed="rId4"/>
          <a:stretch>
            <a:fillRect/>
          </a:stretch>
        </p:blipFill>
        <p:spPr>
          <a:xfrm>
            <a:off x="279942" y="208980"/>
            <a:ext cx="1797636" cy="1114028"/>
          </a:xfrm>
          <a:prstGeom prst="rect">
            <a:avLst/>
          </a:prstGeom>
        </p:spPr>
      </p:pic>
    </p:spTree>
    <p:extLst>
      <p:ext uri="{BB962C8B-B14F-4D97-AF65-F5344CB8AC3E}">
        <p14:creationId xmlns:p14="http://schemas.microsoft.com/office/powerpoint/2010/main" val="3803968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scala de tiempo&#10;&#10;Descripción generada automáticamente">
            <a:extLst>
              <a:ext uri="{FF2B5EF4-FFF2-40B4-BE49-F238E27FC236}">
                <a16:creationId xmlns:a16="http://schemas.microsoft.com/office/drawing/2014/main" id="{02180160-AE10-441D-B8D1-E89771ACA43F}"/>
              </a:ext>
            </a:extLst>
          </p:cNvPr>
          <p:cNvPicPr>
            <a:picLocks noChangeAspect="1"/>
          </p:cNvPicPr>
          <p:nvPr/>
        </p:nvPicPr>
        <p:blipFill>
          <a:blip r:embed="rId3"/>
          <a:stretch>
            <a:fillRect/>
          </a:stretch>
        </p:blipFill>
        <p:spPr>
          <a:xfrm>
            <a:off x="3641515" y="0"/>
            <a:ext cx="4908969" cy="6858000"/>
          </a:xfrm>
          <a:prstGeom prst="rect">
            <a:avLst/>
          </a:prstGeom>
        </p:spPr>
      </p:pic>
      <p:pic>
        <p:nvPicPr>
          <p:cNvPr id="6" name="Imagen 5" descr="Imagen que contiene Interfaz de usuario gráfica&#10;&#10;Descripción generada automáticamente">
            <a:extLst>
              <a:ext uri="{FF2B5EF4-FFF2-40B4-BE49-F238E27FC236}">
                <a16:creationId xmlns:a16="http://schemas.microsoft.com/office/drawing/2014/main" id="{C69DDF9F-9F1F-40BF-97C0-683A8517098B}"/>
              </a:ext>
            </a:extLst>
          </p:cNvPr>
          <p:cNvPicPr>
            <a:picLocks noChangeAspect="1"/>
          </p:cNvPicPr>
          <p:nvPr/>
        </p:nvPicPr>
        <p:blipFill>
          <a:blip r:embed="rId4"/>
          <a:stretch>
            <a:fillRect/>
          </a:stretch>
        </p:blipFill>
        <p:spPr>
          <a:xfrm>
            <a:off x="513298" y="1588293"/>
            <a:ext cx="2978047" cy="1115879"/>
          </a:xfrm>
          <a:prstGeom prst="rect">
            <a:avLst/>
          </a:prstGeom>
        </p:spPr>
      </p:pic>
      <p:pic>
        <p:nvPicPr>
          <p:cNvPr id="8" name="Imagen 7" descr="Interfaz de usuario gráfica, Aplicación, Word&#10;&#10;Descripción generada automáticamente">
            <a:extLst>
              <a:ext uri="{FF2B5EF4-FFF2-40B4-BE49-F238E27FC236}">
                <a16:creationId xmlns:a16="http://schemas.microsoft.com/office/drawing/2014/main" id="{FCAFE6C0-7421-4391-B48E-EA61197E72CB}"/>
              </a:ext>
            </a:extLst>
          </p:cNvPr>
          <p:cNvPicPr>
            <a:picLocks noChangeAspect="1"/>
          </p:cNvPicPr>
          <p:nvPr/>
        </p:nvPicPr>
        <p:blipFill>
          <a:blip r:embed="rId5"/>
          <a:stretch>
            <a:fillRect/>
          </a:stretch>
        </p:blipFill>
        <p:spPr>
          <a:xfrm>
            <a:off x="8237648" y="1588293"/>
            <a:ext cx="3954352" cy="987074"/>
          </a:xfrm>
          <a:prstGeom prst="rect">
            <a:avLst/>
          </a:prstGeom>
        </p:spPr>
      </p:pic>
      <p:pic>
        <p:nvPicPr>
          <p:cNvPr id="10" name="Imagen 9" descr="Interfaz de usuario gráfica&#10;&#10;Descripción generada automáticamente">
            <a:extLst>
              <a:ext uri="{FF2B5EF4-FFF2-40B4-BE49-F238E27FC236}">
                <a16:creationId xmlns:a16="http://schemas.microsoft.com/office/drawing/2014/main" id="{B5026F26-49C4-47C1-A76A-675456D4E8DF}"/>
              </a:ext>
            </a:extLst>
          </p:cNvPr>
          <p:cNvPicPr>
            <a:picLocks noChangeAspect="1"/>
          </p:cNvPicPr>
          <p:nvPr/>
        </p:nvPicPr>
        <p:blipFill>
          <a:blip r:embed="rId6"/>
          <a:stretch>
            <a:fillRect/>
          </a:stretch>
        </p:blipFill>
        <p:spPr>
          <a:xfrm>
            <a:off x="8332643" y="4133186"/>
            <a:ext cx="3838620" cy="987074"/>
          </a:xfrm>
          <a:prstGeom prst="rect">
            <a:avLst/>
          </a:prstGeom>
        </p:spPr>
      </p:pic>
      <p:pic>
        <p:nvPicPr>
          <p:cNvPr id="12" name="Imagen 11" descr="Escala de tiempo&#10;&#10;Descripción generada automáticamente con confianza media">
            <a:extLst>
              <a:ext uri="{FF2B5EF4-FFF2-40B4-BE49-F238E27FC236}">
                <a16:creationId xmlns:a16="http://schemas.microsoft.com/office/drawing/2014/main" id="{E6BFD5E7-5203-4E15-A17D-C62246450C06}"/>
              </a:ext>
            </a:extLst>
          </p:cNvPr>
          <p:cNvPicPr>
            <a:picLocks noChangeAspect="1"/>
          </p:cNvPicPr>
          <p:nvPr/>
        </p:nvPicPr>
        <p:blipFill>
          <a:blip r:embed="rId7"/>
          <a:stretch>
            <a:fillRect/>
          </a:stretch>
        </p:blipFill>
        <p:spPr>
          <a:xfrm>
            <a:off x="160124" y="3971907"/>
            <a:ext cx="3565937" cy="1148353"/>
          </a:xfrm>
          <a:prstGeom prst="rect">
            <a:avLst/>
          </a:prstGeom>
        </p:spPr>
      </p:pic>
      <p:pic>
        <p:nvPicPr>
          <p:cNvPr id="14" name="Imagen 13">
            <a:extLst>
              <a:ext uri="{FF2B5EF4-FFF2-40B4-BE49-F238E27FC236}">
                <a16:creationId xmlns:a16="http://schemas.microsoft.com/office/drawing/2014/main" id="{F9180402-3289-43CA-A2BB-428ECECC3FC8}"/>
              </a:ext>
            </a:extLst>
          </p:cNvPr>
          <p:cNvPicPr>
            <a:picLocks noChangeAspect="1"/>
          </p:cNvPicPr>
          <p:nvPr/>
        </p:nvPicPr>
        <p:blipFill>
          <a:blip r:embed="rId8"/>
          <a:stretch>
            <a:fillRect/>
          </a:stretch>
        </p:blipFill>
        <p:spPr>
          <a:xfrm>
            <a:off x="3676240" y="1"/>
            <a:ext cx="4596133" cy="6768934"/>
          </a:xfrm>
          <a:prstGeom prst="rect">
            <a:avLst/>
          </a:prstGeom>
        </p:spPr>
      </p:pic>
      <p:pic>
        <p:nvPicPr>
          <p:cNvPr id="9" name="Picture 8">
            <a:extLst>
              <a:ext uri="{FF2B5EF4-FFF2-40B4-BE49-F238E27FC236}">
                <a16:creationId xmlns:a16="http://schemas.microsoft.com/office/drawing/2014/main" id="{10E07F74-111D-C948-B301-CF0CDE3DDD7C}"/>
              </a:ext>
            </a:extLst>
          </p:cNvPr>
          <p:cNvPicPr>
            <a:picLocks noChangeAspect="1"/>
          </p:cNvPicPr>
          <p:nvPr/>
        </p:nvPicPr>
        <p:blipFill>
          <a:blip r:embed="rId9"/>
          <a:stretch>
            <a:fillRect/>
          </a:stretch>
        </p:blipFill>
        <p:spPr>
          <a:xfrm>
            <a:off x="279942" y="208980"/>
            <a:ext cx="1797636" cy="1114028"/>
          </a:xfrm>
          <a:prstGeom prst="rect">
            <a:avLst/>
          </a:prstGeom>
        </p:spPr>
      </p:pic>
    </p:spTree>
    <p:extLst>
      <p:ext uri="{BB962C8B-B14F-4D97-AF65-F5344CB8AC3E}">
        <p14:creationId xmlns:p14="http://schemas.microsoft.com/office/powerpoint/2010/main" val="350654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F3081-1FD2-4C43-B04A-C2D14DDFCE29}"/>
              </a:ext>
            </a:extLst>
          </p:cNvPr>
          <p:cNvPicPr>
            <a:picLocks noChangeAspect="1"/>
          </p:cNvPicPr>
          <p:nvPr/>
        </p:nvPicPr>
        <p:blipFill>
          <a:blip r:embed="rId2"/>
          <a:stretch>
            <a:fillRect/>
          </a:stretch>
        </p:blipFill>
        <p:spPr>
          <a:xfrm>
            <a:off x="8770464" y="1509968"/>
            <a:ext cx="3319936" cy="4426581"/>
          </a:xfrm>
          <a:prstGeom prst="rect">
            <a:avLst/>
          </a:prstGeom>
        </p:spPr>
      </p:pic>
      <p:sp>
        <p:nvSpPr>
          <p:cNvPr id="2" name="Title 1">
            <a:extLst>
              <a:ext uri="{FF2B5EF4-FFF2-40B4-BE49-F238E27FC236}">
                <a16:creationId xmlns:a16="http://schemas.microsoft.com/office/drawing/2014/main" id="{6083CD4D-BA0E-BA41-896F-79A655CFD7E8}"/>
              </a:ext>
            </a:extLst>
          </p:cNvPr>
          <p:cNvSpPr>
            <a:spLocks noGrp="1"/>
          </p:cNvSpPr>
          <p:nvPr>
            <p:ph type="title"/>
          </p:nvPr>
        </p:nvSpPr>
        <p:spPr>
          <a:xfrm>
            <a:off x="2487781" y="556988"/>
            <a:ext cx="5872480" cy="1325563"/>
          </a:xfrm>
        </p:spPr>
        <p:txBody>
          <a:bodyPr/>
          <a:lstStyle/>
          <a:p>
            <a:pPr algn="ctr"/>
            <a:r>
              <a:rPr lang="en-GB" b="1" dirty="0">
                <a:solidFill>
                  <a:schemeClr val="accent5">
                    <a:lumMod val="50000"/>
                  </a:schemeClr>
                </a:solidFill>
              </a:rPr>
              <a:t>4+1 Pillars of MHEWS</a:t>
            </a:r>
          </a:p>
        </p:txBody>
      </p:sp>
      <p:pic>
        <p:nvPicPr>
          <p:cNvPr id="3" name="Picture 2">
            <a:extLst>
              <a:ext uri="{FF2B5EF4-FFF2-40B4-BE49-F238E27FC236}">
                <a16:creationId xmlns:a16="http://schemas.microsoft.com/office/drawing/2014/main" id="{4D15C1C9-CC94-A546-95DC-930AF1B9F743}"/>
              </a:ext>
            </a:extLst>
          </p:cNvPr>
          <p:cNvPicPr>
            <a:picLocks noChangeAspect="1"/>
          </p:cNvPicPr>
          <p:nvPr/>
        </p:nvPicPr>
        <p:blipFill>
          <a:blip r:embed="rId3"/>
          <a:stretch>
            <a:fillRect/>
          </a:stretch>
        </p:blipFill>
        <p:spPr>
          <a:xfrm>
            <a:off x="487805" y="1957210"/>
            <a:ext cx="7872457" cy="3575227"/>
          </a:xfrm>
          <a:prstGeom prst="rect">
            <a:avLst/>
          </a:prstGeom>
        </p:spPr>
      </p:pic>
      <p:pic>
        <p:nvPicPr>
          <p:cNvPr id="4" name="Picture 3">
            <a:extLst>
              <a:ext uri="{FF2B5EF4-FFF2-40B4-BE49-F238E27FC236}">
                <a16:creationId xmlns:a16="http://schemas.microsoft.com/office/drawing/2014/main" id="{A4AF7503-BD43-384F-991C-D4956A9E38AA}"/>
              </a:ext>
            </a:extLst>
          </p:cNvPr>
          <p:cNvPicPr>
            <a:picLocks noChangeAspect="1"/>
          </p:cNvPicPr>
          <p:nvPr/>
        </p:nvPicPr>
        <p:blipFill>
          <a:blip r:embed="rId4"/>
          <a:stretch>
            <a:fillRect/>
          </a:stretch>
        </p:blipFill>
        <p:spPr>
          <a:xfrm>
            <a:off x="279942" y="208980"/>
            <a:ext cx="1797636" cy="1114028"/>
          </a:xfrm>
          <a:prstGeom prst="rect">
            <a:avLst/>
          </a:prstGeom>
        </p:spPr>
      </p:pic>
      <p:sp>
        <p:nvSpPr>
          <p:cNvPr id="5" name="Left Bracket 4">
            <a:extLst>
              <a:ext uri="{FF2B5EF4-FFF2-40B4-BE49-F238E27FC236}">
                <a16:creationId xmlns:a16="http://schemas.microsoft.com/office/drawing/2014/main" id="{C4964DB8-4B1A-DA48-8895-3DBA9E9B5F5E}"/>
              </a:ext>
            </a:extLst>
          </p:cNvPr>
          <p:cNvSpPr/>
          <p:nvPr/>
        </p:nvSpPr>
        <p:spPr>
          <a:xfrm rot="16200000">
            <a:off x="4259923" y="1701774"/>
            <a:ext cx="120358" cy="808032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itle 1">
            <a:extLst>
              <a:ext uri="{FF2B5EF4-FFF2-40B4-BE49-F238E27FC236}">
                <a16:creationId xmlns:a16="http://schemas.microsoft.com/office/drawing/2014/main" id="{90E63F91-745F-094B-9727-791149E09377}"/>
              </a:ext>
            </a:extLst>
          </p:cNvPr>
          <p:cNvSpPr txBox="1">
            <a:spLocks/>
          </p:cNvSpPr>
          <p:nvPr/>
        </p:nvSpPr>
        <p:spPr>
          <a:xfrm>
            <a:off x="487804" y="5532437"/>
            <a:ext cx="78724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accent5">
                    <a:lumMod val="50000"/>
                  </a:schemeClr>
                </a:solidFill>
              </a:rPr>
              <a:t>Inter-Pillar = GOVERNANCE</a:t>
            </a:r>
          </a:p>
        </p:txBody>
      </p:sp>
    </p:spTree>
    <p:extLst>
      <p:ext uri="{BB962C8B-B14F-4D97-AF65-F5344CB8AC3E}">
        <p14:creationId xmlns:p14="http://schemas.microsoft.com/office/powerpoint/2010/main" val="230922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0687-9534-D84D-8C2C-F7CA83F87DC1}"/>
              </a:ext>
            </a:extLst>
          </p:cNvPr>
          <p:cNvSpPr>
            <a:spLocks noGrp="1"/>
          </p:cNvSpPr>
          <p:nvPr>
            <p:ph type="title"/>
          </p:nvPr>
        </p:nvSpPr>
        <p:spPr>
          <a:xfrm>
            <a:off x="3471862" y="365125"/>
            <a:ext cx="8472487" cy="1164885"/>
          </a:xfrm>
        </p:spPr>
        <p:txBody>
          <a:bodyPr>
            <a:normAutofit fontScale="90000"/>
          </a:bodyPr>
          <a:lstStyle/>
          <a:p>
            <a:pPr algn="r"/>
            <a:r>
              <a:rPr lang="en-GB" b="1" dirty="0">
                <a:solidFill>
                  <a:schemeClr val="accent1">
                    <a:lumMod val="75000"/>
                  </a:schemeClr>
                </a:solidFill>
              </a:rPr>
              <a:t>Designed process for the implementation of the roll-out phase</a:t>
            </a:r>
          </a:p>
        </p:txBody>
      </p:sp>
      <p:pic>
        <p:nvPicPr>
          <p:cNvPr id="3" name="Picture 2">
            <a:extLst>
              <a:ext uri="{FF2B5EF4-FFF2-40B4-BE49-F238E27FC236}">
                <a16:creationId xmlns:a16="http://schemas.microsoft.com/office/drawing/2014/main" id="{2BA9092A-F7B7-6E40-B940-2CE003116179}"/>
              </a:ext>
            </a:extLst>
          </p:cNvPr>
          <p:cNvPicPr>
            <a:picLocks noChangeAspect="1"/>
          </p:cNvPicPr>
          <p:nvPr/>
        </p:nvPicPr>
        <p:blipFill>
          <a:blip r:embed="rId3"/>
          <a:stretch>
            <a:fillRect/>
          </a:stretch>
        </p:blipFill>
        <p:spPr>
          <a:xfrm>
            <a:off x="279942" y="208980"/>
            <a:ext cx="1797636" cy="1114028"/>
          </a:xfrm>
          <a:prstGeom prst="rect">
            <a:avLst/>
          </a:prstGeom>
        </p:spPr>
      </p:pic>
      <p:grpSp>
        <p:nvGrpSpPr>
          <p:cNvPr id="5" name="Google Shape;434;p3">
            <a:extLst>
              <a:ext uri="{FF2B5EF4-FFF2-40B4-BE49-F238E27FC236}">
                <a16:creationId xmlns:a16="http://schemas.microsoft.com/office/drawing/2014/main" id="{9C4E4AAC-55BA-8344-97CD-E03AB775E8FE}"/>
              </a:ext>
            </a:extLst>
          </p:cNvPr>
          <p:cNvGrpSpPr/>
          <p:nvPr/>
        </p:nvGrpSpPr>
        <p:grpSpPr>
          <a:xfrm>
            <a:off x="275618" y="1864468"/>
            <a:ext cx="11792997" cy="2322799"/>
            <a:chOff x="477952" y="1371890"/>
            <a:chExt cx="9874535" cy="1899990"/>
          </a:xfrm>
        </p:grpSpPr>
        <p:sp>
          <p:nvSpPr>
            <p:cNvPr id="6" name="Google Shape;435;p3">
              <a:extLst>
                <a:ext uri="{FF2B5EF4-FFF2-40B4-BE49-F238E27FC236}">
                  <a16:creationId xmlns:a16="http://schemas.microsoft.com/office/drawing/2014/main" id="{AC09BD20-9A33-CA4C-84FC-A3692C7C75A0}"/>
                </a:ext>
              </a:extLst>
            </p:cNvPr>
            <p:cNvSpPr/>
            <p:nvPr/>
          </p:nvSpPr>
          <p:spPr>
            <a:xfrm>
              <a:off x="8331333" y="1371890"/>
              <a:ext cx="2021154" cy="1899990"/>
            </a:xfrm>
            <a:prstGeom prst="ellipse">
              <a:avLst/>
            </a:prstGeom>
            <a:solidFill>
              <a:srgbClr val="032F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36;p3">
              <a:extLst>
                <a:ext uri="{FF2B5EF4-FFF2-40B4-BE49-F238E27FC236}">
                  <a16:creationId xmlns:a16="http://schemas.microsoft.com/office/drawing/2014/main" id="{6B6ECB34-5BBE-1846-9712-F96A16F59E8B}"/>
                </a:ext>
              </a:extLst>
            </p:cNvPr>
            <p:cNvSpPr/>
            <p:nvPr/>
          </p:nvSpPr>
          <p:spPr>
            <a:xfrm>
              <a:off x="8394016" y="1435234"/>
              <a:ext cx="1773303" cy="1773302"/>
            </a:xfrm>
            <a:prstGeom prst="ellipse">
              <a:avLst/>
            </a:prstGeom>
            <a:solidFill>
              <a:schemeClr val="lt1">
                <a:alpha val="89803"/>
              </a:schemeClr>
            </a:solidFill>
            <a:ln w="12700" cap="flat" cmpd="sng">
              <a:solidFill>
                <a:srgbClr val="032F5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37;p3">
              <a:extLst>
                <a:ext uri="{FF2B5EF4-FFF2-40B4-BE49-F238E27FC236}">
                  <a16:creationId xmlns:a16="http://schemas.microsoft.com/office/drawing/2014/main" id="{D418AD71-C55F-B247-BA82-D3CAE2BA9ACB}"/>
                </a:ext>
              </a:extLst>
            </p:cNvPr>
            <p:cNvSpPr txBox="1"/>
            <p:nvPr/>
          </p:nvSpPr>
          <p:spPr>
            <a:xfrm>
              <a:off x="8647777" y="1688611"/>
              <a:ext cx="1417592" cy="1266549"/>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2"/>
                </a:buClr>
                <a:buSzPts val="2300"/>
                <a:buFont typeface="Public Sans"/>
                <a:buNone/>
              </a:pPr>
              <a:r>
                <a:rPr lang="en-GB" sz="2300" b="0" i="0" u="none" strike="noStrike" cap="none" dirty="0">
                  <a:solidFill>
                    <a:schemeClr val="dk2"/>
                  </a:solidFill>
                  <a:latin typeface="Public Sans"/>
                  <a:ea typeface="Public Sans"/>
                  <a:cs typeface="Public Sans"/>
                  <a:sym typeface="Public Sans"/>
                </a:rPr>
                <a:t>Step 5: </a:t>
              </a:r>
            </a:p>
            <a:p>
              <a:pPr marL="0" marR="0" lvl="0" indent="0" algn="ctr" rtl="0">
                <a:lnSpc>
                  <a:spcPct val="90000"/>
                </a:lnSpc>
                <a:spcBef>
                  <a:spcPts val="0"/>
                </a:spcBef>
                <a:spcAft>
                  <a:spcPts val="0"/>
                </a:spcAft>
                <a:buClr>
                  <a:schemeClr val="dk2"/>
                </a:buClr>
                <a:buSzPts val="2300"/>
                <a:buFont typeface="Public Sans"/>
                <a:buNone/>
              </a:pPr>
              <a:r>
                <a:rPr lang="en-GB" dirty="0">
                  <a:solidFill>
                    <a:schemeClr val="dk2"/>
                  </a:solidFill>
                  <a:latin typeface="Public Sans"/>
                  <a:ea typeface="Public Sans"/>
                  <a:cs typeface="Public Sans"/>
                  <a:sym typeface="Public Sans"/>
                </a:rPr>
                <a:t>Roadmap</a:t>
              </a:r>
            </a:p>
            <a:p>
              <a:pPr marL="0" marR="0" lvl="0" indent="0" algn="ctr" rtl="0">
                <a:lnSpc>
                  <a:spcPct val="90000"/>
                </a:lnSpc>
                <a:spcBef>
                  <a:spcPts val="0"/>
                </a:spcBef>
                <a:spcAft>
                  <a:spcPts val="0"/>
                </a:spcAft>
                <a:buClr>
                  <a:schemeClr val="dk2"/>
                </a:buClr>
                <a:buSzPts val="2300"/>
                <a:buFont typeface="Public Sans"/>
                <a:buNone/>
              </a:pPr>
              <a:r>
                <a:rPr lang="en-GB" dirty="0">
                  <a:solidFill>
                    <a:schemeClr val="dk2"/>
                  </a:solidFill>
                  <a:latin typeface="Public Sans"/>
                  <a:ea typeface="Public Sans"/>
                  <a:cs typeface="Public Sans"/>
                  <a:sym typeface="Public Sans"/>
                </a:rPr>
                <a:t>Implementation</a:t>
              </a:r>
              <a:endParaRPr dirty="0"/>
            </a:p>
          </p:txBody>
        </p:sp>
        <p:sp>
          <p:nvSpPr>
            <p:cNvPr id="9" name="Google Shape;438;p3">
              <a:extLst>
                <a:ext uri="{FF2B5EF4-FFF2-40B4-BE49-F238E27FC236}">
                  <a16:creationId xmlns:a16="http://schemas.microsoft.com/office/drawing/2014/main" id="{E0389EAB-2954-E949-8CE5-B95E45A0318B}"/>
                </a:ext>
              </a:extLst>
            </p:cNvPr>
            <p:cNvSpPr/>
            <p:nvPr/>
          </p:nvSpPr>
          <p:spPr>
            <a:xfrm rot="2700000">
              <a:off x="6367059" y="1371989"/>
              <a:ext cx="1899459" cy="1899459"/>
            </a:xfrm>
            <a:prstGeom prst="teardrop">
              <a:avLst>
                <a:gd name="adj" fmla="val 10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9;p3">
              <a:extLst>
                <a:ext uri="{FF2B5EF4-FFF2-40B4-BE49-F238E27FC236}">
                  <a16:creationId xmlns:a16="http://schemas.microsoft.com/office/drawing/2014/main" id="{B3715DBD-BA0E-244C-B6A2-A2C6971B7CDA}"/>
                </a:ext>
              </a:extLst>
            </p:cNvPr>
            <p:cNvSpPr/>
            <p:nvPr/>
          </p:nvSpPr>
          <p:spPr>
            <a:xfrm>
              <a:off x="6431654" y="1435234"/>
              <a:ext cx="1773303" cy="1773302"/>
            </a:xfrm>
            <a:prstGeom prst="ellipse">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0;p3">
              <a:extLst>
                <a:ext uri="{FF2B5EF4-FFF2-40B4-BE49-F238E27FC236}">
                  <a16:creationId xmlns:a16="http://schemas.microsoft.com/office/drawing/2014/main" id="{D4EA90DF-929C-FD42-B28C-2C816420F718}"/>
                </a:ext>
              </a:extLst>
            </p:cNvPr>
            <p:cNvSpPr txBox="1"/>
            <p:nvPr/>
          </p:nvSpPr>
          <p:spPr>
            <a:xfrm>
              <a:off x="6684405" y="1688611"/>
              <a:ext cx="1353919" cy="1266549"/>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2"/>
                </a:buClr>
                <a:buSzPts val="2300"/>
                <a:buFont typeface="Public Sans"/>
                <a:buNone/>
              </a:pPr>
              <a:r>
                <a:rPr lang="en-GB" sz="2300" b="0" i="0" u="none" strike="noStrike" cap="none" dirty="0">
                  <a:solidFill>
                    <a:schemeClr val="dk2"/>
                  </a:solidFill>
                  <a:latin typeface="Public Sans"/>
                  <a:ea typeface="Public Sans"/>
                  <a:cs typeface="Public Sans"/>
                  <a:sym typeface="Public Sans"/>
                </a:rPr>
                <a:t>Step 4: </a:t>
              </a:r>
              <a:r>
                <a:rPr lang="en-GB" dirty="0">
                  <a:solidFill>
                    <a:schemeClr val="dk2"/>
                  </a:solidFill>
                  <a:latin typeface="Public Sans"/>
                  <a:ea typeface="Public Sans"/>
                  <a:cs typeface="Public Sans"/>
                  <a:sym typeface="Public Sans"/>
                </a:rPr>
                <a:t>Preparation of Project Proposals</a:t>
              </a:r>
              <a:endParaRPr dirty="0"/>
            </a:p>
          </p:txBody>
        </p:sp>
        <p:sp>
          <p:nvSpPr>
            <p:cNvPr id="12" name="Google Shape;441;p3">
              <a:extLst>
                <a:ext uri="{FF2B5EF4-FFF2-40B4-BE49-F238E27FC236}">
                  <a16:creationId xmlns:a16="http://schemas.microsoft.com/office/drawing/2014/main" id="{FB1C9D92-9B49-BA46-A670-E08CF314DD50}"/>
                </a:ext>
              </a:extLst>
            </p:cNvPr>
            <p:cNvSpPr/>
            <p:nvPr/>
          </p:nvSpPr>
          <p:spPr>
            <a:xfrm rot="2700000">
              <a:off x="4404698" y="1371989"/>
              <a:ext cx="1899459" cy="1899459"/>
            </a:xfrm>
            <a:prstGeom prst="teardrop">
              <a:avLst>
                <a:gd name="adj" fmla="val 100000"/>
              </a:avLst>
            </a:prstGeom>
            <a:solidFill>
              <a:srgbClr val="00AB6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2;p3">
              <a:extLst>
                <a:ext uri="{FF2B5EF4-FFF2-40B4-BE49-F238E27FC236}">
                  <a16:creationId xmlns:a16="http://schemas.microsoft.com/office/drawing/2014/main" id="{910CE00F-D348-444F-9600-3650868695ED}"/>
                </a:ext>
              </a:extLst>
            </p:cNvPr>
            <p:cNvSpPr/>
            <p:nvPr/>
          </p:nvSpPr>
          <p:spPr>
            <a:xfrm>
              <a:off x="4468281" y="1435234"/>
              <a:ext cx="1773303" cy="1773302"/>
            </a:xfrm>
            <a:prstGeom prst="ellipse">
              <a:avLst/>
            </a:prstGeom>
            <a:solidFill>
              <a:schemeClr val="lt1">
                <a:alpha val="89803"/>
              </a:schemeClr>
            </a:solidFill>
            <a:ln w="12700" cap="flat" cmpd="sng">
              <a:solidFill>
                <a:srgbClr val="00AB6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3;p3">
              <a:extLst>
                <a:ext uri="{FF2B5EF4-FFF2-40B4-BE49-F238E27FC236}">
                  <a16:creationId xmlns:a16="http://schemas.microsoft.com/office/drawing/2014/main" id="{EF5F6BFF-3FBB-F942-8AC6-5208E42BD8DC}"/>
                </a:ext>
              </a:extLst>
            </p:cNvPr>
            <p:cNvSpPr txBox="1"/>
            <p:nvPr/>
          </p:nvSpPr>
          <p:spPr>
            <a:xfrm>
              <a:off x="4721033" y="1688611"/>
              <a:ext cx="1266789" cy="1266549"/>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2"/>
                </a:buClr>
                <a:buSzPts val="2300"/>
                <a:buFont typeface="Public Sans"/>
                <a:buNone/>
              </a:pPr>
              <a:r>
                <a:rPr lang="en-GB" sz="2300" b="0" i="0" u="none" strike="noStrike" cap="none" dirty="0">
                  <a:solidFill>
                    <a:schemeClr val="dk2"/>
                  </a:solidFill>
                  <a:latin typeface="Public Sans"/>
                  <a:ea typeface="Public Sans"/>
                  <a:cs typeface="Public Sans"/>
                  <a:sym typeface="Public Sans"/>
                </a:rPr>
                <a:t>Step 3: </a:t>
              </a:r>
              <a:r>
                <a:rPr lang="en-GB" b="0" i="0" u="none" strike="noStrike" cap="none" dirty="0">
                  <a:solidFill>
                    <a:schemeClr val="dk2"/>
                  </a:solidFill>
                  <a:latin typeface="Public Sans"/>
                  <a:ea typeface="Public Sans"/>
                  <a:cs typeface="Public Sans"/>
                  <a:sym typeface="Public Sans"/>
                </a:rPr>
                <a:t>Budgeting of Activities</a:t>
              </a:r>
              <a:endParaRPr dirty="0"/>
            </a:p>
          </p:txBody>
        </p:sp>
        <p:sp>
          <p:nvSpPr>
            <p:cNvPr id="15" name="Google Shape;444;p3">
              <a:extLst>
                <a:ext uri="{FF2B5EF4-FFF2-40B4-BE49-F238E27FC236}">
                  <a16:creationId xmlns:a16="http://schemas.microsoft.com/office/drawing/2014/main" id="{CD7F9CC8-FE16-E54E-BCBA-DBE91EF3DD0C}"/>
                </a:ext>
              </a:extLst>
            </p:cNvPr>
            <p:cNvSpPr/>
            <p:nvPr/>
          </p:nvSpPr>
          <p:spPr>
            <a:xfrm rot="2700000">
              <a:off x="2441325" y="1371989"/>
              <a:ext cx="1899459" cy="1899459"/>
            </a:xfrm>
            <a:prstGeom prst="teardrop">
              <a:avLst>
                <a:gd name="adj" fmla="val 100000"/>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5;p3">
              <a:extLst>
                <a:ext uri="{FF2B5EF4-FFF2-40B4-BE49-F238E27FC236}">
                  <a16:creationId xmlns:a16="http://schemas.microsoft.com/office/drawing/2014/main" id="{88E5928E-4963-F64F-85EF-DE8CC2251199}"/>
                </a:ext>
              </a:extLst>
            </p:cNvPr>
            <p:cNvSpPr/>
            <p:nvPr/>
          </p:nvSpPr>
          <p:spPr>
            <a:xfrm>
              <a:off x="2504908" y="1435234"/>
              <a:ext cx="1773303" cy="1773302"/>
            </a:xfrm>
            <a:prstGeom prst="ellipse">
              <a:avLst/>
            </a:prstGeom>
            <a:solidFill>
              <a:schemeClr val="lt1">
                <a:alpha val="89803"/>
              </a:schemeClr>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6;p3">
              <a:extLst>
                <a:ext uri="{FF2B5EF4-FFF2-40B4-BE49-F238E27FC236}">
                  <a16:creationId xmlns:a16="http://schemas.microsoft.com/office/drawing/2014/main" id="{82F8D4F7-E2C6-8141-8BEE-239FA25EE900}"/>
                </a:ext>
              </a:extLst>
            </p:cNvPr>
            <p:cNvSpPr txBox="1"/>
            <p:nvPr/>
          </p:nvSpPr>
          <p:spPr>
            <a:xfrm>
              <a:off x="2758671" y="1688611"/>
              <a:ext cx="1266789" cy="1266549"/>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2"/>
                </a:buClr>
                <a:buSzPts val="2300"/>
                <a:buFont typeface="Public Sans"/>
                <a:buNone/>
              </a:pPr>
              <a:r>
                <a:rPr lang="en-GB" sz="2300" b="0" i="0" u="none" strike="noStrike" cap="none" dirty="0">
                  <a:solidFill>
                    <a:schemeClr val="dk2"/>
                  </a:solidFill>
                  <a:latin typeface="Public Sans"/>
                  <a:ea typeface="Public Sans"/>
                  <a:cs typeface="Public Sans"/>
                  <a:sym typeface="Public Sans"/>
                </a:rPr>
                <a:t>Step 2: </a:t>
              </a:r>
              <a:r>
                <a:rPr lang="en-GB" dirty="0">
                  <a:solidFill>
                    <a:schemeClr val="dk2"/>
                  </a:solidFill>
                  <a:latin typeface="Public Sans"/>
                  <a:ea typeface="Public Sans"/>
                  <a:cs typeface="Public Sans"/>
                  <a:sym typeface="Public Sans"/>
                </a:rPr>
                <a:t>Roadmap Design</a:t>
              </a:r>
            </a:p>
            <a:p>
              <a:pPr algn="ctr">
                <a:lnSpc>
                  <a:spcPct val="90000"/>
                </a:lnSpc>
                <a:buClr>
                  <a:schemeClr val="dk2"/>
                </a:buClr>
                <a:buSzPts val="2300"/>
              </a:pPr>
              <a:r>
                <a:rPr lang="en-GB" sz="1400" dirty="0">
                  <a:solidFill>
                    <a:schemeClr val="dk2"/>
                  </a:solidFill>
                  <a:latin typeface="Public Sans"/>
                  <a:sym typeface="Public Sans"/>
                </a:rPr>
                <a:t>(update/revision)</a:t>
              </a:r>
              <a:endParaRPr lang="en-GB" sz="1400" dirty="0"/>
            </a:p>
            <a:p>
              <a:pPr marL="0" marR="0" lvl="0" indent="0" algn="ctr" rtl="0">
                <a:lnSpc>
                  <a:spcPct val="90000"/>
                </a:lnSpc>
                <a:spcBef>
                  <a:spcPts val="0"/>
                </a:spcBef>
                <a:spcAft>
                  <a:spcPts val="0"/>
                </a:spcAft>
                <a:buClr>
                  <a:schemeClr val="dk2"/>
                </a:buClr>
                <a:buSzPts val="2300"/>
                <a:buFont typeface="Public Sans"/>
                <a:buNone/>
              </a:pPr>
              <a:endParaRPr dirty="0"/>
            </a:p>
          </p:txBody>
        </p:sp>
        <p:sp>
          <p:nvSpPr>
            <p:cNvPr id="18" name="Google Shape;447;p3">
              <a:extLst>
                <a:ext uri="{FF2B5EF4-FFF2-40B4-BE49-F238E27FC236}">
                  <a16:creationId xmlns:a16="http://schemas.microsoft.com/office/drawing/2014/main" id="{05025E10-077F-2446-A4EC-B5845C2F21E6}"/>
                </a:ext>
              </a:extLst>
            </p:cNvPr>
            <p:cNvSpPr/>
            <p:nvPr/>
          </p:nvSpPr>
          <p:spPr>
            <a:xfrm rot="2700000">
              <a:off x="477952" y="1371989"/>
              <a:ext cx="1899459" cy="1899459"/>
            </a:xfrm>
            <a:prstGeom prst="teardrop">
              <a:avLst>
                <a:gd name="adj" fmla="val 100000"/>
              </a:avLst>
            </a:prstGeom>
            <a:solidFill>
              <a:srgbClr val="0068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8;p3">
              <a:extLst>
                <a:ext uri="{FF2B5EF4-FFF2-40B4-BE49-F238E27FC236}">
                  <a16:creationId xmlns:a16="http://schemas.microsoft.com/office/drawing/2014/main" id="{1E9352FE-ACEC-6643-9853-38FA61336F61}"/>
                </a:ext>
              </a:extLst>
            </p:cNvPr>
            <p:cNvSpPr/>
            <p:nvPr/>
          </p:nvSpPr>
          <p:spPr>
            <a:xfrm>
              <a:off x="541536" y="1435234"/>
              <a:ext cx="1773303" cy="1773302"/>
            </a:xfrm>
            <a:prstGeom prst="ellipse">
              <a:avLst/>
            </a:prstGeom>
            <a:solidFill>
              <a:schemeClr val="lt1">
                <a:alpha val="89803"/>
              </a:schemeClr>
            </a:solidFill>
            <a:ln w="12700" cap="flat" cmpd="sng">
              <a:solidFill>
                <a:srgbClr val="0068B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9;p3">
              <a:extLst>
                <a:ext uri="{FF2B5EF4-FFF2-40B4-BE49-F238E27FC236}">
                  <a16:creationId xmlns:a16="http://schemas.microsoft.com/office/drawing/2014/main" id="{2A6A8309-57FB-8D48-B3A1-8C31F051A534}"/>
                </a:ext>
              </a:extLst>
            </p:cNvPr>
            <p:cNvSpPr txBox="1"/>
            <p:nvPr/>
          </p:nvSpPr>
          <p:spPr>
            <a:xfrm>
              <a:off x="795298" y="1688611"/>
              <a:ext cx="1266789" cy="1266549"/>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2"/>
                </a:buClr>
                <a:buSzPts val="2300"/>
                <a:buFont typeface="Public Sans"/>
                <a:buNone/>
              </a:pPr>
              <a:r>
                <a:rPr lang="en-GB" sz="2300" b="0" i="0" u="none" strike="noStrike" cap="none" dirty="0">
                  <a:solidFill>
                    <a:schemeClr val="dk2"/>
                  </a:solidFill>
                  <a:latin typeface="Public Sans"/>
                  <a:ea typeface="Public Sans"/>
                  <a:cs typeface="Public Sans"/>
                  <a:sym typeface="Public Sans"/>
                </a:rPr>
                <a:t>Step 1: </a:t>
              </a:r>
            </a:p>
            <a:p>
              <a:pPr marL="0" marR="0" lvl="0" indent="0" algn="ctr" rtl="0">
                <a:lnSpc>
                  <a:spcPct val="90000"/>
                </a:lnSpc>
                <a:spcBef>
                  <a:spcPts val="0"/>
                </a:spcBef>
                <a:spcAft>
                  <a:spcPts val="0"/>
                </a:spcAft>
                <a:buClr>
                  <a:schemeClr val="dk2"/>
                </a:buClr>
                <a:buSzPts val="2300"/>
                <a:buFont typeface="Public Sans"/>
                <a:buNone/>
              </a:pPr>
              <a:r>
                <a:rPr lang="en-GB" b="0" i="0" u="none" strike="noStrike" cap="none" dirty="0">
                  <a:solidFill>
                    <a:schemeClr val="dk2"/>
                  </a:solidFill>
                  <a:latin typeface="Public Sans"/>
                  <a:ea typeface="Public Sans"/>
                  <a:cs typeface="Public Sans"/>
                  <a:sym typeface="Public Sans"/>
                </a:rPr>
                <a:t>Gap Analysis</a:t>
              </a:r>
            </a:p>
            <a:p>
              <a:pPr marL="0" marR="0" lvl="0" indent="0" algn="ctr" rtl="0">
                <a:lnSpc>
                  <a:spcPct val="90000"/>
                </a:lnSpc>
                <a:spcBef>
                  <a:spcPts val="0"/>
                </a:spcBef>
                <a:spcAft>
                  <a:spcPts val="0"/>
                </a:spcAft>
                <a:buClr>
                  <a:schemeClr val="dk2"/>
                </a:buClr>
                <a:buSzPts val="2300"/>
                <a:buFont typeface="Public Sans"/>
                <a:buNone/>
              </a:pPr>
              <a:r>
                <a:rPr lang="en-GB" sz="1400" dirty="0">
                  <a:solidFill>
                    <a:schemeClr val="dk2"/>
                  </a:solidFill>
                  <a:latin typeface="Public Sans"/>
                  <a:sym typeface="Public Sans"/>
                </a:rPr>
                <a:t>(update/revision)</a:t>
              </a:r>
              <a:endParaRPr sz="1400" dirty="0"/>
            </a:p>
          </p:txBody>
        </p:sp>
      </p:grpSp>
      <p:pic>
        <p:nvPicPr>
          <p:cNvPr id="21" name="Picture 20">
            <a:extLst>
              <a:ext uri="{FF2B5EF4-FFF2-40B4-BE49-F238E27FC236}">
                <a16:creationId xmlns:a16="http://schemas.microsoft.com/office/drawing/2014/main" id="{B5036BC1-ABB3-F74A-BC69-0F3124E0C2DD}"/>
              </a:ext>
            </a:extLst>
          </p:cNvPr>
          <p:cNvPicPr>
            <a:picLocks noChangeAspect="1"/>
          </p:cNvPicPr>
          <p:nvPr/>
        </p:nvPicPr>
        <p:blipFill>
          <a:blip r:embed="rId4"/>
          <a:stretch>
            <a:fillRect/>
          </a:stretch>
        </p:blipFill>
        <p:spPr>
          <a:xfrm>
            <a:off x="126841" y="5055167"/>
            <a:ext cx="1070269" cy="1393369"/>
          </a:xfrm>
          <a:prstGeom prst="rect">
            <a:avLst/>
          </a:prstGeom>
        </p:spPr>
      </p:pic>
      <p:pic>
        <p:nvPicPr>
          <p:cNvPr id="22" name="Picture 21">
            <a:extLst>
              <a:ext uri="{FF2B5EF4-FFF2-40B4-BE49-F238E27FC236}">
                <a16:creationId xmlns:a16="http://schemas.microsoft.com/office/drawing/2014/main" id="{68D01509-49CB-B245-A051-FEDBB473A490}"/>
              </a:ext>
            </a:extLst>
          </p:cNvPr>
          <p:cNvPicPr>
            <a:picLocks noChangeAspect="1"/>
          </p:cNvPicPr>
          <p:nvPr/>
        </p:nvPicPr>
        <p:blipFill>
          <a:blip r:embed="rId5"/>
          <a:stretch>
            <a:fillRect/>
          </a:stretch>
        </p:blipFill>
        <p:spPr>
          <a:xfrm>
            <a:off x="1343191" y="5055167"/>
            <a:ext cx="1068414" cy="1393369"/>
          </a:xfrm>
          <a:prstGeom prst="rect">
            <a:avLst/>
          </a:prstGeom>
        </p:spPr>
      </p:pic>
      <p:cxnSp>
        <p:nvCxnSpPr>
          <p:cNvPr id="24" name="Straight Connector 23">
            <a:extLst>
              <a:ext uri="{FF2B5EF4-FFF2-40B4-BE49-F238E27FC236}">
                <a16:creationId xmlns:a16="http://schemas.microsoft.com/office/drawing/2014/main" id="{6EA98141-E917-0448-94C1-4E7A1AA45EA0}"/>
              </a:ext>
            </a:extLst>
          </p:cNvPr>
          <p:cNvCxnSpPr/>
          <p:nvPr/>
        </p:nvCxnSpPr>
        <p:spPr>
          <a:xfrm>
            <a:off x="2579353" y="4822845"/>
            <a:ext cx="0" cy="18542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7289415-3E5C-EF4F-BCA0-071749AAC4B9}"/>
              </a:ext>
            </a:extLst>
          </p:cNvPr>
          <p:cNvPicPr>
            <a:picLocks noChangeAspect="1"/>
          </p:cNvPicPr>
          <p:nvPr/>
        </p:nvPicPr>
        <p:blipFill>
          <a:blip r:embed="rId6"/>
          <a:stretch>
            <a:fillRect/>
          </a:stretch>
        </p:blipFill>
        <p:spPr>
          <a:xfrm>
            <a:off x="3858469" y="5053561"/>
            <a:ext cx="1065709" cy="1392857"/>
          </a:xfrm>
          <a:prstGeom prst="rect">
            <a:avLst/>
          </a:prstGeom>
        </p:spPr>
      </p:pic>
      <p:pic>
        <p:nvPicPr>
          <p:cNvPr id="26" name="Picture 25">
            <a:extLst>
              <a:ext uri="{FF2B5EF4-FFF2-40B4-BE49-F238E27FC236}">
                <a16:creationId xmlns:a16="http://schemas.microsoft.com/office/drawing/2014/main" id="{1806B78D-DB1A-8644-BE45-5A4AACF27505}"/>
              </a:ext>
            </a:extLst>
          </p:cNvPr>
          <p:cNvPicPr>
            <a:picLocks noChangeAspect="1"/>
          </p:cNvPicPr>
          <p:nvPr/>
        </p:nvPicPr>
        <p:blipFill>
          <a:blip r:embed="rId7"/>
          <a:stretch>
            <a:fillRect/>
          </a:stretch>
        </p:blipFill>
        <p:spPr>
          <a:xfrm>
            <a:off x="2707759" y="5053561"/>
            <a:ext cx="1072246" cy="829825"/>
          </a:xfrm>
          <a:prstGeom prst="rect">
            <a:avLst/>
          </a:prstGeom>
        </p:spPr>
      </p:pic>
      <p:cxnSp>
        <p:nvCxnSpPr>
          <p:cNvPr id="27" name="Straight Connector 26">
            <a:extLst>
              <a:ext uri="{FF2B5EF4-FFF2-40B4-BE49-F238E27FC236}">
                <a16:creationId xmlns:a16="http://schemas.microsoft.com/office/drawing/2014/main" id="{D98A8BCB-C18E-2F42-A2A8-EED2B7A4F05F}"/>
              </a:ext>
            </a:extLst>
          </p:cNvPr>
          <p:cNvCxnSpPr/>
          <p:nvPr/>
        </p:nvCxnSpPr>
        <p:spPr>
          <a:xfrm>
            <a:off x="5045525" y="4822845"/>
            <a:ext cx="0" cy="18542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0F9A08D-1A77-2B45-A94F-C345141B664B}"/>
              </a:ext>
            </a:extLst>
          </p:cNvPr>
          <p:cNvPicPr>
            <a:picLocks noChangeAspect="1"/>
          </p:cNvPicPr>
          <p:nvPr/>
        </p:nvPicPr>
        <p:blipFill>
          <a:blip r:embed="rId8"/>
          <a:stretch>
            <a:fillRect/>
          </a:stretch>
        </p:blipFill>
        <p:spPr>
          <a:xfrm>
            <a:off x="5241609" y="5211635"/>
            <a:ext cx="1921743" cy="1076176"/>
          </a:xfrm>
          <a:prstGeom prst="rect">
            <a:avLst/>
          </a:prstGeom>
        </p:spPr>
      </p:pic>
      <p:cxnSp>
        <p:nvCxnSpPr>
          <p:cNvPr id="29" name="Straight Connector 28">
            <a:extLst>
              <a:ext uri="{FF2B5EF4-FFF2-40B4-BE49-F238E27FC236}">
                <a16:creationId xmlns:a16="http://schemas.microsoft.com/office/drawing/2014/main" id="{4FBEE21B-B962-0E46-AD30-BB303600ED31}"/>
              </a:ext>
            </a:extLst>
          </p:cNvPr>
          <p:cNvCxnSpPr/>
          <p:nvPr/>
        </p:nvCxnSpPr>
        <p:spPr>
          <a:xfrm>
            <a:off x="7345074" y="4822577"/>
            <a:ext cx="0" cy="18542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57A5F8E-8D65-174B-BF91-0A0717BA67CA}"/>
              </a:ext>
            </a:extLst>
          </p:cNvPr>
          <p:cNvPicPr>
            <a:picLocks noChangeAspect="1"/>
          </p:cNvPicPr>
          <p:nvPr/>
        </p:nvPicPr>
        <p:blipFill>
          <a:blip r:embed="rId9"/>
          <a:stretch>
            <a:fillRect/>
          </a:stretch>
        </p:blipFill>
        <p:spPr>
          <a:xfrm>
            <a:off x="7488730" y="6047335"/>
            <a:ext cx="810737" cy="511388"/>
          </a:xfrm>
          <a:prstGeom prst="rect">
            <a:avLst/>
          </a:prstGeom>
        </p:spPr>
      </p:pic>
      <p:pic>
        <p:nvPicPr>
          <p:cNvPr id="31" name="Picture 30">
            <a:extLst>
              <a:ext uri="{FF2B5EF4-FFF2-40B4-BE49-F238E27FC236}">
                <a16:creationId xmlns:a16="http://schemas.microsoft.com/office/drawing/2014/main" id="{B7ABC897-190A-8A4C-BD21-69382C5FAB3A}"/>
              </a:ext>
            </a:extLst>
          </p:cNvPr>
          <p:cNvPicPr>
            <a:picLocks noChangeAspect="1"/>
          </p:cNvPicPr>
          <p:nvPr/>
        </p:nvPicPr>
        <p:blipFill>
          <a:blip r:embed="rId10"/>
          <a:stretch>
            <a:fillRect/>
          </a:stretch>
        </p:blipFill>
        <p:spPr>
          <a:xfrm>
            <a:off x="7529741" y="5296917"/>
            <a:ext cx="977669" cy="425573"/>
          </a:xfrm>
          <a:prstGeom prst="rect">
            <a:avLst/>
          </a:prstGeom>
        </p:spPr>
      </p:pic>
      <p:pic>
        <p:nvPicPr>
          <p:cNvPr id="32" name="Picture 31">
            <a:extLst>
              <a:ext uri="{FF2B5EF4-FFF2-40B4-BE49-F238E27FC236}">
                <a16:creationId xmlns:a16="http://schemas.microsoft.com/office/drawing/2014/main" id="{00EC663C-5800-1941-9E64-BDA06FAE784D}"/>
              </a:ext>
            </a:extLst>
          </p:cNvPr>
          <p:cNvPicPr>
            <a:picLocks noChangeAspect="1"/>
          </p:cNvPicPr>
          <p:nvPr/>
        </p:nvPicPr>
        <p:blipFill rotWithShape="1">
          <a:blip r:embed="rId11"/>
          <a:srcRect l="28990"/>
          <a:stretch/>
        </p:blipFill>
        <p:spPr>
          <a:xfrm>
            <a:off x="7502837" y="4651929"/>
            <a:ext cx="1128172" cy="461589"/>
          </a:xfrm>
          <a:prstGeom prst="rect">
            <a:avLst/>
          </a:prstGeom>
        </p:spPr>
      </p:pic>
      <p:cxnSp>
        <p:nvCxnSpPr>
          <p:cNvPr id="33" name="Straight Connector 32">
            <a:extLst>
              <a:ext uri="{FF2B5EF4-FFF2-40B4-BE49-F238E27FC236}">
                <a16:creationId xmlns:a16="http://schemas.microsoft.com/office/drawing/2014/main" id="{5221CEA4-CB60-0541-9B40-43A3ED6917C5}"/>
              </a:ext>
            </a:extLst>
          </p:cNvPr>
          <p:cNvCxnSpPr/>
          <p:nvPr/>
        </p:nvCxnSpPr>
        <p:spPr>
          <a:xfrm>
            <a:off x="9879009" y="4822577"/>
            <a:ext cx="0" cy="18542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7ACD5A8-9005-0843-9B3E-A789F6B6877D}"/>
              </a:ext>
            </a:extLst>
          </p:cNvPr>
          <p:cNvPicPr>
            <a:picLocks noChangeAspect="1"/>
          </p:cNvPicPr>
          <p:nvPr/>
        </p:nvPicPr>
        <p:blipFill>
          <a:blip r:embed="rId12"/>
          <a:stretch>
            <a:fillRect/>
          </a:stretch>
        </p:blipFill>
        <p:spPr>
          <a:xfrm>
            <a:off x="9964716" y="5048773"/>
            <a:ext cx="1968500" cy="1028700"/>
          </a:xfrm>
          <a:prstGeom prst="rect">
            <a:avLst/>
          </a:prstGeom>
        </p:spPr>
      </p:pic>
      <p:sp>
        <p:nvSpPr>
          <p:cNvPr id="35" name="TextBox 34">
            <a:extLst>
              <a:ext uri="{FF2B5EF4-FFF2-40B4-BE49-F238E27FC236}">
                <a16:creationId xmlns:a16="http://schemas.microsoft.com/office/drawing/2014/main" id="{8800BFF0-FBF5-C64E-A243-FEBEAA8E98F7}"/>
              </a:ext>
            </a:extLst>
          </p:cNvPr>
          <p:cNvSpPr txBox="1"/>
          <p:nvPr/>
        </p:nvSpPr>
        <p:spPr>
          <a:xfrm>
            <a:off x="10245912" y="6206322"/>
            <a:ext cx="1484124" cy="369332"/>
          </a:xfrm>
          <a:prstGeom prst="rect">
            <a:avLst/>
          </a:prstGeom>
          <a:noFill/>
        </p:spPr>
        <p:txBody>
          <a:bodyPr wrap="none" rtlCol="0">
            <a:spAutoFit/>
          </a:bodyPr>
          <a:lstStyle/>
          <a:p>
            <a:r>
              <a:rPr lang="en-GB" dirty="0"/>
              <a:t>Sustainability </a:t>
            </a:r>
          </a:p>
        </p:txBody>
      </p:sp>
      <p:pic>
        <p:nvPicPr>
          <p:cNvPr id="36" name="Picture 2" descr="United Nations Office for Disaster Risk Reduction – Geneva Environment  Network">
            <a:extLst>
              <a:ext uri="{FF2B5EF4-FFF2-40B4-BE49-F238E27FC236}">
                <a16:creationId xmlns:a16="http://schemas.microsoft.com/office/drawing/2014/main" id="{CCAE12E5-2261-9A43-8D7D-059C247477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37325" y="5227905"/>
            <a:ext cx="680153" cy="3604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631FA9E-3237-D04B-8904-ACB452241D9C}"/>
              </a:ext>
            </a:extLst>
          </p:cNvPr>
          <p:cNvPicPr>
            <a:picLocks noChangeAspect="1"/>
          </p:cNvPicPr>
          <p:nvPr/>
        </p:nvPicPr>
        <p:blipFill>
          <a:blip r:embed="rId14"/>
          <a:stretch>
            <a:fillRect/>
          </a:stretch>
        </p:blipFill>
        <p:spPr>
          <a:xfrm>
            <a:off x="8872606" y="5587835"/>
            <a:ext cx="743102" cy="249620"/>
          </a:xfrm>
          <a:prstGeom prst="rect">
            <a:avLst/>
          </a:prstGeom>
        </p:spPr>
      </p:pic>
      <p:cxnSp>
        <p:nvCxnSpPr>
          <p:cNvPr id="39" name="Straight Connector 38">
            <a:extLst>
              <a:ext uri="{FF2B5EF4-FFF2-40B4-BE49-F238E27FC236}">
                <a16:creationId xmlns:a16="http://schemas.microsoft.com/office/drawing/2014/main" id="{65678F93-E5EE-5546-B2EF-98E480768DDC}"/>
              </a:ext>
            </a:extLst>
          </p:cNvPr>
          <p:cNvCxnSpPr/>
          <p:nvPr/>
        </p:nvCxnSpPr>
        <p:spPr>
          <a:xfrm>
            <a:off x="8578810" y="5278036"/>
            <a:ext cx="0" cy="540538"/>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29E156E7-75C7-DC4B-B4B3-E3D351C8C78B}"/>
              </a:ext>
            </a:extLst>
          </p:cNvPr>
          <p:cNvPicPr>
            <a:picLocks noChangeAspect="1"/>
          </p:cNvPicPr>
          <p:nvPr/>
        </p:nvPicPr>
        <p:blipFill>
          <a:blip r:embed="rId15"/>
          <a:stretch>
            <a:fillRect/>
          </a:stretch>
        </p:blipFill>
        <p:spPr>
          <a:xfrm>
            <a:off x="9395385" y="6115470"/>
            <a:ext cx="490031" cy="745889"/>
          </a:xfrm>
          <a:prstGeom prst="rect">
            <a:avLst/>
          </a:prstGeom>
        </p:spPr>
      </p:pic>
      <p:cxnSp>
        <p:nvCxnSpPr>
          <p:cNvPr id="41" name="Straight Connector 40">
            <a:extLst>
              <a:ext uri="{FF2B5EF4-FFF2-40B4-BE49-F238E27FC236}">
                <a16:creationId xmlns:a16="http://schemas.microsoft.com/office/drawing/2014/main" id="{3357D1E6-1939-E642-957C-E61DB7C29F33}"/>
              </a:ext>
            </a:extLst>
          </p:cNvPr>
          <p:cNvCxnSpPr/>
          <p:nvPr/>
        </p:nvCxnSpPr>
        <p:spPr>
          <a:xfrm>
            <a:off x="8496366" y="6077473"/>
            <a:ext cx="0" cy="540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4CB499-C8DE-C14B-AC34-8656B49B4967}"/>
              </a:ext>
            </a:extLst>
          </p:cNvPr>
          <p:cNvCxnSpPr/>
          <p:nvPr/>
        </p:nvCxnSpPr>
        <p:spPr>
          <a:xfrm>
            <a:off x="8660982" y="4651929"/>
            <a:ext cx="0" cy="54053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429BB47D-313B-834E-85D6-AF6572EA7504}"/>
              </a:ext>
            </a:extLst>
          </p:cNvPr>
          <p:cNvPicPr>
            <a:picLocks noChangeAspect="1"/>
          </p:cNvPicPr>
          <p:nvPr/>
        </p:nvPicPr>
        <p:blipFill>
          <a:blip r:embed="rId14"/>
          <a:stretch>
            <a:fillRect/>
          </a:stretch>
        </p:blipFill>
        <p:spPr>
          <a:xfrm>
            <a:off x="8754087" y="4620354"/>
            <a:ext cx="743102" cy="249620"/>
          </a:xfrm>
          <a:prstGeom prst="rect">
            <a:avLst/>
          </a:prstGeom>
        </p:spPr>
      </p:pic>
      <p:cxnSp>
        <p:nvCxnSpPr>
          <p:cNvPr id="45" name="Straight Connector 44">
            <a:extLst>
              <a:ext uri="{FF2B5EF4-FFF2-40B4-BE49-F238E27FC236}">
                <a16:creationId xmlns:a16="http://schemas.microsoft.com/office/drawing/2014/main" id="{CA2A6CA5-FE27-4A48-AA8E-A4EE130F70ED}"/>
              </a:ext>
            </a:extLst>
          </p:cNvPr>
          <p:cNvCxnSpPr>
            <a:cxnSpLocks/>
          </p:cNvCxnSpPr>
          <p:nvPr/>
        </p:nvCxnSpPr>
        <p:spPr>
          <a:xfrm>
            <a:off x="7502837" y="5192467"/>
            <a:ext cx="2151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1BE4A2-B530-1D42-985B-0BFA414063F1}"/>
              </a:ext>
            </a:extLst>
          </p:cNvPr>
          <p:cNvCxnSpPr>
            <a:cxnSpLocks/>
          </p:cNvCxnSpPr>
          <p:nvPr/>
        </p:nvCxnSpPr>
        <p:spPr>
          <a:xfrm>
            <a:off x="7498513" y="5972975"/>
            <a:ext cx="223113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C6480C-9255-5744-9C0C-F8CA5CD464F8}"/>
              </a:ext>
            </a:extLst>
          </p:cNvPr>
          <p:cNvSpPr txBox="1"/>
          <p:nvPr/>
        </p:nvSpPr>
        <p:spPr>
          <a:xfrm>
            <a:off x="2381594" y="4265762"/>
            <a:ext cx="2673280" cy="380448"/>
          </a:xfrm>
          <a:prstGeom prst="rect">
            <a:avLst/>
          </a:prstGeom>
          <a:noFill/>
        </p:spPr>
        <p:txBody>
          <a:bodyPr wrap="square" rtlCol="0">
            <a:spAutoFit/>
          </a:bodyPr>
          <a:lstStyle/>
          <a:p>
            <a:pPr algn="ctr"/>
            <a:r>
              <a:rPr lang="en-GB" dirty="0"/>
              <a:t>6 months</a:t>
            </a:r>
          </a:p>
        </p:txBody>
      </p:sp>
      <p:cxnSp>
        <p:nvCxnSpPr>
          <p:cNvPr id="38" name="Straight Connector 37">
            <a:extLst>
              <a:ext uri="{FF2B5EF4-FFF2-40B4-BE49-F238E27FC236}">
                <a16:creationId xmlns:a16="http://schemas.microsoft.com/office/drawing/2014/main" id="{EC51AFF5-7CD5-8A4D-9BAA-3BB3A2883195}"/>
              </a:ext>
            </a:extLst>
          </p:cNvPr>
          <p:cNvCxnSpPr/>
          <p:nvPr/>
        </p:nvCxnSpPr>
        <p:spPr>
          <a:xfrm>
            <a:off x="124679" y="4468734"/>
            <a:ext cx="21980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94E116-BDCD-404F-A668-F1FA452DF2A1}"/>
              </a:ext>
            </a:extLst>
          </p:cNvPr>
          <p:cNvCxnSpPr>
            <a:cxnSpLocks/>
          </p:cNvCxnSpPr>
          <p:nvPr/>
        </p:nvCxnSpPr>
        <p:spPr>
          <a:xfrm flipH="1">
            <a:off x="124679" y="4277216"/>
            <a:ext cx="4324" cy="357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821F9-CB6B-1B4F-9969-14CBCF4C908A}"/>
              </a:ext>
            </a:extLst>
          </p:cNvPr>
          <p:cNvCxnSpPr/>
          <p:nvPr/>
        </p:nvCxnSpPr>
        <p:spPr>
          <a:xfrm>
            <a:off x="5142662" y="4469931"/>
            <a:ext cx="21980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00C37C1-CB1F-1644-9884-DEE8BEC3B754}"/>
              </a:ext>
            </a:extLst>
          </p:cNvPr>
          <p:cNvCxnSpPr>
            <a:cxnSpLocks/>
          </p:cNvCxnSpPr>
          <p:nvPr/>
        </p:nvCxnSpPr>
        <p:spPr>
          <a:xfrm flipH="1">
            <a:off x="7354686" y="4256005"/>
            <a:ext cx="4324" cy="3575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2E98869-C7F1-554E-96BD-7C8CE2AE9579}"/>
              </a:ext>
            </a:extLst>
          </p:cNvPr>
          <p:cNvSpPr txBox="1"/>
          <p:nvPr/>
        </p:nvSpPr>
        <p:spPr>
          <a:xfrm>
            <a:off x="7274469" y="4246537"/>
            <a:ext cx="2673280" cy="380448"/>
          </a:xfrm>
          <a:prstGeom prst="rect">
            <a:avLst/>
          </a:prstGeom>
          <a:noFill/>
        </p:spPr>
        <p:txBody>
          <a:bodyPr wrap="square" rtlCol="0">
            <a:spAutoFit/>
          </a:bodyPr>
          <a:lstStyle/>
          <a:p>
            <a:pPr algn="ctr"/>
            <a:r>
              <a:rPr lang="en-GB" dirty="0"/>
              <a:t>6-12 months</a:t>
            </a:r>
          </a:p>
        </p:txBody>
      </p:sp>
      <p:cxnSp>
        <p:nvCxnSpPr>
          <p:cNvPr id="52" name="Straight Connector 51">
            <a:extLst>
              <a:ext uri="{FF2B5EF4-FFF2-40B4-BE49-F238E27FC236}">
                <a16:creationId xmlns:a16="http://schemas.microsoft.com/office/drawing/2014/main" id="{0C12AF95-CDC3-3F45-846C-35E45EF96791}"/>
              </a:ext>
            </a:extLst>
          </p:cNvPr>
          <p:cNvCxnSpPr>
            <a:cxnSpLocks/>
          </p:cNvCxnSpPr>
          <p:nvPr/>
        </p:nvCxnSpPr>
        <p:spPr>
          <a:xfrm flipH="1">
            <a:off x="9874685" y="4268138"/>
            <a:ext cx="4324" cy="357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E21DDD-F249-A84D-9DB2-9EBF2D4254FC}"/>
              </a:ext>
            </a:extLst>
          </p:cNvPr>
          <p:cNvCxnSpPr>
            <a:cxnSpLocks/>
          </p:cNvCxnSpPr>
          <p:nvPr/>
        </p:nvCxnSpPr>
        <p:spPr>
          <a:xfrm flipH="1">
            <a:off x="12026818" y="4291161"/>
            <a:ext cx="4324" cy="3575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4347AA0-BDB5-DA48-84D8-FAD17739B548}"/>
              </a:ext>
            </a:extLst>
          </p:cNvPr>
          <p:cNvSpPr txBox="1"/>
          <p:nvPr/>
        </p:nvSpPr>
        <p:spPr>
          <a:xfrm>
            <a:off x="9650242" y="4265762"/>
            <a:ext cx="2673280" cy="380448"/>
          </a:xfrm>
          <a:prstGeom prst="rect">
            <a:avLst/>
          </a:prstGeom>
          <a:noFill/>
        </p:spPr>
        <p:txBody>
          <a:bodyPr wrap="square" rtlCol="0">
            <a:spAutoFit/>
          </a:bodyPr>
          <a:lstStyle/>
          <a:p>
            <a:pPr algn="ctr"/>
            <a:r>
              <a:rPr lang="en-GB" dirty="0"/>
              <a:t>3 Years</a:t>
            </a:r>
          </a:p>
        </p:txBody>
      </p:sp>
      <p:cxnSp>
        <p:nvCxnSpPr>
          <p:cNvPr id="55" name="Straight Connector 54">
            <a:extLst>
              <a:ext uri="{FF2B5EF4-FFF2-40B4-BE49-F238E27FC236}">
                <a16:creationId xmlns:a16="http://schemas.microsoft.com/office/drawing/2014/main" id="{203A69F8-3424-2342-99EE-B2B96BB7A472}"/>
              </a:ext>
            </a:extLst>
          </p:cNvPr>
          <p:cNvCxnSpPr>
            <a:cxnSpLocks/>
          </p:cNvCxnSpPr>
          <p:nvPr/>
        </p:nvCxnSpPr>
        <p:spPr>
          <a:xfrm>
            <a:off x="9873969" y="4468734"/>
            <a:ext cx="5281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E9FCC7-6474-6045-A7ED-C1C29B87268D}"/>
              </a:ext>
            </a:extLst>
          </p:cNvPr>
          <p:cNvCxnSpPr>
            <a:cxnSpLocks/>
          </p:cNvCxnSpPr>
          <p:nvPr/>
        </p:nvCxnSpPr>
        <p:spPr>
          <a:xfrm>
            <a:off x="11461635" y="4470038"/>
            <a:ext cx="52815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C1CD84D-8287-EF14-CC69-F31D20AC076E}"/>
              </a:ext>
            </a:extLst>
          </p:cNvPr>
          <p:cNvPicPr>
            <a:picLocks noChangeAspect="1"/>
          </p:cNvPicPr>
          <p:nvPr/>
        </p:nvPicPr>
        <p:blipFill>
          <a:blip r:embed="rId10"/>
          <a:stretch>
            <a:fillRect/>
          </a:stretch>
        </p:blipFill>
        <p:spPr>
          <a:xfrm>
            <a:off x="8600247" y="6047335"/>
            <a:ext cx="627558" cy="273172"/>
          </a:xfrm>
          <a:prstGeom prst="rect">
            <a:avLst/>
          </a:prstGeom>
        </p:spPr>
      </p:pic>
      <p:pic>
        <p:nvPicPr>
          <p:cNvPr id="2050" name="Picture 2" descr="Caribbean Development Bank">
            <a:extLst>
              <a:ext uri="{FF2B5EF4-FFF2-40B4-BE49-F238E27FC236}">
                <a16:creationId xmlns:a16="http://schemas.microsoft.com/office/drawing/2014/main" id="{ECF6B344-403E-A18F-D182-11003072F1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9703" y="6413012"/>
            <a:ext cx="364447" cy="3644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3ED2276-9669-7BDA-EAB9-59C4448EEC29}"/>
              </a:ext>
            </a:extLst>
          </p:cNvPr>
          <p:cNvPicPr>
            <a:picLocks noChangeAspect="1"/>
          </p:cNvPicPr>
          <p:nvPr/>
        </p:nvPicPr>
        <p:blipFill>
          <a:blip r:embed="rId17"/>
          <a:stretch>
            <a:fillRect/>
          </a:stretch>
        </p:blipFill>
        <p:spPr>
          <a:xfrm>
            <a:off x="9513023" y="4767955"/>
            <a:ext cx="332424" cy="333908"/>
          </a:xfrm>
          <a:prstGeom prst="rect">
            <a:avLst/>
          </a:prstGeom>
        </p:spPr>
      </p:pic>
      <p:pic>
        <p:nvPicPr>
          <p:cNvPr id="2052" name="Picture 4" descr="Development banks and financial institutions | Forum of the Countries of  Latin America and the Caribbean on Sustainable Development 2021">
            <a:extLst>
              <a:ext uri="{FF2B5EF4-FFF2-40B4-BE49-F238E27FC236}">
                <a16:creationId xmlns:a16="http://schemas.microsoft.com/office/drawing/2014/main" id="{204C7807-DD3B-D413-3983-0AB13A4BE3B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83955" y="6514816"/>
            <a:ext cx="320404" cy="14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34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A1DE0-8FDB-5443-B6E9-37452E17826D}"/>
              </a:ext>
            </a:extLst>
          </p:cNvPr>
          <p:cNvPicPr>
            <a:picLocks noChangeAspect="1"/>
          </p:cNvPicPr>
          <p:nvPr/>
        </p:nvPicPr>
        <p:blipFill>
          <a:blip r:embed="rId3"/>
          <a:stretch>
            <a:fillRect/>
          </a:stretch>
        </p:blipFill>
        <p:spPr>
          <a:xfrm>
            <a:off x="182391" y="470049"/>
            <a:ext cx="1797636" cy="1114028"/>
          </a:xfrm>
          <a:prstGeom prst="rect">
            <a:avLst/>
          </a:prstGeom>
        </p:spPr>
      </p:pic>
      <p:sp>
        <p:nvSpPr>
          <p:cNvPr id="5" name="TextBox 4">
            <a:extLst>
              <a:ext uri="{FF2B5EF4-FFF2-40B4-BE49-F238E27FC236}">
                <a16:creationId xmlns:a16="http://schemas.microsoft.com/office/drawing/2014/main" id="{D7C2A74E-61E9-4646-92A0-9435CAFB234C}"/>
              </a:ext>
            </a:extLst>
          </p:cNvPr>
          <p:cNvSpPr txBox="1"/>
          <p:nvPr/>
        </p:nvSpPr>
        <p:spPr>
          <a:xfrm>
            <a:off x="2001161" y="2516047"/>
            <a:ext cx="2130968" cy="3970318"/>
          </a:xfrm>
          <a:prstGeom prst="rect">
            <a:avLst/>
          </a:prstGeom>
          <a:noFill/>
        </p:spPr>
        <p:txBody>
          <a:bodyPr wrap="none" rtlCol="0">
            <a:spAutoFit/>
          </a:bodyPr>
          <a:lstStyle/>
          <a:p>
            <a:pPr algn="r"/>
            <a:r>
              <a:rPr lang="en-GB" sz="2800" b="1" dirty="0"/>
              <a:t>National</a:t>
            </a:r>
          </a:p>
          <a:p>
            <a:pPr algn="r"/>
            <a:endParaRPr lang="en-GB" sz="2800" b="1" dirty="0"/>
          </a:p>
          <a:p>
            <a:pPr algn="r"/>
            <a:endParaRPr lang="en-GB" sz="2800" b="1" dirty="0"/>
          </a:p>
          <a:p>
            <a:pPr algn="r"/>
            <a:endParaRPr lang="en-GB" sz="2800" b="1" dirty="0"/>
          </a:p>
          <a:p>
            <a:pPr algn="r"/>
            <a:r>
              <a:rPr lang="en-GB" sz="2800" b="1" dirty="0"/>
              <a:t>Regional</a:t>
            </a:r>
          </a:p>
          <a:p>
            <a:pPr algn="r"/>
            <a:endParaRPr lang="en-GB" sz="2800" b="1" dirty="0"/>
          </a:p>
          <a:p>
            <a:pPr algn="r"/>
            <a:endParaRPr lang="en-GB" sz="2800" b="1" dirty="0"/>
          </a:p>
          <a:p>
            <a:pPr algn="r"/>
            <a:endParaRPr lang="en-GB" sz="2800" b="1" dirty="0"/>
          </a:p>
          <a:p>
            <a:pPr algn="r"/>
            <a:r>
              <a:rPr lang="en-GB" sz="2800" b="1" dirty="0"/>
              <a:t>International</a:t>
            </a:r>
          </a:p>
        </p:txBody>
      </p:sp>
      <p:pic>
        <p:nvPicPr>
          <p:cNvPr id="6" name="Picture 5">
            <a:extLst>
              <a:ext uri="{FF2B5EF4-FFF2-40B4-BE49-F238E27FC236}">
                <a16:creationId xmlns:a16="http://schemas.microsoft.com/office/drawing/2014/main" id="{87D5A023-79A5-864E-BC43-7897AFA576E2}"/>
              </a:ext>
            </a:extLst>
          </p:cNvPr>
          <p:cNvPicPr>
            <a:picLocks noChangeAspect="1"/>
          </p:cNvPicPr>
          <p:nvPr/>
        </p:nvPicPr>
        <p:blipFill>
          <a:blip r:embed="rId4"/>
          <a:stretch>
            <a:fillRect/>
          </a:stretch>
        </p:blipFill>
        <p:spPr>
          <a:xfrm>
            <a:off x="4327356" y="1972561"/>
            <a:ext cx="1538157" cy="1538157"/>
          </a:xfrm>
          <a:prstGeom prst="rect">
            <a:avLst/>
          </a:prstGeom>
        </p:spPr>
      </p:pic>
      <p:pic>
        <p:nvPicPr>
          <p:cNvPr id="7" name="Picture 6">
            <a:extLst>
              <a:ext uri="{FF2B5EF4-FFF2-40B4-BE49-F238E27FC236}">
                <a16:creationId xmlns:a16="http://schemas.microsoft.com/office/drawing/2014/main" id="{9F6013FB-5AC5-E54B-B6EE-E5F250EA93FE}"/>
              </a:ext>
            </a:extLst>
          </p:cNvPr>
          <p:cNvPicPr>
            <a:picLocks noChangeAspect="1"/>
          </p:cNvPicPr>
          <p:nvPr/>
        </p:nvPicPr>
        <p:blipFill>
          <a:blip r:embed="rId5"/>
          <a:stretch>
            <a:fillRect/>
          </a:stretch>
        </p:blipFill>
        <p:spPr>
          <a:xfrm>
            <a:off x="5865513" y="2065236"/>
            <a:ext cx="1280315" cy="1280315"/>
          </a:xfrm>
          <a:prstGeom prst="rect">
            <a:avLst/>
          </a:prstGeom>
        </p:spPr>
      </p:pic>
      <p:pic>
        <p:nvPicPr>
          <p:cNvPr id="8" name="Picture 7">
            <a:extLst>
              <a:ext uri="{FF2B5EF4-FFF2-40B4-BE49-F238E27FC236}">
                <a16:creationId xmlns:a16="http://schemas.microsoft.com/office/drawing/2014/main" id="{1E7FF9CC-70E6-A248-95D1-AA9D90124913}"/>
              </a:ext>
            </a:extLst>
          </p:cNvPr>
          <p:cNvPicPr>
            <a:picLocks noChangeAspect="1"/>
          </p:cNvPicPr>
          <p:nvPr/>
        </p:nvPicPr>
        <p:blipFill>
          <a:blip r:embed="rId6"/>
          <a:stretch>
            <a:fillRect/>
          </a:stretch>
        </p:blipFill>
        <p:spPr>
          <a:xfrm>
            <a:off x="5096435" y="3779200"/>
            <a:ext cx="1600745" cy="1688859"/>
          </a:xfrm>
          <a:prstGeom prst="rect">
            <a:avLst/>
          </a:prstGeom>
        </p:spPr>
      </p:pic>
      <p:pic>
        <p:nvPicPr>
          <p:cNvPr id="9" name="Picture 8">
            <a:extLst>
              <a:ext uri="{FF2B5EF4-FFF2-40B4-BE49-F238E27FC236}">
                <a16:creationId xmlns:a16="http://schemas.microsoft.com/office/drawing/2014/main" id="{8E7DD527-7924-1B4C-8996-0CFC93D38F04}"/>
              </a:ext>
            </a:extLst>
          </p:cNvPr>
          <p:cNvPicPr>
            <a:picLocks noChangeAspect="1"/>
          </p:cNvPicPr>
          <p:nvPr/>
        </p:nvPicPr>
        <p:blipFill>
          <a:blip r:embed="rId7"/>
          <a:stretch>
            <a:fillRect/>
          </a:stretch>
        </p:blipFill>
        <p:spPr>
          <a:xfrm>
            <a:off x="4944307" y="5593570"/>
            <a:ext cx="1905000" cy="1066800"/>
          </a:xfrm>
          <a:prstGeom prst="rect">
            <a:avLst/>
          </a:prstGeom>
        </p:spPr>
      </p:pic>
      <p:pic>
        <p:nvPicPr>
          <p:cNvPr id="10" name="Picture 9">
            <a:extLst>
              <a:ext uri="{FF2B5EF4-FFF2-40B4-BE49-F238E27FC236}">
                <a16:creationId xmlns:a16="http://schemas.microsoft.com/office/drawing/2014/main" id="{5AEFA648-5D62-4B41-9422-4F7A1D294144}"/>
              </a:ext>
            </a:extLst>
          </p:cNvPr>
          <p:cNvPicPr>
            <a:picLocks noChangeAspect="1"/>
          </p:cNvPicPr>
          <p:nvPr/>
        </p:nvPicPr>
        <p:blipFill rotWithShape="1">
          <a:blip r:embed="rId8"/>
          <a:srcRect l="2361"/>
          <a:stretch/>
        </p:blipFill>
        <p:spPr>
          <a:xfrm>
            <a:off x="4319737" y="109179"/>
            <a:ext cx="7291325" cy="1625600"/>
          </a:xfrm>
          <a:prstGeom prst="rect">
            <a:avLst/>
          </a:prstGeom>
        </p:spPr>
      </p:pic>
      <p:pic>
        <p:nvPicPr>
          <p:cNvPr id="2" name="Picture 1">
            <a:extLst>
              <a:ext uri="{FF2B5EF4-FFF2-40B4-BE49-F238E27FC236}">
                <a16:creationId xmlns:a16="http://schemas.microsoft.com/office/drawing/2014/main" id="{E1693DC3-F90D-0C49-A067-D9734754A359}"/>
              </a:ext>
            </a:extLst>
          </p:cNvPr>
          <p:cNvPicPr>
            <a:picLocks noChangeAspect="1"/>
          </p:cNvPicPr>
          <p:nvPr/>
        </p:nvPicPr>
        <p:blipFill rotWithShape="1">
          <a:blip r:embed="rId9"/>
          <a:srcRect l="19514" r="-1" b="1102"/>
          <a:stretch/>
        </p:blipFill>
        <p:spPr>
          <a:xfrm>
            <a:off x="8822855" y="1952053"/>
            <a:ext cx="1717571" cy="1413254"/>
          </a:xfrm>
          <a:prstGeom prst="rect">
            <a:avLst/>
          </a:prstGeom>
        </p:spPr>
      </p:pic>
      <p:sp>
        <p:nvSpPr>
          <p:cNvPr id="4" name="TextBox 3">
            <a:extLst>
              <a:ext uri="{FF2B5EF4-FFF2-40B4-BE49-F238E27FC236}">
                <a16:creationId xmlns:a16="http://schemas.microsoft.com/office/drawing/2014/main" id="{7DFC08E3-5BF1-5346-BD31-A66D58755F7C}"/>
              </a:ext>
            </a:extLst>
          </p:cNvPr>
          <p:cNvSpPr txBox="1"/>
          <p:nvPr/>
        </p:nvSpPr>
        <p:spPr>
          <a:xfrm>
            <a:off x="6849307" y="4623629"/>
            <a:ext cx="5130122" cy="369332"/>
          </a:xfrm>
          <a:prstGeom prst="rect">
            <a:avLst/>
          </a:prstGeom>
          <a:noFill/>
        </p:spPr>
        <p:txBody>
          <a:bodyPr wrap="none" rtlCol="0">
            <a:spAutoFit/>
          </a:bodyPr>
          <a:lstStyle/>
          <a:p>
            <a:r>
              <a:rPr lang="en-GB" dirty="0"/>
              <a:t>Regional Early Warning System Consortium  (REWSC)</a:t>
            </a:r>
          </a:p>
        </p:txBody>
      </p:sp>
      <p:sp>
        <p:nvSpPr>
          <p:cNvPr id="11" name="TextBox 10">
            <a:extLst>
              <a:ext uri="{FF2B5EF4-FFF2-40B4-BE49-F238E27FC236}">
                <a16:creationId xmlns:a16="http://schemas.microsoft.com/office/drawing/2014/main" id="{F3096311-B6DA-E843-B817-0A830C9447AF}"/>
              </a:ext>
            </a:extLst>
          </p:cNvPr>
          <p:cNvSpPr txBox="1"/>
          <p:nvPr/>
        </p:nvSpPr>
        <p:spPr>
          <a:xfrm>
            <a:off x="6879544" y="5928303"/>
            <a:ext cx="2457724" cy="369332"/>
          </a:xfrm>
          <a:prstGeom prst="rect">
            <a:avLst/>
          </a:prstGeom>
          <a:noFill/>
        </p:spPr>
        <p:txBody>
          <a:bodyPr wrap="none" rtlCol="0">
            <a:spAutoFit/>
          </a:bodyPr>
          <a:lstStyle/>
          <a:p>
            <a:r>
              <a:rPr lang="en-GB" dirty="0"/>
              <a:t>+ Development Partners</a:t>
            </a:r>
          </a:p>
        </p:txBody>
      </p:sp>
      <p:pic>
        <p:nvPicPr>
          <p:cNvPr id="12" name="Picture 11">
            <a:extLst>
              <a:ext uri="{FF2B5EF4-FFF2-40B4-BE49-F238E27FC236}">
                <a16:creationId xmlns:a16="http://schemas.microsoft.com/office/drawing/2014/main" id="{FBF9CD90-AB0C-BC47-AF9B-A867AFB43DD4}"/>
              </a:ext>
            </a:extLst>
          </p:cNvPr>
          <p:cNvPicPr>
            <a:picLocks noChangeAspect="1"/>
          </p:cNvPicPr>
          <p:nvPr/>
        </p:nvPicPr>
        <p:blipFill rotWithShape="1">
          <a:blip r:embed="rId10"/>
          <a:srcRect r="62977" b="-14866"/>
          <a:stretch/>
        </p:blipFill>
        <p:spPr>
          <a:xfrm>
            <a:off x="10540426" y="1972561"/>
            <a:ext cx="1538157" cy="1560990"/>
          </a:xfrm>
          <a:prstGeom prst="rect">
            <a:avLst/>
          </a:prstGeom>
        </p:spPr>
      </p:pic>
      <p:cxnSp>
        <p:nvCxnSpPr>
          <p:cNvPr id="14" name="Straight Connector 13">
            <a:extLst>
              <a:ext uri="{FF2B5EF4-FFF2-40B4-BE49-F238E27FC236}">
                <a16:creationId xmlns:a16="http://schemas.microsoft.com/office/drawing/2014/main" id="{E3AA48AF-37CF-8044-03C4-D53BC55B4991}"/>
              </a:ext>
            </a:extLst>
          </p:cNvPr>
          <p:cNvCxnSpPr/>
          <p:nvPr/>
        </p:nvCxnSpPr>
        <p:spPr>
          <a:xfrm>
            <a:off x="10429824" y="1952053"/>
            <a:ext cx="0" cy="1476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BDE7CE-2284-EDA5-56A6-383847CD5874}"/>
              </a:ext>
            </a:extLst>
          </p:cNvPr>
          <p:cNvCxnSpPr/>
          <p:nvPr/>
        </p:nvCxnSpPr>
        <p:spPr>
          <a:xfrm>
            <a:off x="5896807" y="2014582"/>
            <a:ext cx="0" cy="1476947"/>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logo">
            <a:extLst>
              <a:ext uri="{FF2B5EF4-FFF2-40B4-BE49-F238E27FC236}">
                <a16:creationId xmlns:a16="http://schemas.microsoft.com/office/drawing/2014/main" id="{406A6588-C006-3D63-4A1B-8E49A48403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8812" y="2130788"/>
            <a:ext cx="1133285" cy="114920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9BE9F14E-C2E9-E491-F593-D806BC88FCED}"/>
              </a:ext>
            </a:extLst>
          </p:cNvPr>
          <p:cNvCxnSpPr/>
          <p:nvPr/>
        </p:nvCxnSpPr>
        <p:spPr>
          <a:xfrm>
            <a:off x="8587170" y="2014582"/>
            <a:ext cx="0" cy="14769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955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B6FCA8-BD28-474E-6E1E-93077EE6DE27}"/>
              </a:ext>
            </a:extLst>
          </p:cNvPr>
          <p:cNvPicPr>
            <a:picLocks noChangeAspect="1"/>
          </p:cNvPicPr>
          <p:nvPr/>
        </p:nvPicPr>
        <p:blipFill>
          <a:blip r:embed="rId2"/>
          <a:stretch>
            <a:fillRect/>
          </a:stretch>
        </p:blipFill>
        <p:spPr>
          <a:xfrm>
            <a:off x="182391" y="470049"/>
            <a:ext cx="1797636" cy="1114028"/>
          </a:xfrm>
          <a:prstGeom prst="rect">
            <a:avLst/>
          </a:prstGeom>
        </p:spPr>
      </p:pic>
      <p:pic>
        <p:nvPicPr>
          <p:cNvPr id="9" name="Picture 8">
            <a:extLst>
              <a:ext uri="{FF2B5EF4-FFF2-40B4-BE49-F238E27FC236}">
                <a16:creationId xmlns:a16="http://schemas.microsoft.com/office/drawing/2014/main" id="{6CF11576-36A4-74A4-9AB1-3C1ECE72791E}"/>
              </a:ext>
            </a:extLst>
          </p:cNvPr>
          <p:cNvPicPr>
            <a:picLocks noChangeAspect="1"/>
          </p:cNvPicPr>
          <p:nvPr/>
        </p:nvPicPr>
        <p:blipFill>
          <a:blip r:embed="rId3"/>
          <a:stretch>
            <a:fillRect/>
          </a:stretch>
        </p:blipFill>
        <p:spPr>
          <a:xfrm>
            <a:off x="1828800" y="1574694"/>
            <a:ext cx="10142621" cy="5079088"/>
          </a:xfrm>
          <a:prstGeom prst="rect">
            <a:avLst/>
          </a:prstGeom>
        </p:spPr>
      </p:pic>
      <p:pic>
        <p:nvPicPr>
          <p:cNvPr id="10" name="Picture 9">
            <a:extLst>
              <a:ext uri="{FF2B5EF4-FFF2-40B4-BE49-F238E27FC236}">
                <a16:creationId xmlns:a16="http://schemas.microsoft.com/office/drawing/2014/main" id="{4F125EF8-5684-6246-EE1D-973699CD02A9}"/>
              </a:ext>
            </a:extLst>
          </p:cNvPr>
          <p:cNvPicPr>
            <a:picLocks noChangeAspect="1"/>
          </p:cNvPicPr>
          <p:nvPr/>
        </p:nvPicPr>
        <p:blipFill>
          <a:blip r:embed="rId4"/>
          <a:stretch>
            <a:fillRect/>
          </a:stretch>
        </p:blipFill>
        <p:spPr>
          <a:xfrm>
            <a:off x="4620454" y="316287"/>
            <a:ext cx="854220" cy="1114028"/>
          </a:xfrm>
          <a:prstGeom prst="rect">
            <a:avLst/>
          </a:prstGeom>
        </p:spPr>
      </p:pic>
    </p:spTree>
    <p:extLst>
      <p:ext uri="{BB962C8B-B14F-4D97-AF65-F5344CB8AC3E}">
        <p14:creationId xmlns:p14="http://schemas.microsoft.com/office/powerpoint/2010/main" val="372009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ABF5-2069-8CD9-A3F3-6C549B2291C6}"/>
              </a:ext>
            </a:extLst>
          </p:cNvPr>
          <p:cNvSpPr>
            <a:spLocks noGrp="1"/>
          </p:cNvSpPr>
          <p:nvPr>
            <p:ph type="title"/>
          </p:nvPr>
        </p:nvSpPr>
        <p:spPr>
          <a:xfrm>
            <a:off x="2273968" y="365125"/>
            <a:ext cx="9079832" cy="1325563"/>
          </a:xfrm>
        </p:spPr>
        <p:txBody>
          <a:bodyPr/>
          <a:lstStyle/>
          <a:p>
            <a:pPr algn="ctr"/>
            <a:r>
              <a:rPr lang="en-US" sz="3600" b="1" dirty="0">
                <a:solidFill>
                  <a:schemeClr val="accent1">
                    <a:lumMod val="75000"/>
                  </a:schemeClr>
                </a:solidFill>
              </a:rPr>
              <a:t>Recommendations to guide going forward</a:t>
            </a:r>
            <a:endParaRPr lang="fr-CH" sz="3600" b="1" dirty="0">
              <a:solidFill>
                <a:schemeClr val="accent1">
                  <a:lumMod val="75000"/>
                </a:schemeClr>
              </a:solidFill>
            </a:endParaRPr>
          </a:p>
        </p:txBody>
      </p:sp>
      <p:sp>
        <p:nvSpPr>
          <p:cNvPr id="5" name="Content Placeholder 4">
            <a:extLst>
              <a:ext uri="{FF2B5EF4-FFF2-40B4-BE49-F238E27FC236}">
                <a16:creationId xmlns:a16="http://schemas.microsoft.com/office/drawing/2014/main" id="{D94C8978-4ED7-F312-7806-A469F2C979B8}"/>
              </a:ext>
            </a:extLst>
          </p:cNvPr>
          <p:cNvSpPr>
            <a:spLocks noGrp="1"/>
          </p:cNvSpPr>
          <p:nvPr>
            <p:ph idx="1"/>
          </p:nvPr>
        </p:nvSpPr>
        <p:spPr>
          <a:xfrm>
            <a:off x="949037" y="2138362"/>
            <a:ext cx="10515600" cy="4351338"/>
          </a:xfrm>
        </p:spPr>
        <p:txBody>
          <a:bodyPr>
            <a:normAutofit lnSpcReduction="10000"/>
          </a:bodyPr>
          <a:lstStyle/>
          <a:p>
            <a:r>
              <a:rPr lang="en-US" dirty="0"/>
              <a:t>Express your interest by communicating to the co-chairs of the Initiative your willingness to start working on MHEWS in the framework of the Initiative.</a:t>
            </a:r>
          </a:p>
          <a:p>
            <a:r>
              <a:rPr lang="en-US" dirty="0"/>
              <a:t>Make the EW4All roll-out phase and its implementation a whole government and society approach LNOB. (e.g. Important role of National Designated Authorities).</a:t>
            </a:r>
          </a:p>
          <a:p>
            <a:r>
              <a:rPr lang="en-US" dirty="0"/>
              <a:t>As part of the EW4All process, we are aiming to adopt a Result Based Management Approach by CDEMA. As such,  we look forward as we are finalizing the development of the implementation plan, to continue to discussions with CDEMA to develop a performance monitoring framework for each country.</a:t>
            </a:r>
          </a:p>
          <a:p>
            <a:endParaRPr lang="fr-CH" dirty="0"/>
          </a:p>
        </p:txBody>
      </p:sp>
      <p:pic>
        <p:nvPicPr>
          <p:cNvPr id="3" name="Picture 2">
            <a:extLst>
              <a:ext uri="{FF2B5EF4-FFF2-40B4-BE49-F238E27FC236}">
                <a16:creationId xmlns:a16="http://schemas.microsoft.com/office/drawing/2014/main" id="{CED13FE3-6137-6B7E-DF35-CCB4E9216DC8}"/>
              </a:ext>
            </a:extLst>
          </p:cNvPr>
          <p:cNvPicPr>
            <a:picLocks noChangeAspect="1"/>
          </p:cNvPicPr>
          <p:nvPr/>
        </p:nvPicPr>
        <p:blipFill>
          <a:blip r:embed="rId2"/>
          <a:stretch>
            <a:fillRect/>
          </a:stretch>
        </p:blipFill>
        <p:spPr>
          <a:xfrm>
            <a:off x="182391" y="470049"/>
            <a:ext cx="1797636" cy="1114028"/>
          </a:xfrm>
          <a:prstGeom prst="rect">
            <a:avLst/>
          </a:prstGeom>
        </p:spPr>
      </p:pic>
    </p:spTree>
    <p:extLst>
      <p:ext uri="{BB962C8B-B14F-4D97-AF65-F5344CB8AC3E}">
        <p14:creationId xmlns:p14="http://schemas.microsoft.com/office/powerpoint/2010/main" val="2106968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FE526-39AF-3A3B-FBAF-343C24A8305E}"/>
              </a:ext>
            </a:extLst>
          </p:cNvPr>
          <p:cNvPicPr>
            <a:picLocks noChangeAspect="1"/>
          </p:cNvPicPr>
          <p:nvPr/>
        </p:nvPicPr>
        <p:blipFill>
          <a:blip r:embed="rId2"/>
          <a:stretch>
            <a:fillRect/>
          </a:stretch>
        </p:blipFill>
        <p:spPr>
          <a:xfrm>
            <a:off x="182391" y="470049"/>
            <a:ext cx="1797636" cy="1114028"/>
          </a:xfrm>
          <a:prstGeom prst="rect">
            <a:avLst/>
          </a:prstGeom>
        </p:spPr>
      </p:pic>
      <p:pic>
        <p:nvPicPr>
          <p:cNvPr id="5" name="Picture 4">
            <a:extLst>
              <a:ext uri="{FF2B5EF4-FFF2-40B4-BE49-F238E27FC236}">
                <a16:creationId xmlns:a16="http://schemas.microsoft.com/office/drawing/2014/main" id="{053F200D-8FB2-9EA9-C065-009357755FC7}"/>
              </a:ext>
            </a:extLst>
          </p:cNvPr>
          <p:cNvPicPr>
            <a:picLocks noChangeAspect="1"/>
          </p:cNvPicPr>
          <p:nvPr/>
        </p:nvPicPr>
        <p:blipFill rotWithShape="1">
          <a:blip r:embed="rId3"/>
          <a:srcRect l="7361" t="63945"/>
          <a:stretch/>
        </p:blipFill>
        <p:spPr>
          <a:xfrm>
            <a:off x="6228047" y="4704981"/>
            <a:ext cx="5594638" cy="1346269"/>
          </a:xfrm>
          <a:prstGeom prst="rect">
            <a:avLst/>
          </a:prstGeom>
        </p:spPr>
      </p:pic>
      <p:sp>
        <p:nvSpPr>
          <p:cNvPr id="6" name="TextBox 5">
            <a:extLst>
              <a:ext uri="{FF2B5EF4-FFF2-40B4-BE49-F238E27FC236}">
                <a16:creationId xmlns:a16="http://schemas.microsoft.com/office/drawing/2014/main" id="{11E8A5D6-CE18-477D-39BB-287CD38169FC}"/>
              </a:ext>
            </a:extLst>
          </p:cNvPr>
          <p:cNvSpPr txBox="1"/>
          <p:nvPr/>
        </p:nvSpPr>
        <p:spPr>
          <a:xfrm>
            <a:off x="7579895" y="2267649"/>
            <a:ext cx="4142994" cy="369332"/>
          </a:xfrm>
          <a:prstGeom prst="rect">
            <a:avLst/>
          </a:prstGeom>
          <a:noFill/>
        </p:spPr>
        <p:txBody>
          <a:bodyPr wrap="none" rtlCol="0">
            <a:spAutoFit/>
          </a:bodyPr>
          <a:lstStyle/>
          <a:p>
            <a:r>
              <a:rPr lang="en-US" dirty="0"/>
              <a:t>iv. Mainstream Disaster Risk Reduction by:</a:t>
            </a:r>
            <a:endParaRPr lang="fr-CH" dirty="0"/>
          </a:p>
        </p:txBody>
      </p:sp>
      <p:pic>
        <p:nvPicPr>
          <p:cNvPr id="8" name="Picture 7">
            <a:extLst>
              <a:ext uri="{FF2B5EF4-FFF2-40B4-BE49-F238E27FC236}">
                <a16:creationId xmlns:a16="http://schemas.microsoft.com/office/drawing/2014/main" id="{95E350A2-EA07-4351-F9FD-CD9F74910103}"/>
              </a:ext>
            </a:extLst>
          </p:cNvPr>
          <p:cNvPicPr>
            <a:picLocks noChangeAspect="1"/>
          </p:cNvPicPr>
          <p:nvPr/>
        </p:nvPicPr>
        <p:blipFill>
          <a:blip r:embed="rId4"/>
          <a:stretch>
            <a:fillRect/>
          </a:stretch>
        </p:blipFill>
        <p:spPr>
          <a:xfrm>
            <a:off x="6228047" y="2755865"/>
            <a:ext cx="5594638" cy="1346269"/>
          </a:xfrm>
          <a:prstGeom prst="rect">
            <a:avLst/>
          </a:prstGeom>
        </p:spPr>
      </p:pic>
      <p:sp>
        <p:nvSpPr>
          <p:cNvPr id="9" name="TextBox 8">
            <a:extLst>
              <a:ext uri="{FF2B5EF4-FFF2-40B4-BE49-F238E27FC236}">
                <a16:creationId xmlns:a16="http://schemas.microsoft.com/office/drawing/2014/main" id="{0AF01F48-2C06-BB2C-A730-C97E0DA583AC}"/>
              </a:ext>
            </a:extLst>
          </p:cNvPr>
          <p:cNvSpPr txBox="1"/>
          <p:nvPr/>
        </p:nvSpPr>
        <p:spPr>
          <a:xfrm>
            <a:off x="8525164" y="4221018"/>
            <a:ext cx="3171317" cy="369332"/>
          </a:xfrm>
          <a:prstGeom prst="rect">
            <a:avLst/>
          </a:prstGeom>
          <a:noFill/>
        </p:spPr>
        <p:txBody>
          <a:bodyPr wrap="none" rtlCol="0">
            <a:spAutoFit/>
          </a:bodyPr>
          <a:lstStyle/>
          <a:p>
            <a:r>
              <a:rPr lang="en-US" dirty="0" err="1"/>
              <a:t>i</a:t>
            </a:r>
            <a:r>
              <a:rPr lang="en-US" dirty="0"/>
              <a:t>. Strengthen health systems by:</a:t>
            </a:r>
            <a:endParaRPr lang="fr-CH" dirty="0"/>
          </a:p>
        </p:txBody>
      </p:sp>
      <p:pic>
        <p:nvPicPr>
          <p:cNvPr id="11" name="Picture 10">
            <a:extLst>
              <a:ext uri="{FF2B5EF4-FFF2-40B4-BE49-F238E27FC236}">
                <a16:creationId xmlns:a16="http://schemas.microsoft.com/office/drawing/2014/main" id="{09B7FF80-92AC-DDF4-978E-66B82FE1CF8C}"/>
              </a:ext>
            </a:extLst>
          </p:cNvPr>
          <p:cNvPicPr>
            <a:picLocks noChangeAspect="1"/>
          </p:cNvPicPr>
          <p:nvPr/>
        </p:nvPicPr>
        <p:blipFill>
          <a:blip r:embed="rId5"/>
          <a:stretch>
            <a:fillRect/>
          </a:stretch>
        </p:blipFill>
        <p:spPr>
          <a:xfrm>
            <a:off x="369315" y="2488835"/>
            <a:ext cx="5656604" cy="2895965"/>
          </a:xfrm>
          <a:prstGeom prst="rect">
            <a:avLst/>
          </a:prstGeom>
        </p:spPr>
      </p:pic>
      <p:sp>
        <p:nvSpPr>
          <p:cNvPr id="12" name="Title 11">
            <a:extLst>
              <a:ext uri="{FF2B5EF4-FFF2-40B4-BE49-F238E27FC236}">
                <a16:creationId xmlns:a16="http://schemas.microsoft.com/office/drawing/2014/main" id="{0C379CEC-BD5A-E25B-B419-C385C6D04D02}"/>
              </a:ext>
            </a:extLst>
          </p:cNvPr>
          <p:cNvSpPr>
            <a:spLocks noGrp="1"/>
          </p:cNvSpPr>
          <p:nvPr>
            <p:ph type="title"/>
          </p:nvPr>
        </p:nvSpPr>
        <p:spPr>
          <a:xfrm>
            <a:off x="1980027" y="365125"/>
            <a:ext cx="10029581" cy="1325563"/>
          </a:xfrm>
        </p:spPr>
        <p:txBody>
          <a:bodyPr>
            <a:noAutofit/>
          </a:bodyPr>
          <a:lstStyle/>
          <a:p>
            <a:pPr algn="ctr"/>
            <a:r>
              <a:rPr lang="en-US" sz="3600" b="1" dirty="0">
                <a:solidFill>
                  <a:schemeClr val="accent1">
                    <a:lumMod val="75000"/>
                  </a:schemeClr>
                </a:solidFill>
              </a:rPr>
              <a:t>The Antigua and Barbuda Agenda for SIDS (ABAS) </a:t>
            </a:r>
            <a:br>
              <a:rPr lang="en-US" sz="3600" b="1" dirty="0">
                <a:solidFill>
                  <a:schemeClr val="accent1">
                    <a:lumMod val="75000"/>
                  </a:schemeClr>
                </a:solidFill>
              </a:rPr>
            </a:br>
            <a:r>
              <a:rPr lang="en-US" sz="3600" b="1" dirty="0">
                <a:solidFill>
                  <a:schemeClr val="accent1">
                    <a:lumMod val="75000"/>
                  </a:schemeClr>
                </a:solidFill>
              </a:rPr>
              <a:t>A Renewed Declaration for Resilient Prosperity </a:t>
            </a:r>
            <a:br>
              <a:rPr lang="en-US" sz="3600" b="1" dirty="0">
                <a:solidFill>
                  <a:schemeClr val="accent1">
                    <a:lumMod val="75000"/>
                  </a:schemeClr>
                </a:solidFill>
              </a:rPr>
            </a:br>
            <a:r>
              <a:rPr lang="en-US" sz="2000" b="1" dirty="0">
                <a:solidFill>
                  <a:schemeClr val="accent1">
                    <a:lumMod val="75000"/>
                  </a:schemeClr>
                </a:solidFill>
              </a:rPr>
              <a:t>(Agreed ad ref)</a:t>
            </a:r>
            <a:endParaRPr lang="fr-CH" sz="3600" b="1" dirty="0">
              <a:solidFill>
                <a:schemeClr val="accent1">
                  <a:lumMod val="75000"/>
                </a:schemeClr>
              </a:solidFill>
            </a:endParaRPr>
          </a:p>
        </p:txBody>
      </p:sp>
    </p:spTree>
    <p:extLst>
      <p:ext uri="{BB962C8B-B14F-4D97-AF65-F5344CB8AC3E}">
        <p14:creationId xmlns:p14="http://schemas.microsoft.com/office/powerpoint/2010/main" val="245965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F1F-432B-AE4A-BAB3-B7DC2DBA6E4B}"/>
              </a:ext>
            </a:extLst>
          </p:cNvPr>
          <p:cNvSpPr>
            <a:spLocks noGrp="1"/>
          </p:cNvSpPr>
          <p:nvPr>
            <p:ph type="title"/>
          </p:nvPr>
        </p:nvSpPr>
        <p:spPr/>
        <p:txBody>
          <a:bodyPr/>
          <a:lstStyle/>
          <a:p>
            <a:endParaRPr lang="en-GB"/>
          </a:p>
        </p:txBody>
      </p:sp>
      <p:pic>
        <p:nvPicPr>
          <p:cNvPr id="3" name="Google Shape;228;p1">
            <a:extLst>
              <a:ext uri="{FF2B5EF4-FFF2-40B4-BE49-F238E27FC236}">
                <a16:creationId xmlns:a16="http://schemas.microsoft.com/office/drawing/2014/main" id="{951BAAB3-7827-3F4F-B664-D14B52A861A0}"/>
              </a:ext>
            </a:extLst>
          </p:cNvPr>
          <p:cNvPicPr preferRelativeResize="0"/>
          <p:nvPr/>
        </p:nvPicPr>
        <p:blipFill rotWithShape="1">
          <a:blip r:embed="rId3">
            <a:alphaModFix/>
          </a:blip>
          <a:srcRect l="12485" t="994" r="4319"/>
          <a:stretch/>
        </p:blipFill>
        <p:spPr>
          <a:xfrm rot="5400000">
            <a:off x="2667002" y="-2629812"/>
            <a:ext cx="6858001" cy="12191996"/>
          </a:xfrm>
          <a:prstGeom prst="rect">
            <a:avLst/>
          </a:prstGeom>
          <a:noFill/>
          <a:ln>
            <a:noFill/>
          </a:ln>
        </p:spPr>
      </p:pic>
      <p:sp>
        <p:nvSpPr>
          <p:cNvPr id="5" name="TextBox 4">
            <a:extLst>
              <a:ext uri="{FF2B5EF4-FFF2-40B4-BE49-F238E27FC236}">
                <a16:creationId xmlns:a16="http://schemas.microsoft.com/office/drawing/2014/main" id="{9023011A-D939-114A-92A0-31DBDED5F92E}"/>
              </a:ext>
            </a:extLst>
          </p:cNvPr>
          <p:cNvSpPr txBox="1"/>
          <p:nvPr/>
        </p:nvSpPr>
        <p:spPr>
          <a:xfrm>
            <a:off x="838200" y="4526280"/>
            <a:ext cx="184731" cy="369332"/>
          </a:xfrm>
          <a:prstGeom prst="rect">
            <a:avLst/>
          </a:prstGeom>
          <a:noFill/>
        </p:spPr>
        <p:txBody>
          <a:bodyPr wrap="none" rtlCol="0">
            <a:spAutoFit/>
          </a:bodyPr>
          <a:lstStyle/>
          <a:p>
            <a:endParaRPr lang="en-GB" dirty="0"/>
          </a:p>
        </p:txBody>
      </p:sp>
      <p:sp>
        <p:nvSpPr>
          <p:cNvPr id="6" name="TextBox 5">
            <a:extLst>
              <a:ext uri="{FF2B5EF4-FFF2-40B4-BE49-F238E27FC236}">
                <a16:creationId xmlns:a16="http://schemas.microsoft.com/office/drawing/2014/main" id="{6D882463-D3E2-6C46-86DD-047D188F9611}"/>
              </a:ext>
            </a:extLst>
          </p:cNvPr>
          <p:cNvSpPr txBox="1"/>
          <p:nvPr/>
        </p:nvSpPr>
        <p:spPr>
          <a:xfrm>
            <a:off x="502920" y="3864560"/>
            <a:ext cx="4130040" cy="1323439"/>
          </a:xfrm>
          <a:prstGeom prst="rect">
            <a:avLst/>
          </a:prstGeom>
          <a:noFill/>
        </p:spPr>
        <p:txBody>
          <a:bodyPr wrap="square" rtlCol="0">
            <a:spAutoFit/>
          </a:bodyPr>
          <a:lstStyle/>
          <a:p>
            <a:r>
              <a:rPr lang="en-GB" sz="2000" b="1" dirty="0">
                <a:solidFill>
                  <a:schemeClr val="bg1"/>
                </a:solidFill>
              </a:rPr>
              <a:t>Jair Torres</a:t>
            </a:r>
          </a:p>
          <a:p>
            <a:r>
              <a:rPr lang="en-GB" sz="2000" dirty="0">
                <a:solidFill>
                  <a:schemeClr val="bg1"/>
                </a:solidFill>
              </a:rPr>
              <a:t>Programme Management Officer</a:t>
            </a:r>
          </a:p>
          <a:p>
            <a:r>
              <a:rPr lang="en-GB" sz="2000" dirty="0">
                <a:solidFill>
                  <a:schemeClr val="bg1"/>
                </a:solidFill>
              </a:rPr>
              <a:t>Caribbean Region</a:t>
            </a:r>
          </a:p>
          <a:p>
            <a:r>
              <a:rPr lang="en-GB" sz="2000" dirty="0">
                <a:solidFill>
                  <a:schemeClr val="bg1"/>
                </a:solidFill>
                <a:hlinkClick r:id="rId4">
                  <a:extLst>
                    <a:ext uri="{A12FA001-AC4F-418D-AE19-62706E023703}">
                      <ahyp:hlinkClr xmlns:ahyp="http://schemas.microsoft.com/office/drawing/2018/hyperlinkcolor" val="tx"/>
                    </a:ext>
                  </a:extLst>
                </a:hlinkClick>
              </a:rPr>
              <a:t>jair.torres@un.org</a:t>
            </a:r>
            <a:r>
              <a:rPr lang="en-GB" sz="2000" dirty="0">
                <a:solidFill>
                  <a:schemeClr val="bg1"/>
                </a:solidFill>
              </a:rPr>
              <a:t> </a:t>
            </a:r>
          </a:p>
        </p:txBody>
      </p:sp>
    </p:spTree>
    <p:extLst>
      <p:ext uri="{BB962C8B-B14F-4D97-AF65-F5344CB8AC3E}">
        <p14:creationId xmlns:p14="http://schemas.microsoft.com/office/powerpoint/2010/main" val="2496669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804</Words>
  <Application>Microsoft Office PowerPoint</Application>
  <PresentationFormat>Widescreen</PresentationFormat>
  <Paragraphs>69</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Public Sans</vt:lpstr>
      <vt:lpstr>Arial</vt:lpstr>
      <vt:lpstr>Calibri</vt:lpstr>
      <vt:lpstr>Calibri Light</vt:lpstr>
      <vt:lpstr>Wingdings</vt:lpstr>
      <vt:lpstr>Office Theme</vt:lpstr>
      <vt:lpstr>PowerPoint Presentation</vt:lpstr>
      <vt:lpstr>PowerPoint Presentation</vt:lpstr>
      <vt:lpstr>4+1 Pillars of MHEWS</vt:lpstr>
      <vt:lpstr>Designed process for the implementation of the roll-out phase</vt:lpstr>
      <vt:lpstr>PowerPoint Presentation</vt:lpstr>
      <vt:lpstr>PowerPoint Presentation</vt:lpstr>
      <vt:lpstr>Recommendations to guide going forward</vt:lpstr>
      <vt:lpstr>The Antigua and Barbuda Agenda for SIDS (ABAS)  A Renewed Declaration for Resilient Prosperity  (Agreed ad ref)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Designated process for the implementation of the roll-out phase</dc:title>
  <dc:creator>Jair Torres</dc:creator>
  <cp:lastModifiedBy>Jair TORRES</cp:lastModifiedBy>
  <cp:revision>55</cp:revision>
  <cp:lastPrinted>2023-10-18T20:50:52Z</cp:lastPrinted>
  <dcterms:created xsi:type="dcterms:W3CDTF">2023-06-20T14:53:54Z</dcterms:created>
  <dcterms:modified xsi:type="dcterms:W3CDTF">2024-05-06T00:13:59Z</dcterms:modified>
</cp:coreProperties>
</file>