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0" r:id="rId2"/>
    <p:sldMasterId id="2147483682" r:id="rId3"/>
  </p:sldMasterIdLst>
  <p:notesMasterIdLst>
    <p:notesMasterId r:id="rId9"/>
  </p:notesMasterIdLst>
  <p:sldIdLst>
    <p:sldId id="276" r:id="rId4"/>
    <p:sldId id="277" r:id="rId5"/>
    <p:sldId id="278" r:id="rId6"/>
    <p:sldId id="279" r:id="rId7"/>
    <p:sldId id="280" r:id="rId8"/>
  </p:sldIdLst>
  <p:sldSz cx="12192000" cy="6858000"/>
  <p:notesSz cx="6858000" cy="9144000"/>
  <p:embeddedFontLst>
    <p:embeddedFont>
      <p:font typeface="Open Sans" panose="020B0606030504020204" pitchFamily="34" charset="0"/>
      <p:regular r:id="rId10"/>
      <p:bold r:id="rId11"/>
      <p:italic r:id="rId12"/>
      <p:boldItalic r:id="rId13"/>
    </p:embeddedFont>
    <p:embeddedFont>
      <p:font typeface="Roboto" panose="020000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p:restoredTop sz="94662"/>
  </p:normalViewPr>
  <p:slideViewPr>
    <p:cSldViewPr snapToGrid="0">
      <p:cViewPr varScale="1">
        <p:scale>
          <a:sx n="109" d="100"/>
          <a:sy n="109" d="100"/>
        </p:scale>
        <p:origin x="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6.fntdata"/><Relationship Id="rId10"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35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83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35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44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3944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0"/>
        <p:cNvGrpSpPr/>
        <p:nvPr/>
      </p:nvGrpSpPr>
      <p:grpSpPr>
        <a:xfrm>
          <a:off x="0" y="0"/>
          <a:ext cx="0" cy="0"/>
          <a:chOff x="0" y="0"/>
          <a:chExt cx="0" cy="0"/>
        </a:xfrm>
      </p:grpSpPr>
      <p:pic>
        <p:nvPicPr>
          <p:cNvPr id="61" name="Google Shape;61;p40"/>
          <p:cNvPicPr preferRelativeResize="0"/>
          <p:nvPr/>
        </p:nvPicPr>
        <p:blipFill rotWithShape="1">
          <a:blip r:embed="rId2">
            <a:alphaModFix/>
          </a:blip>
          <a:srcRect l="2893" t="50353" r="5606" b="36489"/>
          <a:stretch/>
        </p:blipFill>
        <p:spPr>
          <a:xfrm>
            <a:off x="-10510" y="6148552"/>
            <a:ext cx="12225126" cy="709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6">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esdoc.unesco.org/ark:/48223/pf000038511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869933"/>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6. </a:t>
            </a:r>
            <a:r>
              <a:rPr lang="en-GB" sz="2400" b="1" dirty="0">
                <a:solidFill>
                  <a:srgbClr val="002060"/>
                </a:solidFill>
              </a:rPr>
              <a:t>PROGRAMME AND BUDGET FOR 2024–2025</a:t>
            </a:r>
          </a:p>
          <a:p>
            <a:pPr>
              <a:buClr>
                <a:srgbClr val="002060"/>
              </a:buClr>
              <a:buSzPts val="2400"/>
            </a:pPr>
            <a:r>
              <a:rPr lang="tr-TR" sz="2400" b="1" dirty="0">
                <a:solidFill>
                  <a:srgbClr val="41B7C8"/>
                </a:solidFill>
              </a:rPr>
              <a:t>IOC Budget </a:t>
            </a:r>
            <a:r>
              <a:rPr lang="tr-TR" sz="2400" b="1" dirty="0" err="1">
                <a:solidFill>
                  <a:srgbClr val="41B7C8"/>
                </a:solidFill>
              </a:rPr>
              <a:t>Increase</a:t>
            </a: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2800767"/>
          </a:xfrm>
          <a:prstGeom prst="rect">
            <a:avLst/>
          </a:prstGeom>
          <a:noFill/>
        </p:spPr>
        <p:txBody>
          <a:bodyPr wrap="square" rtlCol="0">
            <a:spAutoFit/>
          </a:bodyPr>
          <a:lstStyle/>
          <a:p>
            <a:pPr algn="just"/>
            <a:r>
              <a:rPr lang="en-GB" sz="1600" dirty="0">
                <a:solidFill>
                  <a:schemeClr val="tx1"/>
                </a:solidFill>
              </a:rPr>
              <a:t>At the 216th session of the UNESCO Executive Board (May 2023), Member States adopted a number of decisions, recommending to the General Conference that the Organization reinforce its programmatic and operational capacities in key areas in the next biennium. Responding to these requests, the revised Draft Programme and Budget for 2024-2025 (</a:t>
            </a:r>
            <a:r>
              <a:rPr lang="en-GB" sz="1600" dirty="0">
                <a:solidFill>
                  <a:schemeClr val="tx1"/>
                </a:solidFill>
                <a:hlinkClick r:id="rId3"/>
              </a:rPr>
              <a:t>42 C/5</a:t>
            </a:r>
            <a:r>
              <a:rPr lang="en-GB" sz="1600" dirty="0">
                <a:solidFill>
                  <a:schemeClr val="tx1"/>
                </a:solidFill>
              </a:rPr>
              <a:t>) put forward the following provision related to IOC:</a:t>
            </a:r>
          </a:p>
          <a:p>
            <a:pPr algn="just"/>
            <a:endParaRPr lang="en-GB" sz="1600" dirty="0">
              <a:solidFill>
                <a:schemeClr val="tx1"/>
              </a:solidFill>
            </a:endParaRPr>
          </a:p>
          <a:p>
            <a:pPr algn="just"/>
            <a:r>
              <a:rPr lang="en-GB" sz="1600" i="1" dirty="0">
                <a:solidFill>
                  <a:schemeClr val="tx1"/>
                </a:solidFill>
              </a:rPr>
              <a:t>To ensure that UNESCO’s Intergovernmental Oceanographic Commission has “adequate and equitable human and financial resources across all UNESCO-IOC functions” (216 EX/Decision 44), </a:t>
            </a:r>
            <a:r>
              <a:rPr lang="en-GB" sz="1600" b="1" i="1" dirty="0">
                <a:solidFill>
                  <a:schemeClr val="tx1"/>
                </a:solidFill>
              </a:rPr>
              <a:t>the share of the IOC budget of the total Regular Programme budget has been increased from 2.1% to 3.1%, ... Compared to the IOC’s budget under the 41 C/5, this increase translates into an 87% increase of the IOC regular budget</a:t>
            </a:r>
            <a:r>
              <a:rPr lang="en-GB" sz="1600" i="1" dirty="0">
                <a:solidFill>
                  <a:schemeClr val="tx1"/>
                </a:solidFill>
              </a:rPr>
              <a:t>.</a:t>
            </a:r>
          </a:p>
          <a:p>
            <a:pPr algn="just"/>
            <a:endParaRPr lang="en-GB" sz="1600" dirty="0">
              <a:solidFill>
                <a:schemeClr val="tx1"/>
              </a:solidFill>
            </a:endParaRPr>
          </a:p>
          <a:p>
            <a:pPr algn="just"/>
            <a:endParaRPr lang="en-GB" sz="1600" dirty="0">
              <a:solidFill>
                <a:schemeClr val="tx1"/>
              </a:solidFill>
            </a:endParaRPr>
          </a:p>
        </p:txBody>
      </p:sp>
    </p:spTree>
    <p:extLst>
      <p:ext uri="{BB962C8B-B14F-4D97-AF65-F5344CB8AC3E}">
        <p14:creationId xmlns:p14="http://schemas.microsoft.com/office/powerpoint/2010/main" val="222429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6. </a:t>
            </a:r>
            <a:r>
              <a:rPr lang="en-GB" sz="2400" b="1" dirty="0">
                <a:solidFill>
                  <a:srgbClr val="002060"/>
                </a:solidFill>
              </a:rPr>
              <a:t>PROGRAMME AND BUDGET FOR 2024–2025</a:t>
            </a:r>
          </a:p>
          <a:p>
            <a:pPr>
              <a:buClr>
                <a:srgbClr val="002060"/>
              </a:buClr>
              <a:buSzPts val="2400"/>
            </a:pPr>
            <a:r>
              <a:rPr lang="tr-TR" sz="2400" b="1" dirty="0" err="1">
                <a:solidFill>
                  <a:srgbClr val="41B7C8"/>
                </a:solidFill>
              </a:rPr>
              <a:t>Reinforcing</a:t>
            </a:r>
            <a:r>
              <a:rPr lang="tr-TR" sz="2400" b="1" dirty="0">
                <a:solidFill>
                  <a:srgbClr val="41B7C8"/>
                </a:solidFill>
              </a:rPr>
              <a:t> </a:t>
            </a:r>
            <a:r>
              <a:rPr lang="tr-TR" sz="2400" b="1" dirty="0" err="1">
                <a:solidFill>
                  <a:srgbClr val="41B7C8"/>
                </a:solidFill>
              </a:rPr>
              <a:t>UNESCO’s</a:t>
            </a:r>
            <a:r>
              <a:rPr lang="tr-TR" sz="2400" b="1" dirty="0">
                <a:solidFill>
                  <a:srgbClr val="41B7C8"/>
                </a:solidFill>
              </a:rPr>
              <a:t> </a:t>
            </a:r>
            <a:r>
              <a:rPr lang="tr-TR" sz="2400" b="1" dirty="0" err="1">
                <a:solidFill>
                  <a:srgbClr val="41B7C8"/>
                </a:solidFill>
              </a:rPr>
              <a:t>field</a:t>
            </a:r>
            <a:r>
              <a:rPr lang="tr-TR" sz="2400" b="1" dirty="0">
                <a:solidFill>
                  <a:srgbClr val="41B7C8"/>
                </a:solidFill>
              </a:rPr>
              <a:t> presence</a:t>
            </a:r>
          </a:p>
          <a:p>
            <a:pPr>
              <a:buClr>
                <a:srgbClr val="002060"/>
              </a:buClr>
              <a:buSzPts val="2400"/>
            </a:pP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2308324"/>
          </a:xfrm>
          <a:prstGeom prst="rect">
            <a:avLst/>
          </a:prstGeom>
          <a:noFill/>
        </p:spPr>
        <p:txBody>
          <a:bodyPr wrap="square" rtlCol="0">
            <a:spAutoFit/>
          </a:bodyPr>
          <a:lstStyle/>
          <a:p>
            <a:pPr algn="just"/>
            <a:r>
              <a:rPr lang="en-GB" sz="1600" i="1" dirty="0">
                <a:solidFill>
                  <a:schemeClr val="tx1"/>
                </a:solidFill>
              </a:rPr>
              <a:t>... </a:t>
            </a:r>
            <a:r>
              <a:rPr lang="en-GB" sz="1600" b="1" i="1" dirty="0">
                <a:solidFill>
                  <a:schemeClr val="tx1"/>
                </a:solidFill>
              </a:rPr>
              <a:t>increase staffing in the field by 60 field positions </a:t>
            </a:r>
            <a:r>
              <a:rPr lang="en-GB" sz="1600" i="1" dirty="0">
                <a:solidFill>
                  <a:schemeClr val="tx1"/>
                </a:solidFill>
              </a:rPr>
              <a:t>under the revised proposal, minimising the gap between the optimum structure (as presented in documents 215EX/5.III.A and 216EX/5.II.D) and the actual structure, while responding to our Global Priority Africa and our priority group SIDS.</a:t>
            </a:r>
          </a:p>
          <a:p>
            <a:pPr algn="just"/>
            <a:endParaRPr lang="en-GB" sz="1600" i="1" dirty="0">
              <a:solidFill>
                <a:schemeClr val="tx1"/>
              </a:solidFill>
            </a:endParaRPr>
          </a:p>
          <a:p>
            <a:pPr algn="just"/>
            <a:r>
              <a:rPr lang="en-GB" sz="1600" i="1" dirty="0">
                <a:solidFill>
                  <a:schemeClr val="tx1"/>
                </a:solidFill>
              </a:rPr>
              <a:t>... field offices would be strengthened with a net creation of 34 posts across programme design and implementation. This would include 5 new positions for Education (ED), 5 for Natural Sciences (SC), </a:t>
            </a:r>
            <a:r>
              <a:rPr lang="en-GB" sz="1600" b="1" i="1" dirty="0">
                <a:solidFill>
                  <a:srgbClr val="C00000"/>
                </a:solidFill>
              </a:rPr>
              <a:t>4 for the Intergovernmental Oceanographic Commission (IOC)</a:t>
            </a:r>
            <a:r>
              <a:rPr lang="en-GB" sz="1600" i="1" dirty="0">
                <a:solidFill>
                  <a:schemeClr val="tx1"/>
                </a:solidFill>
              </a:rPr>
              <a:t>, 12 for Social and Human Sciences (SHS), 5 for Culture (CLT) and 1 for Communication and Information (CI).</a:t>
            </a:r>
          </a:p>
          <a:p>
            <a:pPr algn="just"/>
            <a:endParaRPr lang="en-GB" sz="1600" i="1" dirty="0">
              <a:solidFill>
                <a:schemeClr val="tx1"/>
              </a:solidFill>
            </a:endParaRPr>
          </a:p>
        </p:txBody>
      </p:sp>
    </p:spTree>
    <p:extLst>
      <p:ext uri="{BB962C8B-B14F-4D97-AF65-F5344CB8AC3E}">
        <p14:creationId xmlns:p14="http://schemas.microsoft.com/office/powerpoint/2010/main" val="107339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6. </a:t>
            </a:r>
            <a:r>
              <a:rPr lang="en-GB" sz="2400" b="1" dirty="0">
                <a:solidFill>
                  <a:srgbClr val="002060"/>
                </a:solidFill>
              </a:rPr>
              <a:t>PROGRAMME AND BUDGET FOR 2024–2025</a:t>
            </a:r>
          </a:p>
          <a:p>
            <a:pPr>
              <a:buClr>
                <a:srgbClr val="002060"/>
              </a:buClr>
              <a:buSzPts val="2400"/>
            </a:pPr>
            <a:r>
              <a:rPr lang="tr-TR" sz="2400" b="1" dirty="0" err="1">
                <a:solidFill>
                  <a:srgbClr val="41B7C8"/>
                </a:solidFill>
              </a:rPr>
              <a:t>Priorities</a:t>
            </a:r>
            <a:r>
              <a:rPr lang="tr-TR" sz="2400" b="1" dirty="0">
                <a:solidFill>
                  <a:srgbClr val="41B7C8"/>
                </a:solidFill>
              </a:rPr>
              <a:t> in </a:t>
            </a:r>
            <a:r>
              <a:rPr lang="tr-TR" sz="2400" b="1" dirty="0" err="1">
                <a:solidFill>
                  <a:srgbClr val="41B7C8"/>
                </a:solidFill>
              </a:rPr>
              <a:t>the</a:t>
            </a:r>
            <a:r>
              <a:rPr lang="tr-TR" sz="2400" b="1" dirty="0">
                <a:solidFill>
                  <a:srgbClr val="41B7C8"/>
                </a:solidFill>
              </a:rPr>
              <a:t> </a:t>
            </a:r>
            <a:r>
              <a:rPr lang="tr-TR" sz="2400" b="1" dirty="0" err="1">
                <a:solidFill>
                  <a:srgbClr val="41B7C8"/>
                </a:solidFill>
              </a:rPr>
              <a:t>next</a:t>
            </a:r>
            <a:r>
              <a:rPr lang="tr-TR" sz="2400" b="1" dirty="0">
                <a:solidFill>
                  <a:srgbClr val="41B7C8"/>
                </a:solidFill>
              </a:rPr>
              <a:t> </a:t>
            </a:r>
            <a:r>
              <a:rPr lang="tr-TR" sz="2400" b="1" dirty="0" err="1">
                <a:solidFill>
                  <a:srgbClr val="41B7C8"/>
                </a:solidFill>
              </a:rPr>
              <a:t>biennium</a:t>
            </a:r>
            <a:endParaRPr lang="tr-TR" sz="2400" b="1" dirty="0">
              <a:solidFill>
                <a:srgbClr val="41B7C8"/>
              </a:solidFill>
            </a:endParaRPr>
          </a:p>
          <a:p>
            <a:pPr>
              <a:buClr>
                <a:srgbClr val="002060"/>
              </a:buClr>
              <a:buSzPts val="2400"/>
            </a:pP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3785652"/>
          </a:xfrm>
          <a:prstGeom prst="rect">
            <a:avLst/>
          </a:prstGeom>
          <a:noFill/>
        </p:spPr>
        <p:txBody>
          <a:bodyPr wrap="square" rtlCol="0">
            <a:spAutoFit/>
          </a:bodyPr>
          <a:lstStyle/>
          <a:p>
            <a:pPr algn="just"/>
            <a:r>
              <a:rPr lang="en-GB" sz="1600" dirty="0">
                <a:solidFill>
                  <a:schemeClr val="tx1"/>
                </a:solidFill>
              </a:rPr>
              <a:t>During the next biennium, under its Medium-Term Strategy 2022-2029, UNESCO-IOC will reinforce its work across several critical areas:</a:t>
            </a:r>
          </a:p>
          <a:p>
            <a:pPr algn="just"/>
            <a:endParaRPr lang="en-GB" sz="1600" dirty="0">
              <a:solidFill>
                <a:schemeClr val="tx1"/>
              </a:solidFill>
            </a:endParaRPr>
          </a:p>
          <a:p>
            <a:pPr algn="just"/>
            <a:r>
              <a:rPr lang="en-GB" sz="1600" b="1" i="1" dirty="0">
                <a:solidFill>
                  <a:schemeClr val="tx1"/>
                </a:solidFill>
              </a:rPr>
              <a:t>UNESCO-IOC will enable the science needed for society to respond to climate change and develop sustainable ocean economy. </a:t>
            </a:r>
            <a:r>
              <a:rPr lang="en-GB" sz="1600" i="1" dirty="0">
                <a:solidFill>
                  <a:schemeClr val="tx1"/>
                </a:solidFill>
              </a:rPr>
              <a:t>To this end, observations of Essential Ocean Variables across physics, biogeochemistry, biology, ecology, and human impacts will be expanded to provide data that is critical for carbon budgets and management, forecasting of tropical cyclones, marine heat waves and storm surges, marine biodiversity management and community needs, including protecting 30% of the ocean area by 2030.</a:t>
            </a:r>
          </a:p>
          <a:p>
            <a:pPr algn="just"/>
            <a:endParaRPr lang="en-GB" sz="1600" dirty="0">
              <a:solidFill>
                <a:schemeClr val="tx1"/>
              </a:solidFill>
            </a:endParaRPr>
          </a:p>
          <a:p>
            <a:pPr algn="just"/>
            <a:r>
              <a:rPr lang="en-GB" sz="1600" dirty="0">
                <a:solidFill>
                  <a:schemeClr val="tx1"/>
                </a:solidFill>
              </a:rPr>
              <a:t>UNESCO-IOC will provide Member States with a fully operational and accessible-to-all Global Ocean Data and Information System (ODIS), a source of reliable ocean data and information, essential for decision-making. It will provide capacity development opportunities to the Clearing House Mechanism for the new UN BBNJ Treaty. It will </a:t>
            </a:r>
            <a:r>
              <a:rPr lang="en-GB" sz="1600" b="1" dirty="0">
                <a:solidFill>
                  <a:schemeClr val="tx1"/>
                </a:solidFill>
              </a:rPr>
              <a:t>reinforce national capacities for marine biodiversity monitoring and establish marine pest surveillance programmes</a:t>
            </a:r>
            <a:r>
              <a:rPr lang="en-GB" sz="1600" dirty="0">
                <a:solidFill>
                  <a:schemeClr val="tx1"/>
                </a:solidFill>
              </a:rPr>
              <a:t> on the ground, </a:t>
            </a:r>
            <a:r>
              <a:rPr lang="en-GB" sz="1600" b="1" dirty="0">
                <a:solidFill>
                  <a:schemeClr val="tx1"/>
                </a:solidFill>
              </a:rPr>
              <a:t>through</a:t>
            </a:r>
            <a:r>
              <a:rPr lang="en-GB" sz="1600" dirty="0">
                <a:solidFill>
                  <a:schemeClr val="tx1"/>
                </a:solidFill>
              </a:rPr>
              <a:t> the Ocean Biodiversity Information System (OBIS) and the </a:t>
            </a:r>
            <a:r>
              <a:rPr lang="en-GB" sz="1600" b="1" dirty="0">
                <a:solidFill>
                  <a:schemeClr val="tx1"/>
                </a:solidFill>
              </a:rPr>
              <a:t>Harmful Algal Blooms (HAB) programme</a:t>
            </a:r>
            <a:r>
              <a:rPr lang="en-GB" sz="1600" dirty="0">
                <a:solidFill>
                  <a:schemeClr val="tx1"/>
                </a:solidFill>
              </a:rPr>
              <a:t>.</a:t>
            </a:r>
          </a:p>
          <a:p>
            <a:pPr algn="just"/>
            <a:endParaRPr lang="en-GB" sz="1600" dirty="0">
              <a:solidFill>
                <a:schemeClr val="tx1"/>
              </a:solidFill>
            </a:endParaRPr>
          </a:p>
        </p:txBody>
      </p:sp>
    </p:spTree>
    <p:extLst>
      <p:ext uri="{BB962C8B-B14F-4D97-AF65-F5344CB8AC3E}">
        <p14:creationId xmlns:p14="http://schemas.microsoft.com/office/powerpoint/2010/main" val="190089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6. </a:t>
            </a:r>
            <a:r>
              <a:rPr lang="en-GB" sz="2400" b="1" dirty="0">
                <a:solidFill>
                  <a:srgbClr val="002060"/>
                </a:solidFill>
              </a:rPr>
              <a:t>PROGRAMME AND BUDGET FOR 2024–2025</a:t>
            </a:r>
          </a:p>
          <a:p>
            <a:pPr>
              <a:buClr>
                <a:srgbClr val="002060"/>
              </a:buClr>
              <a:buSzPts val="2400"/>
            </a:pPr>
            <a:r>
              <a:rPr lang="tr-TR" sz="2400" b="1" dirty="0" err="1">
                <a:solidFill>
                  <a:srgbClr val="41B7C8"/>
                </a:solidFill>
              </a:rPr>
              <a:t>Priorities</a:t>
            </a:r>
            <a:r>
              <a:rPr lang="tr-TR" sz="2400" b="1" dirty="0">
                <a:solidFill>
                  <a:srgbClr val="41B7C8"/>
                </a:solidFill>
              </a:rPr>
              <a:t> in </a:t>
            </a:r>
            <a:r>
              <a:rPr lang="tr-TR" sz="2400" b="1" dirty="0" err="1">
                <a:solidFill>
                  <a:srgbClr val="41B7C8"/>
                </a:solidFill>
              </a:rPr>
              <a:t>the</a:t>
            </a:r>
            <a:r>
              <a:rPr lang="tr-TR" sz="2400" b="1" dirty="0">
                <a:solidFill>
                  <a:srgbClr val="41B7C8"/>
                </a:solidFill>
              </a:rPr>
              <a:t> </a:t>
            </a:r>
            <a:r>
              <a:rPr lang="tr-TR" sz="2400" b="1" dirty="0" err="1">
                <a:solidFill>
                  <a:srgbClr val="41B7C8"/>
                </a:solidFill>
              </a:rPr>
              <a:t>next</a:t>
            </a:r>
            <a:r>
              <a:rPr lang="tr-TR" sz="2400" b="1" dirty="0">
                <a:solidFill>
                  <a:srgbClr val="41B7C8"/>
                </a:solidFill>
              </a:rPr>
              <a:t> </a:t>
            </a:r>
            <a:r>
              <a:rPr lang="tr-TR" sz="2400" b="1" dirty="0" err="1">
                <a:solidFill>
                  <a:srgbClr val="41B7C8"/>
                </a:solidFill>
              </a:rPr>
              <a:t>biennium</a:t>
            </a:r>
            <a:endParaRPr lang="tr-TR" sz="2400" b="1" dirty="0">
              <a:solidFill>
                <a:srgbClr val="41B7C8"/>
              </a:solidFill>
            </a:endParaRPr>
          </a:p>
          <a:p>
            <a:pPr>
              <a:buClr>
                <a:srgbClr val="002060"/>
              </a:buClr>
              <a:buSzPts val="2400"/>
            </a:pP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3046988"/>
          </a:xfrm>
          <a:prstGeom prst="rect">
            <a:avLst/>
          </a:prstGeom>
          <a:noFill/>
        </p:spPr>
        <p:txBody>
          <a:bodyPr wrap="square" rtlCol="0">
            <a:spAutoFit/>
          </a:bodyPr>
          <a:lstStyle/>
          <a:p>
            <a:pPr algn="just"/>
            <a:r>
              <a:rPr lang="en-GB" sz="1600" i="1" dirty="0">
                <a:solidFill>
                  <a:schemeClr val="tx1"/>
                </a:solidFill>
              </a:rPr>
              <a:t>In addition, it will </a:t>
            </a:r>
            <a:r>
              <a:rPr lang="en-GB" sz="1600" b="1" i="1" dirty="0">
                <a:solidFill>
                  <a:schemeClr val="tx1"/>
                </a:solidFill>
              </a:rPr>
              <a:t>implement the IOC Capacity Development Strategy 2023-2030</a:t>
            </a:r>
            <a:r>
              <a:rPr lang="en-GB" sz="1600" i="1" dirty="0">
                <a:solidFill>
                  <a:schemeClr val="tx1"/>
                </a:solidFill>
              </a:rPr>
              <a:t>, nationally and regionally, supported by the </a:t>
            </a:r>
            <a:r>
              <a:rPr lang="en-GB" sz="1600" i="1" dirty="0" err="1">
                <a:solidFill>
                  <a:schemeClr val="tx1"/>
                </a:solidFill>
              </a:rPr>
              <a:t>OceanTeacher</a:t>
            </a:r>
            <a:r>
              <a:rPr lang="en-GB" sz="1600" i="1" dirty="0">
                <a:solidFill>
                  <a:schemeClr val="tx1"/>
                </a:solidFill>
              </a:rPr>
              <a:t> Global Academy (OTGA) training system, regional training and research centres, and the Ocean Literacy programme. Work will also include an expansion of the Ocean CD-Hub to provide increased access to and information on capacity development opportunities offered globally.</a:t>
            </a:r>
          </a:p>
          <a:p>
            <a:pPr algn="just"/>
            <a:endParaRPr lang="en-GB" sz="1600" dirty="0">
              <a:solidFill>
                <a:schemeClr val="tx1"/>
              </a:solidFill>
            </a:endParaRPr>
          </a:p>
          <a:p>
            <a:pPr algn="just"/>
            <a:r>
              <a:rPr lang="en-GB" sz="1600" i="1" dirty="0">
                <a:solidFill>
                  <a:srgbClr val="C00000"/>
                </a:solidFill>
              </a:rPr>
              <a:t>Under the revised Draft 42 C/5, </a:t>
            </a:r>
            <a:r>
              <a:rPr lang="en-GB" sz="1600" b="1" i="1" dirty="0">
                <a:solidFill>
                  <a:srgbClr val="C00000"/>
                </a:solidFill>
              </a:rPr>
              <a:t>UNESCO-IOC will also be able to achieve major improvements in accuracy and timeliness of tsunami warnings, including a 100% increase, over the currently existing level, of the number of communities recognized as Tsunami Ready, with a focus on SIDS and LDCs</a:t>
            </a:r>
            <a:r>
              <a:rPr lang="en-GB" sz="1600" i="1" dirty="0">
                <a:solidFill>
                  <a:srgbClr val="C00000"/>
                </a:solidFill>
              </a:rPr>
              <a:t>. The IOC will lead a global push for sustainable ocean planning and management in cooperation with private and public sector partners and other relevant UN bodies and will take stock of achievements and create further momentum for the success of the Ocean Decade at the milestone International Ocean Decade Conference in 2024 and the UN Ocean Conference in Nice, France in 2025.</a:t>
            </a:r>
          </a:p>
          <a:p>
            <a:pPr algn="just"/>
            <a:endParaRPr lang="en-GB" sz="1600" dirty="0">
              <a:solidFill>
                <a:schemeClr val="tx1"/>
              </a:solidFill>
            </a:endParaRPr>
          </a:p>
        </p:txBody>
      </p:sp>
    </p:spTree>
    <p:extLst>
      <p:ext uri="{BB962C8B-B14F-4D97-AF65-F5344CB8AC3E}">
        <p14:creationId xmlns:p14="http://schemas.microsoft.com/office/powerpoint/2010/main" val="93396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p:nvPr/>
        </p:nvSpPr>
        <p:spPr>
          <a:xfrm>
            <a:off x="496984" y="176681"/>
            <a:ext cx="10206185" cy="1239265"/>
          </a:xfrm>
          <a:prstGeom prst="rect">
            <a:avLst/>
          </a:prstGeom>
          <a:noFill/>
          <a:ln>
            <a:noFill/>
          </a:ln>
        </p:spPr>
        <p:txBody>
          <a:bodyPr spcFirstLastPara="1" wrap="square" lIns="65000" tIns="65000" rIns="65000" bIns="65000" anchor="t" anchorCtr="0">
            <a:spAutoFit/>
          </a:bodyPr>
          <a:lstStyle/>
          <a:p>
            <a:pPr>
              <a:buClr>
                <a:srgbClr val="002060"/>
              </a:buClr>
              <a:buSzPts val="2400"/>
            </a:pPr>
            <a:r>
              <a:rPr lang="en-US" sz="2400" b="1" dirty="0">
                <a:solidFill>
                  <a:srgbClr val="002060"/>
                </a:solidFill>
              </a:rPr>
              <a:t>6. </a:t>
            </a:r>
            <a:r>
              <a:rPr lang="en-GB" sz="2400" b="1" dirty="0">
                <a:solidFill>
                  <a:srgbClr val="002060"/>
                </a:solidFill>
              </a:rPr>
              <a:t>PROGRAMME AND BUDGET FOR 2024–2025</a:t>
            </a:r>
          </a:p>
          <a:p>
            <a:pPr>
              <a:buClr>
                <a:srgbClr val="002060"/>
              </a:buClr>
              <a:buSzPts val="2400"/>
            </a:pPr>
            <a:r>
              <a:rPr lang="tr-TR" sz="2400" b="1" dirty="0" err="1">
                <a:solidFill>
                  <a:srgbClr val="41B7C8"/>
                </a:solidFill>
              </a:rPr>
              <a:t>Expected</a:t>
            </a:r>
            <a:r>
              <a:rPr lang="tr-TR" sz="2400" b="1" dirty="0">
                <a:solidFill>
                  <a:srgbClr val="41B7C8"/>
                </a:solidFill>
              </a:rPr>
              <a:t> </a:t>
            </a:r>
            <a:r>
              <a:rPr lang="tr-TR" sz="2400" b="1" dirty="0" err="1">
                <a:solidFill>
                  <a:srgbClr val="41B7C8"/>
                </a:solidFill>
              </a:rPr>
              <a:t>achievements</a:t>
            </a:r>
            <a:endParaRPr lang="tr-TR" sz="2400" b="1" dirty="0">
              <a:solidFill>
                <a:srgbClr val="41B7C8"/>
              </a:solidFill>
            </a:endParaRPr>
          </a:p>
          <a:p>
            <a:pPr>
              <a:buClr>
                <a:srgbClr val="002060"/>
              </a:buClr>
              <a:buSzPts val="2400"/>
            </a:pPr>
            <a:endParaRPr lang="en-GB" sz="2400" b="1" dirty="0">
              <a:solidFill>
                <a:srgbClr val="002060"/>
              </a:solidFill>
            </a:endParaRPr>
          </a:p>
        </p:txBody>
      </p:sp>
      <p:sp>
        <p:nvSpPr>
          <p:cNvPr id="2" name="TextBox 1">
            <a:extLst>
              <a:ext uri="{FF2B5EF4-FFF2-40B4-BE49-F238E27FC236}">
                <a16:creationId xmlns:a16="http://schemas.microsoft.com/office/drawing/2014/main" id="{D666726A-A333-4FD7-3FAA-64A5C74259C3}"/>
              </a:ext>
            </a:extLst>
          </p:cNvPr>
          <p:cNvSpPr txBox="1"/>
          <p:nvPr/>
        </p:nvSpPr>
        <p:spPr>
          <a:xfrm>
            <a:off x="496984" y="1601833"/>
            <a:ext cx="11510137" cy="2554545"/>
          </a:xfrm>
          <a:prstGeom prst="rect">
            <a:avLst/>
          </a:prstGeom>
          <a:noFill/>
        </p:spPr>
        <p:txBody>
          <a:bodyPr wrap="square" rtlCol="0">
            <a:spAutoFit/>
          </a:bodyPr>
          <a:lstStyle/>
          <a:p>
            <a:pPr algn="just"/>
            <a:r>
              <a:rPr lang="en-GB" sz="1600" i="1" dirty="0">
                <a:solidFill>
                  <a:srgbClr val="C00000"/>
                </a:solidFill>
              </a:rPr>
              <a:t>50 additional Member States (with an additional 26 in Africa and 10 SIDS) supported in ocean observation and data management through the Global Ocean Observing System (GOOS) and IOC Ocean Data and Information System (ODIS).</a:t>
            </a:r>
          </a:p>
          <a:p>
            <a:pPr algn="just"/>
            <a:endParaRPr lang="en-GB" sz="1600" i="1" dirty="0">
              <a:solidFill>
                <a:srgbClr val="C00000"/>
              </a:solidFill>
            </a:endParaRPr>
          </a:p>
          <a:p>
            <a:pPr algn="just"/>
            <a:r>
              <a:rPr lang="en-GB" sz="1600" i="1" dirty="0">
                <a:solidFill>
                  <a:srgbClr val="C00000"/>
                </a:solidFill>
              </a:rPr>
              <a:t>15 additional Member States (with an additional 5 in Africa and 10 SIDS) equipped with increased preparedness and resilience to the risks of tsunamis and other ocean-related hazards.</a:t>
            </a:r>
          </a:p>
          <a:p>
            <a:pPr algn="just"/>
            <a:endParaRPr lang="en-GB" sz="1600" i="1" dirty="0">
              <a:solidFill>
                <a:srgbClr val="C00000"/>
              </a:solidFill>
            </a:endParaRPr>
          </a:p>
          <a:p>
            <a:pPr algn="just"/>
            <a:r>
              <a:rPr lang="en-GB" sz="1600" b="1" i="1" dirty="0">
                <a:solidFill>
                  <a:srgbClr val="C00000"/>
                </a:solidFill>
              </a:rPr>
              <a:t>A 100% increase of the number of communities recognized as Tsunami Ready, with a focus on SIDS and LDCs.</a:t>
            </a:r>
          </a:p>
          <a:p>
            <a:pPr algn="just"/>
            <a:endParaRPr lang="en-GB" sz="1600" i="1" dirty="0">
              <a:solidFill>
                <a:srgbClr val="C00000"/>
              </a:solidFill>
            </a:endParaRPr>
          </a:p>
          <a:p>
            <a:pPr algn="just"/>
            <a:r>
              <a:rPr lang="en-GB" sz="1600" i="1" dirty="0">
                <a:solidFill>
                  <a:srgbClr val="C00000"/>
                </a:solidFill>
              </a:rPr>
              <a:t>10 additional Member States (with an additional 5 in Africa, and 2 SIDS) with access to multi-languages ocean literacy resources and training programmes.</a:t>
            </a:r>
          </a:p>
        </p:txBody>
      </p:sp>
      <p:sp>
        <p:nvSpPr>
          <p:cNvPr id="3" name="TextBox 2">
            <a:extLst>
              <a:ext uri="{FF2B5EF4-FFF2-40B4-BE49-F238E27FC236}">
                <a16:creationId xmlns:a16="http://schemas.microsoft.com/office/drawing/2014/main" id="{5F507F1D-51D1-1ABA-23EA-C392E466E802}"/>
              </a:ext>
            </a:extLst>
          </p:cNvPr>
          <p:cNvSpPr txBox="1"/>
          <p:nvPr/>
        </p:nvSpPr>
        <p:spPr>
          <a:xfrm>
            <a:off x="496984" y="4342265"/>
            <a:ext cx="11510137" cy="1569660"/>
          </a:xfrm>
          <a:prstGeom prst="rect">
            <a:avLst/>
          </a:prstGeom>
          <a:noFill/>
        </p:spPr>
        <p:txBody>
          <a:bodyPr wrap="square" rtlCol="0">
            <a:spAutoFit/>
          </a:bodyPr>
          <a:lstStyle/>
          <a:p>
            <a:pPr algn="just"/>
            <a:r>
              <a:rPr lang="en-TR" sz="1600" dirty="0"/>
              <a:t>In the design of its own work program, ICG/CARIBE-EWS should not neglect these overarching requirements coming from Member States, taking into account its human resources and the need to focus on delivery based on the </a:t>
            </a:r>
            <a:r>
              <a:rPr lang="en-TR" sz="1600" b="1" dirty="0"/>
              <a:t>SMART</a:t>
            </a:r>
            <a:r>
              <a:rPr lang="en-TR" sz="1600" dirty="0"/>
              <a:t> principles (</a:t>
            </a:r>
            <a:r>
              <a:rPr lang="en-GB" sz="1600" b="1" dirty="0"/>
              <a:t>S</a:t>
            </a:r>
            <a:r>
              <a:rPr lang="en-GB" sz="1600" dirty="0"/>
              <a:t>pecific, </a:t>
            </a:r>
            <a:r>
              <a:rPr lang="en-GB" sz="1600" b="1" dirty="0"/>
              <a:t>M</a:t>
            </a:r>
            <a:r>
              <a:rPr lang="en-GB" sz="1600" dirty="0"/>
              <a:t>easurable, </a:t>
            </a:r>
            <a:r>
              <a:rPr lang="en-GB" sz="1600" b="1" dirty="0"/>
              <a:t>A</a:t>
            </a:r>
            <a:r>
              <a:rPr lang="en-GB" sz="1600" dirty="0"/>
              <a:t>chievable, </a:t>
            </a:r>
            <a:r>
              <a:rPr lang="en-GB" sz="1600" b="1" dirty="0"/>
              <a:t>R</a:t>
            </a:r>
            <a:r>
              <a:rPr lang="en-GB" sz="1600" dirty="0"/>
              <a:t>ealistic, and </a:t>
            </a:r>
            <a:r>
              <a:rPr lang="en-GB" sz="1600" b="1" dirty="0"/>
              <a:t>T</a:t>
            </a:r>
            <a:r>
              <a:rPr lang="en-GB" sz="1600" dirty="0"/>
              <a:t>imely</a:t>
            </a:r>
            <a:r>
              <a:rPr lang="en-TR" sz="1600" dirty="0"/>
              <a:t>).</a:t>
            </a:r>
          </a:p>
          <a:p>
            <a:pPr algn="just"/>
            <a:endParaRPr lang="en-TR" sz="1600" dirty="0"/>
          </a:p>
          <a:p>
            <a:pPr algn="just"/>
            <a:r>
              <a:rPr lang="en-TR" sz="1600" dirty="0"/>
              <a:t>In this regard, a </a:t>
            </a:r>
            <a:r>
              <a:rPr lang="en-GB" sz="1600" b="1" dirty="0"/>
              <a:t>SWOT</a:t>
            </a:r>
            <a:r>
              <a:rPr lang="en-GB" sz="1600" dirty="0"/>
              <a:t> analysis for the ICG/CARIBE-EWS in its 20th year may be very useful for its strategic planning to identify its </a:t>
            </a:r>
            <a:r>
              <a:rPr lang="en-GB" sz="1600" b="1" dirty="0"/>
              <a:t>S</a:t>
            </a:r>
            <a:r>
              <a:rPr lang="en-GB" sz="1600" dirty="0"/>
              <a:t>trengths, </a:t>
            </a:r>
            <a:r>
              <a:rPr lang="en-GB" sz="1600" b="1" dirty="0"/>
              <a:t>W</a:t>
            </a:r>
            <a:r>
              <a:rPr lang="en-GB" sz="1600" dirty="0"/>
              <a:t>eaknesses, </a:t>
            </a:r>
            <a:r>
              <a:rPr lang="en-GB" sz="1600" b="1" dirty="0"/>
              <a:t>O</a:t>
            </a:r>
            <a:r>
              <a:rPr lang="en-GB" sz="1600" dirty="0"/>
              <a:t>pportunities, and </a:t>
            </a:r>
            <a:r>
              <a:rPr lang="en-GB" sz="1600" b="1" dirty="0"/>
              <a:t>T</a:t>
            </a:r>
            <a:r>
              <a:rPr lang="en-GB" sz="1600" dirty="0"/>
              <a:t>hreats. </a:t>
            </a:r>
          </a:p>
        </p:txBody>
      </p:sp>
    </p:spTree>
    <p:extLst>
      <p:ext uri="{BB962C8B-B14F-4D97-AF65-F5344CB8AC3E}">
        <p14:creationId xmlns:p14="http://schemas.microsoft.com/office/powerpoint/2010/main" val="1014572443"/>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922</Words>
  <Application>Microsoft Macintosh PowerPoint</Application>
  <PresentationFormat>Widescreen</PresentationFormat>
  <Paragraphs>34</Paragraphs>
  <Slides>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vt:i4>
      </vt:variant>
    </vt:vector>
  </HeadingPairs>
  <TitlesOfParts>
    <vt:vector size="12" baseType="lpstr">
      <vt:lpstr>Arial</vt:lpstr>
      <vt:lpstr>Open Sans</vt:lpstr>
      <vt:lpstr>Calibri</vt:lpstr>
      <vt:lpstr>Roboto</vt:lpstr>
      <vt:lpstr>1_Office Theme</vt:lpstr>
      <vt:lpstr>4_Custom Design</vt:lpstr>
      <vt:lpstr>6_Custom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Ocal Necmioglu (UNESCO/IOC)</cp:lastModifiedBy>
  <cp:revision>37</cp:revision>
  <dcterms:created xsi:type="dcterms:W3CDTF">2019-09-03T09:02:06Z</dcterms:created>
  <dcterms:modified xsi:type="dcterms:W3CDTF">2024-05-05T08:44:37Z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