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7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4DD9A-CFF4-4373-AB3B-DB6D40CEC4F9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92EE-A895-4441-AD89-1F2DE81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72D91-41F3-139B-77D2-FDB86A36F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E0EAB4-5F66-09CE-0A7C-FF513A1DE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D6BF1-ADF2-4829-AA5F-0FA216E229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B714DD0-8A62-6270-062A-2CFC9BDB1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66E9524-CC1A-29F4-E1D9-2DF5BE7BB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6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2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39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74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46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85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80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8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131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19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38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0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4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44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8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14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9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1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81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5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5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81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8E65-A217-469E-BB23-B9F9131D84C4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15" y="634717"/>
            <a:ext cx="10005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Sea Level Network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of the University of Puerto Rico at Mayagüez (UPRM) </a:t>
            </a:r>
          </a:p>
          <a:p>
            <a:r>
              <a:rPr lang="en-US" sz="1600" dirty="0"/>
              <a:t>      operates 7 sea level stations in Puerto Rico and help NOAA/NOS </a:t>
            </a:r>
          </a:p>
          <a:p>
            <a:r>
              <a:rPr lang="en-US" sz="1600" dirty="0"/>
              <a:t>      in the maintenance of 10 more stations.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Support the operations of three regional stations (</a:t>
            </a:r>
            <a:r>
              <a:rPr lang="en-US" sz="1600" dirty="0">
                <a:highlight>
                  <a:srgbClr val="00FF00"/>
                </a:highlight>
              </a:rPr>
              <a:t>Tortola</a:t>
            </a:r>
            <a:r>
              <a:rPr lang="en-US" sz="1600" dirty="0"/>
              <a:t>, </a:t>
            </a:r>
            <a:r>
              <a:rPr lang="en-US" sz="1600" dirty="0" err="1">
                <a:highlight>
                  <a:srgbClr val="FF00FF"/>
                </a:highlight>
              </a:rPr>
              <a:t>Sto</a:t>
            </a:r>
            <a:r>
              <a:rPr lang="en-US" sz="1600" dirty="0">
                <a:highlight>
                  <a:srgbClr val="FF00FF"/>
                </a:highlight>
              </a:rPr>
              <a:t> Domingo, Barahona</a:t>
            </a:r>
            <a:r>
              <a:rPr lang="en-US" sz="1600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data are transmitted every 6 minutes on GOES or via </a:t>
            </a:r>
            <a:r>
              <a:rPr lang="en-US" sz="1600" dirty="0" err="1"/>
              <a:t>EarthWorm</a:t>
            </a:r>
            <a:r>
              <a:rPr lang="en-US" sz="1600" dirty="0"/>
              <a:t> export/</a:t>
            </a:r>
            <a:r>
              <a:rPr lang="en-US" sz="1600" dirty="0" err="1"/>
              <a:t>seedlink</a:t>
            </a:r>
            <a:r>
              <a:rPr lang="en-US" sz="1600" dirty="0"/>
              <a:t> modules each minute for selected stations.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data can be accessed via the PRSN GOES/</a:t>
            </a:r>
            <a:r>
              <a:rPr lang="en-US" sz="1600" dirty="0" err="1"/>
              <a:t>tk</a:t>
            </a:r>
            <a:r>
              <a:rPr lang="en-US" sz="1600" dirty="0"/>
              <a:t>, Tides and Currents/tsunami site of NOAA,  and the IOC Sea Level Data Facility.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PRSN operates three tsunami cameras.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8C477-AE99-59BC-8FF2-34FA9107F5EA}"/>
              </a:ext>
            </a:extLst>
          </p:cNvPr>
          <p:cNvSpPr/>
          <p:nvPr/>
        </p:nvSpPr>
        <p:spPr>
          <a:xfrm>
            <a:off x="507715" y="4523308"/>
            <a:ext cx="1059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 of two new Tide Gauges: (1) </a:t>
            </a:r>
            <a:r>
              <a:rPr lang="en-US" sz="1600" dirty="0" err="1"/>
              <a:t>Samana</a:t>
            </a:r>
            <a:r>
              <a:rPr lang="en-US" sz="1600" dirty="0"/>
              <a:t>, DR, (2) </a:t>
            </a:r>
            <a:r>
              <a:rPr lang="en-US" sz="1600" dirty="0" err="1"/>
              <a:t>Anegada</a:t>
            </a:r>
            <a:r>
              <a:rPr lang="en-US" sz="1600" dirty="0"/>
              <a:t>, BVI. Reinstall Isla </a:t>
            </a:r>
            <a:r>
              <a:rPr lang="en-US" sz="1600" dirty="0" err="1"/>
              <a:t>Caja</a:t>
            </a:r>
            <a:r>
              <a:rPr lang="en-US" sz="1600" dirty="0"/>
              <a:t> de Muertos, PR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 Upgrade the PRSN web 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 additional tsunami cameras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Incorporate the CARICOOS - HF radars</a:t>
            </a:r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0EC75C4-DA92-76DA-2100-B1EAF24F4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05" y="26114"/>
            <a:ext cx="5197135" cy="179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293" y="1200754"/>
            <a:ext cx="419772" cy="4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15" y="210162"/>
            <a:ext cx="8124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Seismic Network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currently operates 35 seismic stations in Puerto </a:t>
            </a:r>
          </a:p>
          <a:p>
            <a:pPr marL="285750" indent="-285750"/>
            <a:r>
              <a:rPr lang="en-US" sz="1600" dirty="0"/>
              <a:t>      Rico, the Virgin Islands and the Dominican Republic. </a:t>
            </a:r>
          </a:p>
          <a:p>
            <a:pPr marL="285750" indent="-285750"/>
            <a:r>
              <a:rPr lang="en-US" sz="1600" dirty="0"/>
              <a:t>      Twelve of them use VSAT  (PRSN &amp; USGS)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PRSMP operate 120+ accelerometers.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Reinstallation of the seismic station in Aruba.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Two new stations were installed in Ceiba PR (strong motion seismometer), and Salinas, PR.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One hundred type-C were installed in Puerto Rico. Fifty-five operational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Seismic processing was upgraded to the ANSS/AQMS.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data can be accessed via the PRSN </a:t>
            </a:r>
            <a:r>
              <a:rPr lang="en-US" sz="1600" dirty="0" err="1"/>
              <a:t>seedlink</a:t>
            </a:r>
            <a:r>
              <a:rPr lang="en-US" sz="1600" dirty="0"/>
              <a:t>,  and the </a:t>
            </a:r>
            <a:r>
              <a:rPr lang="en-US" sz="1600" dirty="0" err="1"/>
              <a:t>EarthScope</a:t>
            </a:r>
            <a:r>
              <a:rPr lang="en-US" sz="1600" dirty="0"/>
              <a:t> Data Facility. </a:t>
            </a:r>
          </a:p>
          <a:p>
            <a:endParaRPr lang="en-US" sz="1600" dirty="0"/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600F448-CBEF-D276-577B-11A963580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96" y="27550"/>
            <a:ext cx="5257252" cy="181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978" y="1189241"/>
            <a:ext cx="450793" cy="450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D9E3-1923-0074-90E5-F4DEBD8B4D8E}"/>
              </a:ext>
            </a:extLst>
          </p:cNvPr>
          <p:cNvSpPr/>
          <p:nvPr/>
        </p:nvSpPr>
        <p:spPr>
          <a:xfrm>
            <a:off x="507715" y="4676822"/>
            <a:ext cx="105957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 of one station in the northeastern part of the Island.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Two more accelerometers.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site.</a:t>
            </a:r>
          </a:p>
        </p:txBody>
      </p:sp>
    </p:spTree>
    <p:extLst>
      <p:ext uri="{BB962C8B-B14F-4D97-AF65-F5344CB8AC3E}">
        <p14:creationId xmlns:p14="http://schemas.microsoft.com/office/powerpoint/2010/main" val="49802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38" y="220529"/>
            <a:ext cx="101845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GPS/GNSS Network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operates a GPS/GNSS Network of </a:t>
            </a:r>
          </a:p>
          <a:p>
            <a:r>
              <a:rPr lang="en-US" sz="1600" dirty="0"/>
              <a:t>      twenty-two permanent high-rate stations.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All the permanent GPS stations are equipped with either a Trimble </a:t>
            </a:r>
            <a:r>
              <a:rPr lang="en-US" sz="1600" dirty="0" err="1"/>
              <a:t>NetRs</a:t>
            </a:r>
            <a:r>
              <a:rPr lang="en-US" sz="1600" dirty="0"/>
              <a:t>, </a:t>
            </a:r>
          </a:p>
          <a:p>
            <a:r>
              <a:rPr lang="en-US" sz="1600" dirty="0"/>
              <a:t>      NetR9 or Alloy GPS/GNSS receiver and Choke ring antennae.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Twelve stations were upgraded to add RTX correction.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Continuous data are simultaneously logged to three sessions with different sampling rate, 15-sec per sample, 1-sec per sample (1 Hz), and 10-samples per second (10 Hz).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GPS/GNSS short course in August 2023.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Data are available via the </a:t>
            </a:r>
            <a:r>
              <a:rPr lang="en-US" sz="1600" dirty="0" err="1"/>
              <a:t>EarthScope</a:t>
            </a:r>
            <a:r>
              <a:rPr lang="en-US" sz="1600" dirty="0"/>
              <a:t> server, and PRSN caster or </a:t>
            </a:r>
            <a:r>
              <a:rPr lang="en-US" sz="1600" dirty="0" err="1"/>
              <a:t>seedlink</a:t>
            </a:r>
            <a:r>
              <a:rPr lang="en-US" sz="1600" dirty="0"/>
              <a:t>.  </a:t>
            </a:r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1CC7372-5BF4-627B-0366-7F54CC0BD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73" y="0"/>
            <a:ext cx="5191427" cy="179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56" y="1204986"/>
            <a:ext cx="385913" cy="385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26E05-4290-4EA9-3B1C-EC0840403732}"/>
              </a:ext>
            </a:extLst>
          </p:cNvPr>
          <p:cNvSpPr/>
          <p:nvPr/>
        </p:nvSpPr>
        <p:spPr>
          <a:xfrm>
            <a:off x="378288" y="4432514"/>
            <a:ext cx="1059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 of two new stations in the eastern part of the Island.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Implementation of the TEC and </a:t>
            </a:r>
            <a:r>
              <a:rPr lang="en-US" sz="1600" dirty="0">
                <a:highlight>
                  <a:srgbClr val="00FF00"/>
                </a:highlight>
              </a:rPr>
              <a:t>IR</a:t>
            </a:r>
            <a:r>
              <a:rPr lang="en-US" sz="1600" dirty="0"/>
              <a:t> algorithms in PRSN.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Software upgrades.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site.</a:t>
            </a:r>
          </a:p>
        </p:txBody>
      </p:sp>
    </p:spTree>
    <p:extLst>
      <p:ext uri="{BB962C8B-B14F-4D97-AF65-F5344CB8AC3E}">
        <p14:creationId xmlns:p14="http://schemas.microsoft.com/office/powerpoint/2010/main" val="2792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226" y="411565"/>
            <a:ext cx="1074157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TsunamiReady</a:t>
            </a:r>
            <a:r>
              <a:rPr lang="en-US" sz="1600" b="1" dirty="0"/>
              <a:t>® / NTHMP.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Forty-six </a:t>
            </a:r>
            <a:r>
              <a:rPr lang="en-US" sz="1600" dirty="0" err="1"/>
              <a:t>TsunamiReady</a:t>
            </a:r>
            <a:r>
              <a:rPr lang="en-US" sz="1600" dirty="0"/>
              <a:t> communities  and eighteen </a:t>
            </a:r>
            <a:r>
              <a:rPr lang="en-US" sz="1600" dirty="0" err="1"/>
              <a:t>TsunamiReady</a:t>
            </a:r>
            <a:r>
              <a:rPr lang="en-US" sz="1600" dirty="0"/>
              <a:t> supporters.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Fifty-eight  EMWIN/NWWS systems  installed in PR, four of then equipped with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DartCom</a:t>
            </a:r>
            <a:r>
              <a:rPr lang="en-US" sz="1600" dirty="0"/>
              <a:t> hardware.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Hundreds of NOAA radios distributed, updated and tested.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Tsunami signage maintenance, thousands installed.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Education &amp; Outreach program (conferences, workshops, activities, </a:t>
            </a:r>
            <a:r>
              <a:rPr lang="en-US" sz="1600" dirty="0" err="1"/>
              <a:t>etc</a:t>
            </a:r>
            <a:r>
              <a:rPr lang="en-US" sz="1600" dirty="0"/>
              <a:t>), thousands impacted.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Tsunami vulnerability profiles upgrade to use new census-2020 data, and new generation of tsunami maps.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More the 135,000 participants in the </a:t>
            </a:r>
            <a:r>
              <a:rPr lang="en-US" sz="1600" dirty="0" err="1"/>
              <a:t>CaribeWave</a:t>
            </a:r>
            <a:r>
              <a:rPr lang="en-US" sz="1600" dirty="0"/>
              <a:t> 2024, and more than 400,000 in </a:t>
            </a:r>
            <a:r>
              <a:rPr lang="en-US" sz="1600" dirty="0" err="1"/>
              <a:t>ShakeOut</a:t>
            </a:r>
            <a:r>
              <a:rPr lang="en-US" sz="1600" dirty="0"/>
              <a:t> 2023. Drills and </a:t>
            </a:r>
          </a:p>
          <a:p>
            <a:r>
              <a:rPr lang="en-US" sz="1600" dirty="0"/>
              <a:t>      exercises.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Participation in the WTAD (750k FB followers).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C5B4A-AE0F-1708-D5C6-CFF490EEBACC}"/>
              </a:ext>
            </a:extLst>
          </p:cNvPr>
          <p:cNvSpPr/>
          <p:nvPr/>
        </p:nvSpPr>
        <p:spPr>
          <a:xfrm>
            <a:off x="231226" y="5224081"/>
            <a:ext cx="10595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Two new </a:t>
            </a:r>
            <a:r>
              <a:rPr lang="en-US" sz="1600" dirty="0" err="1"/>
              <a:t>DartCom</a:t>
            </a:r>
            <a:r>
              <a:rPr lang="en-US" sz="1600" dirty="0"/>
              <a:t> installations, 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sign language support 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and not conventional tsunami signage </a:t>
            </a:r>
            <a:r>
              <a:rPr 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0000"/>
                </a:highlight>
              </a:rPr>
              <a:t>Financial uncertainty.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E4205-F1C0-476C-2383-8D60AF1E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193" y="0"/>
            <a:ext cx="4378807" cy="153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10" y="508395"/>
            <a:ext cx="517811" cy="5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D25F-ABC5-896D-63E2-0AFAD6A1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4B5671-A02E-E3C0-5C57-887F58C270CF}"/>
              </a:ext>
            </a:extLst>
          </p:cNvPr>
          <p:cNvSpPr/>
          <p:nvPr/>
        </p:nvSpPr>
        <p:spPr>
          <a:xfrm>
            <a:off x="5006984" y="440931"/>
            <a:ext cx="2473503" cy="99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12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Earthquake and Tsunami Outreach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9FB86-A8A8-8E7C-4A4C-2A94AD795E5A}"/>
              </a:ext>
            </a:extLst>
          </p:cNvPr>
          <p:cNvSpPr/>
          <p:nvPr/>
        </p:nvSpPr>
        <p:spPr>
          <a:xfrm>
            <a:off x="5033167" y="1530133"/>
            <a:ext cx="2440372" cy="1244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Earthquake and Tsunami Threat,  Hazard and Risk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ssessment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297580-83F7-B463-611B-6218994EDD1A}"/>
              </a:ext>
            </a:extLst>
          </p:cNvPr>
          <p:cNvSpPr/>
          <p:nvPr/>
        </p:nvSpPr>
        <p:spPr>
          <a:xfrm>
            <a:off x="5040115" y="3797866"/>
            <a:ext cx="2440372" cy="705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Seismic Hazard Map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F45C3D71-B5CA-8081-2684-6DF67D45B829}"/>
              </a:ext>
            </a:extLst>
          </p:cNvPr>
          <p:cNvSpPr/>
          <p:nvPr/>
        </p:nvSpPr>
        <p:spPr>
          <a:xfrm>
            <a:off x="3275930" y="457102"/>
            <a:ext cx="1630019" cy="5761451"/>
          </a:xfrm>
          <a:prstGeom prst="rightArrowCallout">
            <a:avLst>
              <a:gd name="adj1" fmla="val 15651"/>
              <a:gd name="adj2" fmla="val 17962"/>
              <a:gd name="adj3" fmla="val 25000"/>
              <a:gd name="adj4" fmla="val 43705"/>
            </a:avLst>
          </a:prstGeom>
          <a:solidFill>
            <a:srgbClr val="CDB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4119A-1D25-5C58-73D5-77A7192B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4" y="2428875"/>
            <a:ext cx="1384172" cy="13759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5786B7-D168-D39A-1750-D83F0A98E805}"/>
              </a:ext>
            </a:extLst>
          </p:cNvPr>
          <p:cNvSpPr/>
          <p:nvPr/>
        </p:nvSpPr>
        <p:spPr>
          <a:xfrm>
            <a:off x="5033167" y="2864844"/>
            <a:ext cx="2440372" cy="843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Tsunami Preparedness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C9BD85-B409-1B8A-1065-E964FD6F81F4}"/>
              </a:ext>
            </a:extLst>
          </p:cNvPr>
          <p:cNvSpPr/>
          <p:nvPr/>
        </p:nvSpPr>
        <p:spPr>
          <a:xfrm>
            <a:off x="5040115" y="4576726"/>
            <a:ext cx="2440372" cy="74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Real Time SOP and Processes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C99B3E-C46C-6442-3DFB-1D51847E5321}"/>
              </a:ext>
            </a:extLst>
          </p:cNvPr>
          <p:cNvSpPr/>
          <p:nvPr/>
        </p:nvSpPr>
        <p:spPr>
          <a:xfrm>
            <a:off x="5033167" y="5408701"/>
            <a:ext cx="2440372" cy="74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Earthquake Early Warning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E3BCF0B-25E0-7CB2-A97D-C414E5DFF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4" y="322808"/>
            <a:ext cx="1407098" cy="1407098"/>
          </a:xfrm>
          <a:prstGeom prst="rect">
            <a:avLst/>
          </a:prstGeom>
        </p:spPr>
      </p:pic>
      <p:pic>
        <p:nvPicPr>
          <p:cNvPr id="3074" name="Picture 2" descr="PRSMP Logo">
            <a:extLst>
              <a:ext uri="{FF2B5EF4-FFF2-40B4-BE49-F238E27FC236}">
                <a16:creationId xmlns:a16="http://schemas.microsoft.com/office/drawing/2014/main" id="{719EA476-9040-7A90-D3D9-729DEA04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4" y="4503778"/>
            <a:ext cx="1407098" cy="14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E40DCC-0A19-0F2C-49E5-CF5C4CBBF3D9}"/>
              </a:ext>
            </a:extLst>
          </p:cNvPr>
          <p:cNvSpPr txBox="1"/>
          <p:nvPr/>
        </p:nvSpPr>
        <p:spPr>
          <a:xfrm>
            <a:off x="8571507" y="0"/>
            <a:ext cx="3620494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R" dirty="0"/>
              <a:t>Nodal Arrays and SPAC for Vs30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PRISTINA experiment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R" dirty="0"/>
              <a:t>M/V Langseth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SWPR: Seismic reflection profiles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TPHA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6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9351</TotalTime>
  <Words>612</Words>
  <Application>Microsoft Office PowerPoint</Application>
  <PresentationFormat>Widescreen</PresentationFormat>
  <Paragraphs>116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Victor Huerfano</cp:lastModifiedBy>
  <cp:revision>17</cp:revision>
  <dcterms:created xsi:type="dcterms:W3CDTF">2017-05-10T18:18:15Z</dcterms:created>
  <dcterms:modified xsi:type="dcterms:W3CDTF">2024-05-05T14:33:01Z</dcterms:modified>
</cp:coreProperties>
</file>