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mov" ContentType="video/quicktime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microsoft.com/office/2020/02/relationships/classificationlabels" Target="docMetadata/LabelInfo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22" r:id="rId2"/>
    <p:sldId id="298" r:id="rId3"/>
    <p:sldId id="308" r:id="rId4"/>
    <p:sldId id="313" r:id="rId5"/>
    <p:sldId id="294" r:id="rId6"/>
    <p:sldId id="319" r:id="rId7"/>
    <p:sldId id="305" r:id="rId8"/>
    <p:sldId id="299" r:id="rId9"/>
    <p:sldId id="287" r:id="rId10"/>
    <p:sldId id="304" r:id="rId11"/>
    <p:sldId id="282" r:id="rId12"/>
    <p:sldId id="300" r:id="rId13"/>
    <p:sldId id="288" r:id="rId14"/>
    <p:sldId id="284" r:id="rId15"/>
    <p:sldId id="285" r:id="rId16"/>
    <p:sldId id="317" r:id="rId17"/>
    <p:sldId id="292" r:id="rId18"/>
    <p:sldId id="286" r:id="rId19"/>
    <p:sldId id="291" r:id="rId20"/>
    <p:sldId id="293" r:id="rId21"/>
    <p:sldId id="301" r:id="rId22"/>
    <p:sldId id="314" r:id="rId23"/>
    <p:sldId id="289" r:id="rId24"/>
    <p:sldId id="315" r:id="rId25"/>
    <p:sldId id="295" r:id="rId26"/>
    <p:sldId id="321" r:id="rId27"/>
    <p:sldId id="320" r:id="rId28"/>
    <p:sldId id="297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7"/>
  </p:normalViewPr>
  <p:slideViewPr>
    <p:cSldViewPr snapToGrid="0">
      <p:cViewPr>
        <p:scale>
          <a:sx n="93" d="100"/>
          <a:sy n="93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4F61-18B0-3F4B-9D40-6F0A2ED5AC3C}" type="datetimeFigureOut">
              <a:rPr lang="it-IT" smtClean="0"/>
              <a:t>05/05/24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C26D8-09FE-F447-B229-36592BCCAE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26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discussion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ongoing</a:t>
            </a:r>
            <a:r>
              <a:rPr lang="it-IT" dirty="0" smtClean="0"/>
              <a:t> on </a:t>
            </a:r>
            <a:r>
              <a:rPr lang="it-IT" dirty="0" err="1" smtClean="0"/>
              <a:t>how</a:t>
            </a:r>
            <a:r>
              <a:rPr lang="it-IT" dirty="0" smtClean="0"/>
              <a:t> to balance </a:t>
            </a:r>
            <a:r>
              <a:rPr lang="it-IT" dirty="0" err="1" smtClean="0"/>
              <a:t>between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local</a:t>
            </a:r>
            <a:r>
              <a:rPr lang="it-IT" baseline="0" dirty="0" smtClean="0"/>
              <a:t> high-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approach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including</a:t>
            </a:r>
            <a:r>
              <a:rPr lang="it-IT" baseline="0" dirty="0" smtClean="0"/>
              <a:t> S-PTHA (time- and HPC-</a:t>
            </a:r>
            <a:r>
              <a:rPr lang="it-IT" baseline="0" dirty="0" err="1" smtClean="0"/>
              <a:t>consuming</a:t>
            </a:r>
            <a:r>
              <a:rPr lang="it-IT" baseline="0" dirty="0" smtClean="0"/>
              <a:t>) and a more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22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65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/>
              <a:t>05/05/2024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59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DE361B-72A1-4943-ADAA-F502BD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77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F1B435C-E1F9-4DEF-B182-3819184C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4867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FF9E784-935B-464F-9FD9-2B582204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4E1-7730-42C5-81CC-1D81BB05C61F}" type="datetime1">
              <a:rPr lang="fr-FR" smtClean="0"/>
              <a:t>05/05/2024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6600AD5-DA7F-45DA-B47F-08E5483D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3982934-2000-49EF-B820-8AE8F95C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953-55CE-4F69-B114-32A052554844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253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‹n.›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=""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13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42.sv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9" Type="http://schemas.openxmlformats.org/officeDocument/2006/relationships/image" Target="../media/image51.png"/><Relationship Id="rId10" Type="http://schemas.openxmlformats.org/officeDocument/2006/relationships/image" Target="../media/image52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jpeg"/><Relationship Id="rId12" Type="http://schemas.openxmlformats.org/officeDocument/2006/relationships/image" Target="../media/image70.jpeg"/><Relationship Id="rId13" Type="http://schemas.openxmlformats.org/officeDocument/2006/relationships/image" Target="../media/image71.jpeg"/><Relationship Id="rId14" Type="http://schemas.openxmlformats.org/officeDocument/2006/relationships/image" Target="../media/image72.jpeg"/><Relationship Id="rId15" Type="http://schemas.openxmlformats.org/officeDocument/2006/relationships/image" Target="../media/image73.jpeg"/><Relationship Id="rId16" Type="http://schemas.openxmlformats.org/officeDocument/2006/relationships/image" Target="../media/image74.jpeg"/><Relationship Id="rId17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jpeg"/><Relationship Id="rId10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png"/><Relationship Id="rId8" Type="http://schemas.openxmlformats.org/officeDocument/2006/relationships/image" Target="../media/image80.jpeg"/><Relationship Id="rId9" Type="http://schemas.openxmlformats.org/officeDocument/2006/relationships/image" Target="../media/image81.jpeg"/><Relationship Id="rId10" Type="http://schemas.openxmlformats.org/officeDocument/2006/relationships/image" Target="../media/image82.jpeg"/><Relationship Id="rId11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s://storymaps.arcgis.com/stories/32091c82e42a4d30a2f24b1e7b5955b6" TargetMode="External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hyperlink" Target="https://oceanexpert.org/expert/22532" TargetMode="External"/><Relationship Id="rId20" Type="http://schemas.openxmlformats.org/officeDocument/2006/relationships/hyperlink" Target="http://www.ioc-unesco.org/index.php?option=com_oe&amp;task=viewMemberRecord&amp;memberID=16683" TargetMode="External"/><Relationship Id="rId10" Type="http://schemas.openxmlformats.org/officeDocument/2006/relationships/hyperlink" Target="https://www.oceanexpert.net/expert/16193" TargetMode="External"/><Relationship Id="rId11" Type="http://schemas.openxmlformats.org/officeDocument/2006/relationships/hyperlink" Target="https://oceanexpert.org/expert/46052" TargetMode="External"/><Relationship Id="rId12" Type="http://schemas.openxmlformats.org/officeDocument/2006/relationships/hyperlink" Target="https://oceanexpert.org/expert/25796" TargetMode="External"/><Relationship Id="rId13" Type="http://schemas.openxmlformats.org/officeDocument/2006/relationships/hyperlink" Target="https://oceanexpert.org/expert/24006" TargetMode="External"/><Relationship Id="rId14" Type="http://schemas.openxmlformats.org/officeDocument/2006/relationships/hyperlink" Target="https://oceanexpert.org/expert/24010" TargetMode="External"/><Relationship Id="rId15" Type="http://schemas.openxmlformats.org/officeDocument/2006/relationships/hyperlink" Target="https://oceanexpert.org/expert/31907" TargetMode="External"/><Relationship Id="rId16" Type="http://schemas.openxmlformats.org/officeDocument/2006/relationships/hyperlink" Target="https://oceanexpert.org/expert/14823" TargetMode="External"/><Relationship Id="rId17" Type="http://schemas.openxmlformats.org/officeDocument/2006/relationships/hyperlink" Target="https://oceanexpert.org/expert/18340" TargetMode="External"/><Relationship Id="rId18" Type="http://schemas.openxmlformats.org/officeDocument/2006/relationships/hyperlink" Target="https://www.oceanexpert.net/expert/36030" TargetMode="External"/><Relationship Id="rId19" Type="http://schemas.openxmlformats.org/officeDocument/2006/relationships/hyperlink" Target="https://oceanexpert.org/expert/2400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s://oceanexpert.org/expert/23908" TargetMode="External"/><Relationship Id="rId4" Type="http://schemas.openxmlformats.org/officeDocument/2006/relationships/hyperlink" Target="https://www.oceanexpert.net/expert/22531" TargetMode="External"/><Relationship Id="rId5" Type="http://schemas.openxmlformats.org/officeDocument/2006/relationships/hyperlink" Target="https://www.oceanexpert.net/expert/23385" TargetMode="External"/><Relationship Id="rId6" Type="http://schemas.openxmlformats.org/officeDocument/2006/relationships/hyperlink" Target="https://oceanexpert.org/expert/16016" TargetMode="External"/><Relationship Id="rId7" Type="http://schemas.openxmlformats.org/officeDocument/2006/relationships/hyperlink" Target="http://www.ioc-unesco.org/index.php?option=com_oe&amp;task=viewMemberRecord&amp;memberID=18313" TargetMode="External"/><Relationship Id="rId8" Type="http://schemas.openxmlformats.org/officeDocument/2006/relationships/hyperlink" Target="https://oceanexpert.org/expert/39209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3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microsoft.com/office/2007/relationships/hdphoto" Target="../media/hdphoto1.wdp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6009" y="2192203"/>
            <a:ext cx="5644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ICG/NEAMTWS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9535" y="3641729"/>
            <a:ext cx="50578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Alessandro Amato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Ignacio Aguirre </a:t>
            </a:r>
            <a:r>
              <a:rPr lang="en-US" sz="2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Ayerbe</a:t>
            </a: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Amr </a:t>
            </a:r>
            <a:r>
              <a:rPr lang="en-US" sz="2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Hamouda</a:t>
            </a:r>
            <a:endParaRPr lang="en-US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Vice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Chairs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Denis 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 </a:t>
            </a: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Seng</a:t>
            </a:r>
          </a:p>
          <a:p>
            <a:pPr algn="ctr">
              <a:defRPr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it-IT" sz="2000" dirty="0"/>
          </a:p>
          <a:p>
            <a:pPr lvl="0" algn="ctr">
              <a:defRPr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3FC7C9-AF3A-5131-0B95-98F57811EC23}"/>
              </a:ext>
            </a:extLst>
          </p:cNvPr>
          <p:cNvSpPr txBox="1"/>
          <p:nvPr/>
        </p:nvSpPr>
        <p:spPr>
          <a:xfrm>
            <a:off x="6450764" y="865788"/>
            <a:ext cx="5355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ICG/CARIBE-EWS </a:t>
            </a:r>
            <a:r>
              <a:rPr lang="en-US" sz="2800" dirty="0" smtClean="0">
                <a:solidFill>
                  <a:srgbClr val="FFC000"/>
                </a:solidFill>
              </a:rPr>
              <a:t>XVII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Managua, Nicaragua, 6-9 May </a:t>
            </a:r>
            <a:r>
              <a:rPr lang="en-US" sz="2800" dirty="0" smtClean="0">
                <a:solidFill>
                  <a:srgbClr val="FFC000"/>
                </a:solidFill>
              </a:rPr>
              <a:t>2024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2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44.png">
            <a:extLst>
              <a:ext uri="{FF2B5EF4-FFF2-40B4-BE49-F238E27FC236}">
                <a16:creationId xmlns="" xmlns:a16="http://schemas.microsoft.com/office/drawing/2014/main" id="{94EABC69-AD53-C54F-667F-AB9D739C73F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8607" y="5517529"/>
            <a:ext cx="3340322" cy="1292843"/>
          </a:xfrm>
          <a:prstGeom prst="rect">
            <a:avLst/>
          </a:prstGeom>
          <a:ln/>
        </p:spPr>
      </p:pic>
      <p:sp>
        <p:nvSpPr>
          <p:cNvPr id="5" name="Rectangle 25">
            <a:extLst>
              <a:ext uri="{FF2B5EF4-FFF2-40B4-BE49-F238E27FC236}">
                <a16:creationId xmlns="" xmlns:a16="http://schemas.microsoft.com/office/drawing/2014/main" id="{12B85455-BA7F-0A12-CCBE-5A9233E79117}"/>
              </a:ext>
            </a:extLst>
          </p:cNvPr>
          <p:cNvSpPr/>
          <p:nvPr/>
        </p:nvSpPr>
        <p:spPr>
          <a:xfrm>
            <a:off x="8823881" y="844118"/>
            <a:ext cx="3303966" cy="1023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B9563884-FC1A-02CA-F39E-AF0A565B10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57323" y="1426093"/>
            <a:ext cx="2807406" cy="3944380"/>
          </a:xfrm>
          <a:prstGeom prst="rect">
            <a:avLst/>
          </a:prstGeom>
        </p:spPr>
      </p:pic>
      <p:pic>
        <p:nvPicPr>
          <p:cNvPr id="7" name="Picture 12" descr="Shape&#10;&#10;Description automatically generated with low confidence">
            <a:extLst>
              <a:ext uri="{FF2B5EF4-FFF2-40B4-BE49-F238E27FC236}">
                <a16:creationId xmlns="" xmlns:a16="http://schemas.microsoft.com/office/drawing/2014/main" id="{E07424E7-9AE7-9A04-ACB5-55E65DCD30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209" y="0"/>
            <a:ext cx="787563" cy="787563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="" xmlns:a16="http://schemas.microsoft.com/office/drawing/2014/main" id="{BE19A50C-DCB4-3D19-4525-0516C81FCADF}"/>
              </a:ext>
            </a:extLst>
          </p:cNvPr>
          <p:cNvSpPr txBox="1"/>
          <p:nvPr/>
        </p:nvSpPr>
        <p:spPr>
          <a:xfrm>
            <a:off x="585912" y="9703"/>
            <a:ext cx="649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TRRP IMPLEMENTATION  NEAM </a:t>
            </a:r>
            <a:r>
              <a:rPr lang="es-ES" sz="2800" b="1" dirty="0" smtClean="0">
                <a:solidFill>
                  <a:srgbClr val="002060"/>
                </a:solidFill>
              </a:rPr>
              <a:t>REGION</a:t>
            </a:r>
          </a:p>
          <a:p>
            <a:r>
              <a:rPr lang="es-ES" sz="2800" b="1" dirty="0" err="1" smtClean="0">
                <a:solidFill>
                  <a:srgbClr val="002060"/>
                </a:solidFill>
              </a:rPr>
              <a:t>Larnaca</a:t>
            </a:r>
            <a:r>
              <a:rPr lang="es-ES" sz="2800" b="1" dirty="0" smtClean="0">
                <a:solidFill>
                  <a:srgbClr val="002060"/>
                </a:solidFill>
              </a:rPr>
              <a:t>, </a:t>
            </a:r>
            <a:r>
              <a:rPr lang="es-ES" sz="2800" b="1" dirty="0" err="1" smtClean="0">
                <a:solidFill>
                  <a:srgbClr val="002060"/>
                </a:solidFill>
              </a:rPr>
              <a:t>Cyprus</a:t>
            </a:r>
            <a:r>
              <a:rPr lang="es-ES" sz="2800" b="1" dirty="0" smtClean="0">
                <a:solidFill>
                  <a:srgbClr val="002060"/>
                </a:solidFill>
              </a:rPr>
              <a:t> case </a:t>
            </a:r>
            <a:r>
              <a:rPr lang="es-ES" sz="2800" b="1" dirty="0" err="1" smtClean="0">
                <a:solidFill>
                  <a:srgbClr val="002060"/>
                </a:solidFill>
              </a:rPr>
              <a:t>study</a:t>
            </a:r>
            <a:r>
              <a:rPr lang="es-ES" sz="2800" b="1" dirty="0" smtClean="0">
                <a:solidFill>
                  <a:srgbClr val="002060"/>
                </a:solidFill>
              </a:rPr>
              <a:t> (</a:t>
            </a:r>
            <a:r>
              <a:rPr lang="es-ES" sz="2800" b="1" dirty="0" err="1" smtClean="0">
                <a:solidFill>
                  <a:srgbClr val="002060"/>
                </a:solidFill>
              </a:rPr>
              <a:t>CoastWave</a:t>
            </a:r>
            <a:r>
              <a:rPr lang="es-ES" sz="2800" b="1" dirty="0" smtClean="0">
                <a:solidFill>
                  <a:srgbClr val="002060"/>
                </a:solidFill>
              </a:rPr>
              <a:t>)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12" name="Imagen 18">
            <a:extLst>
              <a:ext uri="{FF2B5EF4-FFF2-40B4-BE49-F238E27FC236}">
                <a16:creationId xmlns="" xmlns:a16="http://schemas.microsoft.com/office/drawing/2014/main" id="{1A325396-C840-0B0E-C91A-336AA31481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08" y="4589788"/>
            <a:ext cx="3968173" cy="2220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FAA9D463-53FF-B354-D229-DBE812588B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10" y="1363554"/>
            <a:ext cx="3819970" cy="3354230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E00D90FB-B4A0-B9D0-F7EC-7DF3B8CB6658}"/>
              </a:ext>
            </a:extLst>
          </p:cNvPr>
          <p:cNvSpPr txBox="1"/>
          <p:nvPr/>
        </p:nvSpPr>
        <p:spPr>
          <a:xfrm>
            <a:off x="585912" y="933215"/>
            <a:ext cx="600919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02124"/>
                </a:solidFill>
                <a:latin typeface="Barlow Medium" panose="00000600000000000000" pitchFamily="2" charset="0"/>
              </a:rPr>
              <a:t>From </a:t>
            </a:r>
            <a:r>
              <a:rPr lang="en-US" dirty="0">
                <a:solidFill>
                  <a:srgbClr val="202124"/>
                </a:solidFill>
                <a:latin typeface="Barlow Medium" panose="00000600000000000000" pitchFamily="2" charset="0"/>
              </a:rPr>
              <a:t>PTHA to Evacuation Planning</a:t>
            </a:r>
            <a:endParaRPr lang="es-ES" dirty="0">
              <a:latin typeface="Barlow Medium" panose="00000600000000000000" pitchFamily="2" charset="0"/>
            </a:endParaRPr>
          </a:p>
        </p:txBody>
      </p:sp>
      <p:pic>
        <p:nvPicPr>
          <p:cNvPr id="15" name="Imagen 19">
            <a:extLst>
              <a:ext uri="{FF2B5EF4-FFF2-40B4-BE49-F238E27FC236}">
                <a16:creationId xmlns="" xmlns:a16="http://schemas.microsoft.com/office/drawing/2014/main" id="{CE299E60-16E2-FA20-0082-18887B5FFF4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9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012" y="711310"/>
            <a:ext cx="4890776" cy="3283519"/>
          </a:xfrm>
          <a:prstGeom prst="rect">
            <a:avLst/>
          </a:prstGeom>
          <a:noFill/>
        </p:spPr>
      </p:pic>
      <p:sp>
        <p:nvSpPr>
          <p:cNvPr id="16" name="Arrow: Right 16">
            <a:extLst>
              <a:ext uri="{FF2B5EF4-FFF2-40B4-BE49-F238E27FC236}">
                <a16:creationId xmlns="" xmlns:a16="http://schemas.microsoft.com/office/drawing/2014/main" id="{FF1FC54E-F62D-50F4-5AC0-548425744FB3}"/>
              </a:ext>
            </a:extLst>
          </p:cNvPr>
          <p:cNvSpPr/>
          <p:nvPr/>
        </p:nvSpPr>
        <p:spPr>
          <a:xfrm>
            <a:off x="4361383" y="3183000"/>
            <a:ext cx="468952" cy="246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Oval 18">
            <a:extLst>
              <a:ext uri="{FF2B5EF4-FFF2-40B4-BE49-F238E27FC236}">
                <a16:creationId xmlns="" xmlns:a16="http://schemas.microsoft.com/office/drawing/2014/main" id="{0D563B4E-ED5B-37CD-A56B-62820906A784}"/>
              </a:ext>
            </a:extLst>
          </p:cNvPr>
          <p:cNvSpPr/>
          <p:nvPr/>
        </p:nvSpPr>
        <p:spPr>
          <a:xfrm>
            <a:off x="4205023" y="1763861"/>
            <a:ext cx="328017" cy="3280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8" name="Imagen 7">
            <a:extLst>
              <a:ext uri="{FF2B5EF4-FFF2-40B4-BE49-F238E27FC236}">
                <a16:creationId xmlns="" xmlns:a16="http://schemas.microsoft.com/office/drawing/2014/main" id="{97B95ACB-0845-0732-9BD4-A696B8D621D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852"/>
          <a:stretch/>
        </p:blipFill>
        <p:spPr>
          <a:xfrm>
            <a:off x="7441943" y="3155307"/>
            <a:ext cx="3446032" cy="164236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pic>
        <p:nvPicPr>
          <p:cNvPr id="19" name="Imagen 5">
            <a:extLst>
              <a:ext uri="{FF2B5EF4-FFF2-40B4-BE49-F238E27FC236}">
                <a16:creationId xmlns="" xmlns:a16="http://schemas.microsoft.com/office/drawing/2014/main" id="{607B2AFE-0E34-2569-748F-80578F1754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6645" y="3758395"/>
            <a:ext cx="1371631" cy="55937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="" xmlns:a16="http://schemas.microsoft.com/office/drawing/2014/main" id="{A2988E36-5033-7EE7-4DD6-3EF28A7FD969}"/>
              </a:ext>
            </a:extLst>
          </p:cNvPr>
          <p:cNvSpPr/>
          <p:nvPr/>
        </p:nvSpPr>
        <p:spPr>
          <a:xfrm>
            <a:off x="4197375" y="3245741"/>
            <a:ext cx="328017" cy="3280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1" name="Group 28">
            <a:extLst>
              <a:ext uri="{FF2B5EF4-FFF2-40B4-BE49-F238E27FC236}">
                <a16:creationId xmlns="" xmlns:a16="http://schemas.microsoft.com/office/drawing/2014/main" id="{A9020E67-FC75-FA41-AD92-3109DA66468D}"/>
              </a:ext>
            </a:extLst>
          </p:cNvPr>
          <p:cNvGrpSpPr/>
          <p:nvPr/>
        </p:nvGrpSpPr>
        <p:grpSpPr>
          <a:xfrm>
            <a:off x="6916369" y="2819061"/>
            <a:ext cx="552820" cy="386834"/>
            <a:chOff x="6781901" y="2862446"/>
            <a:chExt cx="552820" cy="386834"/>
          </a:xfrm>
        </p:grpSpPr>
        <p:sp>
          <p:nvSpPr>
            <p:cNvPr id="22" name="Arrow: Right 27">
              <a:extLst>
                <a:ext uri="{FF2B5EF4-FFF2-40B4-BE49-F238E27FC236}">
                  <a16:creationId xmlns="" xmlns:a16="http://schemas.microsoft.com/office/drawing/2014/main" id="{420DC9D5-B97C-FD1C-3B54-68E292367280}"/>
                </a:ext>
              </a:extLst>
            </p:cNvPr>
            <p:cNvSpPr/>
            <p:nvPr/>
          </p:nvSpPr>
          <p:spPr>
            <a:xfrm>
              <a:off x="6944194" y="2862446"/>
              <a:ext cx="390527" cy="2460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0">
              <a:extLst>
                <a:ext uri="{FF2B5EF4-FFF2-40B4-BE49-F238E27FC236}">
                  <a16:creationId xmlns="" xmlns:a16="http://schemas.microsoft.com/office/drawing/2014/main" id="{CCEAE607-B6FD-26B1-F823-F5B24A0DCCBA}"/>
                </a:ext>
              </a:extLst>
            </p:cNvPr>
            <p:cNvSpPr/>
            <p:nvPr/>
          </p:nvSpPr>
          <p:spPr>
            <a:xfrm>
              <a:off x="6781901" y="2921263"/>
              <a:ext cx="328017" cy="328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4" name="TextBox 33">
            <a:extLst>
              <a:ext uri="{FF2B5EF4-FFF2-40B4-BE49-F238E27FC236}">
                <a16:creationId xmlns="" xmlns:a16="http://schemas.microsoft.com/office/drawing/2014/main" id="{187FA491-E234-945D-7C02-B42B945447FD}"/>
              </a:ext>
            </a:extLst>
          </p:cNvPr>
          <p:cNvSpPr txBox="1"/>
          <p:nvPr/>
        </p:nvSpPr>
        <p:spPr>
          <a:xfrm>
            <a:off x="7567475" y="4478255"/>
            <a:ext cx="3500966" cy="307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Decision adopted by the national authorities</a:t>
            </a:r>
            <a:endParaRPr lang="es-ES" sz="1400" b="1" dirty="0">
              <a:solidFill>
                <a:schemeClr val="bg1"/>
              </a:solidFill>
            </a:endParaRPr>
          </a:p>
        </p:txBody>
      </p:sp>
      <p:grpSp>
        <p:nvGrpSpPr>
          <p:cNvPr id="25" name="Group 34">
            <a:extLst>
              <a:ext uri="{FF2B5EF4-FFF2-40B4-BE49-F238E27FC236}">
                <a16:creationId xmlns="" xmlns:a16="http://schemas.microsoft.com/office/drawing/2014/main" id="{4734F616-F205-6024-CE49-BE9449611590}"/>
              </a:ext>
            </a:extLst>
          </p:cNvPr>
          <p:cNvGrpSpPr/>
          <p:nvPr/>
        </p:nvGrpSpPr>
        <p:grpSpPr>
          <a:xfrm>
            <a:off x="9036881" y="3842654"/>
            <a:ext cx="328017" cy="518157"/>
            <a:chOff x="8450021" y="5607694"/>
            <a:chExt cx="328017" cy="518157"/>
          </a:xfrm>
        </p:grpSpPr>
        <p:sp>
          <p:nvSpPr>
            <p:cNvPr id="26" name="Arrow: Right 29">
              <a:extLst>
                <a:ext uri="{FF2B5EF4-FFF2-40B4-BE49-F238E27FC236}">
                  <a16:creationId xmlns="" xmlns:a16="http://schemas.microsoft.com/office/drawing/2014/main" id="{CAEE5E63-75F2-5388-6E25-9404D3461EF8}"/>
                </a:ext>
              </a:extLst>
            </p:cNvPr>
            <p:cNvSpPr/>
            <p:nvPr/>
          </p:nvSpPr>
          <p:spPr>
            <a:xfrm rot="5400000">
              <a:off x="8460140" y="5856229"/>
              <a:ext cx="307779" cy="23146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7" name="Oval 30">
              <a:extLst>
                <a:ext uri="{FF2B5EF4-FFF2-40B4-BE49-F238E27FC236}">
                  <a16:creationId xmlns="" xmlns:a16="http://schemas.microsoft.com/office/drawing/2014/main" id="{0482CAB5-7578-0DB6-622B-293811DEF6B0}"/>
                </a:ext>
              </a:extLst>
            </p:cNvPr>
            <p:cNvSpPr/>
            <p:nvPr/>
          </p:nvSpPr>
          <p:spPr>
            <a:xfrm>
              <a:off x="8450021" y="5607694"/>
              <a:ext cx="328017" cy="328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8" name="image42.png">
            <a:extLst>
              <a:ext uri="{FF2B5EF4-FFF2-40B4-BE49-F238E27FC236}">
                <a16:creationId xmlns="" xmlns:a16="http://schemas.microsoft.com/office/drawing/2014/main" id="{0A49B984-BB1F-0279-D7D6-76908699AAD9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23900" y="5517529"/>
            <a:ext cx="3755269" cy="1292843"/>
          </a:xfrm>
          <a:prstGeom prst="rect">
            <a:avLst/>
          </a:prstGeom>
          <a:ln/>
        </p:spPr>
      </p:pic>
      <p:grpSp>
        <p:nvGrpSpPr>
          <p:cNvPr id="29" name="Group 40">
            <a:extLst>
              <a:ext uri="{FF2B5EF4-FFF2-40B4-BE49-F238E27FC236}">
                <a16:creationId xmlns="" xmlns:a16="http://schemas.microsoft.com/office/drawing/2014/main" id="{9CD1D025-2011-4ABF-4EEB-D549108EDB26}"/>
              </a:ext>
            </a:extLst>
          </p:cNvPr>
          <p:cNvGrpSpPr/>
          <p:nvPr/>
        </p:nvGrpSpPr>
        <p:grpSpPr>
          <a:xfrm>
            <a:off x="8267146" y="4757361"/>
            <a:ext cx="328017" cy="517277"/>
            <a:chOff x="8260048" y="5049166"/>
            <a:chExt cx="328017" cy="517277"/>
          </a:xfrm>
        </p:grpSpPr>
        <p:sp>
          <p:nvSpPr>
            <p:cNvPr id="30" name="Oval 37">
              <a:extLst>
                <a:ext uri="{FF2B5EF4-FFF2-40B4-BE49-F238E27FC236}">
                  <a16:creationId xmlns="" xmlns:a16="http://schemas.microsoft.com/office/drawing/2014/main" id="{2BC26959-FE07-323A-79B7-776D1905D98E}"/>
                </a:ext>
              </a:extLst>
            </p:cNvPr>
            <p:cNvSpPr/>
            <p:nvPr/>
          </p:nvSpPr>
          <p:spPr>
            <a:xfrm>
              <a:off x="8260048" y="5049166"/>
              <a:ext cx="328017" cy="328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31" name="Arrow: Right 39">
              <a:extLst>
                <a:ext uri="{FF2B5EF4-FFF2-40B4-BE49-F238E27FC236}">
                  <a16:creationId xmlns="" xmlns:a16="http://schemas.microsoft.com/office/drawing/2014/main" id="{CC5C9ABA-D6CA-1E02-4E56-56BA6570843A}"/>
                </a:ext>
              </a:extLst>
            </p:cNvPr>
            <p:cNvSpPr/>
            <p:nvPr/>
          </p:nvSpPr>
          <p:spPr>
            <a:xfrm rot="5400000">
              <a:off x="8289194" y="5323102"/>
              <a:ext cx="255216" cy="23146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41">
            <a:extLst>
              <a:ext uri="{FF2B5EF4-FFF2-40B4-BE49-F238E27FC236}">
                <a16:creationId xmlns="" xmlns:a16="http://schemas.microsoft.com/office/drawing/2014/main" id="{F480D8DD-E33C-8CC1-106D-1E40DBE22200}"/>
              </a:ext>
            </a:extLst>
          </p:cNvPr>
          <p:cNvSpPr txBox="1"/>
          <p:nvPr/>
        </p:nvSpPr>
        <p:spPr>
          <a:xfrm>
            <a:off x="3720708" y="1524332"/>
            <a:ext cx="776444" cy="307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PTHA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33" name="TextBox 42">
            <a:extLst>
              <a:ext uri="{FF2B5EF4-FFF2-40B4-BE49-F238E27FC236}">
                <a16:creationId xmlns="" xmlns:a16="http://schemas.microsoft.com/office/drawing/2014/main" id="{6CBBDC4B-2809-76F6-7A53-1ED36216719C}"/>
              </a:ext>
            </a:extLst>
          </p:cNvPr>
          <p:cNvSpPr txBox="1"/>
          <p:nvPr/>
        </p:nvSpPr>
        <p:spPr>
          <a:xfrm>
            <a:off x="2627810" y="4108924"/>
            <a:ext cx="1981633" cy="52322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kern="1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ANALYSIS TO FACILITATE DECISION MAKING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34" name="Arrow: Right 23">
            <a:extLst>
              <a:ext uri="{FF2B5EF4-FFF2-40B4-BE49-F238E27FC236}">
                <a16:creationId xmlns="" xmlns:a16="http://schemas.microsoft.com/office/drawing/2014/main" id="{09EB4053-D98D-E25E-BDEE-86F02BF208C5}"/>
              </a:ext>
            </a:extLst>
          </p:cNvPr>
          <p:cNvSpPr/>
          <p:nvPr/>
        </p:nvSpPr>
        <p:spPr>
          <a:xfrm rot="5400000">
            <a:off x="3931052" y="3661251"/>
            <a:ext cx="658662" cy="23146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5" name="TextBox 43">
            <a:extLst>
              <a:ext uri="{FF2B5EF4-FFF2-40B4-BE49-F238E27FC236}">
                <a16:creationId xmlns="" xmlns:a16="http://schemas.microsoft.com/office/drawing/2014/main" id="{F704111C-20C7-A51D-8A30-70FB7CCBEC2F}"/>
              </a:ext>
            </a:extLst>
          </p:cNvPr>
          <p:cNvSpPr txBox="1"/>
          <p:nvPr/>
        </p:nvSpPr>
        <p:spPr>
          <a:xfrm>
            <a:off x="8539633" y="4994309"/>
            <a:ext cx="3637987" cy="52322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Multi-stakeholder development of evacuation maps based on PTHA and Evacuation models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8126" y="2552572"/>
            <a:ext cx="12047620" cy="3482919"/>
            <a:chOff x="6236247" y="13657899"/>
            <a:chExt cx="30512469" cy="876871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57887" y="15061089"/>
              <a:ext cx="9517170" cy="344486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95706" y="13657899"/>
              <a:ext cx="4953010" cy="430683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93529" y="15575726"/>
              <a:ext cx="8611768" cy="409956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2843" y="14935668"/>
              <a:ext cx="7980399" cy="364846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6247" y="17264491"/>
              <a:ext cx="4108712" cy="5162121"/>
            </a:xfrm>
            <a:prstGeom prst="rect">
              <a:avLst/>
            </a:prstGeom>
          </p:spPr>
        </p:pic>
      </p:grpSp>
      <p:pic>
        <p:nvPicPr>
          <p:cNvPr id="12" name="Picture 20" descr="fig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536" y="792203"/>
            <a:ext cx="1914116" cy="119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E6BAB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9940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706" y="1990915"/>
            <a:ext cx="1311266" cy="77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32250" y="1933179"/>
            <a:ext cx="1361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Tsunamigenic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719138" indent="-719138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seismicity.</a:t>
            </a:r>
          </a:p>
          <a:p>
            <a:pPr marL="719138" indent="-719138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b) Seismicity per </a:t>
            </a:r>
          </a:p>
          <a:p>
            <a:pPr marL="719138" indent="-719138"/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Seismogenic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zone</a:t>
            </a:r>
            <a:endParaRPr lang="fr-FR" sz="1200" dirty="0"/>
          </a:p>
        </p:txBody>
      </p:sp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74384" y="667110"/>
            <a:ext cx="2676918" cy="16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171" y="327606"/>
            <a:ext cx="2043239" cy="16049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48897" y="2311353"/>
            <a:ext cx="2528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 algn="just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Overview of the method (from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Souty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Gailler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2021).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973903" y="5294629"/>
            <a:ext cx="99935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prstClr val="black"/>
                </a:solidFill>
              </a:rPr>
              <a:t>Probability over 2500 years</a:t>
            </a:r>
            <a:endParaRPr lang="en-US" sz="1600" b="1" dirty="0">
              <a:solidFill>
                <a:prstClr val="black"/>
              </a:solidFill>
            </a:endParaRP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Stronger maximum waves heights expected </a:t>
            </a:r>
            <a:r>
              <a:rPr lang="en-US" sz="1600" dirty="0">
                <a:solidFill>
                  <a:prstClr val="black"/>
                </a:solidFill>
              </a:rPr>
              <a:t>in easternmost </a:t>
            </a:r>
            <a:r>
              <a:rPr lang="en-US" sz="1600" dirty="0" smtClean="0">
                <a:solidFill>
                  <a:prstClr val="black"/>
                </a:solidFill>
              </a:rPr>
              <a:t>areas </a:t>
            </a:r>
          </a:p>
          <a:p>
            <a:pPr marL="723900" lvl="1" indent="-2667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up to 100% probability of 1.2 m waves in the </a:t>
            </a:r>
            <a:r>
              <a:rPr lang="en-US" sz="1600" dirty="0" err="1">
                <a:solidFill>
                  <a:prstClr val="black"/>
                </a:solidFill>
              </a:rPr>
              <a:t>Alpes</a:t>
            </a:r>
            <a:r>
              <a:rPr lang="en-US" sz="1600" dirty="0">
                <a:solidFill>
                  <a:prstClr val="black"/>
                </a:solidFill>
              </a:rPr>
              <a:t> Maritimes and </a:t>
            </a:r>
            <a:r>
              <a:rPr lang="en-US" sz="1600" dirty="0" err="1">
                <a:solidFill>
                  <a:prstClr val="black"/>
                </a:solidFill>
              </a:rPr>
              <a:t>Var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departments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Lower amplitudes expected toward the west</a:t>
            </a:r>
            <a:endParaRPr lang="en-US" sz="1600" dirty="0">
              <a:solidFill>
                <a:prstClr val="black"/>
              </a:solidFill>
            </a:endParaRPr>
          </a:p>
          <a:p>
            <a:pPr marL="723900" lvl="1" indent="-2667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up to 100% probability of </a:t>
            </a:r>
            <a:r>
              <a:rPr lang="en-US" sz="1600" dirty="0" smtClean="0">
                <a:solidFill>
                  <a:prstClr val="black"/>
                </a:solidFill>
              </a:rPr>
              <a:t>50 cm </a:t>
            </a:r>
            <a:r>
              <a:rPr lang="en-US" sz="1600" dirty="0">
                <a:solidFill>
                  <a:prstClr val="black"/>
                </a:solidFill>
              </a:rPr>
              <a:t>waves in the </a:t>
            </a:r>
            <a:r>
              <a:rPr lang="en-US" sz="1600" dirty="0" err="1" smtClean="0">
                <a:solidFill>
                  <a:prstClr val="black"/>
                </a:solidFill>
              </a:rPr>
              <a:t>Bouches</a:t>
            </a:r>
            <a:r>
              <a:rPr lang="en-US" sz="1600" dirty="0" smtClean="0">
                <a:solidFill>
                  <a:prstClr val="black"/>
                </a:solidFill>
              </a:rPr>
              <a:t>-du-Rhône department</a:t>
            </a:r>
          </a:p>
          <a:p>
            <a:pPr marL="723900" lvl="1" indent="-2667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up to </a:t>
            </a:r>
            <a:r>
              <a:rPr lang="en-US" sz="1600" dirty="0" smtClean="0">
                <a:solidFill>
                  <a:prstClr val="black"/>
                </a:solidFill>
              </a:rPr>
              <a:t>80-90% </a:t>
            </a:r>
            <a:r>
              <a:rPr lang="en-US" sz="1600" dirty="0">
                <a:solidFill>
                  <a:prstClr val="black"/>
                </a:solidFill>
              </a:rPr>
              <a:t>probability of </a:t>
            </a:r>
            <a:r>
              <a:rPr lang="en-US" sz="1600" dirty="0" smtClean="0">
                <a:solidFill>
                  <a:prstClr val="black"/>
                </a:solidFill>
              </a:rPr>
              <a:t>50 cm </a:t>
            </a:r>
            <a:r>
              <a:rPr lang="en-US" sz="1600" dirty="0">
                <a:solidFill>
                  <a:prstClr val="black"/>
                </a:solidFill>
              </a:rPr>
              <a:t>waves </a:t>
            </a:r>
            <a:r>
              <a:rPr lang="en-US" sz="1600" dirty="0" smtClean="0">
                <a:solidFill>
                  <a:prstClr val="black"/>
                </a:solidFill>
              </a:rPr>
              <a:t>locally in </a:t>
            </a:r>
            <a:r>
              <a:rPr lang="en-US" sz="1600" dirty="0">
                <a:solidFill>
                  <a:prstClr val="black"/>
                </a:solidFill>
              </a:rPr>
              <a:t>the </a:t>
            </a:r>
            <a:r>
              <a:rPr lang="en-US" sz="1600" dirty="0" err="1" smtClean="0">
                <a:solidFill>
                  <a:prstClr val="black"/>
                </a:solidFill>
              </a:rPr>
              <a:t>Hérault</a:t>
            </a:r>
            <a:r>
              <a:rPr lang="en-US" sz="1600" dirty="0" smtClean="0">
                <a:solidFill>
                  <a:prstClr val="black"/>
                </a:solidFill>
              </a:rPr>
              <a:t>, Aude and </a:t>
            </a:r>
            <a:r>
              <a:rPr lang="en-US" sz="1600" dirty="0" err="1" smtClean="0">
                <a:solidFill>
                  <a:prstClr val="black"/>
                </a:solidFill>
              </a:rPr>
              <a:t>Pyrénées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Orientales</a:t>
            </a:r>
            <a:r>
              <a:rPr lang="en-US" sz="1600" dirty="0" smtClean="0">
                <a:solidFill>
                  <a:prstClr val="black"/>
                </a:solidFill>
              </a:rPr>
              <a:t> departments</a:t>
            </a:r>
          </a:p>
          <a:p>
            <a:pPr marL="723900" lvl="1" indent="-26670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61238" y="4463005"/>
            <a:ext cx="4967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 algn="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Probability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occurrence of waves with a maximum height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0.5 m to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1.2 m over a 2500-year period, considering the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seismogenic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zones of the Algerian margin (z03+z05) and the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Ligurian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Sea (z05+z06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along the French coastline at 25 m resolution.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2681" y="694703"/>
            <a:ext cx="39627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03388"/>
            <a:r>
              <a:rPr lang="en-US" sz="1600" b="1" dirty="0" smtClean="0"/>
              <a:t>Approach</a:t>
            </a:r>
          </a:p>
          <a:p>
            <a:pPr marL="457200" indent="-457200" defTabSz="1703388">
              <a:buFont typeface="Arial" panose="020B0604020202020204" pitchFamily="34" charset="0"/>
              <a:buChar char="•"/>
            </a:pPr>
            <a:r>
              <a:rPr lang="en-US" sz="1600" dirty="0" smtClean="0"/>
              <a:t>S-PTHA HR optimized in computation time, site independent method</a:t>
            </a:r>
          </a:p>
          <a:p>
            <a:pPr marL="457200" indent="-457200" defTabSz="1703388">
              <a:buFont typeface="Arial" panose="020B0604020202020204" pitchFamily="34" charset="0"/>
              <a:buChar char="•"/>
            </a:pPr>
            <a:r>
              <a:rPr lang="en-US" sz="1600" dirty="0" smtClean="0"/>
              <a:t>Scenarios based on CENALT faults and </a:t>
            </a:r>
            <a:r>
              <a:rPr lang="en-US" sz="1600" dirty="0" err="1" smtClean="0"/>
              <a:t>seismogenic</a:t>
            </a:r>
            <a:r>
              <a:rPr lang="en-US" sz="1600" dirty="0" smtClean="0"/>
              <a:t> zones</a:t>
            </a:r>
          </a:p>
          <a:p>
            <a:pPr marL="457200" indent="-457200" defTabSz="1703388">
              <a:buFont typeface="Arial" panose="020B0604020202020204" pitchFamily="34" charset="0"/>
              <a:buChar char="•"/>
            </a:pPr>
            <a:r>
              <a:rPr lang="en-US" sz="1600" dirty="0" smtClean="0"/>
              <a:t>Integration of heterogeneous sources, application to the entire French Mediterranean coastline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1403" y="-18023"/>
            <a:ext cx="7550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High-Resolution Seismic-Probabilistic Tsunami Hazard Assessment (S-PTHA) along the French Mediterranean coastlines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740865" y="1862583"/>
            <a:ext cx="228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Extent of target zones at 25 m resolution (red rectangles) based on bathy-topo Litto3d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®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data. </a:t>
            </a:r>
          </a:p>
          <a:p>
            <a:pPr algn="r"/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10819486" y="3625642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Alpes Maritimes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330844" y="3287134"/>
            <a:ext cx="38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Var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184242" y="2997772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Bouches-du-Rhône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026745" y="2938403"/>
            <a:ext cx="647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Hérault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17002" y="3816393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Aude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832537" y="5238546"/>
            <a:ext cx="82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Pyrénées</a:t>
            </a:r>
          </a:p>
          <a:p>
            <a:r>
              <a:rPr lang="fr-FR" sz="1200" dirty="0" smtClean="0">
                <a:solidFill>
                  <a:srgbClr val="FF0000"/>
                </a:solidFill>
              </a:rPr>
              <a:t>Orientales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331788" y="2346385"/>
            <a:ext cx="5860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NEAMTWS</a:t>
            </a:r>
          </a:p>
          <a:p>
            <a:endParaRPr lang="it-IT" sz="4000" b="1" dirty="0">
              <a:solidFill>
                <a:srgbClr val="FFFF00"/>
              </a:solidFill>
            </a:endParaRPr>
          </a:p>
          <a:p>
            <a:r>
              <a:rPr lang="it-IT" sz="4000" b="1" dirty="0" smtClean="0">
                <a:solidFill>
                  <a:srgbClr val="FFFF00"/>
                </a:solidFill>
              </a:rPr>
              <a:t>PILLAR 2 - WARNING 2023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7125" y="222176"/>
            <a:ext cx="10515600" cy="664778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NEAMTWS 2023 Events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953-55CE-4F69-B114-32A052554844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2" y="1029904"/>
            <a:ext cx="11884475" cy="56096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725010" y="1066341"/>
            <a:ext cx="3427637" cy="1754326"/>
          </a:xfrm>
          <a:prstGeom prst="rect">
            <a:avLst/>
          </a:prstGeom>
          <a:solidFill>
            <a:schemeClr val="accent1">
              <a:lumMod val="7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11 </a:t>
            </a:r>
            <a:r>
              <a:rPr lang="fr-FR" dirty="0" err="1" smtClean="0">
                <a:solidFill>
                  <a:schemeClr val="bg1"/>
                </a:solidFill>
              </a:rPr>
              <a:t>events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M 5.5 to 7.9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4 NE Atlantic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7 </a:t>
            </a:r>
            <a:r>
              <a:rPr lang="fr-FR" dirty="0" err="1" smtClean="0">
                <a:solidFill>
                  <a:schemeClr val="bg1"/>
                </a:solidFill>
              </a:rPr>
              <a:t>Mediterranean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Mostly</a:t>
            </a:r>
            <a:r>
              <a:rPr lang="fr-FR" dirty="0">
                <a:solidFill>
                  <a:schemeClr val="bg1"/>
                </a:solidFill>
              </a:rPr>
              <a:t> information </a:t>
            </a:r>
            <a:r>
              <a:rPr lang="fr-FR" dirty="0" err="1">
                <a:solidFill>
                  <a:schemeClr val="bg1"/>
                </a:solidFill>
              </a:rPr>
              <a:t>level</a:t>
            </a:r>
            <a:endParaRPr lang="fr-FR" dirty="0">
              <a:solidFill>
                <a:schemeClr val="bg1"/>
              </a:solidFill>
            </a:endParaRPr>
          </a:p>
          <a:p>
            <a:pPr lvl="1"/>
            <a:r>
              <a:rPr lang="fr-FR" dirty="0" err="1" smtClean="0">
                <a:solidFill>
                  <a:schemeClr val="bg1"/>
                </a:solidFill>
              </a:rPr>
              <a:t>Feb</a:t>
            </a:r>
            <a:r>
              <a:rPr lang="fr-FR" dirty="0" smtClean="0">
                <a:solidFill>
                  <a:schemeClr val="bg1"/>
                </a:solidFill>
              </a:rPr>
              <a:t>. 6 </a:t>
            </a:r>
            <a:r>
              <a:rPr lang="fr-FR" dirty="0">
                <a:solidFill>
                  <a:schemeClr val="bg1"/>
                </a:solidFill>
              </a:rPr>
              <a:t>– M 7.9 </a:t>
            </a:r>
            <a:r>
              <a:rPr lang="fr-FR" dirty="0" smtClean="0">
                <a:solidFill>
                  <a:schemeClr val="bg1"/>
                </a:solidFill>
              </a:rPr>
              <a:t> -  Watch</a:t>
            </a:r>
            <a:endParaRPr lang="fr-FR" dirty="0">
              <a:solidFill>
                <a:schemeClr val="bg1"/>
              </a:solidFill>
            </a:endParaRPr>
          </a:p>
          <a:p>
            <a:pPr lvl="1"/>
            <a:r>
              <a:rPr lang="fr-FR" dirty="0" err="1" smtClean="0">
                <a:solidFill>
                  <a:schemeClr val="bg1"/>
                </a:solidFill>
              </a:rPr>
              <a:t>Feb</a:t>
            </a:r>
            <a:r>
              <a:rPr lang="fr-FR" dirty="0" smtClean="0">
                <a:solidFill>
                  <a:schemeClr val="bg1"/>
                </a:solidFill>
              </a:rPr>
              <a:t> 20 - </a:t>
            </a:r>
            <a:r>
              <a:rPr lang="fr-FR" dirty="0">
                <a:solidFill>
                  <a:schemeClr val="bg1"/>
                </a:solidFill>
              </a:rPr>
              <a:t>M 6.3 </a:t>
            </a:r>
            <a:r>
              <a:rPr lang="fr-FR" dirty="0" smtClean="0">
                <a:solidFill>
                  <a:schemeClr val="bg1"/>
                </a:solidFill>
              </a:rPr>
              <a:t> -  </a:t>
            </a:r>
            <a:r>
              <a:rPr lang="fr-FR" dirty="0" err="1" smtClean="0">
                <a:solidFill>
                  <a:schemeClr val="bg1"/>
                </a:solidFill>
              </a:rPr>
              <a:t>Advisory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62" y="4171919"/>
            <a:ext cx="3001814" cy="2467622"/>
          </a:xfrm>
          <a:prstGeom prst="rect">
            <a:avLst/>
          </a:prstGeom>
        </p:spPr>
      </p:pic>
      <p:pic>
        <p:nvPicPr>
          <p:cNvPr id="8" name="Google Shape;196;p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8941" y="74683"/>
            <a:ext cx="1253706" cy="69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563089" y="94101"/>
            <a:ext cx="8229600" cy="85725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 smtClean="0"/>
              <a:t>Turkey</a:t>
            </a:r>
            <a:r>
              <a:rPr lang="it-IT" sz="4000" dirty="0" smtClean="0"/>
              <a:t> </a:t>
            </a:r>
            <a:r>
              <a:rPr lang="it-IT" sz="4000" dirty="0" err="1" smtClean="0"/>
              <a:t>event</a:t>
            </a:r>
            <a:r>
              <a:rPr lang="it-IT" sz="4000" dirty="0" smtClean="0"/>
              <a:t> Feb. 6, 2023 </a:t>
            </a:r>
          </a:p>
        </p:txBody>
      </p:sp>
      <p:sp>
        <p:nvSpPr>
          <p:cNvPr id="4" name="Segnaposto testo 2"/>
          <p:cNvSpPr txBox="1">
            <a:spLocks/>
          </p:cNvSpPr>
          <p:nvPr/>
        </p:nvSpPr>
        <p:spPr>
          <a:xfrm>
            <a:off x="0" y="1511794"/>
            <a:ext cx="5373089" cy="33944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charset="0"/>
              <a:buChar char="•"/>
            </a:pPr>
            <a:r>
              <a:rPr lang="it-IT" dirty="0" smtClean="0"/>
              <a:t>First </a:t>
            </a:r>
            <a:r>
              <a:rPr lang="it-IT" dirty="0" err="1" smtClean="0"/>
              <a:t>event</a:t>
            </a:r>
            <a:r>
              <a:rPr lang="it-IT" dirty="0" smtClean="0"/>
              <a:t> </a:t>
            </a:r>
            <a:r>
              <a:rPr lang="it-IT" dirty="0" err="1" smtClean="0"/>
              <a:t>having</a:t>
            </a:r>
            <a:r>
              <a:rPr lang="it-IT" dirty="0" smtClean="0"/>
              <a:t> </a:t>
            </a:r>
            <a:r>
              <a:rPr lang="it-IT" dirty="0" err="1" smtClean="0"/>
              <a:t>triggered</a:t>
            </a:r>
            <a:r>
              <a:rPr lang="it-IT" dirty="0" smtClean="0"/>
              <a:t> a </a:t>
            </a:r>
            <a:r>
              <a:rPr lang="it-IT" dirty="0" err="1" smtClean="0"/>
              <a:t>basin</a:t>
            </a:r>
            <a:r>
              <a:rPr lang="it-IT" dirty="0" smtClean="0"/>
              <a:t>-wide </a:t>
            </a:r>
            <a:r>
              <a:rPr lang="it-IT" b="1" dirty="0" smtClean="0"/>
              <a:t>Maximum </a:t>
            </a:r>
            <a:r>
              <a:rPr lang="it-IT" b="1" dirty="0" err="1" smtClean="0"/>
              <a:t>Alert</a:t>
            </a:r>
            <a:r>
              <a:rPr lang="it-IT" b="1" dirty="0" smtClean="0"/>
              <a:t> </a:t>
            </a:r>
            <a:r>
              <a:rPr lang="it-IT" b="1" dirty="0" err="1" smtClean="0"/>
              <a:t>level</a:t>
            </a:r>
            <a:r>
              <a:rPr lang="it-IT" dirty="0" smtClean="0"/>
              <a:t>,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highlighting</a:t>
            </a:r>
            <a:r>
              <a:rPr lang="it-IT" dirty="0" smtClean="0"/>
              <a:t> </a:t>
            </a:r>
            <a:r>
              <a:rPr lang="it-IT" dirty="0"/>
              <a:t>the </a:t>
            </a:r>
            <a:r>
              <a:rPr lang="it-IT" b="1" dirty="0"/>
              <a:t>DM </a:t>
            </a:r>
            <a:r>
              <a:rPr lang="it-IT" b="1" dirty="0" err="1" smtClean="0"/>
              <a:t>problems</a:t>
            </a:r>
            <a:endParaRPr lang="it-IT" b="1" dirty="0" smtClean="0"/>
          </a:p>
          <a:p>
            <a:pPr marL="285750" indent="-285750" algn="l">
              <a:buFont typeface="Arial" charset="0"/>
              <a:buChar char="•"/>
            </a:pPr>
            <a:r>
              <a:rPr lang="it-IT" dirty="0" smtClean="0"/>
              <a:t>First </a:t>
            </a:r>
            <a:r>
              <a:rPr lang="it-IT" dirty="0" err="1"/>
              <a:t>event</a:t>
            </a:r>
            <a:r>
              <a:rPr lang="it-IT" dirty="0"/>
              <a:t> to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triggered</a:t>
            </a:r>
            <a:r>
              <a:rPr lang="it-IT" dirty="0" smtClean="0"/>
              <a:t> </a:t>
            </a:r>
            <a:r>
              <a:rPr lang="it-IT" b="1" dirty="0" smtClean="0"/>
              <a:t>DRR </a:t>
            </a:r>
            <a:r>
              <a:rPr lang="it-IT" b="1" dirty="0" err="1" smtClean="0"/>
              <a:t>actions</a:t>
            </a:r>
            <a:r>
              <a:rPr lang="it-IT" dirty="0" smtClean="0"/>
              <a:t> in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countries</a:t>
            </a:r>
            <a:endParaRPr lang="it-IT" dirty="0" smtClean="0"/>
          </a:p>
          <a:p>
            <a:pPr marL="285750" indent="-285750" algn="l">
              <a:buFont typeface="Arial" charset="0"/>
              <a:buChar char="•"/>
            </a:pPr>
            <a:r>
              <a:rPr lang="it-IT" dirty="0" smtClean="0"/>
              <a:t>First </a:t>
            </a:r>
            <a:r>
              <a:rPr lang="it-IT" dirty="0" err="1" smtClean="0"/>
              <a:t>event</a:t>
            </a:r>
            <a:r>
              <a:rPr lang="it-IT" dirty="0" smtClean="0"/>
              <a:t> to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attracted</a:t>
            </a:r>
            <a:r>
              <a:rPr lang="it-IT" dirty="0" smtClean="0"/>
              <a:t> </a:t>
            </a:r>
            <a:r>
              <a:rPr lang="it-IT" b="1" dirty="0" smtClean="0"/>
              <a:t>strong media </a:t>
            </a:r>
            <a:r>
              <a:rPr lang="it-IT" b="1" dirty="0" err="1" smtClean="0"/>
              <a:t>attention</a:t>
            </a:r>
            <a:r>
              <a:rPr lang="it-IT" b="1" dirty="0" smtClean="0"/>
              <a:t> </a:t>
            </a:r>
            <a:r>
              <a:rPr lang="it-IT" dirty="0" smtClean="0"/>
              <a:t>in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countries</a:t>
            </a:r>
            <a:endParaRPr lang="it-IT" dirty="0" smtClean="0"/>
          </a:p>
          <a:p>
            <a:pPr marL="285750" indent="-285750" algn="l">
              <a:buFont typeface="Arial" charset="0"/>
              <a:buChar char="•"/>
            </a:pPr>
            <a:r>
              <a:rPr lang="it-IT" b="1" dirty="0" err="1"/>
              <a:t>P</a:t>
            </a:r>
            <a:r>
              <a:rPr lang="it-IT" b="1" dirty="0" err="1" smtClean="0"/>
              <a:t>oor</a:t>
            </a:r>
            <a:r>
              <a:rPr lang="it-IT" b="1" dirty="0" smtClean="0"/>
              <a:t> </a:t>
            </a:r>
            <a:r>
              <a:rPr lang="it-IT" b="1" dirty="0" err="1" smtClean="0"/>
              <a:t>coverage</a:t>
            </a:r>
            <a:r>
              <a:rPr lang="it-IT" b="1" dirty="0" smtClean="0"/>
              <a:t> </a:t>
            </a:r>
            <a:r>
              <a:rPr lang="it-IT" dirty="0" smtClean="0"/>
              <a:t>of </a:t>
            </a:r>
            <a:r>
              <a:rPr lang="it-IT" dirty="0" err="1" smtClean="0"/>
              <a:t>sea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 smtClean="0"/>
              <a:t> </a:t>
            </a:r>
            <a:r>
              <a:rPr lang="it-IT" dirty="0" err="1" smtClean="0"/>
              <a:t>stations</a:t>
            </a:r>
            <a:r>
              <a:rPr lang="it-IT" dirty="0" smtClean="0"/>
              <a:t> in </a:t>
            </a:r>
            <a:r>
              <a:rPr lang="it-IT" dirty="0" err="1"/>
              <a:t>Eastern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 </a:t>
            </a:r>
            <a:r>
              <a:rPr lang="it-IT" dirty="0" err="1"/>
              <a:t>coasts</a:t>
            </a:r>
            <a:r>
              <a:rPr lang="it-IT" dirty="0"/>
              <a:t> </a:t>
            </a:r>
            <a:endParaRPr lang="it-IT" dirty="0" smtClean="0"/>
          </a:p>
          <a:p>
            <a:pPr marL="285750" indent="-285750" algn="l">
              <a:buFont typeface="Arial" charset="0"/>
              <a:buChar char="•"/>
            </a:pPr>
            <a:r>
              <a:rPr lang="it-IT" dirty="0" smtClean="0"/>
              <a:t>Acceleration of the </a:t>
            </a:r>
            <a:r>
              <a:rPr lang="it-IT" dirty="0" err="1" smtClean="0"/>
              <a:t>path</a:t>
            </a:r>
            <a:r>
              <a:rPr lang="it-IT" dirty="0" smtClean="0"/>
              <a:t> </a:t>
            </a:r>
            <a:r>
              <a:rPr lang="it-IT" dirty="0" err="1" smtClean="0"/>
              <a:t>towards</a:t>
            </a:r>
            <a:r>
              <a:rPr lang="it-IT" dirty="0" smtClean="0"/>
              <a:t> the </a:t>
            </a:r>
            <a:r>
              <a:rPr lang="it-IT" dirty="0" err="1" smtClean="0"/>
              <a:t>adoption</a:t>
            </a:r>
            <a:r>
              <a:rPr lang="it-IT" dirty="0" smtClean="0"/>
              <a:t> of the </a:t>
            </a:r>
            <a:r>
              <a:rPr lang="it-IT" b="1" dirty="0" err="1" smtClean="0"/>
              <a:t>Probabilistic</a:t>
            </a:r>
            <a:r>
              <a:rPr lang="it-IT" b="1" dirty="0" smtClean="0"/>
              <a:t> Tsunami </a:t>
            </a:r>
            <a:r>
              <a:rPr lang="it-IT" b="1" dirty="0" err="1" smtClean="0"/>
              <a:t>Forecasting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089" y="1844302"/>
            <a:ext cx="6464196" cy="36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64;p23"/>
          <p:cNvGrpSpPr/>
          <p:nvPr/>
        </p:nvGrpSpPr>
        <p:grpSpPr>
          <a:xfrm>
            <a:off x="4056351" y="2298840"/>
            <a:ext cx="3539413" cy="2045995"/>
            <a:chOff x="3684834" y="1031777"/>
            <a:chExt cx="3914374" cy="2501727"/>
          </a:xfrm>
        </p:grpSpPr>
        <p:pic>
          <p:nvPicPr>
            <p:cNvPr id="17" name="Google Shape;165;p23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4834" y="1031777"/>
              <a:ext cx="3914374" cy="2501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66;p23"/>
            <p:cNvSpPr/>
            <p:nvPr/>
          </p:nvSpPr>
          <p:spPr>
            <a:xfrm>
              <a:off x="4161956" y="2831848"/>
              <a:ext cx="319835" cy="202482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67;p23"/>
            <p:cNvSpPr/>
            <p:nvPr/>
          </p:nvSpPr>
          <p:spPr>
            <a:xfrm>
              <a:off x="3708935" y="2140590"/>
              <a:ext cx="319835" cy="202482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68;p23"/>
            <p:cNvSpPr/>
            <p:nvPr/>
          </p:nvSpPr>
          <p:spPr>
            <a:xfrm>
              <a:off x="4641708" y="2366802"/>
              <a:ext cx="651971" cy="407646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69;p23"/>
            <p:cNvSpPr/>
            <p:nvPr/>
          </p:nvSpPr>
          <p:spPr>
            <a:xfrm>
              <a:off x="6524500" y="2782648"/>
              <a:ext cx="651971" cy="321464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Google Shape;152;p23"/>
          <p:cNvSpPr txBox="1"/>
          <p:nvPr/>
        </p:nvSpPr>
        <p:spPr>
          <a:xfrm>
            <a:off x="96983" y="-55420"/>
            <a:ext cx="1101436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ACTIVITIES: </a:t>
            </a:r>
            <a:r>
              <a:rPr lang="pt-PT" sz="32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PROBABILISTIC</a:t>
            </a:r>
            <a:r>
              <a:rPr lang="pt-PT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32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TSUNAMI </a:t>
            </a:r>
            <a:r>
              <a:rPr lang="pt-PT" sz="3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FORECASTING</a:t>
            </a:r>
            <a:endParaRPr sz="140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53;p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271" y="68038"/>
            <a:ext cx="1150189" cy="63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4;p23"/>
          <p:cNvSpPr txBox="1"/>
          <p:nvPr/>
        </p:nvSpPr>
        <p:spPr>
          <a:xfrm>
            <a:off x="261706" y="907969"/>
            <a:ext cx="357410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Mw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7.8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earthquake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shook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Türkiye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and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Syria</a:t>
            </a:r>
            <a:r>
              <a:rPr lang="pt-PT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on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Feb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. 6, 2023,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causing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about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60,000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casualties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Since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epicenter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is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at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just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under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100 km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from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coast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it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also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triggered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a tsunami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alert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Three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TSPs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provided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different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estimates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due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to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sharp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boundaries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of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Decision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Matrix</a:t>
            </a:r>
            <a:r>
              <a:rPr lang="pt-PT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  <a:endParaRPr sz="2000" dirty="0"/>
          </a:p>
        </p:txBody>
      </p:sp>
      <p:pic>
        <p:nvPicPr>
          <p:cNvPr id="6" name="Google Shape;155;p23" descr="Fig. 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606" y="454960"/>
            <a:ext cx="3192218" cy="1826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56;p23"/>
          <p:cNvGrpSpPr/>
          <p:nvPr/>
        </p:nvGrpSpPr>
        <p:grpSpPr>
          <a:xfrm>
            <a:off x="3657183" y="4001996"/>
            <a:ext cx="4014869" cy="2729750"/>
            <a:chOff x="3611881" y="3685735"/>
            <a:chExt cx="4014869" cy="2729750"/>
          </a:xfrm>
        </p:grpSpPr>
        <p:pic>
          <p:nvPicPr>
            <p:cNvPr id="8" name="Google Shape;157;p2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1881" y="4219698"/>
              <a:ext cx="4014869" cy="2195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58;p23"/>
            <p:cNvSpPr/>
            <p:nvPr/>
          </p:nvSpPr>
          <p:spPr>
            <a:xfrm>
              <a:off x="5556738" y="3685735"/>
              <a:ext cx="267287" cy="5024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159;p23"/>
          <p:cNvGrpSpPr/>
          <p:nvPr/>
        </p:nvGrpSpPr>
        <p:grpSpPr>
          <a:xfrm>
            <a:off x="7855499" y="2889349"/>
            <a:ext cx="4349271" cy="3293219"/>
            <a:chOff x="7730285" y="3426584"/>
            <a:chExt cx="4349271" cy="3293219"/>
          </a:xfrm>
        </p:grpSpPr>
        <p:pic>
          <p:nvPicPr>
            <p:cNvPr id="11" name="Google Shape;160;p2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0285" y="4117809"/>
              <a:ext cx="4349271" cy="2601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61;p23"/>
            <p:cNvSpPr/>
            <p:nvPr/>
          </p:nvSpPr>
          <p:spPr>
            <a:xfrm>
              <a:off x="9719092" y="3426584"/>
              <a:ext cx="267287" cy="5024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62;p23"/>
          <p:cNvSpPr txBox="1"/>
          <p:nvPr/>
        </p:nvSpPr>
        <p:spPr>
          <a:xfrm>
            <a:off x="58233" y="3502138"/>
            <a:ext cx="3598950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90" marR="0" lvl="0" indent="-38099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Ø"/>
            </a:pP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In response to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warning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(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issued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~8’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after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event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)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trains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were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stopped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in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different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locations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in Southern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Italy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for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several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hours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,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and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evacuation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of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some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coastal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areas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was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enforced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 </a:t>
            </a:r>
            <a:endParaRPr lang="pt-PT" sz="1600" b="0" i="0" u="none" strike="noStrike" cap="none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380990" marR="0" lvl="0" indent="-38099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Ø"/>
            </a:pPr>
            <a:endParaRPr sz="1600" dirty="0"/>
          </a:p>
          <a:p>
            <a:pPr marL="380990" marR="0" lvl="0" indent="-38099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Ø"/>
            </a:pP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However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,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only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relatively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small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was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recorded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by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Turkish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close-by</a:t>
            </a:r>
            <a:r>
              <a:rPr lang="pt-PT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tide-gauges</a:t>
            </a:r>
            <a:r>
              <a:rPr lang="pt-PT" sz="1600" b="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in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Eastern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Mediterranean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,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with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maximum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recorded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amplitude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of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less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than</a:t>
            </a:r>
            <a:r>
              <a:rPr lang="pt-PT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50 cm. </a:t>
            </a:r>
            <a:endParaRPr sz="1600" dirty="0"/>
          </a:p>
        </p:txBody>
      </p:sp>
      <p:grpSp>
        <p:nvGrpSpPr>
          <p:cNvPr id="22" name="Google Shape;171;p23"/>
          <p:cNvGrpSpPr/>
          <p:nvPr/>
        </p:nvGrpSpPr>
        <p:grpSpPr>
          <a:xfrm>
            <a:off x="7836581" y="1031777"/>
            <a:ext cx="4242975" cy="1783671"/>
            <a:chOff x="7836581" y="1031777"/>
            <a:chExt cx="4242975" cy="1783671"/>
          </a:xfrm>
        </p:grpSpPr>
        <p:pic>
          <p:nvPicPr>
            <p:cNvPr id="23" name="Google Shape;172;p23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6581" y="1031777"/>
              <a:ext cx="4242975" cy="17836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73;p23"/>
            <p:cNvSpPr/>
            <p:nvPr/>
          </p:nvSpPr>
          <p:spPr>
            <a:xfrm>
              <a:off x="8092440" y="2057400"/>
              <a:ext cx="3703320" cy="285672"/>
            </a:xfrm>
            <a:prstGeom prst="rect">
              <a:avLst/>
            </a:pr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84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From </a:t>
            </a:r>
            <a:r>
              <a:rPr lang="it-IT" sz="3200" dirty="0" err="1" smtClean="0"/>
              <a:t>Decisions</a:t>
            </a:r>
            <a:r>
              <a:rPr lang="it-IT" sz="3200" dirty="0" smtClean="0"/>
              <a:t> and </a:t>
            </a:r>
            <a:r>
              <a:rPr lang="it-IT" sz="3200" dirty="0" err="1" smtClean="0"/>
              <a:t>Recommendations</a:t>
            </a:r>
            <a:r>
              <a:rPr lang="it-IT" sz="3200" dirty="0" smtClean="0"/>
              <a:t> (ICG/NEAM 2024) </a:t>
            </a:r>
            <a:r>
              <a:rPr lang="it-IT" sz="3200" dirty="0"/>
              <a:t/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96191" y="1395030"/>
            <a:ext cx="10515600" cy="4867927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/>
              <a:t>each</a:t>
            </a:r>
            <a:r>
              <a:rPr lang="it-IT" dirty="0"/>
              <a:t> TSP </a:t>
            </a:r>
            <a:r>
              <a:rPr lang="it-IT" dirty="0" err="1"/>
              <a:t>continues</a:t>
            </a:r>
            <a:r>
              <a:rPr lang="it-IT" dirty="0"/>
              <a:t> to </a:t>
            </a: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alert-level</a:t>
            </a:r>
            <a:r>
              <a:rPr lang="it-IT" dirty="0"/>
              <a:t> information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their</a:t>
            </a:r>
            <a:r>
              <a:rPr lang="it-IT" dirty="0"/>
              <a:t> best </a:t>
            </a:r>
            <a:r>
              <a:rPr lang="it-IT" dirty="0" err="1"/>
              <a:t>practices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mr-IN" dirty="0" smtClean="0"/>
              <a:t>…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/>
              <a:t>methods</a:t>
            </a:r>
            <a:r>
              <a:rPr lang="it-IT" dirty="0"/>
              <a:t> </a:t>
            </a:r>
            <a:r>
              <a:rPr lang="mr-IN" dirty="0" smtClean="0"/>
              <a:t>…</a:t>
            </a:r>
            <a:endParaRPr lang="it-IT" dirty="0" smtClean="0"/>
          </a:p>
          <a:p>
            <a:pPr marL="0" lvl="0" indent="0">
              <a:lnSpc>
                <a:spcPct val="100000"/>
              </a:lnSpc>
              <a:buNone/>
            </a:pPr>
            <a:endParaRPr lang="it-IT" dirty="0" smtClean="0"/>
          </a:p>
          <a:p>
            <a:pPr marL="457200" lvl="1" indent="0">
              <a:lnSpc>
                <a:spcPct val="100000"/>
              </a:lnSpc>
              <a:buNone/>
            </a:pPr>
            <a:r>
              <a:rPr lang="it-IT" sz="2800" b="1" dirty="0" err="1"/>
              <a:t>Supports</a:t>
            </a:r>
            <a:r>
              <a:rPr lang="it-IT" sz="2800" dirty="0"/>
              <a:t> the </a:t>
            </a:r>
            <a:r>
              <a:rPr lang="it-IT" sz="2800" dirty="0" err="1"/>
              <a:t>investigation</a:t>
            </a:r>
            <a:r>
              <a:rPr lang="it-IT" sz="2800" dirty="0"/>
              <a:t> and </a:t>
            </a:r>
            <a:r>
              <a:rPr lang="it-IT" sz="2800" dirty="0" err="1"/>
              <a:t>possibility</a:t>
            </a:r>
            <a:r>
              <a:rPr lang="it-IT" sz="2800" dirty="0"/>
              <a:t> to </a:t>
            </a:r>
            <a:r>
              <a:rPr lang="it-IT" sz="2800" dirty="0" err="1"/>
              <a:t>adopt</a:t>
            </a:r>
            <a:r>
              <a:rPr lang="it-IT" sz="2800" dirty="0"/>
              <a:t> tsunami </a:t>
            </a:r>
            <a:r>
              <a:rPr lang="it-IT" sz="2800" dirty="0" err="1"/>
              <a:t>forecasting</a:t>
            </a:r>
            <a:r>
              <a:rPr lang="it-IT" sz="2800" dirty="0"/>
              <a:t> </a:t>
            </a:r>
            <a:r>
              <a:rPr lang="it-IT" sz="2800" dirty="0" err="1"/>
              <a:t>methods</a:t>
            </a:r>
            <a:r>
              <a:rPr lang="it-IT" sz="2800" dirty="0"/>
              <a:t> by </a:t>
            </a:r>
            <a:r>
              <a:rPr lang="it-IT" sz="2800" dirty="0" err="1"/>
              <a:t>TSPs</a:t>
            </a:r>
            <a:r>
              <a:rPr lang="it-IT" sz="2800" dirty="0"/>
              <a:t> </a:t>
            </a:r>
            <a:r>
              <a:rPr lang="mr-IN" sz="2800" dirty="0" smtClean="0"/>
              <a:t>…</a:t>
            </a:r>
            <a:r>
              <a:rPr lang="it-IT" sz="2800" dirty="0" smtClean="0"/>
              <a:t>.. </a:t>
            </a:r>
            <a:r>
              <a:rPr lang="it-IT" sz="2800" dirty="0" err="1" smtClean="0"/>
              <a:t>which</a:t>
            </a:r>
            <a:r>
              <a:rPr lang="it-IT" sz="2800" dirty="0" smtClean="0"/>
              <a:t> </a:t>
            </a:r>
            <a:r>
              <a:rPr lang="it-IT" sz="2800" dirty="0" err="1"/>
              <a:t>consider</a:t>
            </a:r>
            <a:r>
              <a:rPr lang="it-IT" sz="2800" dirty="0"/>
              <a:t> tsunami </a:t>
            </a:r>
            <a:r>
              <a:rPr lang="it-IT" sz="2800" dirty="0" err="1"/>
              <a:t>numerical</a:t>
            </a:r>
            <a:r>
              <a:rPr lang="it-IT" sz="2800" dirty="0"/>
              <a:t> </a:t>
            </a:r>
            <a:r>
              <a:rPr lang="it-IT" sz="2800" dirty="0" err="1"/>
              <a:t>modeling</a:t>
            </a:r>
            <a:r>
              <a:rPr lang="it-IT" sz="2800" dirty="0"/>
              <a:t> and </a:t>
            </a:r>
            <a:r>
              <a:rPr lang="it-IT" sz="2800" dirty="0" err="1"/>
              <a:t>uncertainty</a:t>
            </a:r>
            <a:r>
              <a:rPr lang="it-IT" sz="2800" dirty="0"/>
              <a:t> </a:t>
            </a:r>
            <a:r>
              <a:rPr lang="it-IT" sz="2800" dirty="0" err="1"/>
              <a:t>quantification</a:t>
            </a:r>
            <a:r>
              <a:rPr lang="it-IT" sz="2800" dirty="0"/>
              <a:t> (e.g., the </a:t>
            </a:r>
            <a:r>
              <a:rPr lang="it-IT" sz="2800" dirty="0" err="1"/>
              <a:t>Probabilistic</a:t>
            </a:r>
            <a:r>
              <a:rPr lang="it-IT" sz="2800" dirty="0"/>
              <a:t> Tsunami </a:t>
            </a:r>
            <a:r>
              <a:rPr lang="it-IT" sz="2800" dirty="0" err="1"/>
              <a:t>Forecasting</a:t>
            </a:r>
            <a:r>
              <a:rPr lang="it-IT" sz="2800" dirty="0"/>
              <a:t> PTF, </a:t>
            </a:r>
            <a:r>
              <a:rPr lang="it-IT" sz="2800" dirty="0" err="1"/>
              <a:t>pre-calculated</a:t>
            </a:r>
            <a:r>
              <a:rPr lang="it-IT" sz="2800" dirty="0"/>
              <a:t> scenario </a:t>
            </a:r>
            <a:r>
              <a:rPr lang="it-IT" sz="2800" dirty="0" err="1"/>
              <a:t>databases</a:t>
            </a:r>
            <a:r>
              <a:rPr lang="it-IT" sz="2800" dirty="0"/>
              <a:t>, etc</a:t>
            </a:r>
            <a:r>
              <a:rPr lang="it-IT" sz="2800" dirty="0" smtClean="0"/>
              <a:t>.).</a:t>
            </a:r>
            <a:endParaRPr lang="it-IT" sz="2800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it-IT" sz="2800" b="1" dirty="0" err="1"/>
              <a:t>Supports</a:t>
            </a:r>
            <a:r>
              <a:rPr lang="it-IT" sz="2800" dirty="0"/>
              <a:t> the </a:t>
            </a:r>
            <a:r>
              <a:rPr lang="it-IT" sz="2800" dirty="0" err="1"/>
              <a:t>ongoing</a:t>
            </a:r>
            <a:r>
              <a:rPr lang="it-IT" sz="2800" dirty="0"/>
              <a:t> </a:t>
            </a:r>
            <a:r>
              <a:rPr lang="it-IT" sz="2800" dirty="0" err="1"/>
              <a:t>transition</a:t>
            </a:r>
            <a:r>
              <a:rPr lang="it-IT" sz="2800" dirty="0"/>
              <a:t> of CAT-INGV from the </a:t>
            </a:r>
            <a:r>
              <a:rPr lang="it-IT" sz="2800" dirty="0" err="1"/>
              <a:t>decision</a:t>
            </a:r>
            <a:r>
              <a:rPr lang="it-IT" sz="2800" dirty="0"/>
              <a:t> </a:t>
            </a:r>
            <a:r>
              <a:rPr lang="it-IT" sz="2800" dirty="0" err="1"/>
              <a:t>matrix</a:t>
            </a:r>
            <a:r>
              <a:rPr lang="it-IT" sz="2800" dirty="0"/>
              <a:t> to the PTF, and </a:t>
            </a:r>
            <a:r>
              <a:rPr lang="it-IT" sz="2800" dirty="0" err="1"/>
              <a:t>requires</a:t>
            </a:r>
            <a:r>
              <a:rPr lang="it-IT" sz="2800" dirty="0"/>
              <a:t> </a:t>
            </a:r>
            <a:r>
              <a:rPr lang="mr-IN" sz="2800" dirty="0" smtClean="0"/>
              <a:t>…</a:t>
            </a:r>
            <a:r>
              <a:rPr lang="it-IT" sz="2800" dirty="0" smtClean="0"/>
              <a:t>. </a:t>
            </a:r>
            <a:r>
              <a:rPr lang="it-IT" sz="2800" dirty="0" err="1" smtClean="0"/>
              <a:t>that</a:t>
            </a:r>
            <a:r>
              <a:rPr lang="it-IT" sz="2800" dirty="0" smtClean="0"/>
              <a:t> </a:t>
            </a:r>
            <a:r>
              <a:rPr lang="it-IT" sz="2800" dirty="0"/>
              <a:t>TSP </a:t>
            </a:r>
            <a:r>
              <a:rPr lang="it-IT" sz="2800" dirty="0" err="1"/>
              <a:t>subscribers</a:t>
            </a:r>
            <a:r>
              <a:rPr lang="it-IT" sz="2800" dirty="0"/>
              <a:t> are </a:t>
            </a:r>
            <a:r>
              <a:rPr lang="it-IT" sz="2800" dirty="0" err="1"/>
              <a:t>informed</a:t>
            </a:r>
            <a:r>
              <a:rPr lang="it-IT" sz="2800" dirty="0"/>
              <a:t> </a:t>
            </a:r>
            <a:r>
              <a:rPr lang="it-IT" sz="2800" dirty="0" err="1"/>
              <a:t>accordingly</a:t>
            </a:r>
            <a:r>
              <a:rPr lang="it-IT" sz="2800" dirty="0" smtClean="0"/>
              <a:t>.</a:t>
            </a:r>
            <a:endParaRPr lang="it-IT" sz="2800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46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9;p26"/>
          <p:cNvSpPr txBox="1"/>
          <p:nvPr/>
        </p:nvSpPr>
        <p:spPr>
          <a:xfrm>
            <a:off x="1393092" y="102688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ACTIVITIES: </a:t>
            </a:r>
            <a:r>
              <a:rPr lang="pt-PT" sz="320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SMART CABLES</a:t>
            </a:r>
            <a:endParaRPr sz="140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10;p2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1;p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00" y="2749848"/>
            <a:ext cx="6159701" cy="360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2;p26"/>
          <p:cNvSpPr/>
          <p:nvPr/>
        </p:nvSpPr>
        <p:spPr>
          <a:xfrm>
            <a:off x="203712" y="605345"/>
            <a:ext cx="1019466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New </a:t>
            </a:r>
            <a:r>
              <a:rPr lang="pt-PT" sz="24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Submarine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Cable Ring </a:t>
            </a:r>
            <a:r>
              <a:rPr lang="pt-PT" sz="24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connecting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Portugal </a:t>
            </a:r>
            <a:r>
              <a:rPr lang="pt-PT" sz="2400" b="1" i="0" u="none" strike="noStrike" cap="none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Mainland</a:t>
            </a:r>
            <a:r>
              <a:rPr lang="pt-PT" sz="2400" b="1" i="0" u="none" strike="noStrike" cap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-</a:t>
            </a:r>
            <a:r>
              <a:rPr lang="pt-PT" sz="2400" b="1" i="0" u="none" strike="noStrike" cap="none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Azores</a:t>
            </a:r>
            <a:r>
              <a:rPr lang="pt-PT" sz="2400" b="1" i="0" u="none" strike="noStrike" cap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-Madeira</a:t>
            </a:r>
            <a:endParaRPr sz="2400" b="1" i="0" u="none" strike="noStrike" cap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2400" dirty="0" err="1">
                <a:solidFill>
                  <a:schemeClr val="dk1"/>
                </a:solidFill>
              </a:rPr>
              <a:t>O</a:t>
            </a:r>
            <a:r>
              <a:rPr lang="pt-PT" sz="24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pportunity</a:t>
            </a:r>
            <a:r>
              <a:rPr lang="pt-PT" sz="24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for a 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SMART </a:t>
            </a:r>
            <a:r>
              <a:rPr lang="pt-PT" sz="24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system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(SMART </a:t>
            </a:r>
            <a:r>
              <a:rPr lang="pt-PT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CAM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) </a:t>
            </a:r>
            <a:r>
              <a:rPr lang="pt-PT" sz="2400" b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supported</a:t>
            </a:r>
            <a:r>
              <a:rPr lang="pt-PT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400" b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by</a:t>
            </a:r>
            <a:r>
              <a:rPr lang="pt-PT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Portugal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2400" b="1" i="0" u="none" strike="noStrike" cap="none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Operational</a:t>
            </a:r>
            <a:r>
              <a:rPr lang="pt-PT" sz="2400" b="1" i="0" u="none" strike="noStrike" cap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 2025-2026</a:t>
            </a:r>
            <a:endParaRPr sz="24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Google Shape;213;p2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777" y="2749839"/>
            <a:ext cx="5435999" cy="23324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4;p26"/>
          <p:cNvSpPr txBox="1"/>
          <p:nvPr/>
        </p:nvSpPr>
        <p:spPr>
          <a:xfrm>
            <a:off x="7543875" y="5082250"/>
            <a:ext cx="3877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Timeline</a:t>
            </a:r>
            <a:r>
              <a:rPr lang="pt-PT" sz="210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1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PT" sz="210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1755-like tsunami </a:t>
            </a:r>
            <a:r>
              <a:rPr lang="pt-PT" sz="21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propagation</a:t>
            </a:r>
            <a:r>
              <a:rPr lang="pt-PT" sz="210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in NE </a:t>
            </a:r>
            <a:r>
              <a:rPr lang="pt-PT" sz="21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Atlantic</a:t>
            </a:r>
            <a:endParaRPr sz="2100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2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testo, mappa, diagramma, linea&#10;&#10;Descrizione generata automaticamente">
            <a:extLst>
              <a:ext uri="{FF2B5EF4-FFF2-40B4-BE49-F238E27FC236}">
                <a16:creationId xmlns:a16="http://schemas.microsoft.com/office/drawing/2014/main" xmlns="" id="{31EA36B8-8025-C784-020B-4DCD091B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043"/>
            <a:ext cx="5723243" cy="4313936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xmlns="" id="{E348FA24-3F9F-66E5-CB4A-40B2C76FB2CC}"/>
              </a:ext>
            </a:extLst>
          </p:cNvPr>
          <p:cNvSpPr txBox="1">
            <a:spLocks/>
          </p:cNvSpPr>
          <p:nvPr/>
        </p:nvSpPr>
        <p:spPr>
          <a:xfrm>
            <a:off x="-261801" y="370862"/>
            <a:ext cx="6671861" cy="74172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accent5"/>
                </a:solidFill>
                <a:latin typeface="+mn-lt"/>
              </a:rPr>
              <a:t>WESTERN IONIAN SEA INFRASTRUCTURE</a:t>
            </a:r>
          </a:p>
          <a:p>
            <a:r>
              <a:rPr lang="en-GB" sz="2800" dirty="0" smtClean="0">
                <a:solidFill>
                  <a:schemeClr val="accent5"/>
                </a:solidFill>
                <a:latin typeface="+mn-lt"/>
              </a:rPr>
              <a:t>Deployed December 2023</a:t>
            </a:r>
            <a:endParaRPr lang="it-IT" sz="28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963" y="4861767"/>
            <a:ext cx="1625600" cy="736600"/>
          </a:xfrm>
          <a:prstGeom prst="rect">
            <a:avLst/>
          </a:prstGeom>
        </p:spPr>
      </p:pic>
      <p:pic>
        <p:nvPicPr>
          <p:cNvPr id="7" name="Immagine 6" descr="Immagine che contiene testo, monitor, Visualizzatore, computer&#10;&#10;Descrizione generata automaticamente">
            <a:extLst>
              <a:ext uri="{FF2B5EF4-FFF2-40B4-BE49-F238E27FC236}">
                <a16:creationId xmlns:a16="http://schemas.microsoft.com/office/drawing/2014/main" xmlns="" id="{88B6F5EA-2563-6BAD-44BD-1AA9E2F63B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551" y="4478020"/>
            <a:ext cx="2689905" cy="1306959"/>
          </a:xfrm>
          <a:prstGeom prst="rect">
            <a:avLst/>
          </a:prstGeom>
        </p:spPr>
      </p:pic>
      <p:pic>
        <p:nvPicPr>
          <p:cNvPr id="8" name="Segnaposto contenuto 4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xmlns="" id="{2FF98DF6-B535-90B4-17BB-286AE8E6B7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551" y="1041799"/>
            <a:ext cx="2951289" cy="1590929"/>
          </a:xfrm>
          <a:prstGeom prst="rect">
            <a:avLst/>
          </a:prstGeom>
        </p:spPr>
      </p:pic>
      <p:pic>
        <p:nvPicPr>
          <p:cNvPr id="9" name="Immagine 8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xmlns="" id="{7BE78F30-0730-CE62-821C-19D355CDB3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551" y="2699338"/>
            <a:ext cx="2951289" cy="1599384"/>
          </a:xfrm>
          <a:prstGeom prst="rect">
            <a:avLst/>
          </a:prstGeom>
        </p:spPr>
      </p:pic>
      <p:pic>
        <p:nvPicPr>
          <p:cNvPr id="10" name="Immagine 9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xmlns="" id="{7494E2BD-356E-76E0-B8A1-FF879DDB4E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" t="10169" r="6472" b="7699"/>
          <a:stretch/>
        </p:blipFill>
        <p:spPr>
          <a:xfrm>
            <a:off x="8737642" y="4354607"/>
            <a:ext cx="3415005" cy="214604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201251" y="1132324"/>
            <a:ext cx="2915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smtClean="0">
                <a:latin typeface="Arial Narrow" panose="020B0606020202030204" pitchFamily="34" charset="0"/>
              </a:rPr>
              <a:t>WEST </a:t>
            </a:r>
            <a:r>
              <a:rPr lang="en-GB" dirty="0">
                <a:latin typeface="Arial Narrow" panose="020B0606020202030204" pitchFamily="34" charset="0"/>
              </a:rPr>
              <a:t>COAST, </a:t>
            </a:r>
            <a:r>
              <a:rPr lang="en-GB" dirty="0" smtClean="0">
                <a:latin typeface="Arial Narrow" panose="020B0606020202030204" pitchFamily="34" charset="0"/>
              </a:rPr>
              <a:t>EASTERN HONSHU</a:t>
            </a:r>
            <a:r>
              <a:rPr lang="en-GB" dirty="0">
                <a:latin typeface="Arial Narrow" panose="020B0606020202030204" pitchFamily="34" charset="0"/>
              </a:rPr>
              <a:t>, </a:t>
            </a:r>
            <a:r>
              <a:rPr lang="en-GB" dirty="0" smtClean="0">
                <a:latin typeface="Arial Narrow" panose="020B0606020202030204" pitchFamily="34" charset="0"/>
              </a:rPr>
              <a:t>JAPAN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latin typeface="Arial Narrow" panose="020B0606020202030204" pitchFamily="34" charset="0"/>
              </a:rPr>
              <a:t> 01/01/2024 07:10  </a:t>
            </a:r>
            <a:r>
              <a:rPr lang="en-GB" dirty="0" err="1">
                <a:latin typeface="Arial Narrow" panose="020B0606020202030204" pitchFamily="34" charset="0"/>
              </a:rPr>
              <a:t>M</a:t>
            </a:r>
            <a:r>
              <a:rPr lang="en-GB" baseline="-25000" dirty="0" err="1">
                <a:latin typeface="Arial Narrow" panose="020B0606020202030204" pitchFamily="34" charset="0"/>
              </a:rPr>
              <a:t>wpd</a:t>
            </a:r>
            <a:r>
              <a:rPr lang="en-GB" dirty="0">
                <a:latin typeface="Arial Narrow" panose="020B0606020202030204" pitchFamily="34" charset="0"/>
              </a:rPr>
              <a:t> 7.4</a:t>
            </a:r>
          </a:p>
        </p:txBody>
      </p:sp>
      <p:pic>
        <p:nvPicPr>
          <p:cNvPr id="12" name="Google Shape;196;p25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8941" y="74683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332509" y="6068291"/>
            <a:ext cx="325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G. Marinaro, INGV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78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4;p25"/>
          <p:cNvSpPr/>
          <p:nvPr/>
        </p:nvSpPr>
        <p:spPr>
          <a:xfrm>
            <a:off x="1" y="3826412"/>
            <a:ext cx="12168454" cy="303158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C00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5;p25"/>
          <p:cNvSpPr txBox="1"/>
          <p:nvPr/>
        </p:nvSpPr>
        <p:spPr>
          <a:xfrm>
            <a:off x="678872" y="53878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ACTIVITIES: </a:t>
            </a:r>
            <a:r>
              <a:rPr lang="pt-PT" sz="320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NON-SEISMIC TSUNAMI SOURCES</a:t>
            </a:r>
            <a:endParaRPr sz="140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96;p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97;p25"/>
          <p:cNvGrpSpPr/>
          <p:nvPr/>
        </p:nvGrpSpPr>
        <p:grpSpPr>
          <a:xfrm>
            <a:off x="81920" y="4674013"/>
            <a:ext cx="3413760" cy="1895463"/>
            <a:chOff x="176258" y="836980"/>
            <a:chExt cx="4842510" cy="2767149"/>
          </a:xfrm>
        </p:grpSpPr>
        <p:pic>
          <p:nvPicPr>
            <p:cNvPr id="6" name="Google Shape;198;p25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258" y="836980"/>
              <a:ext cx="4842510" cy="2767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99;p25"/>
            <p:cNvSpPr/>
            <p:nvPr/>
          </p:nvSpPr>
          <p:spPr>
            <a:xfrm>
              <a:off x="2366561" y="2032073"/>
              <a:ext cx="477829" cy="36576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200;p25"/>
          <p:cNvSpPr txBox="1"/>
          <p:nvPr/>
        </p:nvSpPr>
        <p:spPr>
          <a:xfrm>
            <a:off x="172027" y="795438"/>
            <a:ext cx="747555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ICG/NEAMTWS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at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February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2024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session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DECIDED to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establish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new</a:t>
            </a:r>
            <a:endParaRPr sz="2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Task</a:t>
            </a:r>
            <a:r>
              <a:rPr lang="pt-PT" sz="2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Team </a:t>
            </a:r>
            <a:r>
              <a:rPr lang="pt-PT" sz="2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on</a:t>
            </a:r>
            <a:r>
              <a:rPr lang="pt-PT" sz="2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Non-</a:t>
            </a:r>
            <a:r>
              <a:rPr lang="pt-PT" sz="2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Seismic</a:t>
            </a:r>
            <a:r>
              <a:rPr lang="pt-PT" sz="2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</a:t>
            </a:r>
            <a:endParaRPr sz="2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Among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other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issues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,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this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TT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will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be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important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to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foster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integration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of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TWS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specifically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conceived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for non-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seismic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with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those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already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operating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for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seismic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</a:t>
            </a:r>
            <a:endParaRPr sz="2200" dirty="0"/>
          </a:p>
        </p:txBody>
      </p:sp>
      <p:pic>
        <p:nvPicPr>
          <p:cNvPr id="9" name="Google Shape;201;p2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262" y="4582512"/>
            <a:ext cx="2760630" cy="205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2;p2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975" y="4674013"/>
            <a:ext cx="2714687" cy="174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3;p25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492" y="4345772"/>
            <a:ext cx="3024554" cy="22937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4;p25"/>
          <p:cNvSpPr txBox="1"/>
          <p:nvPr/>
        </p:nvSpPr>
        <p:spPr>
          <a:xfrm>
            <a:off x="4346917" y="4002477"/>
            <a:ext cx="38908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TEWS for Stromboli volcano, Italy</a:t>
            </a:r>
            <a:endParaRPr/>
          </a:p>
        </p:txBody>
      </p:sp>
      <p:pic>
        <p:nvPicPr>
          <p:cNvPr id="13" name="Stromboli Short Sciara del fuoco tsuna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1797" y="1011320"/>
            <a:ext cx="4702249" cy="264501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34248" y="782735"/>
            <a:ext cx="4278422" cy="454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478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762278" y="483938"/>
            <a:ext cx="49515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u="sng" smtClean="0">
                <a:solidFill>
                  <a:srgbClr val="FFFF00"/>
                </a:solidFill>
              </a:rPr>
              <a:t>NEAMTWS 2023-2024</a:t>
            </a:r>
          </a:p>
          <a:p>
            <a:endParaRPr lang="it-IT" sz="4000" b="1" dirty="0">
              <a:solidFill>
                <a:srgbClr val="FFFF00"/>
              </a:solidFill>
            </a:endParaRPr>
          </a:p>
          <a:p>
            <a:pPr marL="571500" indent="-571500">
              <a:buFont typeface="Wingdings" charset="2"/>
              <a:buChar char="Ø"/>
            </a:pPr>
            <a:r>
              <a:rPr lang="it-IT" sz="4000" b="1" dirty="0" smtClean="0">
                <a:solidFill>
                  <a:srgbClr val="FFFF00"/>
                </a:solidFill>
              </a:rPr>
              <a:t>ORGANIZATION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lang="it-IT" sz="4000" b="1" dirty="0" smtClean="0">
                <a:solidFill>
                  <a:srgbClr val="FFFF00"/>
                </a:solidFill>
              </a:rPr>
              <a:t>EVENTS/MEETINGS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lang="it-IT" sz="4000" b="1" dirty="0" smtClean="0">
                <a:solidFill>
                  <a:srgbClr val="FFFF00"/>
                </a:solidFill>
              </a:rPr>
              <a:t>HAZARD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lang="it-IT" sz="4000" b="1" dirty="0" smtClean="0">
                <a:solidFill>
                  <a:srgbClr val="FFFF00"/>
                </a:solidFill>
              </a:rPr>
              <a:t>WARNING</a:t>
            </a:r>
          </a:p>
          <a:p>
            <a:pPr marL="571500" indent="-571500">
              <a:lnSpc>
                <a:spcPct val="150000"/>
              </a:lnSpc>
              <a:buFont typeface="Wingdings" charset="2"/>
              <a:buChar char="Ø"/>
            </a:pPr>
            <a:r>
              <a:rPr lang="it-IT" sz="4000" b="1" dirty="0" smtClean="0">
                <a:solidFill>
                  <a:srgbClr val="FFFF00"/>
                </a:solidFill>
              </a:rPr>
              <a:t>MITIGATION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">
              <a:schemeClr val="accent1">
                <a:lumMod val="45000"/>
                <a:lumOff val="55000"/>
              </a:schemeClr>
            </a:gs>
            <a:gs pos="14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3;p28"/>
          <p:cNvSpPr txBox="1"/>
          <p:nvPr/>
        </p:nvSpPr>
        <p:spPr>
          <a:xfrm>
            <a:off x="1177635" y="13855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i="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ONGOING ACTIVITIES: </a:t>
            </a:r>
            <a:r>
              <a:rPr lang="pt-PT" sz="3200" i="0" u="none" strike="noStrike" cap="none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TSUNAMI BUOYS</a:t>
            </a:r>
            <a:endParaRPr sz="1400" i="0" u="none" strike="noStrike" cap="none" dirty="0">
              <a:solidFill>
                <a:srgbClr val="FF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Google Shape;234;p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235;p28"/>
          <p:cNvGrpSpPr/>
          <p:nvPr/>
        </p:nvGrpSpPr>
        <p:grpSpPr>
          <a:xfrm>
            <a:off x="1276377" y="584735"/>
            <a:ext cx="6967078" cy="6243336"/>
            <a:chOff x="119135" y="736323"/>
            <a:chExt cx="6636969" cy="6037958"/>
          </a:xfrm>
        </p:grpSpPr>
        <p:pic>
          <p:nvPicPr>
            <p:cNvPr id="5" name="Google Shape;236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135" y="3499253"/>
              <a:ext cx="6636969" cy="3275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37;p2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" y="736323"/>
              <a:ext cx="4523203" cy="2503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38;p28"/>
            <p:cNvSpPr/>
            <p:nvPr/>
          </p:nvSpPr>
          <p:spPr>
            <a:xfrm>
              <a:off x="1997613" y="1662468"/>
              <a:ext cx="1167618" cy="1012874"/>
            </a:xfrm>
            <a:prstGeom prst="rect">
              <a:avLst/>
            </a:pr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239;p28"/>
            <p:cNvCxnSpPr/>
            <p:nvPr/>
          </p:nvCxnSpPr>
          <p:spPr>
            <a:xfrm>
              <a:off x="1997613" y="2675342"/>
              <a:ext cx="196947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240;p28"/>
            <p:cNvCxnSpPr/>
            <p:nvPr/>
          </p:nvCxnSpPr>
          <p:spPr>
            <a:xfrm>
              <a:off x="3165231" y="2675342"/>
              <a:ext cx="3560842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" name="CasellaDiTesto 10"/>
          <p:cNvSpPr txBox="1"/>
          <p:nvPr/>
        </p:nvSpPr>
        <p:spPr>
          <a:xfrm>
            <a:off x="6558177" y="1076685"/>
            <a:ext cx="5345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Two</a:t>
            </a:r>
            <a:r>
              <a:rPr lang="it-IT" sz="2400" dirty="0" smtClean="0"/>
              <a:t> </a:t>
            </a:r>
            <a:r>
              <a:rPr lang="it-IT" sz="2400" dirty="0" err="1" smtClean="0"/>
              <a:t>Deep</a:t>
            </a:r>
            <a:r>
              <a:rPr lang="it-IT" sz="2400" dirty="0" smtClean="0"/>
              <a:t> Ocean pressure </a:t>
            </a:r>
            <a:r>
              <a:rPr lang="it-IT" sz="2400" dirty="0" err="1" smtClean="0"/>
              <a:t>sensors</a:t>
            </a:r>
            <a:r>
              <a:rPr lang="it-IT" sz="2400" dirty="0" smtClean="0"/>
              <a:t> </a:t>
            </a:r>
            <a:r>
              <a:rPr lang="it-IT" sz="2400" dirty="0" err="1" smtClean="0"/>
              <a:t>will</a:t>
            </a:r>
            <a:r>
              <a:rPr lang="it-IT" sz="2400" dirty="0" smtClean="0"/>
              <a:t> be </a:t>
            </a:r>
            <a:r>
              <a:rPr lang="it-IT" sz="2400" dirty="0" err="1" smtClean="0"/>
              <a:t>deployed</a:t>
            </a:r>
            <a:r>
              <a:rPr lang="it-IT" sz="2400" dirty="0" smtClean="0"/>
              <a:t> in the </a:t>
            </a:r>
            <a:r>
              <a:rPr lang="it-IT" sz="2400" dirty="0" err="1" smtClean="0"/>
              <a:t>Ionian</a:t>
            </a:r>
            <a:r>
              <a:rPr lang="it-IT" sz="2400" dirty="0" smtClean="0"/>
              <a:t> Sea in 2025.</a:t>
            </a:r>
          </a:p>
          <a:p>
            <a:endParaRPr lang="it-IT" sz="2400" dirty="0" smtClean="0"/>
          </a:p>
          <a:p>
            <a:r>
              <a:rPr lang="it-IT" sz="2400" dirty="0" err="1" smtClean="0"/>
              <a:t>Sites</a:t>
            </a:r>
            <a:r>
              <a:rPr lang="it-IT" sz="2400" dirty="0" smtClean="0"/>
              <a:t> </a:t>
            </a:r>
            <a:r>
              <a:rPr lang="it-IT" sz="2400" dirty="0" err="1" smtClean="0"/>
              <a:t>were</a:t>
            </a:r>
            <a:r>
              <a:rPr lang="it-IT" sz="2400" dirty="0" smtClean="0"/>
              <a:t> </a:t>
            </a:r>
            <a:r>
              <a:rPr lang="it-IT" sz="2400" dirty="0" err="1" smtClean="0"/>
              <a:t>selected</a:t>
            </a:r>
            <a:r>
              <a:rPr lang="it-IT" sz="2400" dirty="0" smtClean="0"/>
              <a:t> </a:t>
            </a:r>
            <a:r>
              <a:rPr lang="it-IT" sz="2400" dirty="0" err="1" smtClean="0"/>
              <a:t>considering</a:t>
            </a:r>
            <a:r>
              <a:rPr lang="it-IT" sz="2400" dirty="0" smtClean="0"/>
              <a:t> </a:t>
            </a:r>
            <a:r>
              <a:rPr lang="it-IT" sz="2400" dirty="0" err="1" smtClean="0"/>
              <a:t>possible</a:t>
            </a:r>
            <a:r>
              <a:rPr lang="it-IT" sz="2400" dirty="0" smtClean="0"/>
              <a:t> tsunami </a:t>
            </a:r>
            <a:r>
              <a:rPr lang="it-IT" sz="2400" dirty="0" err="1" smtClean="0"/>
              <a:t>sources</a:t>
            </a:r>
            <a:r>
              <a:rPr lang="it-IT" sz="2400" dirty="0" smtClean="0"/>
              <a:t> and the </a:t>
            </a:r>
            <a:r>
              <a:rPr lang="it-IT" sz="2400" dirty="0" err="1" smtClean="0"/>
              <a:t>ship</a:t>
            </a:r>
            <a:r>
              <a:rPr lang="it-IT" sz="2400" dirty="0" smtClean="0"/>
              <a:t> </a:t>
            </a:r>
            <a:r>
              <a:rPr lang="it-IT" sz="2400" dirty="0" err="1" smtClean="0"/>
              <a:t>traffic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907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590580" y="2346385"/>
            <a:ext cx="53483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NEAMTWS</a:t>
            </a:r>
          </a:p>
          <a:p>
            <a:endParaRPr lang="it-IT" sz="4000" b="1" dirty="0">
              <a:solidFill>
                <a:srgbClr val="FFFF00"/>
              </a:solidFill>
            </a:endParaRPr>
          </a:p>
          <a:p>
            <a:r>
              <a:rPr lang="it-IT" sz="4000" b="1" dirty="0" smtClean="0">
                <a:solidFill>
                  <a:srgbClr val="FFFF00"/>
                </a:solidFill>
              </a:rPr>
              <a:t>PILLAR 3 - MITIGATION 2023-2024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object 16">
            <a:extLst>
              <a:ext uri="{FF2B5EF4-FFF2-40B4-BE49-F238E27FC236}">
                <a16:creationId xmlns="" xmlns:a16="http://schemas.microsoft.com/office/drawing/2014/main" id="{373ABDBA-5520-B169-707E-B6D2A5A737E9}"/>
              </a:ext>
            </a:extLst>
          </p:cNvPr>
          <p:cNvSpPr txBox="1">
            <a:spLocks/>
          </p:cNvSpPr>
          <p:nvPr/>
        </p:nvSpPr>
        <p:spPr>
          <a:xfrm>
            <a:off x="1804202" y="-566605"/>
            <a:ext cx="8543925" cy="1325563"/>
          </a:xfrm>
          <a:prstGeom prst="rect">
            <a:avLst/>
          </a:prstGeom>
        </p:spPr>
        <p:txBody>
          <a:bodyPr vert="horz" wrap="square" lIns="0" tIns="47752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035">
              <a:lnSpc>
                <a:spcPct val="100000"/>
              </a:lnSpc>
              <a:tabLst>
                <a:tab pos="7607934" algn="l"/>
              </a:tabLst>
            </a:pPr>
            <a:r>
              <a:rPr lang="it-IT" sz="4000" u="sng" spc="-55" smtClean="0">
                <a:latin typeface="Calibri Light"/>
                <a:cs typeface="Calibri Light"/>
              </a:rPr>
              <a:t>N</a:t>
            </a:r>
            <a:r>
              <a:rPr lang="it-IT" sz="4000" u="sng" spc="-95" smtClean="0">
                <a:latin typeface="Calibri Light"/>
                <a:cs typeface="Calibri Light"/>
              </a:rPr>
              <a:t>E</a:t>
            </a:r>
            <a:r>
              <a:rPr lang="it-IT" sz="4000" u="sng" spc="-60" smtClean="0">
                <a:latin typeface="Calibri Light"/>
                <a:cs typeface="Calibri Light"/>
              </a:rPr>
              <a:t>A</a:t>
            </a:r>
            <a:r>
              <a:rPr lang="it-IT" sz="4000" u="sng" spc="-50" smtClean="0">
                <a:latin typeface="Calibri Light"/>
                <a:cs typeface="Calibri Light"/>
              </a:rPr>
              <a:t>M</a:t>
            </a:r>
            <a:r>
              <a:rPr lang="it-IT" sz="4000" u="sng" spc="-225" smtClean="0">
                <a:latin typeface="Calibri Light"/>
                <a:cs typeface="Calibri Light"/>
              </a:rPr>
              <a:t>W</a:t>
            </a:r>
            <a:r>
              <a:rPr lang="it-IT" sz="4000" u="sng" spc="-165" smtClean="0">
                <a:latin typeface="Calibri Light"/>
                <a:cs typeface="Calibri Light"/>
              </a:rPr>
              <a:t>a</a:t>
            </a:r>
            <a:r>
              <a:rPr lang="it-IT" sz="4000" u="sng" spc="-100" smtClean="0">
                <a:latin typeface="Calibri Light"/>
                <a:cs typeface="Calibri Light"/>
              </a:rPr>
              <a:t>v</a:t>
            </a:r>
            <a:r>
              <a:rPr lang="it-IT" sz="4000" u="sng" spc="-45" smtClean="0">
                <a:latin typeface="Calibri Light"/>
                <a:cs typeface="Calibri Light"/>
              </a:rPr>
              <a:t>e2</a:t>
            </a:r>
            <a:r>
              <a:rPr lang="it-IT" sz="4000" u="sng" spc="-50" smtClean="0">
                <a:latin typeface="Calibri Light"/>
                <a:cs typeface="Calibri Light"/>
              </a:rPr>
              <a:t>3 &amp; Tsunami Ready</a:t>
            </a:r>
            <a:endParaRPr lang="it-IT" sz="4000" dirty="0">
              <a:latin typeface="Calibri Light"/>
              <a:cs typeface="Calibri Light"/>
            </a:endParaRPr>
          </a:p>
        </p:txBody>
      </p:sp>
      <p:pic>
        <p:nvPicPr>
          <p:cNvPr id="25" name="Picture 1">
            <a:extLst>
              <a:ext uri="{FF2B5EF4-FFF2-40B4-BE49-F238E27FC236}">
                <a16:creationId xmlns="" xmlns:a16="http://schemas.microsoft.com/office/drawing/2014/main" id="{7F06DE63-A3F0-6076-9A63-5F5DE42989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9" y="23621"/>
            <a:ext cx="2282798" cy="731520"/>
          </a:xfrm>
          <a:prstGeom prst="rect">
            <a:avLst/>
          </a:prstGeom>
        </p:spPr>
      </p:pic>
      <p:grpSp>
        <p:nvGrpSpPr>
          <p:cNvPr id="28" name="Gruppo 27"/>
          <p:cNvGrpSpPr/>
          <p:nvPr/>
        </p:nvGrpSpPr>
        <p:grpSpPr>
          <a:xfrm>
            <a:off x="258560" y="914402"/>
            <a:ext cx="11283042" cy="5603240"/>
            <a:chOff x="659795" y="1393798"/>
            <a:chExt cx="9328232" cy="5140171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0A217E42-8AD6-E488-D3C7-F2D8175A3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840" y="1393798"/>
              <a:ext cx="8908187" cy="5140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14">
              <a:extLst>
                <a:ext uri="{FF2B5EF4-FFF2-40B4-BE49-F238E27FC236}">
                  <a16:creationId xmlns="" xmlns:a16="http://schemas.microsoft.com/office/drawing/2014/main" id="{FEBF41BC-ECB5-9139-CFD8-3EF3A3BE9C15}"/>
                </a:ext>
              </a:extLst>
            </p:cNvPr>
            <p:cNvSpPr/>
            <p:nvPr/>
          </p:nvSpPr>
          <p:spPr>
            <a:xfrm>
              <a:off x="9269009" y="4474913"/>
              <a:ext cx="179819" cy="182880"/>
            </a:xfrm>
            <a:prstGeom prst="ellipse">
              <a:avLst/>
            </a:prstGeom>
            <a:solidFill>
              <a:srgbClr val="FFFF00"/>
            </a:solidFill>
            <a:ln w="635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Oval 16">
              <a:extLst>
                <a:ext uri="{FF2B5EF4-FFF2-40B4-BE49-F238E27FC236}">
                  <a16:creationId xmlns="" xmlns:a16="http://schemas.microsoft.com/office/drawing/2014/main" id="{35FFD92D-F6E3-3A9F-0262-157C56C62475}"/>
                </a:ext>
              </a:extLst>
            </p:cNvPr>
            <p:cNvSpPr/>
            <p:nvPr/>
          </p:nvSpPr>
          <p:spPr>
            <a:xfrm>
              <a:off x="8764486" y="5707700"/>
              <a:ext cx="179819" cy="182880"/>
            </a:xfrm>
            <a:prstGeom prst="ellipse">
              <a:avLst/>
            </a:prstGeom>
            <a:solidFill>
              <a:srgbClr val="FFFF00"/>
            </a:solidFill>
            <a:ln w="635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Oval 17">
              <a:extLst>
                <a:ext uri="{FF2B5EF4-FFF2-40B4-BE49-F238E27FC236}">
                  <a16:creationId xmlns="" xmlns:a16="http://schemas.microsoft.com/office/drawing/2014/main" id="{4A0B0AF3-06AD-BC2D-A4A3-FBEFA66EAD69}"/>
                </a:ext>
              </a:extLst>
            </p:cNvPr>
            <p:cNvSpPr/>
            <p:nvPr/>
          </p:nvSpPr>
          <p:spPr>
            <a:xfrm>
              <a:off x="7912614" y="3806839"/>
              <a:ext cx="179819" cy="182880"/>
            </a:xfrm>
            <a:prstGeom prst="ellipse">
              <a:avLst/>
            </a:prstGeom>
            <a:solidFill>
              <a:srgbClr val="FFFF00"/>
            </a:solidFill>
            <a:ln w="635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Oval 18">
              <a:extLst>
                <a:ext uri="{FF2B5EF4-FFF2-40B4-BE49-F238E27FC236}">
                  <a16:creationId xmlns="" xmlns:a16="http://schemas.microsoft.com/office/drawing/2014/main" id="{ED6E1831-013C-3659-74E9-0300A518C179}"/>
                </a:ext>
              </a:extLst>
            </p:cNvPr>
            <p:cNvSpPr/>
            <p:nvPr/>
          </p:nvSpPr>
          <p:spPr>
            <a:xfrm>
              <a:off x="8233612" y="2764666"/>
              <a:ext cx="179819" cy="182880"/>
            </a:xfrm>
            <a:prstGeom prst="ellipse">
              <a:avLst/>
            </a:prstGeom>
            <a:solidFill>
              <a:srgbClr val="FFFF00"/>
            </a:solidFill>
            <a:ln w="635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Oval 19">
              <a:extLst>
                <a:ext uri="{FF2B5EF4-FFF2-40B4-BE49-F238E27FC236}">
                  <a16:creationId xmlns="" xmlns:a16="http://schemas.microsoft.com/office/drawing/2014/main" id="{549743AD-C689-F28A-BA65-875904A4669E}"/>
                </a:ext>
              </a:extLst>
            </p:cNvPr>
            <p:cNvSpPr/>
            <p:nvPr/>
          </p:nvSpPr>
          <p:spPr>
            <a:xfrm>
              <a:off x="5367632" y="4621680"/>
              <a:ext cx="179819" cy="182880"/>
            </a:xfrm>
            <a:prstGeom prst="ellipse">
              <a:avLst/>
            </a:prstGeom>
            <a:solidFill>
              <a:srgbClr val="FFFF00"/>
            </a:solidFill>
            <a:ln w="635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Oval 20">
              <a:extLst>
                <a:ext uri="{FF2B5EF4-FFF2-40B4-BE49-F238E27FC236}">
                  <a16:creationId xmlns="" xmlns:a16="http://schemas.microsoft.com/office/drawing/2014/main" id="{F33BA105-0695-5665-A7DD-DB71AFBAAF38}"/>
                </a:ext>
              </a:extLst>
            </p:cNvPr>
            <p:cNvSpPr/>
            <p:nvPr/>
          </p:nvSpPr>
          <p:spPr>
            <a:xfrm>
              <a:off x="1488567" y="3736418"/>
              <a:ext cx="182880" cy="182880"/>
            </a:xfrm>
            <a:prstGeom prst="ellipse">
              <a:avLst/>
            </a:prstGeom>
            <a:solidFill>
              <a:srgbClr val="FFFF00"/>
            </a:solidFill>
            <a:ln w="635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Oval 21">
              <a:extLst>
                <a:ext uri="{FF2B5EF4-FFF2-40B4-BE49-F238E27FC236}">
                  <a16:creationId xmlns="" xmlns:a16="http://schemas.microsoft.com/office/drawing/2014/main" id="{FC3AF452-DD86-4FEA-76A9-67D0788BEFA8}"/>
                </a:ext>
              </a:extLst>
            </p:cNvPr>
            <p:cNvSpPr/>
            <p:nvPr/>
          </p:nvSpPr>
          <p:spPr>
            <a:xfrm>
              <a:off x="1362139" y="4295286"/>
              <a:ext cx="179819" cy="182880"/>
            </a:xfrm>
            <a:prstGeom prst="ellipse">
              <a:avLst/>
            </a:prstGeom>
            <a:solidFill>
              <a:srgbClr val="FFFF00"/>
            </a:solidFill>
            <a:ln w="635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2" name="TextBox 24">
              <a:extLst>
                <a:ext uri="{FF2B5EF4-FFF2-40B4-BE49-F238E27FC236}">
                  <a16:creationId xmlns="" xmlns:a16="http://schemas.microsoft.com/office/drawing/2014/main" id="{5B970F62-133D-27BE-3287-77349A0EFAE0}"/>
                </a:ext>
              </a:extLst>
            </p:cNvPr>
            <p:cNvSpPr txBox="1"/>
            <p:nvPr/>
          </p:nvSpPr>
          <p:spPr>
            <a:xfrm>
              <a:off x="8030094" y="3621893"/>
              <a:ext cx="555597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Samos</a:t>
              </a:r>
            </a:p>
          </p:txBody>
        </p:sp>
        <p:sp>
          <p:nvSpPr>
            <p:cNvPr id="13" name="TextBox 25">
              <a:extLst>
                <a:ext uri="{FF2B5EF4-FFF2-40B4-BE49-F238E27FC236}">
                  <a16:creationId xmlns="" xmlns:a16="http://schemas.microsoft.com/office/drawing/2014/main" id="{7939EFCB-7EE6-D0CB-C8B7-5B8A4F0B6933}"/>
                </a:ext>
              </a:extLst>
            </p:cNvPr>
            <p:cNvSpPr txBox="1"/>
            <p:nvPr/>
          </p:nvSpPr>
          <p:spPr>
            <a:xfrm>
              <a:off x="8871891" y="4621680"/>
              <a:ext cx="641838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Larnaka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4" name="TextBox 26">
              <a:extLst>
                <a:ext uri="{FF2B5EF4-FFF2-40B4-BE49-F238E27FC236}">
                  <a16:creationId xmlns="" xmlns:a16="http://schemas.microsoft.com/office/drawing/2014/main" id="{E396775A-C7EB-5290-29E5-4528DBD361EB}"/>
                </a:ext>
              </a:extLst>
            </p:cNvPr>
            <p:cNvSpPr txBox="1"/>
            <p:nvPr/>
          </p:nvSpPr>
          <p:spPr>
            <a:xfrm>
              <a:off x="8194941" y="5439321"/>
              <a:ext cx="833173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Alexandria</a:t>
              </a:r>
            </a:p>
          </p:txBody>
        </p:sp>
        <p:sp>
          <p:nvSpPr>
            <p:cNvPr id="15" name="TextBox 30">
              <a:extLst>
                <a:ext uri="{FF2B5EF4-FFF2-40B4-BE49-F238E27FC236}">
                  <a16:creationId xmlns="" xmlns:a16="http://schemas.microsoft.com/office/drawing/2014/main" id="{38EE35A3-F8DC-E1E0-C06C-B8CC8C214790}"/>
                </a:ext>
              </a:extLst>
            </p:cNvPr>
            <p:cNvSpPr txBox="1"/>
            <p:nvPr/>
          </p:nvSpPr>
          <p:spPr>
            <a:xfrm>
              <a:off x="8194937" y="2460364"/>
              <a:ext cx="653380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Istanbul</a:t>
              </a:r>
            </a:p>
          </p:txBody>
        </p:sp>
        <p:sp>
          <p:nvSpPr>
            <p:cNvPr id="16" name="TextBox 32">
              <a:extLst>
                <a:ext uri="{FF2B5EF4-FFF2-40B4-BE49-F238E27FC236}">
                  <a16:creationId xmlns="" xmlns:a16="http://schemas.microsoft.com/office/drawing/2014/main" id="{92647180-35AA-1C1A-E9B4-BA3CD2C51491}"/>
                </a:ext>
              </a:extLst>
            </p:cNvPr>
            <p:cNvSpPr txBox="1"/>
            <p:nvPr/>
          </p:nvSpPr>
          <p:spPr>
            <a:xfrm>
              <a:off x="5547451" y="4711365"/>
              <a:ext cx="501672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Malta</a:t>
              </a:r>
            </a:p>
          </p:txBody>
        </p:sp>
        <p:sp>
          <p:nvSpPr>
            <p:cNvPr id="17" name="TextBox 33">
              <a:extLst>
                <a:ext uri="{FF2B5EF4-FFF2-40B4-BE49-F238E27FC236}">
                  <a16:creationId xmlns="" xmlns:a16="http://schemas.microsoft.com/office/drawing/2014/main" id="{9B1C750B-4998-7652-CFE1-713912696F0D}"/>
                </a:ext>
              </a:extLst>
            </p:cNvPr>
            <p:cNvSpPr txBox="1"/>
            <p:nvPr/>
          </p:nvSpPr>
          <p:spPr>
            <a:xfrm>
              <a:off x="1584474" y="3450668"/>
              <a:ext cx="816841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Chipiona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8" name="TextBox 34">
              <a:extLst>
                <a:ext uri="{FF2B5EF4-FFF2-40B4-BE49-F238E27FC236}">
                  <a16:creationId xmlns="" xmlns:a16="http://schemas.microsoft.com/office/drawing/2014/main" id="{93F6E584-CB54-56CE-1E8D-E65C466502FB}"/>
                </a:ext>
              </a:extLst>
            </p:cNvPr>
            <p:cNvSpPr txBox="1"/>
            <p:nvPr/>
          </p:nvSpPr>
          <p:spPr>
            <a:xfrm>
              <a:off x="1293026" y="4503906"/>
              <a:ext cx="699868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El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Jadida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9" name="5-Point Star 35">
              <a:extLst>
                <a:ext uri="{FF2B5EF4-FFF2-40B4-BE49-F238E27FC236}">
                  <a16:creationId xmlns="" xmlns:a16="http://schemas.microsoft.com/office/drawing/2014/main" id="{0EE2080B-8F15-CF5F-5001-92C1E0FF083D}"/>
                </a:ext>
              </a:extLst>
            </p:cNvPr>
            <p:cNvSpPr/>
            <p:nvPr/>
          </p:nvSpPr>
          <p:spPr>
            <a:xfrm>
              <a:off x="7477866" y="4941722"/>
              <a:ext cx="353442" cy="30777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5-Point Star 36">
              <a:extLst>
                <a:ext uri="{FF2B5EF4-FFF2-40B4-BE49-F238E27FC236}">
                  <a16:creationId xmlns="" xmlns:a16="http://schemas.microsoft.com/office/drawing/2014/main" id="{EC2584CD-8422-15D1-9EED-7352E45A3756}"/>
                </a:ext>
              </a:extLst>
            </p:cNvPr>
            <p:cNvSpPr/>
            <p:nvPr/>
          </p:nvSpPr>
          <p:spPr>
            <a:xfrm>
              <a:off x="998227" y="3636420"/>
              <a:ext cx="353442" cy="30777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7">
              <a:extLst>
                <a:ext uri="{FF2B5EF4-FFF2-40B4-BE49-F238E27FC236}">
                  <a16:creationId xmlns="" xmlns:a16="http://schemas.microsoft.com/office/drawing/2014/main" id="{53BEBA8C-B887-BFA1-B861-929A6DA2D6F7}"/>
                </a:ext>
              </a:extLst>
            </p:cNvPr>
            <p:cNvSpPr txBox="1"/>
            <p:nvPr/>
          </p:nvSpPr>
          <p:spPr>
            <a:xfrm>
              <a:off x="659795" y="3025204"/>
              <a:ext cx="2365784" cy="47997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 Atlantic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Scenario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(Mw=8.5) by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IPMA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&amp;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CENALT</a:t>
              </a:r>
            </a:p>
          </p:txBody>
        </p:sp>
        <p:sp>
          <p:nvSpPr>
            <p:cNvPr id="24" name="TextBox 28">
              <a:extLst>
                <a:ext uri="{FF2B5EF4-FFF2-40B4-BE49-F238E27FC236}">
                  <a16:creationId xmlns="" xmlns:a16="http://schemas.microsoft.com/office/drawing/2014/main" id="{E04D7EB2-FB02-37DA-F6FA-72C01352341F}"/>
                </a:ext>
              </a:extLst>
            </p:cNvPr>
            <p:cNvSpPr txBox="1"/>
            <p:nvPr/>
          </p:nvSpPr>
          <p:spPr>
            <a:xfrm>
              <a:off x="6049123" y="5298368"/>
              <a:ext cx="1984429" cy="73866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Eastern Mediterranean Scenario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(Mw=8.1) by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INGV, NOA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KOERI </a:t>
              </a:r>
            </a:p>
          </p:txBody>
        </p:sp>
        <p:sp>
          <p:nvSpPr>
            <p:cNvPr id="26" name="Oval 2">
              <a:extLst>
                <a:ext uri="{FF2B5EF4-FFF2-40B4-BE49-F238E27FC236}">
                  <a16:creationId xmlns="" xmlns:a16="http://schemas.microsoft.com/office/drawing/2014/main" id="{4A334170-730A-C157-75D6-AC3A20AB8664}"/>
                </a:ext>
              </a:extLst>
            </p:cNvPr>
            <p:cNvSpPr/>
            <p:nvPr/>
          </p:nvSpPr>
          <p:spPr>
            <a:xfrm>
              <a:off x="5491857" y="3141974"/>
              <a:ext cx="179819" cy="182880"/>
            </a:xfrm>
            <a:prstGeom prst="ellipse">
              <a:avLst/>
            </a:prstGeom>
            <a:solidFill>
              <a:srgbClr val="FFFF00"/>
            </a:solidFill>
            <a:ln w="635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7" name="TextBox 3">
              <a:extLst>
                <a:ext uri="{FF2B5EF4-FFF2-40B4-BE49-F238E27FC236}">
                  <a16:creationId xmlns="" xmlns:a16="http://schemas.microsoft.com/office/drawing/2014/main" id="{289AD9D2-339A-A187-9515-75E1EA0372F4}"/>
                </a:ext>
              </a:extLst>
            </p:cNvPr>
            <p:cNvSpPr txBox="1"/>
            <p:nvPr/>
          </p:nvSpPr>
          <p:spPr>
            <a:xfrm>
              <a:off x="5200638" y="3328647"/>
              <a:ext cx="762256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"/>
                </a:rPr>
                <a:t>Minturno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11F3AA00-499E-B83E-EBCC-962EB61BC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659" y="4566568"/>
            <a:ext cx="3446231" cy="20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2CCE08B0-321A-F96C-497B-9BBE6A80F749}"/>
              </a:ext>
            </a:extLst>
          </p:cNvPr>
          <p:cNvSpPr txBox="1">
            <a:spLocks/>
          </p:cNvSpPr>
          <p:nvPr/>
        </p:nvSpPr>
        <p:spPr>
          <a:xfrm>
            <a:off x="440972" y="353589"/>
            <a:ext cx="7013928" cy="27579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NEAMWave23 / WTAD</a:t>
            </a:r>
            <a:b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15 Tsunami Exercises Organised</a:t>
            </a:r>
            <a:endParaRPr lang="en-CA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Wingdings" panose="05000000000000000000" pitchFamily="2" charset="2"/>
              <a:buChar char="ü"/>
            </a:pPr>
            <a:r>
              <a:rPr lang="en-CA" sz="1800" dirty="0" smtClean="0">
                <a:ea typeface="Calibri" panose="020F0502020204030204" pitchFamily="34" charset="0"/>
                <a:cs typeface="72 Light" panose="020B0303030000000003" pitchFamily="34" charset="0"/>
              </a:rPr>
              <a:t> Regional NEAMWave23 conducted on  6-7 November 2023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GB" sz="1800" dirty="0" smtClean="0">
                <a:ea typeface="Arial" panose="020B0604020202020204" pitchFamily="34" charset="0"/>
                <a:cs typeface="72 Light" panose="020B0303030000000003" pitchFamily="34" charset="0"/>
              </a:rPr>
              <a:t> For the first time, </a:t>
            </a:r>
            <a:r>
              <a:rPr lang="en-GB" sz="1800" dirty="0" err="1" smtClean="0">
                <a:ea typeface="Arial" panose="020B0604020202020204" pitchFamily="34" charset="0"/>
                <a:cs typeface="72 Light" panose="020B0303030000000003" pitchFamily="34" charset="0"/>
              </a:rPr>
              <a:t>NEAMWave</a:t>
            </a:r>
            <a:r>
              <a:rPr lang="en-GB" sz="1800" dirty="0" smtClean="0">
                <a:ea typeface="Arial" panose="020B0604020202020204" pitchFamily="34" charset="0"/>
                <a:cs typeface="72 Light" panose="020B0303030000000003" pitchFamily="34" charset="0"/>
              </a:rPr>
              <a:t> 23 exercises was also conducted at the local communities in all the seven pilot "Tsunami Ready" </a:t>
            </a:r>
            <a:r>
              <a:rPr lang="en-GB" sz="1800" dirty="0" err="1" smtClean="0">
                <a:ea typeface="Arial" panose="020B0604020202020204" pitchFamily="34" charset="0"/>
                <a:cs typeface="72 Light" panose="020B0303030000000003" pitchFamily="34" charset="0"/>
              </a:rPr>
              <a:t>CoastWAVE</a:t>
            </a:r>
            <a:r>
              <a:rPr lang="en-GB" sz="1800" dirty="0" smtClean="0">
                <a:ea typeface="Arial" panose="020B0604020202020204" pitchFamily="34" charset="0"/>
                <a:cs typeface="72 Light" panose="020B0303030000000003" pitchFamily="34" charset="0"/>
              </a:rPr>
              <a:t> project countries.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GB" sz="1800" dirty="0" smtClean="0">
                <a:ea typeface="Arial" panose="020B0604020202020204" pitchFamily="34" charset="0"/>
                <a:cs typeface="72 Light" panose="020B0303030000000003" pitchFamily="34" charset="0"/>
              </a:rPr>
              <a:t> Exercises also conducted in Italy, France, and Portugal (Non </a:t>
            </a:r>
            <a:r>
              <a:rPr lang="en-GB" sz="1800" dirty="0" err="1" smtClean="0">
                <a:ea typeface="Arial" panose="020B0604020202020204" pitchFamily="34" charset="0"/>
                <a:cs typeface="72 Light" panose="020B0303030000000003" pitchFamily="34" charset="0"/>
              </a:rPr>
              <a:t>CoastWAVE</a:t>
            </a:r>
            <a:r>
              <a:rPr lang="en-GB" sz="1800" dirty="0" smtClean="0">
                <a:ea typeface="Arial" panose="020B0604020202020204" pitchFamily="34" charset="0"/>
                <a:cs typeface="72 Light" panose="020B0303030000000003" pitchFamily="34" charset="0"/>
              </a:rPr>
              <a:t> Project countries) </a:t>
            </a:r>
            <a:endParaRPr lang="fr-FR" sz="1800" dirty="0" smtClean="0">
              <a:ea typeface="Arial" panose="020B0604020202020204" pitchFamily="34" charset="0"/>
              <a:cs typeface="72 Light" panose="020B0303030000000003" pitchFamily="34" charset="0"/>
            </a:endParaRPr>
          </a:p>
          <a:p>
            <a:endParaRPr lang="en-CA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53A6711D-94C1-BF3F-A8E2-0525811A61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6" y="3921059"/>
            <a:ext cx="7391399" cy="260011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63E8D5CD-0F14-97B2-2677-0729CF840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645" y="202528"/>
            <a:ext cx="2732151" cy="277535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3AAFFE97-0496-14EA-4073-B9654B65DF73}"/>
              </a:ext>
            </a:extLst>
          </p:cNvPr>
          <p:cNvSpPr txBox="1"/>
          <p:nvPr/>
        </p:nvSpPr>
        <p:spPr>
          <a:xfrm>
            <a:off x="5736243" y="753718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38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xmlns="" id="{B0463FA6-B973-BA47-8D25-BDA55EF24BAC}"/>
              </a:ext>
            </a:extLst>
          </p:cNvPr>
          <p:cNvSpPr txBox="1"/>
          <p:nvPr/>
        </p:nvSpPr>
        <p:spPr>
          <a:xfrm>
            <a:off x="252236" y="3551727"/>
            <a:ext cx="584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72 Light" panose="020B0303030000000003" pitchFamily="34" charset="0"/>
              </a:rPr>
              <a:t>School  evacuation in Chipiona, Spain, 6 November 2023 </a:t>
            </a:r>
            <a:endParaRPr lang="fr-FR" dirty="0">
              <a:cs typeface="72 Light" panose="020B0303030000000003" pitchFamily="34" charset="0"/>
            </a:endParaRPr>
          </a:p>
        </p:txBody>
      </p:sp>
      <p:pic>
        <p:nvPicPr>
          <p:cNvPr id="8" name="Minturno_Nursery_20231107_09135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8610" y="3111500"/>
            <a:ext cx="1993106" cy="35433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968343" y="5320849"/>
            <a:ext cx="203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Vertical </a:t>
            </a:r>
            <a:r>
              <a:rPr lang="it-IT" dirty="0" err="1" smtClean="0"/>
              <a:t>evacuation</a:t>
            </a:r>
            <a:r>
              <a:rPr lang="it-IT" dirty="0" smtClean="0"/>
              <a:t> in a nursery in Minturno, </a:t>
            </a:r>
            <a:r>
              <a:rPr lang="it-IT" dirty="0" err="1" smtClean="0"/>
              <a:t>Italy</a:t>
            </a:r>
            <a:endParaRPr lang="it-IT" dirty="0" smtClean="0"/>
          </a:p>
          <a:p>
            <a:pPr algn="r"/>
            <a:r>
              <a:rPr lang="it-IT" dirty="0" smtClean="0"/>
              <a:t>7 </a:t>
            </a:r>
            <a:r>
              <a:rPr lang="it-IT" dirty="0" err="1" smtClean="0"/>
              <a:t>November</a:t>
            </a:r>
            <a:r>
              <a:rPr lang="it-IT" dirty="0" smtClean="0"/>
              <a:t> 2023</a:t>
            </a:r>
            <a:endParaRPr lang="it-IT" dirty="0"/>
          </a:p>
        </p:txBody>
      </p:sp>
      <p:pic>
        <p:nvPicPr>
          <p:cNvPr id="10" name="Google Shape;234;p2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6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b="1" dirty="0">
                <a:solidFill>
                  <a:srgbClr val="0070C0"/>
                </a:solidFill>
              </a:rPr>
              <a:t>Tsunami Ready </a:t>
            </a:r>
            <a:r>
              <a:rPr lang="it-IT" sz="4800" b="1" dirty="0" err="1">
                <a:solidFill>
                  <a:srgbClr val="0070C0"/>
                </a:solidFill>
              </a:rPr>
              <a:t>achievements</a:t>
            </a:r>
            <a:r>
              <a:rPr lang="it-IT" sz="4800" b="1" dirty="0">
                <a:solidFill>
                  <a:srgbClr val="0070C0"/>
                </a:solidFill>
              </a:rPr>
              <a:t> </a:t>
            </a:r>
            <a:br>
              <a:rPr lang="it-IT" sz="4800" b="1" dirty="0">
                <a:solidFill>
                  <a:srgbClr val="0070C0"/>
                </a:solidFill>
              </a:rPr>
            </a:br>
            <a:endParaRPr lang="it-IT" sz="4800" b="1" dirty="0">
              <a:solidFill>
                <a:srgbClr val="0070C0"/>
              </a:solidFill>
            </a:endParaRPr>
          </a:p>
        </p:txBody>
      </p:sp>
      <p:sp>
        <p:nvSpPr>
          <p:cNvPr id="6" name="Segnaposto contenuto 4"/>
          <p:cNvSpPr txBox="1">
            <a:spLocks/>
          </p:cNvSpPr>
          <p:nvPr/>
        </p:nvSpPr>
        <p:spPr>
          <a:xfrm>
            <a:off x="654627" y="1395030"/>
            <a:ext cx="10515600" cy="48679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1" dirty="0" smtClean="0">
                <a:solidFill>
                  <a:schemeClr val="accent5">
                    <a:lumMod val="50000"/>
                  </a:schemeClr>
                </a:solidFill>
              </a:rPr>
              <a:t>Cannes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Municipality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(France)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the </a:t>
            </a:r>
            <a:r>
              <a:rPr lang="it-IT" sz="3200" b="1" dirty="0" smtClean="0">
                <a:solidFill>
                  <a:schemeClr val="accent5">
                    <a:lumMod val="50000"/>
                  </a:schemeClr>
                </a:solidFill>
              </a:rPr>
              <a:t>first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UNESCO IOC </a:t>
            </a:r>
            <a:r>
              <a:rPr lang="it-IT" sz="3200" b="1" dirty="0" smtClean="0">
                <a:solidFill>
                  <a:schemeClr val="accent5">
                    <a:lumMod val="50000"/>
                  </a:schemeClr>
                </a:solidFill>
              </a:rPr>
              <a:t>Tsunami Ready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Recognized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Community in NEAM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region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January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2024);</a:t>
            </a:r>
          </a:p>
          <a:p>
            <a:r>
              <a:rPr lang="it-IT" sz="3200" b="1" dirty="0" err="1" smtClean="0">
                <a:solidFill>
                  <a:schemeClr val="accent5">
                    <a:lumMod val="50000"/>
                  </a:schemeClr>
                </a:solidFill>
              </a:rPr>
              <a:t>Büyükçekmece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Türkiye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followed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(March 2024);</a:t>
            </a:r>
          </a:p>
          <a:p>
            <a:r>
              <a:rPr lang="it-IT" sz="3200" b="1" dirty="0" err="1" smtClean="0">
                <a:solidFill>
                  <a:schemeClr val="accent5">
                    <a:lumMod val="50000"/>
                  </a:schemeClr>
                </a:solidFill>
              </a:rPr>
              <a:t>Other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3200" b="1" dirty="0" smtClean="0">
                <a:solidFill>
                  <a:schemeClr val="accent5">
                    <a:lumMod val="50000"/>
                  </a:schemeClr>
                </a:solidFill>
              </a:rPr>
              <a:t>NEAM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3200" b="1" dirty="0" err="1" smtClean="0">
                <a:solidFill>
                  <a:schemeClr val="accent5">
                    <a:lumMod val="50000"/>
                  </a:schemeClr>
                </a:solidFill>
              </a:rPr>
              <a:t>communities</a:t>
            </a:r>
            <a:r>
              <a:rPr lang="it-IT" sz="3200" b="1" dirty="0" smtClean="0">
                <a:solidFill>
                  <a:schemeClr val="accent5">
                    <a:lumMod val="50000"/>
                  </a:schemeClr>
                </a:solidFill>
              </a:rPr>
              <a:t> are </a:t>
            </a:r>
            <a:r>
              <a:rPr lang="it-IT" sz="3200" b="1" dirty="0" err="1" smtClean="0">
                <a:solidFill>
                  <a:schemeClr val="accent5">
                    <a:lumMod val="50000"/>
                  </a:schemeClr>
                </a:solidFill>
              </a:rPr>
              <a:t>almost</a:t>
            </a:r>
            <a:r>
              <a:rPr lang="it-IT" sz="3200" b="1" dirty="0" smtClean="0">
                <a:solidFill>
                  <a:schemeClr val="accent5">
                    <a:lumMod val="50000"/>
                  </a:schemeClr>
                </a:solidFill>
              </a:rPr>
              <a:t> ready for Tsunami Ready </a:t>
            </a:r>
            <a:r>
              <a:rPr lang="it-IT" sz="3200" b="1" dirty="0" err="1" smtClean="0">
                <a:solidFill>
                  <a:schemeClr val="accent5">
                    <a:lumMod val="50000"/>
                  </a:schemeClr>
                </a:solidFill>
              </a:rPr>
              <a:t>recognition</a:t>
            </a:r>
            <a:r>
              <a:rPr lang="it-IT" sz="32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Cyprus (Larnaca),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Egypt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(Alexandria),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Greece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Samos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Italy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(Minturno, Palmi, Marzamemi, Otranto and Stromboli),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Israel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entire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coast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), Malta (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Marsaxlokk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), Morocco (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El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Jadida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Spain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Chipiona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it-IT" sz="3200" dirty="0" err="1" smtClean="0">
                <a:solidFill>
                  <a:schemeClr val="accent5">
                    <a:lumMod val="50000"/>
                  </a:schemeClr>
                </a:solidFill>
              </a:rPr>
              <a:t>others</a:t>
            </a:r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 in Portugal.</a:t>
            </a:r>
            <a:endParaRPr lang="it-I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93">
            <a:extLst>
              <a:ext uri="{FF2B5EF4-FFF2-40B4-BE49-F238E27FC236}">
                <a16:creationId xmlns="" xmlns:a16="http://schemas.microsoft.com/office/drawing/2014/main" id="{7B260FF3-CCDA-7CC0-EFA4-523C2C5CBB87}"/>
              </a:ext>
            </a:extLst>
          </p:cNvPr>
          <p:cNvSpPr/>
          <p:nvPr/>
        </p:nvSpPr>
        <p:spPr>
          <a:xfrm>
            <a:off x="8823881" y="844118"/>
            <a:ext cx="3303966" cy="1023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8D291A6-0D08-2D91-5E63-DB68A4B2D1C5}"/>
              </a:ext>
            </a:extLst>
          </p:cNvPr>
          <p:cNvSpPr txBox="1"/>
          <p:nvPr/>
        </p:nvSpPr>
        <p:spPr>
          <a:xfrm>
            <a:off x="571382" y="61701"/>
            <a:ext cx="902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Tsunami </a:t>
            </a:r>
            <a:r>
              <a:rPr lang="es-ES" sz="2800" b="1" dirty="0" err="1" smtClean="0">
                <a:solidFill>
                  <a:srgbClr val="002060"/>
                </a:solidFill>
              </a:rPr>
              <a:t>Ready</a:t>
            </a:r>
            <a:r>
              <a:rPr lang="es-ES" sz="2800" b="1" dirty="0" smtClean="0">
                <a:solidFill>
                  <a:srgbClr val="002060"/>
                </a:solidFill>
              </a:rPr>
              <a:t> </a:t>
            </a:r>
            <a:r>
              <a:rPr lang="es-ES" sz="2800" b="1" dirty="0" err="1" smtClean="0">
                <a:solidFill>
                  <a:srgbClr val="002060"/>
                </a:solidFill>
              </a:rPr>
              <a:t>Implementation</a:t>
            </a:r>
            <a:r>
              <a:rPr lang="es-ES" sz="2800" b="1" dirty="0" smtClean="0">
                <a:solidFill>
                  <a:srgbClr val="002060"/>
                </a:solidFill>
              </a:rPr>
              <a:t> in </a:t>
            </a:r>
            <a:r>
              <a:rPr lang="es-ES" sz="2800" b="1" dirty="0" err="1" smtClean="0">
                <a:solidFill>
                  <a:srgbClr val="002060"/>
                </a:solidFill>
              </a:rPr>
              <a:t>the</a:t>
            </a:r>
            <a:r>
              <a:rPr lang="es-ES" sz="2800" b="1" dirty="0" smtClean="0">
                <a:solidFill>
                  <a:srgbClr val="002060"/>
                </a:solidFill>
              </a:rPr>
              <a:t> NEAM </a:t>
            </a:r>
            <a:r>
              <a:rPr lang="es-ES" sz="2800" b="1" dirty="0">
                <a:solidFill>
                  <a:srgbClr val="002060"/>
                </a:solidFill>
              </a:rPr>
              <a:t>REGION</a:t>
            </a:r>
          </a:p>
        </p:txBody>
      </p:sp>
      <p:pic>
        <p:nvPicPr>
          <p:cNvPr id="10" name="Picture 9" descr="E:\TSUNAMI READY\coChair\SC2023_Paris\istanbul.jpeg">
            <a:extLst>
              <a:ext uri="{FF2B5EF4-FFF2-40B4-BE49-F238E27FC236}">
                <a16:creationId xmlns="" xmlns:a16="http://schemas.microsoft.com/office/drawing/2014/main" id="{C8FC064F-3F4C-D0DF-F8AA-FCDA276AE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1013" y="1262434"/>
            <a:ext cx="2196000" cy="13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8">
            <a:extLst>
              <a:ext uri="{FF2B5EF4-FFF2-40B4-BE49-F238E27FC236}">
                <a16:creationId xmlns="" xmlns:a16="http://schemas.microsoft.com/office/drawing/2014/main" id="{BC84010E-C2B0-2A4B-D06D-0FD01B23235D}"/>
              </a:ext>
            </a:extLst>
          </p:cNvPr>
          <p:cNvSpPr txBox="1"/>
          <p:nvPr/>
        </p:nvSpPr>
        <p:spPr>
          <a:xfrm>
            <a:off x="9597684" y="901761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Büyükçekmece</a:t>
            </a:r>
          </a:p>
        </p:txBody>
      </p:sp>
      <p:pic>
        <p:nvPicPr>
          <p:cNvPr id="12" name="Picture 10" descr="E:\TSUNAMI READY\coChair\SC2023_Paris\2Cannes.jpg">
            <a:extLst>
              <a:ext uri="{FF2B5EF4-FFF2-40B4-BE49-F238E27FC236}">
                <a16:creationId xmlns="" xmlns:a16="http://schemas.microsoft.com/office/drawing/2014/main" id="{AF9A1876-6BC4-7ED6-62DB-71EC6A8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983" y="3249294"/>
            <a:ext cx="2051189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2">
            <a:extLst>
              <a:ext uri="{FF2B5EF4-FFF2-40B4-BE49-F238E27FC236}">
                <a16:creationId xmlns="" xmlns:a16="http://schemas.microsoft.com/office/drawing/2014/main" id="{B6E6621D-84B9-92B4-A581-E102EC609621}"/>
              </a:ext>
            </a:extLst>
          </p:cNvPr>
          <p:cNvSpPr txBox="1"/>
          <p:nvPr/>
        </p:nvSpPr>
        <p:spPr>
          <a:xfrm>
            <a:off x="848022" y="2919827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/>
              </a:rPr>
              <a:t>Cannes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55">
            <a:extLst>
              <a:ext uri="{FF2B5EF4-FFF2-40B4-BE49-F238E27FC236}">
                <a16:creationId xmlns="" xmlns:a16="http://schemas.microsoft.com/office/drawing/2014/main" id="{DF7F17A0-F065-D86E-4614-DF370137E7A3}"/>
              </a:ext>
            </a:extLst>
          </p:cNvPr>
          <p:cNvSpPr txBox="1"/>
          <p:nvPr/>
        </p:nvSpPr>
        <p:spPr>
          <a:xfrm>
            <a:off x="9986387" y="488164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Alexandria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Picture 12" descr="E:\TSUNAMI READY\coChair\SC2023_Paris\Larnaca.jpg">
            <a:extLst>
              <a:ext uri="{FF2B5EF4-FFF2-40B4-BE49-F238E27FC236}">
                <a16:creationId xmlns="" xmlns:a16="http://schemas.microsoft.com/office/drawing/2014/main" id="{36A5A81C-1D08-9D8F-6CED-5B01CE23D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3872" y="5244445"/>
            <a:ext cx="2042326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7">
            <a:extLst>
              <a:ext uri="{FF2B5EF4-FFF2-40B4-BE49-F238E27FC236}">
                <a16:creationId xmlns="" xmlns:a16="http://schemas.microsoft.com/office/drawing/2014/main" id="{DA210B35-8359-12BD-7A8A-4805BE261A5A}"/>
              </a:ext>
            </a:extLst>
          </p:cNvPr>
          <p:cNvSpPr txBox="1"/>
          <p:nvPr/>
        </p:nvSpPr>
        <p:spPr>
          <a:xfrm>
            <a:off x="5728057" y="4881642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Larnaca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Picture 13" descr="E:\TSUNAMI READY\coChair\SC2023_Paris\Marina-di-Minturno-LT.jpg">
            <a:extLst>
              <a:ext uri="{FF2B5EF4-FFF2-40B4-BE49-F238E27FC236}">
                <a16:creationId xmlns="" xmlns:a16="http://schemas.microsoft.com/office/drawing/2014/main" id="{0512F1CB-3338-CF61-E542-E576636F6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6373" y="5244445"/>
            <a:ext cx="123652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9">
            <a:extLst>
              <a:ext uri="{FF2B5EF4-FFF2-40B4-BE49-F238E27FC236}">
                <a16:creationId xmlns="" xmlns:a16="http://schemas.microsoft.com/office/drawing/2014/main" id="{1BBC538C-1855-DF68-2D3E-646BC0A47BF6}"/>
              </a:ext>
            </a:extLst>
          </p:cNvPr>
          <p:cNvSpPr txBox="1"/>
          <p:nvPr/>
        </p:nvSpPr>
        <p:spPr>
          <a:xfrm>
            <a:off x="2312995" y="4881642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Minturno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" name="Picture 14" descr="E:\TSUNAMI READY\coChair\SC2023_Paris\Palmi.jpg">
            <a:extLst>
              <a:ext uri="{FF2B5EF4-FFF2-40B4-BE49-F238E27FC236}">
                <a16:creationId xmlns="" xmlns:a16="http://schemas.microsoft.com/office/drawing/2014/main" id="{812B38BB-6223-4F17-0EDB-C03408BB6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190" y="5244445"/>
            <a:ext cx="135688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61">
            <a:extLst>
              <a:ext uri="{FF2B5EF4-FFF2-40B4-BE49-F238E27FC236}">
                <a16:creationId xmlns="" xmlns:a16="http://schemas.microsoft.com/office/drawing/2014/main" id="{77A030ED-9941-3D8C-CCF9-A78F76B722E5}"/>
              </a:ext>
            </a:extLst>
          </p:cNvPr>
          <p:cNvSpPr txBox="1"/>
          <p:nvPr/>
        </p:nvSpPr>
        <p:spPr>
          <a:xfrm>
            <a:off x="851135" y="4881642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Palmi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Picture 15" descr="E:\TSUNAMI READY\coChair\SC2023_Paris\vathy.jpg">
            <a:extLst>
              <a:ext uri="{FF2B5EF4-FFF2-40B4-BE49-F238E27FC236}">
                <a16:creationId xmlns="" xmlns:a16="http://schemas.microsoft.com/office/drawing/2014/main" id="{C89D8274-1F81-E6BC-0708-6E45FDB1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5887" y="5244445"/>
            <a:ext cx="2052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68">
            <a:extLst>
              <a:ext uri="{FF2B5EF4-FFF2-40B4-BE49-F238E27FC236}">
                <a16:creationId xmlns="" xmlns:a16="http://schemas.microsoft.com/office/drawing/2014/main" id="{5BF1BACC-0433-86D0-CA4F-78991A8BA324}"/>
              </a:ext>
            </a:extLst>
          </p:cNvPr>
          <p:cNvSpPr txBox="1"/>
          <p:nvPr/>
        </p:nvSpPr>
        <p:spPr>
          <a:xfrm>
            <a:off x="7881635" y="4881642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Samos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Picture 16" descr="E:\TSUNAMI READY\coChair\SC2023_Paris\Marsaxlokk.png">
            <a:extLst>
              <a:ext uri="{FF2B5EF4-FFF2-40B4-BE49-F238E27FC236}">
                <a16:creationId xmlns="" xmlns:a16="http://schemas.microsoft.com/office/drawing/2014/main" id="{7CA403B0-70F2-96B5-01F9-B8E124F5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0733" y="3249294"/>
            <a:ext cx="185895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0">
            <a:extLst>
              <a:ext uri="{FF2B5EF4-FFF2-40B4-BE49-F238E27FC236}">
                <a16:creationId xmlns=""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7359812" y="2919827"/>
            <a:ext cx="1447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Marsaxlokk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5" name="Picture 17" descr="E:\TSUNAMI READY\coChair\SC2023_Paris\marzamemi.png">
            <a:extLst>
              <a:ext uri="{FF2B5EF4-FFF2-40B4-BE49-F238E27FC236}">
                <a16:creationId xmlns="" xmlns:a16="http://schemas.microsoft.com/office/drawing/2014/main" id="{10F4FDBB-4D01-EDA4-D110-4DC40A8F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186" y="3249295"/>
            <a:ext cx="215058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72">
            <a:extLst>
              <a:ext uri="{FF2B5EF4-FFF2-40B4-BE49-F238E27FC236}">
                <a16:creationId xmlns="" xmlns:a16="http://schemas.microsoft.com/office/drawing/2014/main" id="{325465A6-2C84-2979-13CA-70D4C5D0F6D8}"/>
              </a:ext>
            </a:extLst>
          </p:cNvPr>
          <p:cNvSpPr/>
          <p:nvPr/>
        </p:nvSpPr>
        <p:spPr>
          <a:xfrm>
            <a:off x="3000214" y="2919827"/>
            <a:ext cx="1470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Marzamemi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Picture 2" descr="Top Things to Do in El Jadida, Morocco">
            <a:extLst>
              <a:ext uri="{FF2B5EF4-FFF2-40B4-BE49-F238E27FC236}">
                <a16:creationId xmlns="" xmlns:a16="http://schemas.microsoft.com/office/drawing/2014/main" id="{8422C41C-5660-F760-78F7-AE4A5FFD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389" y="1262433"/>
            <a:ext cx="157543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74">
            <a:extLst>
              <a:ext uri="{FF2B5EF4-FFF2-40B4-BE49-F238E27FC236}">
                <a16:creationId xmlns="" xmlns:a16="http://schemas.microsoft.com/office/drawing/2014/main" id="{B0E46137-9708-6270-4BD6-9144E9AB6452}"/>
              </a:ext>
            </a:extLst>
          </p:cNvPr>
          <p:cNvSpPr/>
          <p:nvPr/>
        </p:nvSpPr>
        <p:spPr>
          <a:xfrm>
            <a:off x="5921621" y="901761"/>
            <a:ext cx="1213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El Jadida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9" name="Picture 2" descr="E:\TSUNAMI READY\coChair\SC2023_Paris\Chipiona.jpg">
            <a:extLst>
              <a:ext uri="{FF2B5EF4-FFF2-40B4-BE49-F238E27FC236}">
                <a16:creationId xmlns="" xmlns:a16="http://schemas.microsoft.com/office/drawing/2014/main" id="{720C1926-7313-BA1E-2360-638EE0F1E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4121" y="1262433"/>
            <a:ext cx="197334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76">
            <a:extLst>
              <a:ext uri="{FF2B5EF4-FFF2-40B4-BE49-F238E27FC236}">
                <a16:creationId xmlns="" xmlns:a16="http://schemas.microsoft.com/office/drawing/2014/main" id="{3FD03598-D4A2-0057-2E71-C582587BCFEC}"/>
              </a:ext>
            </a:extLst>
          </p:cNvPr>
          <p:cNvSpPr/>
          <p:nvPr/>
        </p:nvSpPr>
        <p:spPr>
          <a:xfrm>
            <a:off x="3877233" y="901761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Chipiona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TextBox 77">
            <a:extLst>
              <a:ext uri="{FF2B5EF4-FFF2-40B4-BE49-F238E27FC236}">
                <a16:creationId xmlns="" xmlns:a16="http://schemas.microsoft.com/office/drawing/2014/main" id="{2CCEC677-6894-0BFC-B5E4-A93C9ABFA25C}"/>
              </a:ext>
            </a:extLst>
          </p:cNvPr>
          <p:cNvSpPr txBox="1"/>
          <p:nvPr/>
        </p:nvSpPr>
        <p:spPr>
          <a:xfrm>
            <a:off x="831303" y="1231164"/>
            <a:ext cx="2415437" cy="123110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1">
                <a:solidFill>
                  <a:srgbClr val="202124"/>
                </a:solidFill>
                <a:latin typeface="Roboto" panose="02000000000000000000" pitchFamily="2" charset="0"/>
              </a:defRPr>
            </a:lvl1pPr>
          </a:lstStyle>
          <a:p>
            <a:r>
              <a:rPr lang="en-US" sz="2000" dirty="0">
                <a:latin typeface="Barlow Medium" panose="00000600000000000000" pitchFamily="2" charset="0"/>
              </a:rPr>
              <a:t>11 Countries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Barlow Medium" panose="00000600000000000000" pitchFamily="2" charset="0"/>
              </a:rPr>
              <a:t>15 Communities</a:t>
            </a:r>
          </a:p>
          <a:p>
            <a:r>
              <a:rPr lang="en-US" sz="2400" dirty="0">
                <a:solidFill>
                  <a:srgbClr val="00B050"/>
                </a:solidFill>
                <a:latin typeface="Barlow Medium" panose="00000600000000000000" pitchFamily="2" charset="0"/>
              </a:rPr>
              <a:t>…more coming!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="" xmlns:a16="http://schemas.microsoft.com/office/drawing/2014/main" id="{A536E7A9-882E-534E-D568-49FF2DE0471E}"/>
              </a:ext>
            </a:extLst>
          </p:cNvPr>
          <p:cNvSpPr/>
          <p:nvPr/>
        </p:nvSpPr>
        <p:spPr>
          <a:xfrm>
            <a:off x="3699900" y="865658"/>
            <a:ext cx="5717709" cy="1852453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Picture 82" descr="A beach with buildings and a body of water&#10;&#10;Description automatically generated">
            <a:extLst>
              <a:ext uri="{FF2B5EF4-FFF2-40B4-BE49-F238E27FC236}">
                <a16:creationId xmlns="" xmlns:a16="http://schemas.microsoft.com/office/drawing/2014/main" id="{2A716868-B33B-4078-797B-EFD5E4373BB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749" y="1262433"/>
            <a:ext cx="1591132" cy="1368000"/>
          </a:xfrm>
          <a:prstGeom prst="rect">
            <a:avLst/>
          </a:prstGeom>
        </p:spPr>
      </p:pic>
      <p:sp>
        <p:nvSpPr>
          <p:cNvPr id="34" name="Rectangle 83">
            <a:extLst>
              <a:ext uri="{FF2B5EF4-FFF2-40B4-BE49-F238E27FC236}">
                <a16:creationId xmlns="" xmlns:a16="http://schemas.microsoft.com/office/drawing/2014/main" id="{84175F4D-C86B-741E-728E-3970512EA41C}"/>
              </a:ext>
            </a:extLst>
          </p:cNvPr>
          <p:cNvSpPr/>
          <p:nvPr/>
        </p:nvSpPr>
        <p:spPr>
          <a:xfrm>
            <a:off x="7614617" y="901761"/>
            <a:ext cx="809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Loulé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5" name="Picture 85" descr="A beach with a city in the background&#10;&#10;Description automatically generated">
            <a:extLst>
              <a:ext uri="{FF2B5EF4-FFF2-40B4-BE49-F238E27FC236}">
                <a16:creationId xmlns="" xmlns:a16="http://schemas.microsoft.com/office/drawing/2014/main" id="{FA33DE6F-885A-79C8-438F-C6B9D23C718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9681013" y="3249294"/>
            <a:ext cx="2191452" cy="1368000"/>
          </a:xfrm>
          <a:prstGeom prst="rect">
            <a:avLst/>
          </a:prstGeom>
        </p:spPr>
      </p:pic>
      <p:sp>
        <p:nvSpPr>
          <p:cNvPr id="36" name="TextBox 86">
            <a:extLst>
              <a:ext uri="{FF2B5EF4-FFF2-40B4-BE49-F238E27FC236}">
                <a16:creationId xmlns="" xmlns:a16="http://schemas.microsoft.com/office/drawing/2014/main" id="{74DF26CE-BEEF-8F55-7A81-44F36551BE3D}"/>
              </a:ext>
            </a:extLst>
          </p:cNvPr>
          <p:cNvSpPr txBox="1"/>
          <p:nvPr/>
        </p:nvSpPr>
        <p:spPr>
          <a:xfrm>
            <a:off x="9602679" y="2919827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Israel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7" name="Picture 11" descr="E:\TSUNAMI READY\coChair\SC2023_Paris\alexandria.jpg">
            <a:extLst>
              <a:ext uri="{FF2B5EF4-FFF2-40B4-BE49-F238E27FC236}">
                <a16:creationId xmlns="" xmlns:a16="http://schemas.microsoft.com/office/drawing/2014/main" id="{EE258087-CD1A-88B1-FF5E-B5C69076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5747" y="5244445"/>
            <a:ext cx="184864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-form: Shape 96">
            <a:extLst>
              <a:ext uri="{FF2B5EF4-FFF2-40B4-BE49-F238E27FC236}">
                <a16:creationId xmlns="" xmlns:a16="http://schemas.microsoft.com/office/drawing/2014/main" id="{73002B6F-C473-4924-9DED-F6CCE7135BA7}"/>
              </a:ext>
            </a:extLst>
          </p:cNvPr>
          <p:cNvSpPr/>
          <p:nvPr/>
        </p:nvSpPr>
        <p:spPr>
          <a:xfrm>
            <a:off x="5566801" y="864355"/>
            <a:ext cx="6509060" cy="5830975"/>
          </a:xfrm>
          <a:custGeom>
            <a:avLst/>
            <a:gdLst>
              <a:gd name="connsiteX0" fmla="*/ 4091994 w 6578353"/>
              <a:gd name="connsiteY0" fmla="*/ 0 h 5783952"/>
              <a:gd name="connsiteX1" fmla="*/ 6578353 w 6578353"/>
              <a:gd name="connsiteY1" fmla="*/ 0 h 5783952"/>
              <a:gd name="connsiteX2" fmla="*/ 6578353 w 6578353"/>
              <a:gd name="connsiteY2" fmla="*/ 5783952 h 5783952"/>
              <a:gd name="connsiteX3" fmla="*/ 0 w 6578353"/>
              <a:gd name="connsiteY3" fmla="*/ 5783952 h 5783952"/>
              <a:gd name="connsiteX4" fmla="*/ 0 w 6578353"/>
              <a:gd name="connsiteY4" fmla="*/ 3977276 h 5783952"/>
              <a:gd name="connsiteX5" fmla="*/ 4091994 w 6578353"/>
              <a:gd name="connsiteY5" fmla="*/ 3977276 h 578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8353" h="5783952">
                <a:moveTo>
                  <a:pt x="4091994" y="0"/>
                </a:moveTo>
                <a:lnTo>
                  <a:pt x="6578353" y="0"/>
                </a:lnTo>
                <a:lnTo>
                  <a:pt x="6578353" y="5783952"/>
                </a:lnTo>
                <a:lnTo>
                  <a:pt x="0" y="5783952"/>
                </a:lnTo>
                <a:lnTo>
                  <a:pt x="0" y="3977276"/>
                </a:lnTo>
                <a:lnTo>
                  <a:pt x="4091994" y="3977276"/>
                </a:lnTo>
                <a:close/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Imagen 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162" y="3249294"/>
            <a:ext cx="1995607" cy="1368000"/>
          </a:xfrm>
          <a:prstGeom prst="rect">
            <a:avLst/>
          </a:prstGeom>
        </p:spPr>
      </p:pic>
      <p:sp>
        <p:nvSpPr>
          <p:cNvPr id="40" name="Rectangle 70">
            <a:extLst>
              <a:ext uri="{FF2B5EF4-FFF2-40B4-BE49-F238E27FC236}">
                <a16:creationId xmlns=""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5271812" y="2919827"/>
            <a:ext cx="1043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Otranto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1" name="Imagen 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593" y="5244445"/>
            <a:ext cx="1518185" cy="1368000"/>
          </a:xfrm>
          <a:prstGeom prst="rect">
            <a:avLst/>
          </a:prstGeom>
        </p:spPr>
      </p:pic>
      <p:sp>
        <p:nvSpPr>
          <p:cNvPr id="42" name="Rectangle 70">
            <a:extLst>
              <a:ext uri="{FF2B5EF4-FFF2-40B4-BE49-F238E27FC236}">
                <a16:creationId xmlns=""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3655612" y="4881642"/>
            <a:ext cx="1289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Stromboli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Forma libre 50"/>
          <p:cNvSpPr/>
          <p:nvPr/>
        </p:nvSpPr>
        <p:spPr>
          <a:xfrm>
            <a:off x="840447" y="2901422"/>
            <a:ext cx="8586306" cy="3793908"/>
          </a:xfrm>
          <a:custGeom>
            <a:avLst/>
            <a:gdLst>
              <a:gd name="connsiteX0" fmla="*/ 0 w 8610159"/>
              <a:gd name="connsiteY0" fmla="*/ 0 h 3793908"/>
              <a:gd name="connsiteX1" fmla="*/ 8610159 w 8610159"/>
              <a:gd name="connsiteY1" fmla="*/ 0 h 3793908"/>
              <a:gd name="connsiteX2" fmla="*/ 8610159 w 8610159"/>
              <a:gd name="connsiteY2" fmla="*/ 1828761 h 3793908"/>
              <a:gd name="connsiteX3" fmla="*/ 4543205 w 8610159"/>
              <a:gd name="connsiteY3" fmla="*/ 1828761 h 3793908"/>
              <a:gd name="connsiteX4" fmla="*/ 4543205 w 8610159"/>
              <a:gd name="connsiteY4" fmla="*/ 3793908 h 3793908"/>
              <a:gd name="connsiteX5" fmla="*/ 0 w 8610159"/>
              <a:gd name="connsiteY5" fmla="*/ 3793908 h 37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10159" h="3793908">
                <a:moveTo>
                  <a:pt x="0" y="0"/>
                </a:moveTo>
                <a:lnTo>
                  <a:pt x="8610159" y="0"/>
                </a:lnTo>
                <a:lnTo>
                  <a:pt x="8610159" y="1828761"/>
                </a:lnTo>
                <a:lnTo>
                  <a:pt x="4543205" y="1828761"/>
                </a:lnTo>
                <a:lnTo>
                  <a:pt x="4543205" y="3793908"/>
                </a:lnTo>
                <a:lnTo>
                  <a:pt x="0" y="3793908"/>
                </a:lnTo>
                <a:close/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1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C488D100-73F1-9EE2-AB2C-7EB2AAC48A51}"/>
              </a:ext>
            </a:extLst>
          </p:cNvPr>
          <p:cNvSpPr txBox="1">
            <a:spLocks/>
          </p:cNvSpPr>
          <p:nvPr/>
        </p:nvSpPr>
        <p:spPr>
          <a:xfrm>
            <a:off x="838200" y="-214416"/>
            <a:ext cx="10515600" cy="13255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70C0"/>
                </a:solidFill>
              </a:rPr>
              <a:t>Communication and Outreach</a:t>
            </a:r>
            <a:endParaRPr lang="fr-FR" sz="5400" dirty="0">
              <a:solidFill>
                <a:srgbClr val="0070C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4DFE000-1F8F-248B-C200-46946C4AA057}"/>
              </a:ext>
            </a:extLst>
          </p:cNvPr>
          <p:cNvSpPr txBox="1">
            <a:spLocks/>
          </p:cNvSpPr>
          <p:nvPr/>
        </p:nvSpPr>
        <p:spPr>
          <a:xfrm>
            <a:off x="-6417" y="1710322"/>
            <a:ext cx="4121426" cy="487443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28 Articles Produced and Published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+ others on TSPs websites</a:t>
            </a:r>
          </a:p>
          <a:p>
            <a:endParaRPr lang="en-US" sz="2200" b="1" dirty="0" smtClean="0">
              <a:latin typeface="Arial" panose="020B06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600" b="1" dirty="0" smtClean="0">
                <a:solidFill>
                  <a:srgbClr val="0070C0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en-US" sz="4600" b="1" dirty="0" smtClean="0">
                <a:solidFill>
                  <a:srgbClr val="0070C0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3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Brochures/Leaflets and Posters</a:t>
            </a: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NEAMTWS 2030 Strategy Brochure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NEAMWave</a:t>
            </a: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Exercise – Information Brief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NEAMWave23 Exercise – Information leaflet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Tsunami Fact Sheet Brochure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Tsunami What to do Brochure.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Tsunami Ready Recognition Programme Brochure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Tsunami Ready Poster 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Coastal Hazard Ready Poster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Symbol" panose="05050102010706020507" pitchFamily="18" charset="2"/>
              <a:buChar char=""/>
            </a:pPr>
            <a:r>
              <a:rPr lang="en-GB" sz="2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ICG/NEAMTWS Poster update</a:t>
            </a:r>
            <a:endParaRPr lang="fr-FR" sz="2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B0908520-A45A-4ADE-3E9B-45DBE1B60F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873" y="3506677"/>
            <a:ext cx="1675127" cy="248192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55A0317C-109B-3E50-0B0C-7661759D18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474" y="3506677"/>
            <a:ext cx="1744791" cy="2481927"/>
          </a:xfrm>
          <a:prstGeom prst="rect">
            <a:avLst/>
          </a:prstGeom>
        </p:spPr>
      </p:pic>
      <p:pic>
        <p:nvPicPr>
          <p:cNvPr id="8" name="Picture 2" descr="A brochure with text and images&#10;&#10;Description automatically generated">
            <a:extLst>
              <a:ext uri="{FF2B5EF4-FFF2-40B4-BE49-F238E27FC236}">
                <a16:creationId xmlns="" xmlns:a16="http://schemas.microsoft.com/office/drawing/2014/main" id="{DE057CF5-0E32-96DA-8181-2034ED451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6553" y="3593281"/>
            <a:ext cx="1106840" cy="239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D37D174E-DB89-57D5-2EC8-5A2A59A2A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8004" y="3581405"/>
            <a:ext cx="1169075" cy="239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B4BD4895-D64A-324E-945F-3C317969F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78406" y="3581405"/>
            <a:ext cx="890611" cy="239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olcanic eruption grindavik">
            <a:extLst>
              <a:ext uri="{FF2B5EF4-FFF2-40B4-BE49-F238E27FC236}">
                <a16:creationId xmlns="" xmlns:a16="http://schemas.microsoft.com/office/drawing/2014/main" id="{02E4A6E6-01BB-7B5D-6C8A-9037C0CA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931" y="1694371"/>
            <a:ext cx="1660546" cy="9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8E17DF3C-6B08-7DDE-E7F3-8D736FAF9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477" y="1710322"/>
            <a:ext cx="1409780" cy="96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rticle">
            <a:extLst>
              <a:ext uri="{FF2B5EF4-FFF2-40B4-BE49-F238E27FC236}">
                <a16:creationId xmlns="" xmlns:a16="http://schemas.microsoft.com/office/drawing/2014/main" id="{FF648F95-835C-49D1-7A83-6FAF35C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8257" y="1710322"/>
            <a:ext cx="3005954" cy="9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="" xmlns:a16="http://schemas.microsoft.com/office/drawing/2014/main" id="{8D5C1F4D-4ED8-6929-5946-E29738507E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212" y="1710322"/>
            <a:ext cx="1299002" cy="983682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="" xmlns:a16="http://schemas.microsoft.com/office/drawing/2014/main" id="{D7608E1E-F895-FD79-50F4-8717717CC0EE}"/>
              </a:ext>
            </a:extLst>
          </p:cNvPr>
          <p:cNvCxnSpPr>
            <a:cxnSpLocks/>
          </p:cNvCxnSpPr>
          <p:nvPr/>
        </p:nvCxnSpPr>
        <p:spPr>
          <a:xfrm>
            <a:off x="4244009" y="2934586"/>
            <a:ext cx="79479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66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4" name="Rectangle 11">
            <a:extLst>
              <a:ext uri="{FF2B5EF4-FFF2-40B4-BE49-F238E27FC236}">
                <a16:creationId xmlns="" xmlns:a16="http://schemas.microsoft.com/office/drawing/2014/main" id="{AD96FDFD-4E42-4A06-B8B5-768A1DB9C2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E42A494C-481F-D2CA-B0E8-A99349EF6AFF}"/>
              </a:ext>
            </a:extLst>
          </p:cNvPr>
          <p:cNvSpPr txBox="1">
            <a:spLocks/>
          </p:cNvSpPr>
          <p:nvPr/>
        </p:nvSpPr>
        <p:spPr>
          <a:xfrm>
            <a:off x="739459" y="-571158"/>
            <a:ext cx="10710033" cy="14464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70C0"/>
                </a:solidFill>
                <a:latin typeface="+mn-lt"/>
              </a:rPr>
              <a:t>Communication and Outreach</a:t>
            </a:r>
            <a:endParaRPr lang="fr-FR" sz="5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F5E10B74-13D4-0E7C-A10A-56D7422BC807}"/>
              </a:ext>
            </a:extLst>
          </p:cNvPr>
          <p:cNvSpPr txBox="1">
            <a:spLocks/>
          </p:cNvSpPr>
          <p:nvPr/>
        </p:nvSpPr>
        <p:spPr>
          <a:xfrm>
            <a:off x="178801" y="1159248"/>
            <a:ext cx="5778111" cy="56987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charset="2"/>
              <a:buChar char="Ø"/>
            </a:pPr>
            <a:r>
              <a:rPr lang="en-US" b="1" dirty="0" smtClean="0">
                <a:solidFill>
                  <a:srgbClr val="0070C0"/>
                </a:solidFill>
              </a:rPr>
              <a:t>10 </a:t>
            </a:r>
            <a:r>
              <a:rPr lang="en-US" sz="2000" b="1" dirty="0" smtClean="0">
                <a:solidFill>
                  <a:srgbClr val="0070C0"/>
                </a:solidFill>
              </a:rPr>
              <a:t>Videos Produced and Published</a:t>
            </a:r>
          </a:p>
          <a:p>
            <a:pPr marL="285750" indent="-285750" algn="l"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Stromboli Volcano - Tsunami Warning System documentary, 3 min, 10 min versions) (To be launched in Feb 2024)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Tsunami Exercise in </a:t>
            </a:r>
            <a:r>
              <a:rPr lang="en-GB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Chipiona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Spain, Dec 2023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Tsunami Risk in Malta (documentary, 3 min, 10 min versions), 5 Nov 2023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Children Prepare, 5 Nov 2023 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Commemorating the Aegean Sea event, October 2023.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Tsunami Evacuation Workshop in Cyprus, Sep 2023.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GB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CoastWAVE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 Standard Operating Procedures (SOPs) Workshop, </a:t>
            </a:r>
            <a:r>
              <a:rPr lang="en-GB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Ispra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Italy.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Tsunami Exercise, Istanbul during WTAD 2022</a:t>
            </a:r>
          </a:p>
          <a:p>
            <a:pPr marL="285750" indent="-285750" algn="l">
              <a:buFont typeface="Wingdings" charset="2"/>
              <a:buChar char="Ø"/>
            </a:pPr>
            <a:endParaRPr lang="en-GB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+ others on TSPs websites</a:t>
            </a:r>
          </a:p>
          <a:p>
            <a:pPr algn="l">
              <a:spcBef>
                <a:spcPts val="300"/>
              </a:spcBef>
            </a:pP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r-FR" sz="18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ncluding</a:t>
            </a:r>
            <a:r>
              <a:rPr lang="fr-FR" sz="1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3.4 million </a:t>
            </a:r>
            <a:r>
              <a:rPr lang="fr-FR" sz="18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views</a:t>
            </a:r>
            <a:r>
              <a:rPr lang="fr-FR" sz="1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the 2020 SAMOS tsunami:</a:t>
            </a:r>
          </a:p>
          <a:p>
            <a:pPr algn="l">
              <a:spcBef>
                <a:spcPts val="300"/>
              </a:spcBef>
            </a:pPr>
            <a:r>
              <a:rPr lang="fr-FR" sz="1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fr-FR" sz="18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www.youtube.com</a:t>
            </a:r>
            <a:r>
              <a:rPr lang="fr-FR" sz="1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fr-FR" sz="18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watch?v</a:t>
            </a:r>
            <a:r>
              <a:rPr lang="fr-FR" sz="1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=YM6hha4n5W4&amp;t=5s</a:t>
            </a:r>
          </a:p>
          <a:p>
            <a:pPr marL="285750" indent="-285750" algn="l">
              <a:buFont typeface="Wingdings" charset="2"/>
              <a:buChar char="Ø"/>
            </a:pPr>
            <a:r>
              <a:rPr lang="fr-FR" sz="1800" dirty="0" smtClean="0">
                <a:solidFill>
                  <a:schemeClr val="tx2"/>
                </a:solidFill>
                <a:hlinkClick r:id="rId3"/>
              </a:rPr>
              <a:t>Story </a:t>
            </a:r>
            <a:r>
              <a:rPr lang="fr-FR" sz="1800" dirty="0" err="1" smtClean="0">
                <a:solidFill>
                  <a:schemeClr val="tx2"/>
                </a:solidFill>
                <a:hlinkClick r:id="rId3"/>
              </a:rPr>
              <a:t>Maps</a:t>
            </a:r>
            <a:r>
              <a:rPr lang="fr-FR" sz="1800" dirty="0" smtClean="0">
                <a:solidFill>
                  <a:schemeClr val="tx2"/>
                </a:solidFill>
                <a:hlinkClick r:id="rId3"/>
              </a:rPr>
              <a:t>: Traveling </a:t>
            </a:r>
            <a:r>
              <a:rPr lang="fr-FR" sz="1800" dirty="0" err="1" smtClean="0">
                <a:solidFill>
                  <a:schemeClr val="tx2"/>
                </a:solidFill>
                <a:hlinkClick r:id="rId3"/>
              </a:rPr>
              <a:t>through</a:t>
            </a:r>
            <a:r>
              <a:rPr lang="fr-FR" sz="1800" dirty="0" smtClean="0">
                <a:solidFill>
                  <a:schemeClr val="tx2"/>
                </a:solidFill>
                <a:hlinkClick r:id="rId3"/>
              </a:rPr>
              <a:t> </a:t>
            </a:r>
            <a:r>
              <a:rPr lang="fr-FR" sz="1800" dirty="0" err="1" smtClean="0">
                <a:solidFill>
                  <a:schemeClr val="tx2"/>
                </a:solidFill>
                <a:hlinkClick r:id="rId3"/>
              </a:rPr>
              <a:t>Mediterranean</a:t>
            </a:r>
            <a:r>
              <a:rPr lang="fr-FR" sz="1800" dirty="0" smtClean="0">
                <a:solidFill>
                  <a:schemeClr val="tx2"/>
                </a:solidFill>
                <a:hlinkClick r:id="rId3"/>
              </a:rPr>
              <a:t> tsunamis</a:t>
            </a:r>
            <a:endParaRPr lang="fr-FR" sz="1800" dirty="0" smtClean="0">
              <a:solidFill>
                <a:schemeClr val="tx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B23AF9A7-1893-4D5A-0F52-D6360CCB44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912" y="1596700"/>
            <a:ext cx="1792494" cy="1203691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="" xmlns:a16="http://schemas.microsoft.com/office/drawing/2014/main" id="{A7962098-1D54-AD63-0CE0-DF4E63AD2D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191" y="4288734"/>
            <a:ext cx="1792495" cy="1179006"/>
          </a:xfrm>
          <a:prstGeom prst="rect">
            <a:avLst/>
          </a:prstGeom>
        </p:spPr>
      </p:pic>
      <p:pic>
        <p:nvPicPr>
          <p:cNvPr id="9" name="Content Placeholder 12">
            <a:extLst>
              <a:ext uri="{FF2B5EF4-FFF2-40B4-BE49-F238E27FC236}">
                <a16:creationId xmlns="" xmlns:a16="http://schemas.microsoft.com/office/drawing/2014/main" id="{686158C5-F816-7183-9390-9C5A916576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4763" y="3040166"/>
            <a:ext cx="1866637" cy="1143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CE7CA6-E52B-587F-E654-839049C917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4763" y="1596700"/>
            <a:ext cx="1866638" cy="1236445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="" xmlns:a16="http://schemas.microsoft.com/office/drawing/2014/main" id="{E09FD360-40D6-67CF-85CE-E7A694EBE7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886" y="4288734"/>
            <a:ext cx="1904881" cy="112737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="" xmlns:a16="http://schemas.microsoft.com/office/drawing/2014/main" id="{19B45451-A3F5-AC50-E522-4E07B4BD7F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766" y="3055914"/>
            <a:ext cx="1866638" cy="1127376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="" xmlns:a16="http://schemas.microsoft.com/office/drawing/2014/main" id="{9AF366DC-22FE-1B76-9CAC-2ADD74B2B5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5748" y="4323582"/>
            <a:ext cx="1805652" cy="1092528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="" xmlns:a16="http://schemas.microsoft.com/office/drawing/2014/main" id="{288C740A-6795-CEB2-D52D-26FA83B020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912" y="3040165"/>
            <a:ext cx="1792494" cy="1179006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="" xmlns:a16="http://schemas.microsoft.com/office/drawing/2014/main" id="{9DBE11B2-0CCA-F6BE-898F-5F850C262C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735" y="1596701"/>
            <a:ext cx="1792495" cy="119652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921191" y="6298359"/>
            <a:ext cx="661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https://</a:t>
            </a:r>
            <a:r>
              <a:rPr lang="fr-FR" sz="1400" dirty="0" err="1">
                <a:solidFill>
                  <a:schemeClr val="tx2"/>
                </a:solidFill>
              </a:rPr>
              <a:t>storymaps.arcgis.com</a:t>
            </a:r>
            <a:r>
              <a:rPr lang="fr-FR" sz="1400" dirty="0">
                <a:solidFill>
                  <a:schemeClr val="tx2"/>
                </a:solidFill>
              </a:rPr>
              <a:t>/stories/32091c82e42a4d30a2f24b1e7b5955b6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969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614" y="1297892"/>
            <a:ext cx="2676092" cy="356812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515908" y="5021290"/>
            <a:ext cx="2676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The Stromboli MULE </a:t>
            </a:r>
            <a:r>
              <a:rPr lang="it-IT" dirty="0" err="1" smtClean="0">
                <a:solidFill>
                  <a:schemeClr val="bg1"/>
                </a:solidFill>
              </a:rPr>
              <a:t>carrying</a:t>
            </a:r>
            <a:r>
              <a:rPr lang="it-IT" dirty="0" smtClean="0">
                <a:solidFill>
                  <a:schemeClr val="bg1"/>
                </a:solidFill>
              </a:rPr>
              <a:t> new </a:t>
            </a:r>
            <a:r>
              <a:rPr lang="it-IT" dirty="0" err="1" smtClean="0">
                <a:solidFill>
                  <a:schemeClr val="bg1"/>
                </a:solidFill>
              </a:rPr>
              <a:t>sirens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around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volcano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(</a:t>
            </a:r>
            <a:r>
              <a:rPr lang="it-IT" dirty="0" err="1" smtClean="0">
                <a:solidFill>
                  <a:schemeClr val="bg1"/>
                </a:solidFill>
              </a:rPr>
              <a:t>Dec</a:t>
            </a:r>
            <a:r>
              <a:rPr lang="it-IT" dirty="0" smtClean="0">
                <a:solidFill>
                  <a:schemeClr val="bg1"/>
                </a:solidFill>
              </a:rPr>
              <a:t>. 2023)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228273" y="2900440"/>
            <a:ext cx="250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smtClean="0">
                <a:solidFill>
                  <a:schemeClr val="bg1"/>
                </a:solidFill>
              </a:rPr>
              <a:t>THANK YOU</a:t>
            </a:r>
            <a:endParaRPr lang="it-IT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207819" y="931234"/>
            <a:ext cx="11845636" cy="5746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i="1" dirty="0"/>
              <a:t>Task Team on Tsunami </a:t>
            </a:r>
            <a:r>
              <a:rPr lang="it-IT" sz="1400" b="1" i="1" dirty="0" err="1" smtClean="0"/>
              <a:t>Exercises</a:t>
            </a:r>
            <a:endParaRPr lang="it-IT" sz="1400" dirty="0"/>
          </a:p>
          <a:p>
            <a:r>
              <a:rPr lang="it-IT" sz="1400" dirty="0" smtClean="0">
                <a:hlinkClick r:id="rId3"/>
              </a:rPr>
              <a:t>Ceren </a:t>
            </a:r>
            <a:r>
              <a:rPr lang="it-IT" sz="1400" dirty="0">
                <a:hlinkClick r:id="rId3"/>
              </a:rPr>
              <a:t>Ozer </a:t>
            </a:r>
            <a:r>
              <a:rPr lang="it-IT" sz="1400" dirty="0" err="1">
                <a:hlinkClick r:id="rId3"/>
              </a:rPr>
              <a:t>Sozdinle</a:t>
            </a:r>
            <a:r>
              <a:rPr lang="it-IT" sz="1400" dirty="0" err="1"/>
              <a:t>r</a:t>
            </a:r>
            <a:r>
              <a:rPr lang="it-IT" sz="1400" dirty="0"/>
              <a:t> (</a:t>
            </a:r>
            <a:r>
              <a:rPr lang="it-IT" sz="1400" dirty="0" err="1"/>
              <a:t>Gebze</a:t>
            </a:r>
            <a:r>
              <a:rPr lang="it-IT" sz="1400" dirty="0"/>
              <a:t> </a:t>
            </a:r>
            <a:r>
              <a:rPr lang="it-IT" sz="1400" dirty="0" err="1"/>
              <a:t>Teknik</a:t>
            </a:r>
            <a:r>
              <a:rPr lang="it-IT" sz="1400" dirty="0"/>
              <a:t> </a:t>
            </a:r>
            <a:r>
              <a:rPr lang="it-IT" sz="1400" dirty="0" err="1"/>
              <a:t>Universitesi</a:t>
            </a:r>
            <a:r>
              <a:rPr lang="it-IT" sz="1400" dirty="0"/>
              <a:t>, </a:t>
            </a:r>
            <a:r>
              <a:rPr lang="it-IT" sz="1400" dirty="0" err="1"/>
              <a:t>Turkey</a:t>
            </a:r>
            <a:r>
              <a:rPr lang="it-IT" sz="1400" dirty="0"/>
              <a:t>) </a:t>
            </a:r>
          </a:p>
          <a:p>
            <a:r>
              <a:rPr lang="it-IT" sz="1400" dirty="0" smtClean="0">
                <a:hlinkClick r:id="rId4"/>
              </a:rPr>
              <a:t>Marinos </a:t>
            </a:r>
            <a:r>
              <a:rPr lang="it-IT" sz="1400" dirty="0">
                <a:hlinkClick r:id="rId4"/>
              </a:rPr>
              <a:t>Charalampakis</a:t>
            </a:r>
            <a:r>
              <a:rPr lang="it-IT" sz="1400" dirty="0"/>
              <a:t> (National </a:t>
            </a:r>
            <a:r>
              <a:rPr lang="it-IT" sz="1400" dirty="0" err="1"/>
              <a:t>Observatory</a:t>
            </a:r>
            <a:r>
              <a:rPr lang="it-IT" sz="1400" dirty="0"/>
              <a:t> of </a:t>
            </a:r>
            <a:r>
              <a:rPr lang="it-IT" sz="1400" dirty="0" err="1"/>
              <a:t>Athens</a:t>
            </a:r>
            <a:r>
              <a:rPr lang="it-IT" sz="1400" dirty="0"/>
              <a:t>, </a:t>
            </a:r>
            <a:r>
              <a:rPr lang="it-IT" sz="1400" dirty="0" err="1"/>
              <a:t>Greece</a:t>
            </a:r>
            <a:r>
              <a:rPr lang="it-IT" sz="1400" dirty="0"/>
              <a:t>)</a:t>
            </a:r>
            <a:br>
              <a:rPr lang="it-IT" sz="1400" dirty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b="1" i="1" dirty="0"/>
              <a:t>Task Team on </a:t>
            </a:r>
            <a:r>
              <a:rPr lang="it-IT" sz="1400" b="1" i="1" dirty="0" smtClean="0"/>
              <a:t>Operations</a:t>
            </a:r>
            <a:endParaRPr lang="it-IT" sz="1400" dirty="0"/>
          </a:p>
          <a:p>
            <a:r>
              <a:rPr lang="it-IT" sz="1400" dirty="0" smtClean="0">
                <a:hlinkClick r:id="rId5"/>
              </a:rPr>
              <a:t>Alessio </a:t>
            </a:r>
            <a:r>
              <a:rPr lang="it-IT" sz="1400" dirty="0">
                <a:hlinkClick r:id="rId5"/>
              </a:rPr>
              <a:t>Piatanesi</a:t>
            </a:r>
            <a:r>
              <a:rPr lang="it-IT" sz="1400" dirty="0"/>
              <a:t> (Istituto Nazionale di Geofisica e Vulcanologia, </a:t>
            </a:r>
            <a:r>
              <a:rPr lang="it-IT" sz="1400" dirty="0" err="1"/>
              <a:t>Italy</a:t>
            </a:r>
            <a:r>
              <a:rPr lang="it-IT" sz="1400" dirty="0"/>
              <a:t>) </a:t>
            </a:r>
          </a:p>
          <a:p>
            <a:r>
              <a:rPr lang="it-IT" sz="1400" dirty="0" smtClean="0">
                <a:hlinkClick r:id="rId6"/>
              </a:rPr>
              <a:t>Fernando </a:t>
            </a:r>
            <a:r>
              <a:rPr lang="it-IT" sz="1400" dirty="0">
                <a:hlinkClick r:id="rId6"/>
              </a:rPr>
              <a:t>Carrilho </a:t>
            </a:r>
            <a:r>
              <a:rPr lang="it-IT" sz="1400" dirty="0"/>
              <a:t>(</a:t>
            </a:r>
            <a:r>
              <a:rPr lang="it-IT" sz="1400" dirty="0" err="1"/>
              <a:t>Instituto</a:t>
            </a:r>
            <a:r>
              <a:rPr lang="it-IT" sz="1400" dirty="0"/>
              <a:t> </a:t>
            </a:r>
            <a:r>
              <a:rPr lang="it-IT" sz="1400" dirty="0" err="1"/>
              <a:t>Português</a:t>
            </a:r>
            <a:r>
              <a:rPr lang="it-IT" sz="1400" dirty="0"/>
              <a:t> do Mar e da Atmosfera, Portugal)</a:t>
            </a:r>
            <a:r>
              <a:rPr lang="it-IT" sz="1400" dirty="0">
                <a:hlinkClick r:id="rId7"/>
              </a:rPr>
              <a:t/>
            </a:r>
            <a:br>
              <a:rPr lang="it-IT" sz="1400" dirty="0">
                <a:hlinkClick r:id="rId7"/>
              </a:rPr>
            </a:br>
            <a:endParaRPr lang="it-IT" sz="1400" dirty="0"/>
          </a:p>
          <a:p>
            <a:r>
              <a:rPr lang="it-IT" sz="1400" b="1" i="1" dirty="0"/>
              <a:t>Task Team on </a:t>
            </a:r>
            <a:r>
              <a:rPr lang="it-IT" sz="1400" b="1" i="1" dirty="0" err="1" smtClean="0"/>
              <a:t>Documentation</a:t>
            </a:r>
            <a:endParaRPr lang="it-IT" sz="1400" dirty="0"/>
          </a:p>
          <a:p>
            <a:r>
              <a:rPr lang="it-IT" sz="1400" dirty="0" smtClean="0">
                <a:hlinkClick r:id="rId8"/>
              </a:rPr>
              <a:t>Nikos </a:t>
            </a:r>
            <a:r>
              <a:rPr lang="it-IT" sz="1400" dirty="0">
                <a:hlinkClick r:id="rId8"/>
              </a:rPr>
              <a:t>Kalligeris</a:t>
            </a:r>
            <a:r>
              <a:rPr lang="it-IT" sz="1400" dirty="0"/>
              <a:t>(National </a:t>
            </a:r>
            <a:r>
              <a:rPr lang="it-IT" sz="1400" dirty="0" err="1"/>
              <a:t>Observatory</a:t>
            </a:r>
            <a:r>
              <a:rPr lang="it-IT" sz="1400" dirty="0"/>
              <a:t> of </a:t>
            </a:r>
            <a:r>
              <a:rPr lang="it-IT" sz="1400" dirty="0" err="1"/>
              <a:t>Athens</a:t>
            </a:r>
            <a:r>
              <a:rPr lang="it-IT" sz="1400" dirty="0"/>
              <a:t>, </a:t>
            </a:r>
            <a:r>
              <a:rPr lang="it-IT" sz="1400" dirty="0" err="1"/>
              <a:t>Greece</a:t>
            </a:r>
            <a:r>
              <a:rPr lang="it-IT" sz="1400" dirty="0"/>
              <a:t>) </a:t>
            </a:r>
          </a:p>
          <a:p>
            <a:r>
              <a:rPr lang="it-IT" sz="1400" dirty="0" smtClean="0">
                <a:hlinkClick r:id="rId9"/>
              </a:rPr>
              <a:t>Stefano </a:t>
            </a:r>
            <a:r>
              <a:rPr lang="it-IT" sz="1400" dirty="0">
                <a:hlinkClick r:id="rId9"/>
              </a:rPr>
              <a:t>Lorito</a:t>
            </a:r>
            <a:r>
              <a:rPr lang="it-IT" sz="1400" dirty="0"/>
              <a:t> (Istituto Nazionale di Geofisica e Vulcanologia Roma, </a:t>
            </a:r>
            <a:r>
              <a:rPr lang="it-IT" sz="1400" dirty="0" err="1"/>
              <a:t>Italy</a:t>
            </a:r>
            <a:r>
              <a:rPr lang="it-IT" sz="1400" dirty="0"/>
              <a:t>)</a:t>
            </a:r>
          </a:p>
          <a:p>
            <a:r>
              <a:rPr lang="it-IT" sz="1400" dirty="0"/>
              <a:t> </a:t>
            </a:r>
          </a:p>
          <a:p>
            <a:r>
              <a:rPr lang="it-IT" sz="1400" b="1" i="1" dirty="0"/>
              <a:t>Task Team on Tsunami </a:t>
            </a:r>
            <a:r>
              <a:rPr lang="it-IT" sz="1400" b="1" i="1" dirty="0" smtClean="0"/>
              <a:t>Ready</a:t>
            </a:r>
            <a:endParaRPr lang="it-IT" sz="1400" dirty="0"/>
          </a:p>
          <a:p>
            <a:r>
              <a:rPr lang="it-IT" sz="1400" dirty="0" smtClean="0">
                <a:hlinkClick r:id="rId10"/>
              </a:rPr>
              <a:t>Maria </a:t>
            </a:r>
            <a:r>
              <a:rPr lang="it-IT" sz="1400" dirty="0">
                <a:hlinkClick r:id="rId10"/>
              </a:rPr>
              <a:t>Ana Baptista</a:t>
            </a:r>
            <a:r>
              <a:rPr lang="it-IT" sz="1400" dirty="0"/>
              <a:t>  (</a:t>
            </a:r>
            <a:r>
              <a:rPr lang="it-IT" sz="1400" dirty="0" err="1"/>
              <a:t>Instituto</a:t>
            </a:r>
            <a:r>
              <a:rPr lang="it-IT" sz="1400" dirty="0"/>
              <a:t> </a:t>
            </a:r>
            <a:r>
              <a:rPr lang="it-IT" sz="1400" dirty="0" err="1"/>
              <a:t>Superior</a:t>
            </a:r>
            <a:r>
              <a:rPr lang="it-IT" sz="1400" dirty="0"/>
              <a:t> de </a:t>
            </a:r>
            <a:r>
              <a:rPr lang="it-IT" sz="1400" dirty="0" err="1"/>
              <a:t>Engenharia</a:t>
            </a:r>
            <a:r>
              <a:rPr lang="it-IT" sz="1400" dirty="0"/>
              <a:t> de </a:t>
            </a:r>
            <a:r>
              <a:rPr lang="it-IT" sz="1400" dirty="0" err="1" smtClean="0"/>
              <a:t>Lisboa</a:t>
            </a:r>
            <a:r>
              <a:rPr lang="it-IT" sz="1400" dirty="0" smtClean="0"/>
              <a:t>, </a:t>
            </a:r>
            <a:r>
              <a:rPr lang="it-IT" sz="1400" dirty="0"/>
              <a:t>Portugal) </a:t>
            </a:r>
          </a:p>
          <a:p>
            <a:r>
              <a:rPr lang="it-IT" sz="1400" dirty="0" smtClean="0">
                <a:hlinkClick r:id="rId11"/>
              </a:rPr>
              <a:t>Elena </a:t>
            </a:r>
            <a:r>
              <a:rPr lang="it-IT" sz="1400" dirty="0">
                <a:hlinkClick r:id="rId11"/>
              </a:rPr>
              <a:t>Daskalaki</a:t>
            </a:r>
            <a:r>
              <a:rPr lang="it-IT" sz="1400" dirty="0"/>
              <a:t> (National </a:t>
            </a:r>
            <a:r>
              <a:rPr lang="it-IT" sz="1400" dirty="0" err="1"/>
              <a:t>Observatory</a:t>
            </a:r>
            <a:r>
              <a:rPr lang="it-IT" sz="1400" dirty="0"/>
              <a:t> of </a:t>
            </a:r>
            <a:r>
              <a:rPr lang="it-IT" sz="1400" dirty="0" err="1"/>
              <a:t>Athens</a:t>
            </a:r>
            <a:r>
              <a:rPr lang="it-IT" sz="1400" dirty="0"/>
              <a:t>, </a:t>
            </a:r>
            <a:r>
              <a:rPr lang="it-IT" sz="1400" dirty="0" err="1"/>
              <a:t>Greece</a:t>
            </a:r>
            <a:r>
              <a:rPr lang="it-IT" sz="1400" dirty="0"/>
              <a:t>)</a:t>
            </a:r>
          </a:p>
          <a:p>
            <a:r>
              <a:rPr lang="it-IT" sz="2000" dirty="0"/>
              <a:t> 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b="1" i="1" dirty="0" smtClean="0">
                <a:solidFill>
                  <a:srgbClr val="FF0000"/>
                </a:solidFill>
              </a:rPr>
              <a:t>NEW</a:t>
            </a:r>
          </a:p>
          <a:p>
            <a:r>
              <a:rPr lang="it-IT" sz="2000" b="1" i="1" dirty="0" smtClean="0">
                <a:solidFill>
                  <a:srgbClr val="FF0000"/>
                </a:solidFill>
              </a:rPr>
              <a:t>Task </a:t>
            </a:r>
            <a:r>
              <a:rPr lang="it-IT" sz="2000" b="1" i="1" dirty="0">
                <a:solidFill>
                  <a:srgbClr val="FF0000"/>
                </a:solidFill>
              </a:rPr>
              <a:t>Team on Non-</a:t>
            </a:r>
            <a:r>
              <a:rPr lang="it-IT" sz="2000" b="1" i="1" dirty="0" err="1">
                <a:solidFill>
                  <a:srgbClr val="FF0000"/>
                </a:solidFill>
              </a:rPr>
              <a:t>Seismic</a:t>
            </a:r>
            <a:r>
              <a:rPr lang="it-IT" sz="2000" b="1" i="1" dirty="0">
                <a:solidFill>
                  <a:srgbClr val="FF0000"/>
                </a:solidFill>
              </a:rPr>
              <a:t> Tsunami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Sources</a:t>
            </a:r>
            <a:r>
              <a:rPr lang="it-IT" sz="2000" b="1" i="1" dirty="0" smtClean="0">
                <a:solidFill>
                  <a:srgbClr val="FF0000"/>
                </a:solidFill>
              </a:rPr>
              <a:t> </a:t>
            </a:r>
            <a:r>
              <a:rPr lang="it-IT" sz="2000" b="1" i="1" dirty="0" smtClean="0">
                <a:solidFill>
                  <a:schemeClr val="tx2"/>
                </a:solidFill>
              </a:rPr>
              <a:t>(ICG/NEAM in </a:t>
            </a:r>
            <a:r>
              <a:rPr lang="it-IT" sz="2000" b="1" i="1" dirty="0" err="1" smtClean="0">
                <a:solidFill>
                  <a:schemeClr val="tx2"/>
                </a:solidFill>
              </a:rPr>
              <a:t>February</a:t>
            </a:r>
            <a:r>
              <a:rPr lang="it-IT" sz="2000" b="1" i="1" dirty="0" smtClean="0">
                <a:solidFill>
                  <a:schemeClr val="tx2"/>
                </a:solidFill>
              </a:rPr>
              <a:t> 2024)</a:t>
            </a:r>
            <a:endParaRPr lang="it-IT" sz="2000" dirty="0">
              <a:solidFill>
                <a:schemeClr val="tx2"/>
              </a:solidFill>
            </a:endParaRPr>
          </a:p>
          <a:p>
            <a:r>
              <a:rPr lang="it-IT" sz="2000" dirty="0" smtClean="0">
                <a:hlinkClick r:id="rId12"/>
              </a:rPr>
              <a:t>Rachid </a:t>
            </a:r>
            <a:r>
              <a:rPr lang="it-IT" sz="2000" dirty="0">
                <a:hlinkClick r:id="rId12"/>
              </a:rPr>
              <a:t>Omira</a:t>
            </a:r>
            <a:r>
              <a:rPr lang="it-IT" sz="2000" dirty="0"/>
              <a:t> (</a:t>
            </a:r>
            <a:r>
              <a:rPr lang="it-IT" sz="2000" dirty="0" err="1"/>
              <a:t>Instituto</a:t>
            </a:r>
            <a:r>
              <a:rPr lang="it-IT" sz="2000" dirty="0"/>
              <a:t> </a:t>
            </a:r>
            <a:r>
              <a:rPr lang="it-IT" sz="2000" dirty="0" err="1"/>
              <a:t>Português</a:t>
            </a:r>
            <a:r>
              <a:rPr lang="it-IT" sz="2000" dirty="0"/>
              <a:t> do Mar e da Atmosfera, Portugal) </a:t>
            </a:r>
          </a:p>
          <a:p>
            <a:r>
              <a:rPr lang="it-IT" sz="2000" dirty="0" smtClean="0">
                <a:hlinkClick r:id="rId13"/>
              </a:rPr>
              <a:t>Fabrizio </a:t>
            </a:r>
            <a:r>
              <a:rPr lang="it-IT" sz="2000" dirty="0">
                <a:hlinkClick r:id="rId13"/>
              </a:rPr>
              <a:t>Romano</a:t>
            </a:r>
            <a:r>
              <a:rPr lang="it-IT" sz="2000" dirty="0"/>
              <a:t> (Istituto Nazionale di Geofisica e </a:t>
            </a:r>
            <a:r>
              <a:rPr lang="it-IT" sz="2000" dirty="0" smtClean="0"/>
              <a:t>Vulcanologia, </a:t>
            </a:r>
            <a:r>
              <a:rPr lang="it-IT" sz="2000" dirty="0" err="1"/>
              <a:t>Italy</a:t>
            </a:r>
            <a:r>
              <a:rPr lang="it-IT" sz="2000" dirty="0" smtClean="0"/>
              <a:t>)</a:t>
            </a: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872843" y="931234"/>
            <a:ext cx="67902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err="1" smtClean="0"/>
              <a:t>Working</a:t>
            </a:r>
            <a:r>
              <a:rPr lang="it-IT" sz="1400" b="1" i="1" dirty="0" smtClean="0"/>
              <a:t> </a:t>
            </a:r>
            <a:r>
              <a:rPr lang="it-IT" sz="1400" b="1" i="1" dirty="0"/>
              <a:t>Group 1</a:t>
            </a:r>
            <a:r>
              <a:rPr lang="it-IT" sz="1400" dirty="0"/>
              <a:t> - </a:t>
            </a:r>
            <a:r>
              <a:rPr lang="it-IT" sz="1400" dirty="0" err="1"/>
              <a:t>Hazard</a:t>
            </a:r>
            <a:r>
              <a:rPr lang="it-IT" sz="1400" dirty="0"/>
              <a:t> </a:t>
            </a:r>
            <a:r>
              <a:rPr lang="it-IT" sz="1400" dirty="0" err="1"/>
              <a:t>Assessment</a:t>
            </a:r>
            <a:r>
              <a:rPr lang="it-IT" sz="1400" dirty="0"/>
              <a:t> and </a:t>
            </a:r>
            <a:r>
              <a:rPr lang="it-IT" sz="1400" dirty="0" err="1" smtClean="0"/>
              <a:t>Modelling</a:t>
            </a:r>
            <a:endParaRPr lang="it-IT" sz="1400" dirty="0"/>
          </a:p>
          <a:p>
            <a:r>
              <a:rPr lang="it-IT" sz="1400" dirty="0" smtClean="0">
                <a:hlinkClick r:id="rId14"/>
              </a:rPr>
              <a:t>Jorge </a:t>
            </a:r>
            <a:r>
              <a:rPr lang="it-IT" sz="1400" dirty="0">
                <a:hlinkClick r:id="rId14"/>
              </a:rPr>
              <a:t>Macias</a:t>
            </a:r>
            <a:r>
              <a:rPr lang="it-IT" sz="1400" dirty="0"/>
              <a:t> (</a:t>
            </a:r>
            <a:r>
              <a:rPr lang="it-IT" sz="1400" dirty="0" err="1"/>
              <a:t>University</a:t>
            </a:r>
            <a:r>
              <a:rPr lang="it-IT" sz="1400" dirty="0"/>
              <a:t> of  Malaga, </a:t>
            </a:r>
            <a:r>
              <a:rPr lang="it-IT" sz="1400" dirty="0" err="1"/>
              <a:t>Spain</a:t>
            </a:r>
            <a:r>
              <a:rPr lang="it-IT" sz="1400" dirty="0"/>
              <a:t>) </a:t>
            </a:r>
          </a:p>
          <a:p>
            <a:r>
              <a:rPr lang="it-IT" sz="1400" dirty="0" smtClean="0">
                <a:hlinkClick r:id="rId15"/>
              </a:rPr>
              <a:t>Audrey </a:t>
            </a:r>
            <a:r>
              <a:rPr lang="it-IT" sz="1400" dirty="0">
                <a:hlinkClick r:id="rId15"/>
              </a:rPr>
              <a:t>Gailler</a:t>
            </a:r>
            <a:r>
              <a:rPr lang="it-IT" sz="1400" dirty="0"/>
              <a:t> (</a:t>
            </a:r>
            <a:r>
              <a:rPr lang="it-IT" sz="1400" dirty="0" err="1"/>
              <a:t>Commissariat</a:t>
            </a:r>
            <a:r>
              <a:rPr lang="it-IT" sz="1400" dirty="0"/>
              <a:t> à </a:t>
            </a:r>
            <a:r>
              <a:rPr lang="it-IT" sz="1400" dirty="0" err="1"/>
              <a:t>l’Energie</a:t>
            </a:r>
            <a:r>
              <a:rPr lang="it-IT" sz="1400" dirty="0"/>
              <a:t> </a:t>
            </a:r>
            <a:r>
              <a:rPr lang="it-IT" sz="1400" dirty="0" err="1"/>
              <a:t>Atomique</a:t>
            </a:r>
            <a:r>
              <a:rPr lang="it-IT" sz="1400" dirty="0"/>
              <a:t> et </a:t>
            </a:r>
            <a:r>
              <a:rPr lang="it-IT" sz="1400" dirty="0" err="1" smtClean="0"/>
              <a:t>Energies</a:t>
            </a:r>
            <a:r>
              <a:rPr lang="it-IT" sz="1400" dirty="0" smtClean="0"/>
              <a:t> </a:t>
            </a:r>
            <a:r>
              <a:rPr lang="it-IT" sz="1400" dirty="0" err="1"/>
              <a:t>Alternatives</a:t>
            </a:r>
            <a:r>
              <a:rPr lang="it-IT" sz="1400" dirty="0"/>
              <a:t>, France)</a:t>
            </a:r>
            <a:br>
              <a:rPr lang="it-IT" sz="1400" dirty="0"/>
            </a:br>
            <a:endParaRPr lang="it-IT" sz="1400" dirty="0"/>
          </a:p>
          <a:p>
            <a:r>
              <a:rPr lang="it-IT" sz="1400" b="1" i="1" dirty="0" err="1"/>
              <a:t>Working</a:t>
            </a:r>
            <a:r>
              <a:rPr lang="it-IT" sz="1400" b="1" i="1" dirty="0"/>
              <a:t> Group 2</a:t>
            </a:r>
            <a:r>
              <a:rPr lang="it-IT" sz="1400" dirty="0"/>
              <a:t> </a:t>
            </a:r>
            <a:r>
              <a:rPr lang="it-IT" sz="1400" b="1" dirty="0"/>
              <a:t>and 3</a:t>
            </a:r>
            <a:r>
              <a:rPr lang="it-IT" sz="1400" dirty="0"/>
              <a:t>- </a:t>
            </a:r>
            <a:r>
              <a:rPr lang="it-IT" sz="1400" dirty="0" err="1"/>
              <a:t>Seismic</a:t>
            </a:r>
            <a:r>
              <a:rPr lang="it-IT" sz="1400" dirty="0"/>
              <a:t>, </a:t>
            </a:r>
            <a:r>
              <a:rPr lang="it-IT" sz="1400" dirty="0" err="1"/>
              <a:t>Geophysical</a:t>
            </a:r>
            <a:r>
              <a:rPr lang="it-IT" sz="1400" dirty="0"/>
              <a:t> and Sea Level </a:t>
            </a:r>
            <a:r>
              <a:rPr lang="it-IT" sz="1400" dirty="0" err="1"/>
              <a:t>Measurements</a:t>
            </a:r>
            <a:r>
              <a:rPr lang="it-IT" sz="1400" dirty="0"/>
              <a:t> </a:t>
            </a:r>
            <a:endParaRPr lang="it-IT" sz="1400" dirty="0" smtClean="0"/>
          </a:p>
          <a:p>
            <a:r>
              <a:rPr lang="it-IT" sz="1400" dirty="0" smtClean="0">
                <a:hlinkClick r:id="rId16"/>
              </a:rPr>
              <a:t>Anna </a:t>
            </a:r>
            <a:r>
              <a:rPr lang="it-IT" sz="1400" dirty="0">
                <a:hlinkClick r:id="rId16"/>
              </a:rPr>
              <a:t>von Gyldenfeldt</a:t>
            </a:r>
            <a:r>
              <a:rPr lang="it-IT" sz="1400" dirty="0"/>
              <a:t> (Federal Maritime and </a:t>
            </a:r>
            <a:r>
              <a:rPr lang="it-IT" sz="1400" dirty="0" err="1"/>
              <a:t>Hydrographic</a:t>
            </a:r>
            <a:r>
              <a:rPr lang="it-IT" sz="1400" dirty="0"/>
              <a:t> Agency, Germany) </a:t>
            </a:r>
          </a:p>
          <a:p>
            <a:r>
              <a:rPr lang="it-IT" sz="1400" dirty="0" smtClean="0">
                <a:hlinkClick r:id="rId17"/>
              </a:rPr>
              <a:t>Didem </a:t>
            </a:r>
            <a:r>
              <a:rPr lang="it-IT" sz="1400" dirty="0">
                <a:hlinkClick r:id="rId17"/>
              </a:rPr>
              <a:t>Cambaz</a:t>
            </a:r>
            <a:r>
              <a:rPr lang="it-IT" sz="1400" dirty="0"/>
              <a:t> (</a:t>
            </a:r>
            <a:r>
              <a:rPr lang="it-IT" sz="1400" dirty="0" err="1"/>
              <a:t>Bogazici</a:t>
            </a:r>
            <a:r>
              <a:rPr lang="it-IT" sz="1400" dirty="0"/>
              <a:t> </a:t>
            </a:r>
            <a:r>
              <a:rPr lang="it-IT" sz="1400" dirty="0" err="1"/>
              <a:t>University</a:t>
            </a:r>
            <a:r>
              <a:rPr lang="it-IT" sz="1400" dirty="0"/>
              <a:t> </a:t>
            </a:r>
            <a:r>
              <a:rPr lang="it-IT" sz="1400" dirty="0" err="1"/>
              <a:t>Kandilli</a:t>
            </a:r>
            <a:r>
              <a:rPr lang="it-IT" sz="1400" dirty="0"/>
              <a:t> </a:t>
            </a:r>
            <a:r>
              <a:rPr lang="it-IT" sz="1400" dirty="0" err="1"/>
              <a:t>Observatory</a:t>
            </a:r>
            <a:r>
              <a:rPr lang="it-IT" sz="1400" dirty="0"/>
              <a:t> and </a:t>
            </a:r>
            <a:r>
              <a:rPr lang="it-IT" sz="1400" dirty="0" smtClean="0"/>
              <a:t>ERI, </a:t>
            </a:r>
            <a:r>
              <a:rPr lang="it-IT" sz="1400" dirty="0" err="1"/>
              <a:t>Turkey</a:t>
            </a:r>
            <a:r>
              <a:rPr lang="it-IT" sz="1400" dirty="0"/>
              <a:t>)</a:t>
            </a:r>
            <a:br>
              <a:rPr lang="it-IT" sz="1400" dirty="0"/>
            </a:br>
            <a:endParaRPr lang="it-IT" sz="1400" dirty="0"/>
          </a:p>
          <a:p>
            <a:r>
              <a:rPr lang="it-IT" sz="1400" b="1" i="1" dirty="0" err="1"/>
              <a:t>Working</a:t>
            </a:r>
            <a:r>
              <a:rPr lang="it-IT" sz="1400" b="1" i="1" dirty="0"/>
              <a:t> Group 4</a:t>
            </a:r>
            <a:r>
              <a:rPr lang="it-IT" sz="1400" dirty="0"/>
              <a:t> - Public </a:t>
            </a:r>
            <a:r>
              <a:rPr lang="it-IT" sz="1400" dirty="0" err="1"/>
              <a:t>Awareness</a:t>
            </a:r>
            <a:r>
              <a:rPr lang="it-IT" sz="1400" dirty="0"/>
              <a:t>, </a:t>
            </a:r>
            <a:r>
              <a:rPr lang="it-IT" sz="1400" dirty="0" err="1"/>
              <a:t>Preparedness</a:t>
            </a:r>
            <a:r>
              <a:rPr lang="it-IT" sz="1400" dirty="0"/>
              <a:t> and </a:t>
            </a:r>
            <a:r>
              <a:rPr lang="it-IT" sz="1400" dirty="0" err="1"/>
              <a:t>Mitigation</a:t>
            </a:r>
            <a:r>
              <a:rPr lang="it-IT" sz="1400" dirty="0"/>
              <a:t> </a:t>
            </a:r>
          </a:p>
          <a:p>
            <a:r>
              <a:rPr lang="it-IT" sz="1400" dirty="0" smtClean="0">
                <a:hlinkClick r:id="rId18"/>
              </a:rPr>
              <a:t>Cecilia </a:t>
            </a:r>
            <a:r>
              <a:rPr lang="it-IT" sz="1400" dirty="0">
                <a:hlinkClick r:id="rId18"/>
              </a:rPr>
              <a:t>Valbonesi </a:t>
            </a:r>
            <a:r>
              <a:rPr lang="it-IT" sz="1400" dirty="0" smtClean="0"/>
              <a:t>(</a:t>
            </a:r>
            <a:r>
              <a:rPr lang="it-IT" sz="1400" dirty="0" err="1" smtClean="0"/>
              <a:t>UnitelmaSapienza</a:t>
            </a:r>
            <a:r>
              <a:rPr lang="it-IT" sz="1400" dirty="0" smtClean="0"/>
              <a:t>, Rome, </a:t>
            </a:r>
            <a:r>
              <a:rPr lang="it-IT" sz="1400" dirty="0" err="1"/>
              <a:t>Italy</a:t>
            </a:r>
            <a:r>
              <a:rPr lang="it-IT" sz="1400" dirty="0"/>
              <a:t>) </a:t>
            </a:r>
          </a:p>
          <a:p>
            <a:r>
              <a:rPr lang="it-IT" sz="1400" dirty="0" smtClean="0">
                <a:hlinkClick r:id="rId19"/>
              </a:rPr>
              <a:t>Raluca </a:t>
            </a:r>
            <a:r>
              <a:rPr lang="it-IT" sz="1400" dirty="0">
                <a:hlinkClick r:id="rId19"/>
              </a:rPr>
              <a:t>Partheniu</a:t>
            </a:r>
            <a:r>
              <a:rPr lang="it-IT" sz="1400" dirty="0"/>
              <a:t> (National </a:t>
            </a:r>
            <a:r>
              <a:rPr lang="it-IT" sz="1400" dirty="0" err="1"/>
              <a:t>Institute</a:t>
            </a:r>
            <a:r>
              <a:rPr lang="it-IT" sz="1400" dirty="0"/>
              <a:t> for Earth </a:t>
            </a:r>
            <a:r>
              <a:rPr lang="it-IT" sz="1400" dirty="0" err="1"/>
              <a:t>Physics</a:t>
            </a:r>
            <a:r>
              <a:rPr lang="it-IT" sz="1400" dirty="0"/>
              <a:t>, Romania</a:t>
            </a:r>
            <a:r>
              <a:rPr lang="it-IT" sz="1400" dirty="0" smtClean="0"/>
              <a:t>)</a:t>
            </a:r>
          </a:p>
          <a:p>
            <a:endParaRPr lang="it-IT" sz="1400" dirty="0" smtClean="0"/>
          </a:p>
          <a:p>
            <a:endParaRPr lang="it-IT" sz="1400" dirty="0"/>
          </a:p>
          <a:p>
            <a:r>
              <a:rPr lang="it-IT" sz="1400" b="1" dirty="0"/>
              <a:t>Technical </a:t>
            </a:r>
            <a:r>
              <a:rPr lang="it-IT" sz="1400" b="1" dirty="0" err="1"/>
              <a:t>Secretary</a:t>
            </a:r>
            <a:r>
              <a:rPr lang="it-IT" sz="1400" dirty="0"/>
              <a:t>: </a:t>
            </a:r>
            <a:r>
              <a:rPr lang="it-IT" sz="1400" dirty="0">
                <a:hlinkClick r:id="rId20"/>
              </a:rPr>
              <a:t>Denis Chang Seng</a:t>
            </a:r>
            <a:endParaRPr lang="it-IT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29491" y="124691"/>
            <a:ext cx="806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ICG/NEAMTWS </a:t>
            </a:r>
            <a:r>
              <a:rPr lang="it-IT" sz="2400" dirty="0" err="1" smtClean="0"/>
              <a:t>Structure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4109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590581" y="2346385"/>
            <a:ext cx="4951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NEAMTWS</a:t>
            </a:r>
          </a:p>
          <a:p>
            <a:endParaRPr lang="it-IT" sz="4000" b="1" dirty="0">
              <a:solidFill>
                <a:srgbClr val="FFFF00"/>
              </a:solidFill>
            </a:endParaRPr>
          </a:p>
          <a:p>
            <a:r>
              <a:rPr lang="it-IT" sz="4000" b="1" dirty="0" smtClean="0">
                <a:solidFill>
                  <a:srgbClr val="FFFF00"/>
                </a:solidFill>
              </a:rPr>
              <a:t>MEETINGS 2023-2024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05977" y="697260"/>
            <a:ext cx="5486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8900" indent="-342900">
              <a:buFont typeface="Wingdings" charset="2"/>
              <a:buChar char="Ø"/>
            </a:pPr>
            <a:r>
              <a:rPr lang="it-IT" sz="2000" b="1" u="sng" dirty="0" smtClean="0">
                <a:solidFill>
                  <a:srgbClr val="FFFF00"/>
                </a:solidFill>
              </a:rPr>
              <a:t>NEAMTWS  MEETINGS  2023-2024</a:t>
            </a:r>
            <a:endParaRPr lang="it-IT" sz="2000" u="sng" dirty="0">
              <a:solidFill>
                <a:srgbClr val="FFFF00"/>
              </a:solidFill>
            </a:endParaRPr>
          </a:p>
          <a:p>
            <a:pPr marL="378900" indent="-342900">
              <a:buFont typeface="Wingdings" charset="2"/>
              <a:buChar char="Ø"/>
            </a:pPr>
            <a:endParaRPr lang="it-IT" sz="2000" dirty="0" smtClean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endParaRPr lang="it-IT" sz="2000" dirty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12-13 </a:t>
            </a:r>
            <a:r>
              <a:rPr lang="it-IT" sz="2000" dirty="0" err="1">
                <a:solidFill>
                  <a:schemeClr val="bg1"/>
                </a:solidFill>
              </a:rPr>
              <a:t>Apr</a:t>
            </a:r>
            <a:r>
              <a:rPr lang="it-IT" sz="2000" dirty="0">
                <a:solidFill>
                  <a:schemeClr val="bg1"/>
                </a:solidFill>
              </a:rPr>
              <a:t> 2023: </a:t>
            </a:r>
            <a:r>
              <a:rPr lang="it-IT" sz="2000" dirty="0" err="1">
                <a:solidFill>
                  <a:schemeClr val="bg1"/>
                </a:solidFill>
              </a:rPr>
              <a:t>Steering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Committee</a:t>
            </a:r>
            <a:endParaRPr lang="it-IT" sz="2000" dirty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18 </a:t>
            </a:r>
            <a:r>
              <a:rPr lang="it-IT" sz="2000" dirty="0" err="1">
                <a:solidFill>
                  <a:schemeClr val="bg1"/>
                </a:solidFill>
              </a:rPr>
              <a:t>Oct</a:t>
            </a:r>
            <a:r>
              <a:rPr lang="it-IT" sz="2000" dirty="0">
                <a:solidFill>
                  <a:schemeClr val="bg1"/>
                </a:solidFill>
              </a:rPr>
              <a:t> 2023: Joint Meeting of TT on Operations, TT on </a:t>
            </a:r>
            <a:r>
              <a:rPr lang="it-IT" sz="2000" dirty="0" err="1">
                <a:solidFill>
                  <a:schemeClr val="bg1"/>
                </a:solidFill>
              </a:rPr>
              <a:t>Documentation</a:t>
            </a:r>
            <a:r>
              <a:rPr lang="it-IT" sz="2000" dirty="0">
                <a:solidFill>
                  <a:schemeClr val="bg1"/>
                </a:solidFill>
              </a:rPr>
              <a:t>, TSP </a:t>
            </a:r>
            <a:r>
              <a:rPr lang="it-IT" sz="2000" dirty="0" err="1" smtClean="0">
                <a:solidFill>
                  <a:schemeClr val="bg1"/>
                </a:solidFill>
              </a:rPr>
              <a:t>representatives</a:t>
            </a:r>
            <a:endParaRPr lang="it-IT" sz="2000" dirty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6-7 </a:t>
            </a:r>
            <a:r>
              <a:rPr lang="it-IT" sz="2000" dirty="0" err="1">
                <a:solidFill>
                  <a:schemeClr val="bg1"/>
                </a:solidFill>
              </a:rPr>
              <a:t>Nov</a:t>
            </a:r>
            <a:r>
              <a:rPr lang="it-IT" sz="2000" dirty="0">
                <a:solidFill>
                  <a:schemeClr val="bg1"/>
                </a:solidFill>
              </a:rPr>
              <a:t> 2023: NEAMWAVE23 </a:t>
            </a:r>
            <a:r>
              <a:rPr lang="it-IT" sz="2000" dirty="0" err="1">
                <a:solidFill>
                  <a:schemeClr val="bg1"/>
                </a:solidFill>
              </a:rPr>
              <a:t>Exercise</a:t>
            </a:r>
            <a:r>
              <a:rPr lang="it-IT" sz="2000" dirty="0">
                <a:solidFill>
                  <a:schemeClr val="bg1"/>
                </a:solidFill>
              </a:rPr>
              <a:t> (2 joint </a:t>
            </a:r>
            <a:r>
              <a:rPr lang="it-IT" sz="2000" dirty="0" err="1">
                <a:solidFill>
                  <a:schemeClr val="bg1"/>
                </a:solidFill>
              </a:rPr>
              <a:t>scenarios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</a:p>
          <a:p>
            <a:pPr marL="378900" indent="-342900">
              <a:buFont typeface="Wingdings" charset="2"/>
              <a:buChar char="Ø"/>
            </a:pPr>
            <a:r>
              <a:rPr lang="it-IT" sz="2000" dirty="0" err="1" smtClean="0">
                <a:solidFill>
                  <a:schemeClr val="bg1"/>
                </a:solidFill>
              </a:rPr>
              <a:t>Meetings</a:t>
            </a:r>
            <a:r>
              <a:rPr lang="it-IT" sz="2000" dirty="0" smtClean="0">
                <a:solidFill>
                  <a:schemeClr val="bg1"/>
                </a:solidFill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</a:rPr>
              <a:t>CoastWave</a:t>
            </a:r>
            <a:r>
              <a:rPr lang="it-IT" sz="2000" dirty="0" smtClean="0">
                <a:solidFill>
                  <a:schemeClr val="bg1"/>
                </a:solidFill>
              </a:rPr>
              <a:t> Project </a:t>
            </a:r>
            <a:endParaRPr lang="it-IT" sz="2000" dirty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1 </a:t>
            </a:r>
            <a:r>
              <a:rPr lang="it-IT" sz="2000" dirty="0" err="1">
                <a:solidFill>
                  <a:schemeClr val="bg1"/>
                </a:solidFill>
              </a:rPr>
              <a:t>Feb</a:t>
            </a:r>
            <a:r>
              <a:rPr lang="it-IT" sz="2000" dirty="0">
                <a:solidFill>
                  <a:schemeClr val="bg1"/>
                </a:solidFill>
              </a:rPr>
              <a:t> 2024: Joint Meeting of TT on Operations and TT on </a:t>
            </a:r>
            <a:r>
              <a:rPr lang="it-IT" sz="2000" dirty="0" err="1" smtClean="0">
                <a:solidFill>
                  <a:schemeClr val="bg1"/>
                </a:solidFill>
              </a:rPr>
              <a:t>Documentation</a:t>
            </a:r>
            <a:endParaRPr lang="it-IT" sz="2000" dirty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5</a:t>
            </a:r>
            <a:r>
              <a:rPr lang="it-IT" sz="2000" dirty="0" smtClean="0">
                <a:solidFill>
                  <a:schemeClr val="bg1"/>
                </a:solidFill>
              </a:rPr>
              <a:t> Feb. 2024: </a:t>
            </a:r>
            <a:r>
              <a:rPr lang="it-IT" sz="2000" dirty="0" err="1" smtClean="0">
                <a:solidFill>
                  <a:schemeClr val="bg1"/>
                </a:solidFill>
              </a:rPr>
              <a:t>Steering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Committee</a:t>
            </a:r>
            <a:endParaRPr lang="it-IT" sz="2000" dirty="0" smtClean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r>
              <a:rPr lang="it-IT" sz="2000" dirty="0" smtClean="0">
                <a:solidFill>
                  <a:schemeClr val="bg1"/>
                </a:solidFill>
              </a:rPr>
              <a:t>6-8 </a:t>
            </a:r>
            <a:r>
              <a:rPr lang="it-IT" sz="2000" dirty="0" err="1">
                <a:solidFill>
                  <a:schemeClr val="bg1"/>
                </a:solidFill>
              </a:rPr>
              <a:t>Feb</a:t>
            </a:r>
            <a:r>
              <a:rPr lang="it-IT" sz="2000" dirty="0">
                <a:solidFill>
                  <a:schemeClr val="bg1"/>
                </a:solidFill>
              </a:rPr>
              <a:t> 2024</a:t>
            </a:r>
            <a:r>
              <a:rPr lang="it-IT" sz="2000" dirty="0" smtClean="0">
                <a:solidFill>
                  <a:schemeClr val="bg1"/>
                </a:solidFill>
              </a:rPr>
              <a:t>: </a:t>
            </a:r>
            <a:r>
              <a:rPr lang="it-IT" sz="2000" b="1" dirty="0">
                <a:solidFill>
                  <a:schemeClr val="bg1"/>
                </a:solidFill>
              </a:rPr>
              <a:t>ICG/NEAMTWS XVIII Session  </a:t>
            </a:r>
            <a:r>
              <a:rPr lang="it-IT" sz="2000" dirty="0">
                <a:solidFill>
                  <a:schemeClr val="bg1"/>
                </a:solidFill>
              </a:rPr>
              <a:t>(</a:t>
            </a:r>
            <a:r>
              <a:rPr lang="it-IT" sz="2000" dirty="0" err="1">
                <a:solidFill>
                  <a:schemeClr val="bg1"/>
                </a:solidFill>
              </a:rPr>
              <a:t>postponed</a:t>
            </a:r>
            <a:r>
              <a:rPr lang="it-IT" sz="2000" dirty="0">
                <a:solidFill>
                  <a:schemeClr val="bg1"/>
                </a:solidFill>
              </a:rPr>
              <a:t> by 2 </a:t>
            </a:r>
            <a:r>
              <a:rPr lang="it-IT" sz="2000" dirty="0" err="1">
                <a:solidFill>
                  <a:schemeClr val="bg1"/>
                </a:solidFill>
              </a:rPr>
              <a:t>months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</a:p>
          <a:p>
            <a:pPr marL="378900" indent="-342900">
              <a:buFont typeface="Wingdings" charset="2"/>
              <a:buChar char="Ø"/>
            </a:pPr>
            <a:r>
              <a:rPr lang="it-IT" sz="2000" dirty="0" smtClean="0">
                <a:solidFill>
                  <a:schemeClr val="bg1"/>
                </a:solidFill>
              </a:rPr>
              <a:t>10-12 April 2024: Ocean Decade Conference (</a:t>
            </a:r>
            <a:r>
              <a:rPr lang="it-IT" sz="2000" dirty="0" err="1" smtClean="0">
                <a:solidFill>
                  <a:schemeClr val="bg1"/>
                </a:solidFill>
              </a:rPr>
              <a:t>Barcelona</a:t>
            </a:r>
            <a:r>
              <a:rPr lang="it-IT" sz="2000" dirty="0" smtClean="0">
                <a:solidFill>
                  <a:schemeClr val="bg1"/>
                </a:solidFill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</a:rPr>
              <a:t>Spain</a:t>
            </a:r>
            <a:r>
              <a:rPr lang="it-IT" sz="2000" dirty="0" smtClean="0">
                <a:solidFill>
                  <a:schemeClr val="bg1"/>
                </a:solidFill>
              </a:rPr>
              <a:t>) and </a:t>
            </a:r>
            <a:r>
              <a:rPr lang="it-IT" sz="2000" dirty="0" err="1" smtClean="0">
                <a:solidFill>
                  <a:schemeClr val="bg1"/>
                </a:solidFill>
              </a:rPr>
              <a:t>Sat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event</a:t>
            </a:r>
            <a:r>
              <a:rPr lang="it-IT" sz="2000" dirty="0" smtClean="0">
                <a:solidFill>
                  <a:schemeClr val="bg1"/>
                </a:solidFill>
              </a:rPr>
              <a:t> on TR</a:t>
            </a:r>
          </a:p>
          <a:p>
            <a:pPr marL="378900" indent="-342900">
              <a:buFont typeface="Wingdings" charset="2"/>
              <a:buChar char="Ø"/>
            </a:pPr>
            <a:r>
              <a:rPr lang="it-IT" sz="2000" dirty="0" smtClean="0">
                <a:solidFill>
                  <a:schemeClr val="bg1"/>
                </a:solidFill>
              </a:rPr>
              <a:t>13 </a:t>
            </a:r>
            <a:r>
              <a:rPr lang="it-IT" sz="2000" dirty="0" err="1" smtClean="0">
                <a:solidFill>
                  <a:schemeClr val="bg1"/>
                </a:solidFill>
              </a:rPr>
              <a:t>May</a:t>
            </a:r>
            <a:r>
              <a:rPr lang="it-IT" sz="2000" dirty="0" smtClean="0">
                <a:solidFill>
                  <a:schemeClr val="bg1"/>
                </a:solidFill>
              </a:rPr>
              <a:t> 2024: </a:t>
            </a:r>
            <a:r>
              <a:rPr lang="it-IT" sz="2000" dirty="0" err="1" smtClean="0">
                <a:solidFill>
                  <a:schemeClr val="bg1"/>
                </a:solidFill>
              </a:rPr>
              <a:t>Steering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Committee</a:t>
            </a:r>
            <a:endParaRPr lang="it-IT" sz="2000" dirty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endParaRPr lang="it-IT" sz="2000" dirty="0">
              <a:solidFill>
                <a:schemeClr val="bg1"/>
              </a:solidFill>
            </a:endParaRPr>
          </a:p>
          <a:p>
            <a:pPr marL="378900" indent="-342900">
              <a:buFont typeface="Wingdings" charset="2"/>
              <a:buChar char="Ø"/>
            </a:pP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458191" y="152129"/>
            <a:ext cx="10515600" cy="664778"/>
          </a:xfrm>
        </p:spPr>
        <p:txBody>
          <a:bodyPr/>
          <a:lstStyle/>
          <a:p>
            <a:r>
              <a:rPr lang="it-IT" sz="4000" dirty="0" smtClean="0"/>
              <a:t>Some </a:t>
            </a:r>
            <a:r>
              <a:rPr lang="it-IT" sz="4000" dirty="0" err="1" smtClean="0"/>
              <a:t>achievements</a:t>
            </a:r>
            <a:r>
              <a:rPr lang="it-IT" sz="4000" dirty="0" smtClean="0"/>
              <a:t> and new </a:t>
            </a:r>
            <a:r>
              <a:rPr lang="it-IT" sz="4000" dirty="0" err="1" smtClean="0"/>
              <a:t>goals</a:t>
            </a:r>
            <a:r>
              <a:rPr lang="it-IT" sz="4000" dirty="0"/>
              <a:t/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13064" y="938107"/>
            <a:ext cx="10515600" cy="4867927"/>
          </a:xfrm>
        </p:spPr>
        <p:txBody>
          <a:bodyPr/>
          <a:lstStyle/>
          <a:p>
            <a:r>
              <a:rPr lang="it-IT" sz="2400" dirty="0" smtClean="0"/>
              <a:t>NEAMTWS 2030 </a:t>
            </a:r>
            <a:r>
              <a:rPr lang="it-IT" sz="2400" b="1" dirty="0" err="1" smtClean="0"/>
              <a:t>Strategy</a:t>
            </a:r>
            <a:r>
              <a:rPr lang="it-IT" sz="2400" dirty="0" smtClean="0"/>
              <a:t> </a:t>
            </a:r>
            <a:r>
              <a:rPr lang="it-IT" sz="2400" dirty="0" err="1" smtClean="0"/>
              <a:t>approved</a:t>
            </a:r>
            <a:r>
              <a:rPr lang="it-IT" sz="2400" dirty="0" smtClean="0"/>
              <a:t> in 2023 </a:t>
            </a:r>
          </a:p>
          <a:p>
            <a:r>
              <a:rPr lang="it-IT" sz="2400" dirty="0" err="1" smtClean="0"/>
              <a:t>Achievements</a:t>
            </a:r>
            <a:r>
              <a:rPr lang="it-IT" sz="2400" dirty="0" smtClean="0"/>
              <a:t> </a:t>
            </a:r>
            <a:r>
              <a:rPr lang="it-IT" sz="2400" dirty="0"/>
              <a:t>in DG-ECHO ‘</a:t>
            </a:r>
            <a:r>
              <a:rPr lang="it-IT" sz="2400" b="1" dirty="0" err="1"/>
              <a:t>CoastWAVE</a:t>
            </a:r>
            <a:r>
              <a:rPr lang="it-IT" sz="2400" dirty="0"/>
              <a:t>’ </a:t>
            </a:r>
            <a:r>
              <a:rPr lang="it-IT" sz="2400" dirty="0" err="1"/>
              <a:t>project</a:t>
            </a:r>
            <a:r>
              <a:rPr lang="it-IT" sz="2400" dirty="0"/>
              <a:t> in Cyprus, </a:t>
            </a:r>
            <a:r>
              <a:rPr lang="it-IT" sz="2400" dirty="0" err="1"/>
              <a:t>Egypt</a:t>
            </a:r>
            <a:r>
              <a:rPr lang="it-IT" sz="2400" dirty="0"/>
              <a:t>, </a:t>
            </a:r>
            <a:r>
              <a:rPr lang="it-IT" sz="2400" dirty="0" err="1"/>
              <a:t>Greece</a:t>
            </a:r>
            <a:r>
              <a:rPr lang="it-IT" sz="2400" dirty="0"/>
              <a:t>, Malta Morocco, </a:t>
            </a:r>
            <a:r>
              <a:rPr lang="it-IT" sz="2400" dirty="0" err="1"/>
              <a:t>Spain</a:t>
            </a:r>
            <a:r>
              <a:rPr lang="it-IT" sz="2400" dirty="0"/>
              <a:t>, and </a:t>
            </a:r>
            <a:r>
              <a:rPr lang="it-IT" sz="2400" dirty="0" err="1"/>
              <a:t>Türkiye</a:t>
            </a:r>
            <a:r>
              <a:rPr lang="it-IT" sz="2400" dirty="0"/>
              <a:t> on “</a:t>
            </a:r>
            <a:r>
              <a:rPr lang="it-IT" sz="2400" dirty="0" err="1"/>
              <a:t>Strengthening</a:t>
            </a:r>
            <a:r>
              <a:rPr lang="it-IT" sz="2400" dirty="0"/>
              <a:t> the </a:t>
            </a:r>
            <a:r>
              <a:rPr lang="it-IT" sz="2400" dirty="0" err="1"/>
              <a:t>Resilience</a:t>
            </a:r>
            <a:r>
              <a:rPr lang="it-IT" sz="2400" dirty="0"/>
              <a:t> of </a:t>
            </a:r>
            <a:r>
              <a:rPr lang="it-IT" sz="2400" dirty="0" err="1"/>
              <a:t>Coastal</a:t>
            </a:r>
            <a:r>
              <a:rPr lang="it-IT" sz="2400" dirty="0"/>
              <a:t> </a:t>
            </a:r>
            <a:r>
              <a:rPr lang="it-IT" sz="2400" dirty="0" err="1"/>
              <a:t>Communities</a:t>
            </a:r>
            <a:r>
              <a:rPr lang="it-IT" sz="2400" dirty="0"/>
              <a:t> in NEAM </a:t>
            </a:r>
            <a:r>
              <a:rPr lang="it-IT" sz="2400" dirty="0" err="1"/>
              <a:t>region</a:t>
            </a:r>
            <a:r>
              <a:rPr lang="mr-IN" sz="2400" dirty="0"/>
              <a:t>…</a:t>
            </a:r>
            <a:r>
              <a:rPr lang="it-IT" sz="2400" dirty="0"/>
              <a:t>” (</a:t>
            </a:r>
            <a:r>
              <a:rPr lang="it-IT" sz="2400" dirty="0" err="1"/>
              <a:t>Phase</a:t>
            </a:r>
            <a:r>
              <a:rPr lang="it-IT" sz="2400" dirty="0"/>
              <a:t> 1); </a:t>
            </a:r>
          </a:p>
          <a:p>
            <a:r>
              <a:rPr lang="it-IT" sz="2400" b="1" dirty="0" err="1"/>
              <a:t>CoastWAVE</a:t>
            </a:r>
            <a:r>
              <a:rPr lang="it-IT" sz="2400" b="1" dirty="0"/>
              <a:t> </a:t>
            </a:r>
            <a:r>
              <a:rPr lang="it-IT" sz="2400" b="1" dirty="0" err="1"/>
              <a:t>Phase</a:t>
            </a:r>
            <a:r>
              <a:rPr lang="it-IT" sz="2400" b="1" dirty="0"/>
              <a:t> 2 </a:t>
            </a:r>
            <a:r>
              <a:rPr lang="it-IT" sz="2400" dirty="0" err="1"/>
              <a:t>approved</a:t>
            </a:r>
            <a:r>
              <a:rPr lang="it-IT" sz="2400" dirty="0"/>
              <a:t> and </a:t>
            </a:r>
            <a:r>
              <a:rPr lang="it-IT" sz="2400" dirty="0" err="1"/>
              <a:t>starting</a:t>
            </a:r>
            <a:r>
              <a:rPr lang="it-IT" sz="2400" dirty="0"/>
              <a:t> in </a:t>
            </a:r>
            <a:r>
              <a:rPr lang="it-IT" sz="2400" dirty="0" err="1"/>
              <a:t>July</a:t>
            </a:r>
            <a:r>
              <a:rPr lang="it-IT" sz="2400" dirty="0"/>
              <a:t> 2024 ”</a:t>
            </a:r>
            <a:r>
              <a:rPr lang="it-IT" sz="2400" dirty="0" err="1"/>
              <a:t>Scaling</a:t>
            </a:r>
            <a:r>
              <a:rPr lang="it-IT" sz="2400" dirty="0"/>
              <a:t> up</a:t>
            </a:r>
            <a:r>
              <a:rPr lang="mr-IN" sz="2400" dirty="0"/>
              <a:t>…</a:t>
            </a:r>
            <a:r>
              <a:rPr lang="it-IT" sz="2400" dirty="0" smtClean="0"/>
              <a:t>.”;</a:t>
            </a:r>
          </a:p>
          <a:p>
            <a:r>
              <a:rPr lang="it-IT" sz="2400" dirty="0" smtClean="0"/>
              <a:t>First </a:t>
            </a:r>
            <a:r>
              <a:rPr lang="it-IT" sz="2400" b="1" dirty="0" smtClean="0"/>
              <a:t>Tsunami Ready </a:t>
            </a:r>
            <a:r>
              <a:rPr lang="it-IT" sz="2400" dirty="0" err="1" smtClean="0"/>
              <a:t>communities</a:t>
            </a:r>
            <a:r>
              <a:rPr lang="it-IT" sz="2400" dirty="0" smtClean="0"/>
              <a:t> in 2024 and </a:t>
            </a:r>
            <a:r>
              <a:rPr lang="it-IT" sz="2400" dirty="0" err="1" smtClean="0"/>
              <a:t>others</a:t>
            </a:r>
            <a:r>
              <a:rPr lang="it-IT" sz="2400" dirty="0" smtClean="0"/>
              <a:t> </a:t>
            </a:r>
            <a:r>
              <a:rPr lang="it-IT" sz="2400" dirty="0" err="1" smtClean="0"/>
              <a:t>Almost</a:t>
            </a:r>
            <a:r>
              <a:rPr lang="it-IT" sz="2400" dirty="0" smtClean="0"/>
              <a:t> Ready</a:t>
            </a:r>
            <a:endParaRPr lang="it-IT" sz="2400" dirty="0"/>
          </a:p>
          <a:p>
            <a:r>
              <a:rPr lang="it-IT" sz="2400" dirty="0" smtClean="0"/>
              <a:t>New </a:t>
            </a:r>
            <a:r>
              <a:rPr lang="it-IT" sz="2400" dirty="0" err="1"/>
              <a:t>phase</a:t>
            </a:r>
            <a:r>
              <a:rPr lang="it-IT" sz="2400" dirty="0"/>
              <a:t> of COST Action </a:t>
            </a:r>
            <a:r>
              <a:rPr lang="it-IT" sz="2400" b="1" dirty="0"/>
              <a:t>AGITHAR</a:t>
            </a:r>
            <a:r>
              <a:rPr lang="it-IT" sz="2400" dirty="0"/>
              <a:t> - (</a:t>
            </a:r>
            <a:r>
              <a:rPr lang="it-IT" sz="2400" dirty="0" err="1"/>
              <a:t>Accelerating</a:t>
            </a:r>
            <a:r>
              <a:rPr lang="it-IT" sz="2400" dirty="0"/>
              <a:t> Global Science in Tsunami </a:t>
            </a:r>
            <a:r>
              <a:rPr lang="it-IT" sz="2400" dirty="0" err="1"/>
              <a:t>Hazard</a:t>
            </a:r>
            <a:r>
              <a:rPr lang="it-IT" sz="2400" dirty="0"/>
              <a:t> and </a:t>
            </a:r>
            <a:r>
              <a:rPr lang="it-IT" sz="2400" dirty="0" err="1"/>
              <a:t>Risk</a:t>
            </a:r>
            <a:r>
              <a:rPr lang="it-IT" sz="2400" dirty="0"/>
              <a:t> Analysis) to </a:t>
            </a:r>
            <a:r>
              <a:rPr lang="it-IT" sz="2400" dirty="0" err="1"/>
              <a:t>establish</a:t>
            </a:r>
            <a:r>
              <a:rPr lang="it-IT" sz="2400" dirty="0"/>
              <a:t> the </a:t>
            </a:r>
            <a:r>
              <a:rPr lang="it-IT" sz="2400" b="1" dirty="0"/>
              <a:t>Global Tsunami Model (GTM) </a:t>
            </a:r>
            <a:r>
              <a:rPr lang="it-IT" sz="2400" dirty="0" err="1" smtClean="0"/>
              <a:t>organization</a:t>
            </a:r>
            <a:r>
              <a:rPr lang="it-IT" sz="2400" dirty="0" smtClean="0"/>
              <a:t>;</a:t>
            </a:r>
            <a:endParaRPr lang="it-IT" sz="2400" dirty="0"/>
          </a:p>
          <a:p>
            <a:r>
              <a:rPr lang="it-IT" sz="2400" dirty="0" err="1" smtClean="0"/>
              <a:t>Formal</a:t>
            </a:r>
            <a:r>
              <a:rPr lang="it-IT" sz="2400" dirty="0" smtClean="0"/>
              <a:t> </a:t>
            </a:r>
            <a:r>
              <a:rPr lang="it-IT" sz="2400" dirty="0" err="1" smtClean="0"/>
              <a:t>recognition</a:t>
            </a:r>
            <a:r>
              <a:rPr lang="it-IT" sz="2400" dirty="0" smtClean="0"/>
              <a:t> of the </a:t>
            </a:r>
            <a:r>
              <a:rPr lang="it-IT" sz="2400" b="1" dirty="0" smtClean="0"/>
              <a:t>TSUNAMI </a:t>
            </a:r>
            <a:r>
              <a:rPr lang="it-IT" sz="2400" b="1" dirty="0" err="1" smtClean="0"/>
              <a:t>Thematic</a:t>
            </a:r>
            <a:r>
              <a:rPr lang="it-IT" sz="2400" b="1" dirty="0" smtClean="0"/>
              <a:t> </a:t>
            </a:r>
            <a:r>
              <a:rPr lang="it-IT" sz="2400" b="1" dirty="0"/>
              <a:t>Core Service (TCS) </a:t>
            </a:r>
            <a:r>
              <a:rPr lang="it-IT" sz="2400" dirty="0" err="1" smtClean="0"/>
              <a:t>within</a:t>
            </a:r>
            <a:r>
              <a:rPr lang="it-IT" sz="2400" b="1" dirty="0" smtClean="0"/>
              <a:t> EPOS</a:t>
            </a:r>
            <a:r>
              <a:rPr lang="it-IT" sz="2400" dirty="0"/>
              <a:t> </a:t>
            </a:r>
            <a:r>
              <a:rPr lang="it-IT" sz="2400" dirty="0" smtClean="0"/>
              <a:t>The </a:t>
            </a:r>
            <a:r>
              <a:rPr lang="it-IT" sz="2400" dirty="0" err="1"/>
              <a:t>European</a:t>
            </a:r>
            <a:r>
              <a:rPr lang="it-IT" sz="2400" dirty="0"/>
              <a:t> </a:t>
            </a:r>
            <a:r>
              <a:rPr lang="it-IT" sz="2400" dirty="0" err="1"/>
              <a:t>Plate</a:t>
            </a:r>
            <a:r>
              <a:rPr lang="it-IT" sz="2400" dirty="0"/>
              <a:t> </a:t>
            </a:r>
            <a:r>
              <a:rPr lang="it-IT" sz="2400" dirty="0" err="1"/>
              <a:t>Observing</a:t>
            </a:r>
            <a:r>
              <a:rPr lang="it-IT" sz="2400" dirty="0"/>
              <a:t> </a:t>
            </a:r>
            <a:r>
              <a:rPr lang="it-IT" sz="2400" dirty="0" smtClean="0"/>
              <a:t>System (EPOS </a:t>
            </a:r>
            <a:r>
              <a:rPr lang="it-IT" sz="2400" dirty="0"/>
              <a:t>General Assembly in </a:t>
            </a:r>
            <a:r>
              <a:rPr lang="it-IT" sz="2400" dirty="0" err="1" smtClean="0"/>
              <a:t>Dec</a:t>
            </a:r>
            <a:r>
              <a:rPr lang="it-IT" sz="2400" dirty="0" smtClean="0"/>
              <a:t>. 2023);</a:t>
            </a:r>
          </a:p>
          <a:p>
            <a:r>
              <a:rPr lang="it-IT" sz="2400" dirty="0" smtClean="0"/>
              <a:t>Some </a:t>
            </a:r>
            <a:r>
              <a:rPr lang="it-IT" sz="2400" dirty="0" err="1" smtClean="0"/>
              <a:t>other</a:t>
            </a:r>
            <a:r>
              <a:rPr lang="it-IT" sz="2400" dirty="0" smtClean="0"/>
              <a:t> </a:t>
            </a:r>
            <a:r>
              <a:rPr lang="it-IT" sz="2400" dirty="0" err="1" smtClean="0"/>
              <a:t>projects</a:t>
            </a:r>
            <a:r>
              <a:rPr lang="it-IT" sz="2400" dirty="0" smtClean="0"/>
              <a:t> </a:t>
            </a:r>
            <a:r>
              <a:rPr lang="it-IT" sz="2400" dirty="0" err="1" smtClean="0"/>
              <a:t>funded</a:t>
            </a:r>
            <a:r>
              <a:rPr lang="it-IT" sz="2400" dirty="0" smtClean="0"/>
              <a:t> by </a:t>
            </a:r>
            <a:r>
              <a:rPr lang="it-IT" sz="2400" dirty="0" smtClean="0">
                <a:solidFill>
                  <a:schemeClr val="tx2"/>
                </a:solidFill>
              </a:rPr>
              <a:t>EU </a:t>
            </a:r>
            <a:r>
              <a:rPr lang="it-IT" sz="2400" dirty="0" err="1" smtClean="0">
                <a:solidFill>
                  <a:schemeClr val="tx2"/>
                </a:solidFill>
              </a:rPr>
              <a:t>contributing</a:t>
            </a:r>
            <a:r>
              <a:rPr lang="it-IT" sz="2400" dirty="0" smtClean="0">
                <a:solidFill>
                  <a:schemeClr val="tx2"/>
                </a:solidFill>
              </a:rPr>
              <a:t> to the </a:t>
            </a:r>
            <a:r>
              <a:rPr lang="it-IT" sz="2400" dirty="0" err="1" smtClean="0">
                <a:solidFill>
                  <a:schemeClr val="tx2"/>
                </a:solidFill>
              </a:rPr>
              <a:t>advancement</a:t>
            </a:r>
            <a:r>
              <a:rPr lang="it-IT" sz="2400" dirty="0" smtClean="0">
                <a:solidFill>
                  <a:schemeClr val="tx2"/>
                </a:solidFill>
              </a:rPr>
              <a:t> of Tsunami science, </a:t>
            </a:r>
            <a:r>
              <a:rPr lang="it-IT" sz="2400" dirty="0" err="1" smtClean="0">
                <a:solidFill>
                  <a:schemeClr val="tx2"/>
                </a:solidFill>
              </a:rPr>
              <a:t>including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both</a:t>
            </a:r>
            <a:r>
              <a:rPr lang="it-IT" sz="2400" dirty="0" smtClean="0">
                <a:solidFill>
                  <a:schemeClr val="tx2"/>
                </a:solidFill>
              </a:rPr>
              <a:t> R&amp;D (</a:t>
            </a:r>
            <a:r>
              <a:rPr lang="it-IT" sz="2400" b="1" dirty="0" smtClean="0">
                <a:solidFill>
                  <a:schemeClr val="tx2"/>
                </a:solidFill>
              </a:rPr>
              <a:t>DT-GEO</a:t>
            </a:r>
            <a:r>
              <a:rPr lang="it-IT" sz="2400" dirty="0" smtClean="0">
                <a:solidFill>
                  <a:schemeClr val="tx2"/>
                </a:solidFill>
              </a:rPr>
              <a:t>) and </a:t>
            </a:r>
            <a:r>
              <a:rPr lang="it-IT" sz="2400" dirty="0" err="1" smtClean="0">
                <a:solidFill>
                  <a:schemeClr val="tx2"/>
                </a:solidFill>
              </a:rPr>
              <a:t>warning-oriented</a:t>
            </a:r>
            <a:r>
              <a:rPr lang="it-IT" sz="2400" dirty="0" smtClean="0">
                <a:solidFill>
                  <a:schemeClr val="tx2"/>
                </a:solidFill>
              </a:rPr>
              <a:t> (EPOS, </a:t>
            </a:r>
            <a:r>
              <a:rPr lang="it-IT" sz="2400" dirty="0" err="1" smtClean="0">
                <a:solidFill>
                  <a:schemeClr val="tx2"/>
                </a:solidFill>
              </a:rPr>
              <a:t>GeoInquire</a:t>
            </a:r>
            <a:r>
              <a:rPr lang="it-IT" sz="2400" dirty="0" smtClean="0">
                <a:solidFill>
                  <a:schemeClr val="tx2"/>
                </a:solidFill>
              </a:rPr>
              <a:t>)</a:t>
            </a:r>
          </a:p>
          <a:p>
            <a:r>
              <a:rPr lang="it-IT" sz="2400" dirty="0" smtClean="0">
                <a:solidFill>
                  <a:schemeClr val="tx2"/>
                </a:solidFill>
              </a:rPr>
              <a:t>SMART </a:t>
            </a:r>
            <a:r>
              <a:rPr lang="it-IT" sz="2400" b="1" dirty="0" err="1" smtClean="0">
                <a:solidFill>
                  <a:schemeClr val="tx2"/>
                </a:solidFill>
              </a:rPr>
              <a:t>Cables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>
                <a:solidFill>
                  <a:schemeClr val="tx2"/>
                </a:solidFill>
              </a:rPr>
              <a:t>initiatives</a:t>
            </a:r>
            <a:r>
              <a:rPr lang="it-IT" sz="2400" dirty="0">
                <a:solidFill>
                  <a:schemeClr val="tx2"/>
                </a:solidFill>
              </a:rPr>
              <a:t> (Portugal, France, </a:t>
            </a:r>
            <a:r>
              <a:rPr lang="it-IT" sz="2400" dirty="0" err="1">
                <a:solidFill>
                  <a:schemeClr val="tx2"/>
                </a:solidFill>
              </a:rPr>
              <a:t>Italy</a:t>
            </a:r>
            <a:r>
              <a:rPr lang="mr-IN" sz="2400" dirty="0">
                <a:solidFill>
                  <a:schemeClr val="tx2"/>
                </a:solidFill>
              </a:rPr>
              <a:t>…</a:t>
            </a:r>
            <a:r>
              <a:rPr lang="it-IT" sz="2400" dirty="0" smtClean="0">
                <a:solidFill>
                  <a:schemeClr val="tx2"/>
                </a:solidFill>
              </a:rPr>
              <a:t>) and first </a:t>
            </a:r>
            <a:r>
              <a:rPr lang="it-IT" sz="2400" b="1" dirty="0" smtClean="0">
                <a:solidFill>
                  <a:schemeClr val="tx2"/>
                </a:solidFill>
              </a:rPr>
              <a:t>DART-</a:t>
            </a:r>
            <a:r>
              <a:rPr lang="it-IT" sz="2400" b="1" dirty="0" err="1" smtClean="0">
                <a:solidFill>
                  <a:schemeClr val="tx2"/>
                </a:solidFill>
              </a:rPr>
              <a:t>like</a:t>
            </a:r>
            <a:r>
              <a:rPr lang="it-IT" sz="2400" b="1" dirty="0" smtClean="0">
                <a:solidFill>
                  <a:schemeClr val="tx2"/>
                </a:solidFill>
              </a:rPr>
              <a:t> </a:t>
            </a:r>
            <a:r>
              <a:rPr lang="it-IT" sz="2400" b="1" dirty="0" err="1" smtClean="0"/>
              <a:t>buoys</a:t>
            </a:r>
            <a:r>
              <a:rPr lang="it-IT" sz="2400" b="1" dirty="0" smtClean="0"/>
              <a:t> </a:t>
            </a:r>
            <a:r>
              <a:rPr lang="it-IT" sz="2400" dirty="0" smtClean="0"/>
              <a:t>in NEAM </a:t>
            </a:r>
            <a:r>
              <a:rPr lang="it-IT" sz="2400" dirty="0" err="1" smtClean="0"/>
              <a:t>region</a:t>
            </a:r>
            <a:r>
              <a:rPr lang="it-IT" sz="2400" dirty="0" smtClean="0"/>
              <a:t> (2025).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1148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xmlns="" id="{7A203437-703A-4E00-A8C0-91D328D6C7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7366A-9DA7-E05A-1634-E403D8E3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91" y="59317"/>
            <a:ext cx="2506030" cy="171799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ICG/NEAMTWS</a:t>
            </a:r>
            <a:b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</a:rPr>
              <a:t>Key Meetings &amp;</a:t>
            </a:r>
            <a:b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</a:rPr>
              <a:t>Events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r-FR" sz="2800" dirty="0"/>
          </a:p>
        </p:txBody>
      </p:sp>
      <p:pic>
        <p:nvPicPr>
          <p:cNvPr id="5" name="Picture 2" descr="expert meeting naples">
            <a:extLst>
              <a:ext uri="{FF2B5EF4-FFF2-40B4-BE49-F238E27FC236}">
                <a16:creationId xmlns:a16="http://schemas.microsoft.com/office/drawing/2014/main" xmlns="" id="{7D245642-DE5F-4C3D-FEDD-65D90555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7792" y="80577"/>
            <a:ext cx="5710334" cy="26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xmlns="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xmlns="" id="{4F96EE13-2C4D-4262-812E-DDE5FC35F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FDBA34-2ECE-D9E0-33A4-D80D74EE8CD9}"/>
              </a:ext>
            </a:extLst>
          </p:cNvPr>
          <p:cNvSpPr txBox="1"/>
          <p:nvPr/>
        </p:nvSpPr>
        <p:spPr>
          <a:xfrm>
            <a:off x="1814935" y="4817687"/>
            <a:ext cx="27348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tabLst>
                <a:tab pos="114935" algn="l"/>
              </a:tabLst>
            </a:pPr>
            <a:r>
              <a:rPr lang="en-US" sz="1400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Tsunami Evacuation mapping  and validation </a:t>
            </a:r>
            <a:r>
              <a:rPr lang="en-US" sz="1400" dirty="0" smtClean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workshops </a:t>
            </a:r>
            <a:r>
              <a:rPr lang="en-US" sz="1400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in </a:t>
            </a:r>
            <a:r>
              <a:rPr lang="en-US" sz="1400" dirty="0" err="1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Larnaka</a:t>
            </a:r>
            <a:r>
              <a:rPr lang="en-US" sz="1400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, Cyprus, </a:t>
            </a:r>
            <a:r>
              <a:rPr lang="en-US" sz="1400" dirty="0" smtClean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June and Sep </a:t>
            </a:r>
            <a:r>
              <a:rPr lang="en-US" sz="1400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2023. </a:t>
            </a:r>
            <a:endParaRPr lang="en-US" sz="1400" dirty="0" smtClean="0"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  <a:p>
            <a:pPr marL="0" indent="0">
              <a:buNone/>
              <a:tabLst>
                <a:tab pos="114935" algn="l"/>
              </a:tabLst>
            </a:pPr>
            <a:r>
              <a:rPr lang="en-US" sz="1400" dirty="0" smtClean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First </a:t>
            </a:r>
            <a:r>
              <a:rPr lang="en-US" sz="1400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country in NEAM to conduct evacuation mapping using </a:t>
            </a:r>
            <a:r>
              <a:rPr lang="en-US" sz="1400" b="1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PTHA</a:t>
            </a:r>
            <a:r>
              <a:rPr lang="en-US" sz="1400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 </a:t>
            </a:r>
            <a:r>
              <a:rPr lang="en-US" sz="1400" dirty="0" err="1" smtClean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withsupport</a:t>
            </a:r>
            <a:r>
              <a:rPr lang="en-US" sz="1400" dirty="0" smtClean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 </a:t>
            </a:r>
            <a:r>
              <a:rPr lang="en-US" sz="1400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of </a:t>
            </a:r>
            <a:r>
              <a:rPr lang="en-US" sz="1400" dirty="0" smtClean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partners (</a:t>
            </a:r>
            <a:r>
              <a:rPr lang="en-US" sz="1400" dirty="0"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Italy, Greece and Spain)</a:t>
            </a:r>
            <a:r>
              <a:rPr lang="en-US" sz="1400" dirty="0">
                <a:latin typeface="72 Light" panose="020B0303030000000003" pitchFamily="34" charset="0"/>
                <a:cs typeface="72 Light" panose="020B0303030000000003" pitchFamily="34" charset="0"/>
              </a:rPr>
              <a:t> </a:t>
            </a:r>
            <a:r>
              <a:rPr lang="en-US" sz="1400" dirty="0" smtClean="0">
                <a:latin typeface="72 Light" panose="020B0303030000000003" pitchFamily="34" charset="0"/>
                <a:cs typeface="72 Light" panose="020B0303030000000003" pitchFamily="34" charset="0"/>
              </a:rPr>
              <a:t>(</a:t>
            </a:r>
            <a:r>
              <a:rPr lang="en-US" sz="1400" i="0" dirty="0" err="1" smtClean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CoastWAVE</a:t>
            </a:r>
            <a:r>
              <a:rPr lang="en-US" sz="1400" i="0" dirty="0" smtClean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 </a:t>
            </a:r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Project)</a:t>
            </a:r>
            <a:endParaRPr lang="fr-FR" sz="1400" dirty="0">
              <a:effectLst/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8C9D68-A582-33C9-32BE-483E50F16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112" y="3753485"/>
            <a:ext cx="7224101" cy="24475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8C2907-15E9-0C82-DFB7-8ED9A84ECD10}"/>
              </a:ext>
            </a:extLst>
          </p:cNvPr>
          <p:cNvSpPr txBox="1"/>
          <p:nvPr/>
        </p:nvSpPr>
        <p:spPr>
          <a:xfrm>
            <a:off x="5038204" y="2915129"/>
            <a:ext cx="6915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40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Expert meeting </a:t>
            </a:r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on the Implementation of the new ICG/NEAMTWS 2030 Strategy to Further Advance NEAMTWS, Naples, Italy from 28-30 November 2022</a:t>
            </a:r>
          </a:p>
        </p:txBody>
      </p:sp>
      <p:pic>
        <p:nvPicPr>
          <p:cNvPr id="14" name="Picture 2" descr="May be an image of 4 people, people studying, table, map, phone and text">
            <a:extLst>
              <a:ext uri="{FF2B5EF4-FFF2-40B4-BE49-F238E27FC236}">
                <a16:creationId xmlns:a16="http://schemas.microsoft.com/office/drawing/2014/main" xmlns="" id="{4C582CAC-E04C-7980-5B6B-82D1D44E8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3" y="4589870"/>
            <a:ext cx="1800030" cy="22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0C6647-2114-10F4-879A-B83283E2D90D}"/>
              </a:ext>
            </a:extLst>
          </p:cNvPr>
          <p:cNvSpPr txBox="1"/>
          <p:nvPr/>
        </p:nvSpPr>
        <p:spPr>
          <a:xfrm>
            <a:off x="133282" y="1772397"/>
            <a:ext cx="43579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tabLst>
                <a:tab pos="114935" algn="l"/>
              </a:tabLst>
            </a:pPr>
            <a:r>
              <a:rPr lang="en-GB" sz="1400" b="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Ceremony event with UNESCO Permanent Delegations of Tsunami Service Provider (TSP) countries to launch NEAMTWS 2030 Strategy, 12 April </a:t>
            </a:r>
            <a:r>
              <a:rPr lang="en-GB" sz="1400" b="0" dirty="0" smtClean="0">
                <a:effectLst/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2023, </a:t>
            </a:r>
            <a:r>
              <a:rPr lang="en-GB" sz="1400" b="0" dirty="0">
                <a:effectLst/>
                <a:latin typeface="72 Light" panose="020B0303030000000003" pitchFamily="34" charset="0"/>
                <a:ea typeface="Calibri" panose="020F0502020204030204" pitchFamily="34" charset="0"/>
                <a:cs typeface="72 Light" panose="020B0303030000000003" pitchFamily="34" charset="0"/>
              </a:rPr>
              <a:t>HQ, Paris, France</a:t>
            </a:r>
            <a:endParaRPr lang="fr-FR" sz="1400" dirty="0">
              <a:effectLst/>
              <a:latin typeface="72 Light" panose="020B0303030000000003" pitchFamily="34" charset="0"/>
              <a:ea typeface="Calibri" panose="020F0502020204030204" pitchFamily="34" charset="0"/>
              <a:cs typeface="72 Light" panose="020B03030300000000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9818A09-C98E-3FA5-4C73-95C79BF519E8}"/>
              </a:ext>
            </a:extLst>
          </p:cNvPr>
          <p:cNvSpPr txBox="1"/>
          <p:nvPr/>
        </p:nvSpPr>
        <p:spPr>
          <a:xfrm>
            <a:off x="4603299" y="6339011"/>
            <a:ext cx="7572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Regional workshop </a:t>
            </a:r>
            <a:r>
              <a:rPr lang="en-US" sz="1400" dirty="0">
                <a:latin typeface="72 Light" panose="020B0303030000000003" pitchFamily="34" charset="0"/>
                <a:cs typeface="72 Light" panose="020B0303030000000003" pitchFamily="34" charset="0"/>
              </a:rPr>
              <a:t>to s</a:t>
            </a:r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et</a:t>
            </a:r>
            <a:r>
              <a:rPr lang="en-US" sz="1400" dirty="0">
                <a:latin typeface="72 Light" panose="020B0303030000000003" pitchFamily="34" charset="0"/>
                <a:cs typeface="72 Light" panose="020B0303030000000003" pitchFamily="34" charset="0"/>
              </a:rPr>
              <a:t> the b</a:t>
            </a:r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enchmark for the development of Tsunami Standard Operating Procedures (SOPs), JRC, </a:t>
            </a:r>
            <a:r>
              <a:rPr lang="en-US" sz="1400" i="0" dirty="0" err="1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Ispra</a:t>
            </a:r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,  </a:t>
            </a:r>
            <a:r>
              <a:rPr lang="en-US" sz="1400" dirty="0">
                <a:latin typeface="72 Light" panose="020B0303030000000003" pitchFamily="34" charset="0"/>
                <a:cs typeface="72 Light" panose="020B0303030000000003" pitchFamily="34" charset="0"/>
              </a:rPr>
              <a:t>6</a:t>
            </a:r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 October 2023</a:t>
            </a:r>
            <a:r>
              <a:rPr lang="en-US" sz="1400" dirty="0">
                <a:latin typeface="72 Light" panose="020B0303030000000003" pitchFamily="34" charset="0"/>
                <a:cs typeface="72 Light" panose="020B0303030000000003" pitchFamily="34" charset="0"/>
              </a:rPr>
              <a:t> (</a:t>
            </a:r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 </a:t>
            </a:r>
            <a:r>
              <a:rPr lang="en-US" sz="1400" i="0" dirty="0" err="1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CoastWAVE</a:t>
            </a:r>
            <a:r>
              <a:rPr lang="en-US" sz="1400" i="0" dirty="0">
                <a:effectLst/>
                <a:latin typeface="72 Light" panose="020B0303030000000003" pitchFamily="34" charset="0"/>
                <a:cs typeface="72 Light" panose="020B0303030000000003" pitchFamily="34" charset="0"/>
              </a:rPr>
              <a:t> Project)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19B13F-0634-EDBB-AA8D-3002CA875D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213" y="119204"/>
            <a:ext cx="1228341" cy="1717556"/>
          </a:xfrm>
          <a:prstGeom prst="rect">
            <a:avLst/>
          </a:prstGeom>
        </p:spPr>
      </p:pic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xmlns="" id="{C7863E88-D849-75CE-87F5-F157D55D4825}"/>
              </a:ext>
            </a:extLst>
          </p:cNvPr>
          <p:cNvCxnSpPr>
            <a:cxnSpLocks/>
          </p:cNvCxnSpPr>
          <p:nvPr/>
        </p:nvCxnSpPr>
        <p:spPr>
          <a:xfrm flipH="1">
            <a:off x="4619244" y="6242253"/>
            <a:ext cx="755681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xmlns="" id="{EC79664B-45DA-5FFE-FE69-6D5A5382B681}"/>
              </a:ext>
            </a:extLst>
          </p:cNvPr>
          <p:cNvCxnSpPr>
            <a:cxnSpLocks/>
          </p:cNvCxnSpPr>
          <p:nvPr/>
        </p:nvCxnSpPr>
        <p:spPr>
          <a:xfrm flipH="1">
            <a:off x="7973" y="4532625"/>
            <a:ext cx="45418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Article">
            <a:extLst>
              <a:ext uri="{FF2B5EF4-FFF2-40B4-BE49-F238E27FC236}">
                <a16:creationId xmlns:a16="http://schemas.microsoft.com/office/drawing/2014/main" xmlns="" id="{1C4E6600-E88D-62D3-3A63-64EB7657B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820613"/>
            <a:ext cx="4598785" cy="17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96;p2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xmlns="" id="{1D19B13F-0634-EDBB-AA8D-3002CA875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985" y="101749"/>
            <a:ext cx="4760560" cy="66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7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590581" y="2346385"/>
            <a:ext cx="5434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NEAMTWS</a:t>
            </a:r>
          </a:p>
          <a:p>
            <a:endParaRPr lang="it-IT" sz="4000" b="1" dirty="0">
              <a:solidFill>
                <a:srgbClr val="FFFF00"/>
              </a:solidFill>
            </a:endParaRPr>
          </a:p>
          <a:p>
            <a:r>
              <a:rPr lang="it-IT" sz="4000" b="1" dirty="0" smtClean="0">
                <a:solidFill>
                  <a:srgbClr val="FFFF00"/>
                </a:solidFill>
              </a:rPr>
              <a:t>PILLAR 1 - HAZARD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9" y="1241142"/>
            <a:ext cx="6777482" cy="5029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510" y="1241142"/>
            <a:ext cx="2063508" cy="26919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188" y="161292"/>
            <a:ext cx="1283121" cy="7107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76655" y="3933045"/>
            <a:ext cx="4892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/>
              <a:t>In some </a:t>
            </a:r>
            <a:r>
              <a:rPr lang="it-IT" dirty="0" err="1" smtClean="0"/>
              <a:t>countries</a:t>
            </a:r>
            <a:r>
              <a:rPr lang="it-IT" dirty="0" smtClean="0"/>
              <a:t> (e.g., </a:t>
            </a:r>
            <a:r>
              <a:rPr lang="it-IT" dirty="0" err="1" smtClean="0"/>
              <a:t>Italy</a:t>
            </a:r>
            <a:r>
              <a:rPr lang="it-IT" dirty="0" smtClean="0"/>
              <a:t>) the TSUMAPS-NEAM S-PTHA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to </a:t>
            </a:r>
            <a:r>
              <a:rPr lang="it-IT" dirty="0" err="1" smtClean="0"/>
              <a:t>define</a:t>
            </a:r>
            <a:r>
              <a:rPr lang="it-IT" dirty="0" smtClean="0"/>
              <a:t> the </a:t>
            </a:r>
            <a:r>
              <a:rPr lang="it-IT" dirty="0" err="1" smtClean="0"/>
              <a:t>inundation</a:t>
            </a:r>
            <a:r>
              <a:rPr lang="it-IT" dirty="0" smtClean="0"/>
              <a:t> </a:t>
            </a:r>
            <a:r>
              <a:rPr lang="it-IT" dirty="0" err="1" smtClean="0"/>
              <a:t>zones</a:t>
            </a:r>
            <a:r>
              <a:rPr lang="it-IT" dirty="0" smtClean="0"/>
              <a:t>. Others </a:t>
            </a:r>
            <a:r>
              <a:rPr lang="it-IT" dirty="0" err="1" smtClean="0"/>
              <a:t>may</a:t>
            </a:r>
            <a:r>
              <a:rPr lang="it-IT" dirty="0" smtClean="0"/>
              <a:t> </a:t>
            </a:r>
            <a:r>
              <a:rPr lang="it-IT" dirty="0" err="1" smtClean="0"/>
              <a:t>follow</a:t>
            </a:r>
            <a:r>
              <a:rPr lang="it-IT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Other</a:t>
            </a:r>
            <a:r>
              <a:rPr lang="it-IT" dirty="0" smtClean="0"/>
              <a:t> HR </a:t>
            </a:r>
            <a:r>
              <a:rPr lang="it-IT" dirty="0" err="1" smtClean="0"/>
              <a:t>approaches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regional</a:t>
            </a:r>
            <a:r>
              <a:rPr lang="it-IT" dirty="0" smtClean="0"/>
              <a:t> / </a:t>
            </a:r>
            <a:r>
              <a:rPr lang="it-IT" dirty="0" err="1" smtClean="0"/>
              <a:t>local</a:t>
            </a:r>
            <a:r>
              <a:rPr lang="it-IT" dirty="0" smtClean="0"/>
              <a:t> scale are </a:t>
            </a:r>
            <a:r>
              <a:rPr lang="it-IT" dirty="0" err="1" smtClean="0"/>
              <a:t>being</a:t>
            </a:r>
            <a:r>
              <a:rPr lang="it-IT" dirty="0" smtClean="0"/>
              <a:t> </a:t>
            </a:r>
            <a:r>
              <a:rPr lang="it-IT" dirty="0" err="1" smtClean="0"/>
              <a:t>adopted</a:t>
            </a:r>
            <a:r>
              <a:rPr lang="it-IT" dirty="0" smtClean="0"/>
              <a:t> (e.g. France, Cyprus, etc.).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Ongoing</a:t>
            </a:r>
            <a:r>
              <a:rPr lang="it-IT" dirty="0" smtClean="0"/>
              <a:t> </a:t>
            </a:r>
            <a:r>
              <a:rPr lang="it-IT" dirty="0" err="1" smtClean="0"/>
              <a:t>discussion</a:t>
            </a:r>
            <a:r>
              <a:rPr lang="it-IT" dirty="0" smtClean="0"/>
              <a:t> on </a:t>
            </a:r>
            <a:r>
              <a:rPr lang="it-IT" dirty="0" err="1" smtClean="0"/>
              <a:t>how</a:t>
            </a:r>
            <a:r>
              <a:rPr lang="it-IT" dirty="0" smtClean="0"/>
              <a:t> to balance HR </a:t>
            </a:r>
            <a:r>
              <a:rPr lang="it-IT" dirty="0" err="1" smtClean="0"/>
              <a:t>approaches</a:t>
            </a:r>
            <a:r>
              <a:rPr lang="it-IT" dirty="0" smtClean="0"/>
              <a:t> with the </a:t>
            </a:r>
            <a:r>
              <a:rPr lang="it-IT" dirty="0" err="1" smtClean="0"/>
              <a:t>need</a:t>
            </a:r>
            <a:r>
              <a:rPr lang="it-IT" dirty="0" smtClean="0"/>
              <a:t> of </a:t>
            </a:r>
            <a:r>
              <a:rPr lang="it-IT" dirty="0" err="1" smtClean="0"/>
              <a:t>covering</a:t>
            </a:r>
            <a:r>
              <a:rPr lang="it-IT" dirty="0" smtClean="0"/>
              <a:t> </a:t>
            </a:r>
            <a:r>
              <a:rPr lang="it-IT" dirty="0" err="1" smtClean="0"/>
              <a:t>thousands</a:t>
            </a:r>
            <a:r>
              <a:rPr lang="it-IT" dirty="0" smtClean="0"/>
              <a:t> of </a:t>
            </a:r>
            <a:r>
              <a:rPr lang="it-IT" dirty="0" err="1" smtClean="0"/>
              <a:t>communities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35131" y="270432"/>
            <a:ext cx="7478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S-PTHA </a:t>
            </a:r>
            <a:r>
              <a:rPr lang="it-IT" sz="2600" dirty="0" err="1" smtClean="0"/>
              <a:t>assessment</a:t>
            </a:r>
            <a:r>
              <a:rPr lang="it-IT" sz="2600" dirty="0" smtClean="0"/>
              <a:t> </a:t>
            </a:r>
            <a:r>
              <a:rPr lang="it-IT" sz="2600" dirty="0" err="1" smtClean="0"/>
              <a:t>at</a:t>
            </a:r>
            <a:r>
              <a:rPr lang="it-IT" sz="2600" dirty="0" smtClean="0"/>
              <a:t> </a:t>
            </a:r>
            <a:r>
              <a:rPr lang="it-IT" sz="2600" dirty="0" err="1" smtClean="0"/>
              <a:t>various</a:t>
            </a:r>
            <a:r>
              <a:rPr lang="it-IT" sz="2600" dirty="0" smtClean="0"/>
              <a:t> </a:t>
            </a:r>
            <a:r>
              <a:rPr lang="it-IT" sz="2600" dirty="0" err="1" smtClean="0"/>
              <a:t>scales</a:t>
            </a:r>
            <a:r>
              <a:rPr lang="it-IT" sz="2600" dirty="0" smtClean="0"/>
              <a:t> (global to </a:t>
            </a:r>
            <a:r>
              <a:rPr lang="it-IT" sz="2600" dirty="0" err="1" smtClean="0"/>
              <a:t>local</a:t>
            </a:r>
            <a:r>
              <a:rPr lang="it-IT" sz="2600" dirty="0" smtClean="0"/>
              <a:t>)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10477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6122</TotalTime>
  <Words>1527</Words>
  <Application>Microsoft Macintosh PowerPoint</Application>
  <PresentationFormat>Widescreen</PresentationFormat>
  <Paragraphs>257</Paragraphs>
  <Slides>28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1" baseType="lpstr">
      <vt:lpstr>72 Light</vt:lpstr>
      <vt:lpstr>Arial Narrow</vt:lpstr>
      <vt:lpstr>Barlow Medium</vt:lpstr>
      <vt:lpstr>Calibri</vt:lpstr>
      <vt:lpstr>Calibri Light</vt:lpstr>
      <vt:lpstr>DengXian Light</vt:lpstr>
      <vt:lpstr>Helvetica</vt:lpstr>
      <vt:lpstr>Mangal</vt:lpstr>
      <vt:lpstr>Symbol</vt:lpstr>
      <vt:lpstr>Times New Roman</vt:lpstr>
      <vt:lpstr>Wingdings</vt:lpstr>
      <vt:lpstr>Arial</vt:lpstr>
      <vt:lpstr>9_Custom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Some achievements and new goals </vt:lpstr>
      <vt:lpstr>ICG/NEAMTWS 2023  Key Meetings &amp; Events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NEAMTWS 2023 Events</vt:lpstr>
      <vt:lpstr>Presentazione di PowerPoint</vt:lpstr>
      <vt:lpstr>Presentazione di PowerPoint</vt:lpstr>
      <vt:lpstr>From Decisions and Recommendations (ICG/NEAM 2024)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Tsunami Ready achievements  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 Seng, Denis</dc:creator>
  <cp:lastModifiedBy>Utente di Microsoft Office</cp:lastModifiedBy>
  <cp:revision>251</cp:revision>
  <dcterms:created xsi:type="dcterms:W3CDTF">2023-04-09T12:47:38Z</dcterms:created>
  <dcterms:modified xsi:type="dcterms:W3CDTF">2024-05-05T10:46:39Z</dcterms:modified>
</cp:coreProperties>
</file>