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21" r:id="rId1"/>
  </p:sldMasterIdLst>
  <p:notesMasterIdLst>
    <p:notesMasterId r:id="rId13"/>
  </p:notesMasterIdLst>
  <p:sldIdLst>
    <p:sldId id="256" r:id="rId2"/>
    <p:sldId id="289" r:id="rId3"/>
    <p:sldId id="2674" r:id="rId4"/>
    <p:sldId id="2146847076" r:id="rId5"/>
    <p:sldId id="2146847080" r:id="rId6"/>
    <p:sldId id="2146847078" r:id="rId7"/>
    <p:sldId id="2146847079" r:id="rId8"/>
    <p:sldId id="257" r:id="rId9"/>
    <p:sldId id="2146847054" r:id="rId10"/>
    <p:sldId id="262" r:id="rId11"/>
    <p:sldId id="2274" r:id="rId12"/>
  </p:sldIdLst>
  <p:sldSz cx="12192000" cy="6858000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C3AF8D-7556-5C77-C080-47485DE09D15}" name="Matt Fouch" initials="MF" userId="S::matt@samaradata.onmicrosoft.com::5afd1bcc-90a6-418d-864a-f034f592ad4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Fouch" initials="MF" lastIdx="14" clrIdx="0">
    <p:extLst>
      <p:ext uri="{19B8F6BF-5375-455C-9EA6-DF929625EA0E}">
        <p15:presenceInfo xmlns:p15="http://schemas.microsoft.com/office/powerpoint/2012/main" userId="S::matt@samaradata.onmicrosoft.com::5afd1bcc-90a6-418d-864a-f034f592ad4b" providerId="AD"/>
      </p:ext>
    </p:extLst>
  </p:cmAuthor>
  <p:cmAuthor id="2" name="Stephen Lentz" initials="SL" lastIdx="4" clrIdx="1">
    <p:extLst>
      <p:ext uri="{19B8F6BF-5375-455C-9EA6-DF929625EA0E}">
        <p15:presenceInfo xmlns:p15="http://schemas.microsoft.com/office/powerpoint/2012/main" userId="S::stlentz@myself730.onmicrosoft.com::6a538b70-70ed-4168-9c04-c6c3cb3622e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DFF"/>
    <a:srgbClr val="0D43A1"/>
    <a:srgbClr val="B9C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72"/>
    <p:restoredTop sz="96197"/>
  </p:normalViewPr>
  <p:slideViewPr>
    <p:cSldViewPr snapToGrid="0" snapToObjects="1" showGuides="1">
      <p:cViewPr varScale="1">
        <p:scale>
          <a:sx n="119" d="100"/>
          <a:sy n="119" d="100"/>
        </p:scale>
        <p:origin x="216" y="28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225B3-C882-6E44-88E3-459119BB6FB8}" type="datetimeFigureOut">
              <a:rPr lang="en-US" smtClean="0"/>
              <a:t>5/4/24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040F7-E414-B846-A8F7-800AF3C0D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7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ventionweb.net/files/61119_credeconomiclosses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50" name="Google Shape;5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66C47-14E1-9740-8AAB-3B3B8DFDAB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87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The Southern Ocean is an engine of global ocean circulation. It is a poorly observed, rapidly warming, major carbon sink that interacts with and threatens the stability of the Antarctic Ice Sheets.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High capacity telecom in the Southern ocean area is very limited – almost non-existent. The Southern Ocean is very difficult to sample.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SMART cable solution can address both – it will definitely help to improve the science of the region.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Thje NSF proposed SMART cable system connecting New Zealand with Antarctica (as David Porter will describe in more detail),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will provide real time estimates of the temporal change of the coldest Antarctic Bottom Water between NZ and Antarctica,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the layer thickness, and the time series of the contraction/expansion of the layer along this transect.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Coupling these temperature results with the ocean bottom pressure gradient derived bottom currents will provide the choke point heat transport with reasonable horizontal resolution.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Just in case..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OBP observations from SMART cables can significantly contribute to the improvement of the GRACE-derived oceanic products, i.e., ocean bottom pressure,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and help resolve land-ocean ambiguities in the GRACE gravity data. The high temporal rate sampling of the OBP will help resolve aliasing of GRACE satellite data (with 30 day repeat cycle).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SMART cable sensors significantly improve ray coverage for characterizing seismic propagation in the Southern hemisphere.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Improving attenuation models will enable better resolution of active tectonic processes in the region, including the Puysegur Trench-Macquarie Ridge-Hjort Trench system, which are not well-understood.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Currently there is lack of constant, high resolution, long term fixed platform ocean data in the southern ocean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we have now is data from taken by ships, floats and other instruments in a specific period of time, usually a short time because of limited funding duration.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SMART cables in the Southern Ocean can observe the Antarctic Circumpolar Current and Antarctic A Bottom Water which Influence all ocean basins and climate.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Gaining high-ﬁdelity SMART cable observations across the  Paciﬁc Southern Ocean and Ross Sea would revolutionize  observations of critical processes, trends, and fundamental  ocean variability</a:t>
            </a:r>
            <a:endParaRPr/>
          </a:p>
        </p:txBody>
      </p:sp>
      <p:sp>
        <p:nvSpPr>
          <p:cNvPr id="214" name="Google Shape;21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430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Two SMART subsea cables are funded, with both to be ready for service in 2025/2026.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President Macron of France just announced support for SMART capability this last July 27.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The system will have 4 SMART repeaters between Vanuatu and New Caledonia.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This will be the second international cable for Vanuatu – extremely important for economic resilience, and improving earthquake, tsunami, and volcano early warning.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The Portuguese SMART Atlantic CAM system, replacing an old system, will link the Continent to the Azores and Madeira in a ring - CAM.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The government is bearing the cost for reducing disaster risk with the prime motivator being the very destructive 1755 earthquake and tsunami.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SMART capability will have an incremental cost about 10% of the cost of the telecom system.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For the Portuguese government, this means1.5 euros per citizen per 25 years.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We are leveraging this $5 billion per year industry to our advantage - and theirs.</a:t>
            </a:r>
            <a:endParaRPr/>
          </a:p>
        </p:txBody>
      </p:sp>
      <p:sp>
        <p:nvSpPr>
          <p:cNvPr id="186" name="Google Shape;186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>
                <a:highlight>
                  <a:srgbClr val="FFFF00"/>
                </a:highlight>
              </a:rPr>
              <a:t>Since 1998, more than </a:t>
            </a:r>
            <a:r>
              <a:rPr lang="en-US" b="1" dirty="0">
                <a:highlight>
                  <a:srgbClr val="FFFF00"/>
                </a:highlight>
              </a:rPr>
              <a:t>250,000 people </a:t>
            </a:r>
            <a:r>
              <a:rPr lang="en-US" dirty="0">
                <a:highlight>
                  <a:srgbClr val="FFFF00"/>
                </a:highlight>
              </a:rPr>
              <a:t>have died due to tsunami.</a:t>
            </a:r>
            <a:br>
              <a:rPr lang="en-US" b="1" dirty="0">
                <a:highlight>
                  <a:srgbClr val="FFFF00"/>
                </a:highlight>
                <a:hlinkClick r:id="rId3"/>
              </a:rPr>
            </a:br>
            <a:endParaRPr lang="en-US" dirty="0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Since 1998, tsunami have accounted for over </a:t>
            </a:r>
            <a:r>
              <a:rPr lang="en-US" b="1" dirty="0"/>
              <a:t>$280 billion </a:t>
            </a:r>
            <a:r>
              <a:rPr lang="en-US" dirty="0"/>
              <a:t>in economic losses.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>
                <a:highlight>
                  <a:srgbClr val="FFFF00"/>
                </a:highlight>
              </a:rPr>
              <a:t>More than </a:t>
            </a:r>
            <a:r>
              <a:rPr lang="en-US" b="1" dirty="0">
                <a:highlight>
                  <a:srgbClr val="FFFF00"/>
                </a:highlight>
              </a:rPr>
              <a:t>700 million people </a:t>
            </a:r>
            <a:r>
              <a:rPr lang="en-US" dirty="0">
                <a:highlight>
                  <a:srgbClr val="FFFF00"/>
                </a:highlight>
              </a:rPr>
              <a:t>live in low-lying coastal areas and Small Island Developing States and are exposed to extreme sea-level events including tsunami.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66C47-14E1-9740-8AAB-3B3B8DFDAB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2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AAD649F-36DB-FF4C-90DB-264A27472585}" type="datetime1">
              <a:rPr lang="en-US" smtClean="0"/>
              <a:t>5/4/24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43A1"/>
                </a:solidFill>
              </a:defRPr>
            </a:lvl1pPr>
          </a:lstStyle>
          <a:p>
            <a:r>
              <a:rPr lang="en-US" b="1" dirty="0"/>
              <a:t>CONFIDENTIAL AND PROPRIETARY: Do Not Distribute Without Permission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439D38-A6B7-6845-B83E-DD868C4CEF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F8ACB4E-7F8B-3F43-BB6B-52A7A5509B74}" type="datetime1">
              <a:rPr lang="en-US" smtClean="0"/>
              <a:t>5/4/24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CONFIDENTIAL AND PROPRIETARY: Do Not Distribute Without Permission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9D38-A6B7-6845-B83E-DD868C4C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7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118544-CC2D-0A43-93F0-5D97B20FF68D}" type="datetime1">
              <a:rPr lang="en-US" smtClean="0"/>
              <a:t>5/4/24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CONFIDENTIAL AND PROPRIETARY: Do Not Distribute Without Permission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9D38-A6B7-6845-B83E-DD868C4C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26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88825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2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7"/>
            <a:ext cx="1600200" cy="377825"/>
          </a:xfrm>
          <a:prstGeom prst="rect">
            <a:avLst/>
          </a:prstGeom>
        </p:spPr>
        <p:txBody>
          <a:bodyPr/>
          <a:lstStyle/>
          <a:p>
            <a:fld id="{29C7E199-13CB-454D-95FC-703AE0D14169}" type="datetime1">
              <a:rPr lang="en-US" smtClean="0"/>
              <a:t>5/4/24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870577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61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C382DAE-68E3-4C9A-8C73-E6DE4BC829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27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3789"/>
            <a:ext cx="11049000" cy="4752511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2000"/>
            </a:lvl2pPr>
            <a:lvl3pPr>
              <a:lnSpc>
                <a:spcPct val="90000"/>
              </a:lnSpc>
              <a:spcAft>
                <a:spcPts val="1000"/>
              </a:spcAft>
              <a:defRPr sz="1800"/>
            </a:lvl3pPr>
            <a:lvl4pPr>
              <a:lnSpc>
                <a:spcPct val="90000"/>
              </a:lnSpc>
              <a:spcAft>
                <a:spcPts val="1000"/>
              </a:spcAft>
              <a:defRPr sz="1600"/>
            </a:lvl4pPr>
            <a:lvl5pPr>
              <a:lnSpc>
                <a:spcPct val="90000"/>
              </a:lnSpc>
              <a:spcAft>
                <a:spcPts val="100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5283" y="6356351"/>
            <a:ext cx="1531917" cy="365125"/>
          </a:xfrm>
        </p:spPr>
        <p:txBody>
          <a:bodyPr/>
          <a:lstStyle/>
          <a:p>
            <a:fld id="{D9439D38-A6B7-6845-B83E-DD868C4CEF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0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EB94142-D4AA-C74D-BE96-B5EE80DD5428}" type="datetime1">
              <a:rPr lang="en-US" smtClean="0"/>
              <a:t>5/4/24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PROPRIETARY: Do Not Distribute Without Permission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9D38-A6B7-6845-B83E-DD868C4C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634705-7227-A144-B454-E76B855B8151}"/>
              </a:ext>
            </a:extLst>
          </p:cNvPr>
          <p:cNvSpPr/>
          <p:nvPr userDrawn="1"/>
        </p:nvSpPr>
        <p:spPr>
          <a:xfrm>
            <a:off x="0" y="6285688"/>
            <a:ext cx="12192000" cy="572312"/>
          </a:xfrm>
          <a:prstGeom prst="rect">
            <a:avLst/>
          </a:prstGeom>
          <a:solidFill>
            <a:srgbClr val="E0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5C939F-BF6B-F948-A9BB-E0F3DD1E12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3" y="6315812"/>
            <a:ext cx="1396855" cy="512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55AEC7-6484-CF45-8B15-84D6F8AC6E57}" type="datetime1">
              <a:rPr lang="en-US" smtClean="0"/>
              <a:t>5/4/24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CONFIDENTIAL AND PROPRIETARY: Do Not Distribute Without Permission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9D38-A6B7-6845-B83E-DD868C4C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8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0F68CA-0D7E-0641-B93F-27D16200A46B}"/>
              </a:ext>
            </a:extLst>
          </p:cNvPr>
          <p:cNvSpPr/>
          <p:nvPr userDrawn="1"/>
        </p:nvSpPr>
        <p:spPr>
          <a:xfrm>
            <a:off x="0" y="6285688"/>
            <a:ext cx="12192000" cy="572312"/>
          </a:xfrm>
          <a:prstGeom prst="rect">
            <a:avLst/>
          </a:prstGeom>
          <a:solidFill>
            <a:srgbClr val="E0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31CE6D-D00E-8E4E-8F88-87E540BA6F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3" y="6315812"/>
            <a:ext cx="1396855" cy="512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14756A-9B10-3A47-BC4E-0770ACB5CF08}" type="datetime1">
              <a:rPr lang="en-US" smtClean="0"/>
              <a:t>5/4/24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CONFIDENTIAL AND PROPRIETARY: Do Not Distribute Without Permission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9D38-A6B7-6845-B83E-DD868C4C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6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60D229-1595-2C46-973D-18D13DEB4614}" type="datetime1">
              <a:rPr lang="en-US" smtClean="0"/>
              <a:t>5/4/24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CONFIDENTIAL AND PROPRIETARY: Do Not Distribute Without Permission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9D38-A6B7-6845-B83E-DD868C4C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29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5EF8CB0-3DDD-334C-BDF0-BA8BA2FE7220}" type="datetime1">
              <a:rPr lang="en-US" smtClean="0"/>
              <a:t>5/4/24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CONFIDENTIAL AND PROPRIETARY: Do Not Distribute Without Permission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9D38-A6B7-6845-B83E-DD868C4C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7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111EFB-FA0B-1A49-8647-46509C286FCF}" type="datetime1">
              <a:rPr lang="en-US" smtClean="0"/>
              <a:t>5/4/24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CONFIDENTIAL AND PROPRIETARY: Do Not Distribute Without Permission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9D38-A6B7-6845-B83E-DD868C4C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6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5B4C18-0586-4A46-B76B-C50BC17E7DA9}" type="datetime1">
              <a:rPr lang="en-US" smtClean="0"/>
              <a:t>5/4/24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CONFIDENTIAL AND PROPRIETARY: Do Not Distribute Without Permission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9D38-A6B7-6845-B83E-DD868C4C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5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1048999" cy="834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78796"/>
            <a:ext cx="11049000" cy="4727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F2D5E-5FDF-A74C-9E31-BDD37E4C81C7}" type="datetime1">
              <a:rPr lang="en-US" smtClean="0"/>
              <a:t>5/4/24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4027" y="6356351"/>
            <a:ext cx="72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D43A1"/>
                </a:solidFill>
              </a:defRPr>
            </a:lvl1pPr>
          </a:lstStyle>
          <a:p>
            <a:r>
              <a:rPr lang="en-US" b="1" dirty="0"/>
              <a:t>CONFIDENTIAL AND PROPRIETARY: Do Not Distribute Without Permission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439D38-A6B7-6845-B83E-DD868C4CEF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3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 cap="small" baseline="0">
          <a:solidFill>
            <a:srgbClr val="0D43A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13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1.jpg"/><Relationship Id="rId5" Type="http://schemas.openxmlformats.org/officeDocument/2006/relationships/image" Target="../media/image11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9"/>
          <p:cNvSpPr/>
          <p:nvPr/>
        </p:nvSpPr>
        <p:spPr>
          <a:xfrm>
            <a:off x="0" y="3152750"/>
            <a:ext cx="12192000" cy="2554500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28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9"/>
          <p:cNvPicPr preferRelativeResize="0"/>
          <p:nvPr/>
        </p:nvPicPr>
        <p:blipFill rotWithShape="1">
          <a:blip r:embed="rId3">
            <a:alphaModFix/>
          </a:blip>
          <a:srcRect t="14501" b="33333"/>
          <a:stretch/>
        </p:blipFill>
        <p:spPr>
          <a:xfrm>
            <a:off x="0" y="3152750"/>
            <a:ext cx="12192000" cy="370525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9"/>
          <p:cNvSpPr txBox="1"/>
          <p:nvPr/>
        </p:nvSpPr>
        <p:spPr>
          <a:xfrm>
            <a:off x="839925" y="693250"/>
            <a:ext cx="3971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Observing the Ocean and Earth with 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br>
              <a:rPr lang="en-US" sz="2400" b="1" i="0" u="none" strike="noStrike" cap="none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9"/>
          <p:cNvSpPr txBox="1"/>
          <p:nvPr/>
        </p:nvSpPr>
        <p:spPr>
          <a:xfrm>
            <a:off x="7685207" y="3683719"/>
            <a:ext cx="402398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buSzPts val="2400"/>
            </a:pPr>
            <a:r>
              <a:rPr lang="en-US" sz="2000" b="1" i="0" u="none" strike="noStrike" cap="none" dirty="0">
                <a:solidFill>
                  <a:schemeClr val="lt1"/>
                </a:solidFill>
              </a:rPr>
              <a:t>ICG/CARIBE-EWS XVII</a:t>
            </a:r>
          </a:p>
          <a:p>
            <a:pPr algn="r">
              <a:buSzPts val="2400"/>
            </a:pPr>
            <a:r>
              <a:rPr lang="en-US" sz="2000" b="1" dirty="0">
                <a:solidFill>
                  <a:schemeClr val="lt1"/>
                </a:solidFill>
              </a:rPr>
              <a:t>Managua, Nicaragua</a:t>
            </a:r>
          </a:p>
          <a:p>
            <a:pPr algn="r">
              <a:buSzPts val="2400"/>
            </a:pPr>
            <a:r>
              <a:rPr lang="en-US" sz="2000" b="1" dirty="0">
                <a:solidFill>
                  <a:schemeClr val="lt1"/>
                </a:solidFill>
              </a:rPr>
              <a:t>6 May </a:t>
            </a:r>
            <a:r>
              <a:rPr lang="en-US" sz="2000" b="1" i="0" u="none" strike="noStrike" cap="none" dirty="0">
                <a:solidFill>
                  <a:schemeClr val="lt1"/>
                </a:solidFill>
              </a:rPr>
              <a:t>2024</a:t>
            </a:r>
            <a:endParaRPr lang="en-US" sz="1600" b="1" i="0" u="none" strike="noStrike" cap="none" dirty="0">
              <a:solidFill>
                <a:schemeClr val="lt1"/>
              </a:solidFill>
            </a:endParaRPr>
          </a:p>
        </p:txBody>
      </p:sp>
      <p:pic>
        <p:nvPicPr>
          <p:cNvPr id="58" name="Google Shape;5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925" y="1100650"/>
            <a:ext cx="3572649" cy="131357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9"/>
          <p:cNvSpPr txBox="1"/>
          <p:nvPr/>
        </p:nvSpPr>
        <p:spPr>
          <a:xfrm>
            <a:off x="559441" y="3336536"/>
            <a:ext cx="40872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</a:rPr>
              <a:t>Dr. Matt Fouch</a:t>
            </a:r>
            <a:endParaRPr sz="2000" i="0" u="none" strike="noStrike" cap="none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i="1" dirty="0">
                <a:solidFill>
                  <a:schemeClr val="lt1"/>
                </a:solidFill>
              </a:rPr>
              <a:t>President, Subsea Data Systems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i="1" u="none" strike="noStrike" cap="none" dirty="0">
                <a:solidFill>
                  <a:schemeClr val="lt1"/>
                </a:solidFill>
              </a:rPr>
              <a:t>Member, JTF SMART Cables </a:t>
            </a:r>
            <a:br>
              <a:rPr lang="en-US" sz="2000" i="1" u="none" strike="noStrike" cap="none" dirty="0">
                <a:solidFill>
                  <a:schemeClr val="lt1"/>
                </a:solidFill>
              </a:rPr>
            </a:br>
            <a:r>
              <a:rPr lang="en-US" sz="2000" u="none" strike="noStrike" cap="none" dirty="0" err="1">
                <a:solidFill>
                  <a:schemeClr val="lt1"/>
                </a:solidFill>
              </a:rPr>
              <a:t>matt.fouch@subseadatasystems.com</a:t>
            </a:r>
            <a:endParaRPr sz="2000" u="none" strike="noStrike" cap="none" dirty="0">
              <a:solidFill>
                <a:schemeClr val="lt1"/>
              </a:solidFill>
            </a:endParaRPr>
          </a:p>
        </p:txBody>
      </p:sp>
      <p:sp>
        <p:nvSpPr>
          <p:cNvPr id="60" name="Google Shape;60;p19"/>
          <p:cNvSpPr>
            <a:spLocks noChangeAspect="1"/>
          </p:cNvSpPr>
          <p:nvPr/>
        </p:nvSpPr>
        <p:spPr>
          <a:xfrm>
            <a:off x="4912960" y="266492"/>
            <a:ext cx="7122695" cy="1409850"/>
          </a:xfrm>
          <a:prstGeom prst="rect">
            <a:avLst/>
          </a:prstGeom>
          <a:solidFill>
            <a:srgbClr val="015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</a:rPr>
              <a:t>SMART Cables: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</a:rPr>
              <a:t>Applications to Caribbean Early Warning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0A9DE2-CE9A-6C4A-5FFC-046C475035AD}"/>
              </a:ext>
            </a:extLst>
          </p:cNvPr>
          <p:cNvGrpSpPr/>
          <p:nvPr/>
        </p:nvGrpSpPr>
        <p:grpSpPr>
          <a:xfrm>
            <a:off x="8011675" y="2017722"/>
            <a:ext cx="3697512" cy="788000"/>
            <a:chOff x="8011675" y="1841450"/>
            <a:chExt cx="3697512" cy="788000"/>
          </a:xfrm>
        </p:grpSpPr>
        <p:pic>
          <p:nvPicPr>
            <p:cNvPr id="57" name="Google Shape;57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0994962" y="1932050"/>
              <a:ext cx="714225" cy="60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011675" y="1841450"/>
              <a:ext cx="2761360" cy="7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511F80-438A-B7EF-297A-C4ADF7C00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0" y="6080958"/>
            <a:ext cx="5116078" cy="615825"/>
          </a:xfrm>
          <a:prstGeom prst="rect">
            <a:avLst/>
          </a:prstGeom>
          <a:solidFill>
            <a:srgbClr val="E0EDFF"/>
          </a:solidFill>
          <a:effectLst>
            <a:outerShdw blurRad="38100" dist="25400" dir="2700000" algn="tl" rotWithShape="0">
              <a:srgbClr val="2F3790">
                <a:alpha val="46733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D30791D-BD15-65F8-C475-5A0807AE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396" y="1696826"/>
            <a:ext cx="4740930" cy="270728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/>
          <p:nvPr/>
        </p:nvSpPr>
        <p:spPr>
          <a:xfrm>
            <a:off x="323350" y="4604570"/>
            <a:ext cx="577265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30200" algn="l" rtl="0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3700 km long, ~20 SMART nodes</a:t>
            </a:r>
            <a:endParaRPr lang="en-US" sz="20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marR="0" lvl="0" indent="-330200" algn="l" rtl="0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Gov’t funding €154M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;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EU support</a:t>
            </a:r>
          </a:p>
          <a:p>
            <a:pPr marL="457200" marR="0" lvl="0" indent="-330200" algn="l" rtl="0">
              <a:lnSpc>
                <a:spcPct val="120000"/>
              </a:lnSpc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€154M ~ 1 </a:t>
            </a:r>
            <a:r>
              <a:rPr lang="en-US" sz="20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ship+sensors</a:t>
            </a:r>
            <a:endParaRPr lang="en-US"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330200" algn="l" rtl="0">
              <a:lnSpc>
                <a:spcPct val="120000"/>
              </a:lnSpc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years (€6M/y)</a:t>
            </a:r>
          </a:p>
          <a:p>
            <a:pPr marL="457200" marR="0" lvl="0" indent="-330200" algn="l" rtl="0">
              <a:lnSpc>
                <a:spcPct val="120000"/>
              </a:lnSpc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10% €15M ~ €1.5/citizen/25 y</a:t>
            </a:r>
          </a:p>
          <a:p>
            <a:pPr marL="457200" marR="0" lvl="0" indent="-330200" algn="l" rtl="0">
              <a:lnSpc>
                <a:spcPct val="120000"/>
              </a:lnSpc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Supplier: ASN</a:t>
            </a:r>
          </a:p>
        </p:txBody>
      </p:sp>
      <p:grpSp>
        <p:nvGrpSpPr>
          <p:cNvPr id="189" name="Google Shape;189;p26"/>
          <p:cNvGrpSpPr/>
          <p:nvPr/>
        </p:nvGrpSpPr>
        <p:grpSpPr>
          <a:xfrm>
            <a:off x="609729" y="1696826"/>
            <a:ext cx="4506184" cy="2901262"/>
            <a:chOff x="439179" y="3420357"/>
            <a:chExt cx="3389141" cy="1989279"/>
          </a:xfrm>
        </p:grpSpPr>
        <p:pic>
          <p:nvPicPr>
            <p:cNvPr id="190" name="Google Shape;190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9179" y="3420357"/>
              <a:ext cx="3389141" cy="1989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26"/>
            <p:cNvSpPr txBox="1"/>
            <p:nvPr/>
          </p:nvSpPr>
          <p:spPr>
            <a:xfrm>
              <a:off x="2774349" y="3728902"/>
              <a:ext cx="663295" cy="208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rPr>
                <a:t>Lisbon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6"/>
            <p:cNvSpPr txBox="1"/>
            <p:nvPr/>
          </p:nvSpPr>
          <p:spPr>
            <a:xfrm>
              <a:off x="669036" y="3902236"/>
              <a:ext cx="680761" cy="208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rPr>
                <a:t>Azores</a:t>
              </a:r>
              <a:endParaRPr sz="10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6"/>
            <p:cNvSpPr txBox="1"/>
            <p:nvPr/>
          </p:nvSpPr>
          <p:spPr>
            <a:xfrm>
              <a:off x="2133749" y="4828927"/>
              <a:ext cx="823248" cy="208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rPr>
                <a:t>Madeira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" name="Google Shape;194;p26"/>
          <p:cNvSpPr txBox="1"/>
          <p:nvPr/>
        </p:nvSpPr>
        <p:spPr>
          <a:xfrm>
            <a:off x="814727" y="999364"/>
            <a:ext cx="430118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5890"/>
                </a:solidFill>
                <a:latin typeface="Arial"/>
                <a:ea typeface="Arial"/>
                <a:cs typeface="Arial"/>
                <a:sym typeface="Arial"/>
              </a:rPr>
              <a:t>Portugal SMART Atlantic CAM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005890"/>
                </a:solidFill>
                <a:latin typeface="Arial"/>
                <a:ea typeface="Arial"/>
                <a:cs typeface="Arial"/>
                <a:sym typeface="Arial"/>
              </a:rPr>
              <a:t>Lisbon – Azores - Madeira</a:t>
            </a:r>
            <a:endParaRPr sz="2000" b="0" i="0" u="none" strike="noStrike" cap="none" dirty="0">
              <a:solidFill>
                <a:srgbClr val="0058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6433227" y="4489573"/>
            <a:ext cx="5355000" cy="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457200" marR="0" lvl="0" indent="-330200" algn="l" rtl="0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450 km long, 4 SMART nodes 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20000"/>
              </a:lnSpc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France funding SMART</a:t>
            </a:r>
          </a:p>
          <a:p>
            <a:pPr marL="457200" marR="0" lvl="0" indent="-330200" algn="l" rtl="0">
              <a:lnSpc>
                <a:spcPct val="120000"/>
              </a:lnSpc>
              <a:buClr>
                <a:srgbClr val="00B0F0"/>
              </a:buClr>
              <a:buSzPts val="1600"/>
              <a:buFont typeface="Arial"/>
              <a:buChar char="●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Supplier: ASN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6749804" y="987386"/>
            <a:ext cx="469852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5890"/>
                </a:solidFill>
                <a:latin typeface="Arial"/>
                <a:ea typeface="Arial"/>
                <a:cs typeface="Arial"/>
                <a:sym typeface="Arial"/>
              </a:rPr>
              <a:t>TAMTAM SMART Cable System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dirty="0">
                <a:solidFill>
                  <a:srgbClr val="005890"/>
                </a:solidFill>
                <a:latin typeface="Arial"/>
                <a:ea typeface="Arial"/>
                <a:cs typeface="Arial"/>
                <a:sym typeface="Arial"/>
              </a:rPr>
              <a:t>New Caledonia - Vanuatu</a:t>
            </a:r>
            <a:endParaRPr sz="2000" b="0" i="0" u="none" strike="noStrike" cap="none" dirty="0">
              <a:solidFill>
                <a:srgbClr val="0058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5125204" y="2734161"/>
            <a:ext cx="1572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b="1" dirty="0">
                <a:solidFill>
                  <a:srgbClr val="005890"/>
                </a:solidFill>
              </a:rPr>
              <a:t>Both Ready for Service 2026</a:t>
            </a:r>
            <a:endParaRPr sz="1800" b="1" dirty="0">
              <a:solidFill>
                <a:srgbClr val="005890"/>
              </a:solidFill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3044" y="0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/>
          <p:nvPr/>
        </p:nvSpPr>
        <p:spPr>
          <a:xfrm>
            <a:off x="0" y="1750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1314728" y="128900"/>
            <a:ext cx="652070" cy="5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 txBox="1"/>
          <p:nvPr/>
        </p:nvSpPr>
        <p:spPr>
          <a:xfrm>
            <a:off x="1645225" y="140200"/>
            <a:ext cx="8901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Funded </a:t>
            </a:r>
            <a:r>
              <a:rPr lang="en-US" sz="3000" b="1" dirty="0">
                <a:solidFill>
                  <a:schemeClr val="lt1"/>
                </a:solidFill>
              </a:rPr>
              <a:t>SMART Cable Systems</a:t>
            </a:r>
            <a:endParaRPr sz="3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6"/>
          <p:cNvSpPr/>
          <p:nvPr/>
        </p:nvSpPr>
        <p:spPr>
          <a:xfrm>
            <a:off x="6586487" y="3546968"/>
            <a:ext cx="1572900" cy="79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59597" y="6249528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 rotWithShape="1">
          <a:blip r:embed="rId8">
            <a:alphaModFix/>
          </a:blip>
          <a:srcRect l="15755" t="60877" r="14528" b="18594"/>
          <a:stretch/>
        </p:blipFill>
        <p:spPr>
          <a:xfrm>
            <a:off x="211053" y="64000"/>
            <a:ext cx="1774774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6" descr="Flag of Vanuatu - Wikipedia">
            <a:extLst>
              <a:ext uri="{FF2B5EF4-FFF2-40B4-BE49-F238E27FC236}">
                <a16:creationId xmlns:a16="http://schemas.microsoft.com/office/drawing/2014/main" id="{069641C0-1C31-E29A-BEFA-A99CDB057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1263866" y="933264"/>
            <a:ext cx="914031" cy="54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Flag of Portugal - Wikipedia">
            <a:extLst>
              <a:ext uri="{FF2B5EF4-FFF2-40B4-BE49-F238E27FC236}">
                <a16:creationId xmlns:a16="http://schemas.microsoft.com/office/drawing/2014/main" id="{8BDDC558-0DC7-3CA7-2CA0-168DB72DA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" y="845437"/>
            <a:ext cx="778235" cy="51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Google Shape;207;p26" descr="A picture containing text, outdoor, sig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59328" y="3643427"/>
            <a:ext cx="1427171" cy="5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3;p26">
            <a:extLst>
              <a:ext uri="{FF2B5EF4-FFF2-40B4-BE49-F238E27FC236}">
                <a16:creationId xmlns:a16="http://schemas.microsoft.com/office/drawing/2014/main" id="{27B0EB95-B69A-4A01-1F57-5D6DDB6B5D18}"/>
              </a:ext>
            </a:extLst>
          </p:cNvPr>
          <p:cNvSpPr/>
          <p:nvPr/>
        </p:nvSpPr>
        <p:spPr>
          <a:xfrm>
            <a:off x="5825445" y="5886134"/>
            <a:ext cx="4068566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12750" marR="0" lvl="0" indent="-2857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25+ year life, reliable, low lifetime cost</a:t>
            </a:r>
          </a:p>
          <a:p>
            <a:pPr marL="412750" marR="0" lvl="0" indent="-2857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Leverage $5B/y industry, 170 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6C2B15-FD8E-14FD-BD8F-02C73AB206F8}"/>
              </a:ext>
            </a:extLst>
          </p:cNvPr>
          <p:cNvGrpSpPr>
            <a:grpSpLocks noChangeAspect="1"/>
          </p:cNvGrpSpPr>
          <p:nvPr/>
        </p:nvGrpSpPr>
        <p:grpSpPr>
          <a:xfrm>
            <a:off x="6639137" y="1608010"/>
            <a:ext cx="1007926" cy="1151916"/>
            <a:chOff x="6710437" y="-1551482"/>
            <a:chExt cx="1280160" cy="14630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3336E7-4EC9-C24F-D981-ED99D1E3186B}"/>
                </a:ext>
              </a:extLst>
            </p:cNvPr>
            <p:cNvSpPr>
              <a:spLocks/>
            </p:cNvSpPr>
            <p:nvPr/>
          </p:nvSpPr>
          <p:spPr>
            <a:xfrm>
              <a:off x="6710437" y="-1551482"/>
              <a:ext cx="1280160" cy="1463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3290BA5-EC3A-C748-F76C-96B5CAB82523}"/>
                </a:ext>
              </a:extLst>
            </p:cNvPr>
            <p:cNvGrpSpPr/>
            <p:nvPr/>
          </p:nvGrpSpPr>
          <p:grpSpPr>
            <a:xfrm>
              <a:off x="6850996" y="-1438678"/>
              <a:ext cx="1051560" cy="1288489"/>
              <a:chOff x="6850996" y="-1438678"/>
              <a:chExt cx="1051560" cy="1288489"/>
            </a:xfrm>
          </p:grpSpPr>
          <p:pic>
            <p:nvPicPr>
              <p:cNvPr id="10" name="Picture 8" descr="Flag of New Caledonia">
                <a:extLst>
                  <a:ext uri="{FF2B5EF4-FFF2-40B4-BE49-F238E27FC236}">
                    <a16:creationId xmlns:a16="http://schemas.microsoft.com/office/drawing/2014/main" id="{1363B534-5530-2D03-6C08-FB022EEF96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0996" y="-675061"/>
                <a:ext cx="1049746" cy="5248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1B4756C1-3C44-600D-8748-375F78795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50996" y="-1438678"/>
                <a:ext cx="1051560" cy="70104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08A7-3197-2840-8413-0DDEDBC4E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233363"/>
            <a:ext cx="11497483" cy="914400"/>
          </a:xfrm>
        </p:spPr>
        <p:txBody>
          <a:bodyPr>
            <a:normAutofit/>
          </a:bodyPr>
          <a:lstStyle/>
          <a:p>
            <a:r>
              <a:rPr lang="en-US" dirty="0"/>
              <a:t>Example CARIBE SMART Cable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CA82D-39F8-614E-A9E4-F9E45EB6D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5" y="1206176"/>
            <a:ext cx="3591300" cy="518256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Older cables in CARIBE-EWS region scheduled for replacement in next 1-6 years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Prime opportunity to include SMART repeaters in region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Enhance current CARIBE seismic and tsunami detection capabilities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Improve societal resilience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Protect / harden telecom infrastructure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D257CF-1A6B-354E-9DBA-53855D5AC131}"/>
              </a:ext>
            </a:extLst>
          </p:cNvPr>
          <p:cNvSpPr txBox="1"/>
          <p:nvPr/>
        </p:nvSpPr>
        <p:spPr>
          <a:xfrm>
            <a:off x="4290908" y="6321502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D4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Circles: Existing CARIBE-EWS seismic stations</a:t>
            </a:r>
          </a:p>
          <a:p>
            <a:pPr algn="ctr"/>
            <a:r>
              <a:rPr lang="en-US" sz="1400" dirty="0">
                <a:solidFill>
                  <a:srgbClr val="0D4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Squares: Notional SMART Cable sensor-enabled repeaters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3DD775C-DB5B-B313-11A0-1A71FD55A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908" y="1225271"/>
            <a:ext cx="7772400" cy="50607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CDA7A-F67F-F052-6BD7-8D129B0CEEDD}"/>
              </a:ext>
            </a:extLst>
          </p:cNvPr>
          <p:cNvSpPr txBox="1"/>
          <p:nvPr/>
        </p:nvSpPr>
        <p:spPr>
          <a:xfrm>
            <a:off x="7408395" y="867622"/>
            <a:ext cx="519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D4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(Courtesy Matt Fouch, Subsea Data Systems)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17E4F-02F3-2FB8-8E73-C6700E6EE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" y="6305126"/>
            <a:ext cx="4086610" cy="491907"/>
          </a:xfrm>
          <a:prstGeom prst="rect">
            <a:avLst/>
          </a:prstGeom>
          <a:solidFill>
            <a:srgbClr val="E0EDFF"/>
          </a:solidFill>
          <a:effectLst>
            <a:outerShdw blurRad="38100" dist="25400" dir="2700000" algn="tl" rotWithShape="0">
              <a:srgbClr val="2F3790">
                <a:alpha val="4673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5581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d28ynjngqp71">
            <a:hlinkClick r:id="" action="ppaction://media"/>
            <a:extLst>
              <a:ext uri="{FF2B5EF4-FFF2-40B4-BE49-F238E27FC236}">
                <a16:creationId xmlns:a16="http://schemas.microsoft.com/office/drawing/2014/main" id="{A6C77BB5-EC06-C192-88C3-71BE39707C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3235" y="282700"/>
            <a:ext cx="6105530" cy="6105530"/>
          </a:xfrm>
          <a:prstGeom prst="rect">
            <a:avLst/>
          </a:prstGeom>
        </p:spPr>
      </p:pic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3873F00D-2234-0B7A-F3FC-79B992D0CF16}"/>
              </a:ext>
            </a:extLst>
          </p:cNvPr>
          <p:cNvGrpSpPr/>
          <p:nvPr/>
        </p:nvGrpSpPr>
        <p:grpSpPr>
          <a:xfrm>
            <a:off x="8087597" y="1544510"/>
            <a:ext cx="3422155" cy="1023678"/>
            <a:chOff x="8087597" y="1544510"/>
            <a:chExt cx="3422155" cy="10236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1D57F7-8B1B-47E9-EE60-33D456DE3F5A}"/>
                </a:ext>
              </a:extLst>
            </p:cNvPr>
            <p:cNvSpPr txBox="1"/>
            <p:nvPr/>
          </p:nvSpPr>
          <p:spPr>
            <a:xfrm flipH="1">
              <a:off x="8862112" y="2081901"/>
              <a:ext cx="2647640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solidFill>
                    <a:srgbClr val="E0E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Submarine Fiber Cable In Use</a:t>
              </a:r>
            </a:p>
          </p:txBody>
        </p:sp>
        <p:cxnSp>
          <p:nvCxnSpPr>
            <p:cNvPr id="8" name="Elbow Connector 26">
              <a:extLst>
                <a:ext uri="{FF2B5EF4-FFF2-40B4-BE49-F238E27FC236}">
                  <a16:creationId xmlns:a16="http://schemas.microsoft.com/office/drawing/2014/main" id="{7AAEC4A2-A315-218E-6200-25697C268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597" y="1884658"/>
              <a:ext cx="1155120" cy="56462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A2A3A0-7EAA-073A-9326-9922A083E431}"/>
                </a:ext>
              </a:extLst>
            </p:cNvPr>
            <p:cNvSpPr txBox="1"/>
            <p:nvPr/>
          </p:nvSpPr>
          <p:spPr>
            <a:xfrm>
              <a:off x="8956064" y="1544510"/>
              <a:ext cx="2459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1.4M km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2846972-C3BC-4A82-598F-4A66269C10BA}"/>
              </a:ext>
            </a:extLst>
          </p:cNvPr>
          <p:cNvSpPr/>
          <p:nvPr/>
        </p:nvSpPr>
        <p:spPr>
          <a:xfrm>
            <a:off x="3131567" y="346706"/>
            <a:ext cx="3388503" cy="419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CD748E66-6507-A1A8-E425-71E0427B6BD6}"/>
              </a:ext>
            </a:extLst>
          </p:cNvPr>
          <p:cNvGrpSpPr/>
          <p:nvPr/>
        </p:nvGrpSpPr>
        <p:grpSpPr>
          <a:xfrm>
            <a:off x="7968797" y="4346750"/>
            <a:ext cx="3640058" cy="1043656"/>
            <a:chOff x="7968797" y="4346750"/>
            <a:chExt cx="3640058" cy="104365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198AFC2-3DD9-4174-8E3C-2FBB44872BCD}"/>
                </a:ext>
              </a:extLst>
            </p:cNvPr>
            <p:cNvSpPr txBox="1"/>
            <p:nvPr/>
          </p:nvSpPr>
          <p:spPr>
            <a:xfrm flipH="1">
              <a:off x="9046126" y="4904119"/>
              <a:ext cx="2279609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solidFill>
                    <a:srgbClr val="E0E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Cable Installed Each Year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C58E17-D68B-CF88-49CB-AF15BAFD441A}"/>
                </a:ext>
              </a:extLst>
            </p:cNvPr>
            <p:cNvSpPr txBox="1"/>
            <p:nvPr/>
          </p:nvSpPr>
          <p:spPr>
            <a:xfrm>
              <a:off x="8763008" y="4346750"/>
              <a:ext cx="28458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0.2-0.4M km</a:t>
              </a:r>
            </a:p>
          </p:txBody>
        </p:sp>
        <p:cxnSp>
          <p:nvCxnSpPr>
            <p:cNvPr id="32" name="Elbow Connector 26">
              <a:extLst>
                <a:ext uri="{FF2B5EF4-FFF2-40B4-BE49-F238E27FC236}">
                  <a16:creationId xmlns:a16="http://schemas.microsoft.com/office/drawing/2014/main" id="{4A855139-D8EA-6BCD-59B6-D56B13C3B85C}"/>
                </a:ext>
              </a:extLst>
            </p:cNvPr>
            <p:cNvCxnSpPr>
              <a:cxnSpLocks/>
            </p:cNvCxnSpPr>
            <p:nvPr/>
          </p:nvCxnSpPr>
          <p:spPr>
            <a:xfrm>
              <a:off x="7968797" y="4370127"/>
              <a:ext cx="893315" cy="29978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4F489D71-DE8F-E64D-8FFC-F3AA75CA6F7B}"/>
              </a:ext>
            </a:extLst>
          </p:cNvPr>
          <p:cNvGrpSpPr/>
          <p:nvPr/>
        </p:nvGrpSpPr>
        <p:grpSpPr>
          <a:xfrm>
            <a:off x="369025" y="4144192"/>
            <a:ext cx="4004825" cy="1313542"/>
            <a:chOff x="369025" y="4144192"/>
            <a:chExt cx="4004825" cy="131354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3A9E40B-4320-4CAE-B8DF-977729F7567E}"/>
                </a:ext>
              </a:extLst>
            </p:cNvPr>
            <p:cNvSpPr txBox="1"/>
            <p:nvPr/>
          </p:nvSpPr>
          <p:spPr>
            <a:xfrm>
              <a:off x="369025" y="4971447"/>
              <a:ext cx="2721923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solidFill>
                    <a:srgbClr val="E0E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Financial Transactions Transmitted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1FED74-2DC3-D5CB-EBDA-DB5DE6179EBA}"/>
                </a:ext>
              </a:extLst>
            </p:cNvPr>
            <p:cNvSpPr txBox="1"/>
            <p:nvPr/>
          </p:nvSpPr>
          <p:spPr>
            <a:xfrm>
              <a:off x="420594" y="4337423"/>
              <a:ext cx="26350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$10B/day</a:t>
              </a:r>
            </a:p>
          </p:txBody>
        </p:sp>
        <p:cxnSp>
          <p:nvCxnSpPr>
            <p:cNvPr id="33" name="Elbow Connector 26">
              <a:extLst>
                <a:ext uri="{FF2B5EF4-FFF2-40B4-BE49-F238E27FC236}">
                  <a16:creationId xmlns:a16="http://schemas.microsoft.com/office/drawing/2014/main" id="{15204B6C-74B3-414A-70D9-82C7D940A4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7191" y="4144192"/>
              <a:ext cx="1616659" cy="525724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9A628F5E-8DAA-6B96-50CD-065934707570}"/>
              </a:ext>
            </a:extLst>
          </p:cNvPr>
          <p:cNvGrpSpPr/>
          <p:nvPr/>
        </p:nvGrpSpPr>
        <p:grpSpPr>
          <a:xfrm>
            <a:off x="624310" y="1544511"/>
            <a:ext cx="3848430" cy="1094402"/>
            <a:chOff x="624310" y="1544511"/>
            <a:chExt cx="3848430" cy="109440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FB4408-D0B0-4BEA-BC2C-9CA187C7C0C0}"/>
                </a:ext>
              </a:extLst>
            </p:cNvPr>
            <p:cNvSpPr txBox="1"/>
            <p:nvPr/>
          </p:nvSpPr>
          <p:spPr>
            <a:xfrm>
              <a:off x="624310" y="2152626"/>
              <a:ext cx="2236093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solidFill>
                    <a:srgbClr val="E0E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Intercontinental Internet Traffic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1840D1A-F691-427F-AD05-7CFC78CA50D3}"/>
                </a:ext>
              </a:extLst>
            </p:cNvPr>
            <p:cNvSpPr txBox="1"/>
            <p:nvPr/>
          </p:nvSpPr>
          <p:spPr>
            <a:xfrm>
              <a:off x="735485" y="1544511"/>
              <a:ext cx="2021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99.5%</a:t>
              </a:r>
            </a:p>
          </p:txBody>
        </p:sp>
        <p:cxnSp>
          <p:nvCxnSpPr>
            <p:cNvPr id="51" name="Elbow Connector 26">
              <a:extLst>
                <a:ext uri="{FF2B5EF4-FFF2-40B4-BE49-F238E27FC236}">
                  <a16:creationId xmlns:a16="http://schemas.microsoft.com/office/drawing/2014/main" id="{2F7ACBAF-5C6C-7881-558A-CBD9CD89DE9E}"/>
                </a:ext>
              </a:extLst>
            </p:cNvPr>
            <p:cNvCxnSpPr>
              <a:cxnSpLocks/>
            </p:cNvCxnSpPr>
            <p:nvPr/>
          </p:nvCxnSpPr>
          <p:spPr>
            <a:xfrm>
              <a:off x="2402531" y="1884658"/>
              <a:ext cx="2070209" cy="52675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65A5190-ED51-447E-BC75-7602935B77E9}"/>
              </a:ext>
            </a:extLst>
          </p:cNvPr>
          <p:cNvSpPr txBox="1"/>
          <p:nvPr/>
        </p:nvSpPr>
        <p:spPr>
          <a:xfrm>
            <a:off x="2037006" y="155481"/>
            <a:ext cx="811798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Earth’s Submarine Fiber Cable Network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DA9259C-C9F6-CBCE-CB1E-7AF8DBCAAA05}"/>
              </a:ext>
            </a:extLst>
          </p:cNvPr>
          <p:cNvGrpSpPr/>
          <p:nvPr/>
        </p:nvGrpSpPr>
        <p:grpSpPr>
          <a:xfrm>
            <a:off x="2705910" y="5217907"/>
            <a:ext cx="6690759" cy="1135261"/>
            <a:chOff x="2705910" y="5241970"/>
            <a:chExt cx="6690759" cy="113526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F7EF0D1-83A6-543A-6E12-37199F33A762}"/>
                </a:ext>
              </a:extLst>
            </p:cNvPr>
            <p:cNvSpPr/>
            <p:nvPr/>
          </p:nvSpPr>
          <p:spPr>
            <a:xfrm>
              <a:off x="2949283" y="5951921"/>
              <a:ext cx="6293434" cy="4190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5A57B0C-E19B-0EA8-232A-7B25515AAC3D}"/>
                </a:ext>
              </a:extLst>
            </p:cNvPr>
            <p:cNvGrpSpPr/>
            <p:nvPr/>
          </p:nvGrpSpPr>
          <p:grpSpPr>
            <a:xfrm>
              <a:off x="2705910" y="5241970"/>
              <a:ext cx="6690759" cy="1135261"/>
              <a:chOff x="3782003" y="4715006"/>
              <a:chExt cx="6690759" cy="113526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377D50-998D-1054-0DD2-4CF6BD83DBE5}"/>
                  </a:ext>
                </a:extLst>
              </p:cNvPr>
              <p:cNvSpPr txBox="1"/>
              <p:nvPr/>
            </p:nvSpPr>
            <p:spPr>
              <a:xfrm>
                <a:off x="4178571" y="4715006"/>
                <a:ext cx="58976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&lt;0.1%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BFEB72-A8F7-BA65-B8A8-C7F1B6B1BA1C}"/>
                  </a:ext>
                </a:extLst>
              </p:cNvPr>
              <p:cNvSpPr txBox="1"/>
              <p:nvPr/>
            </p:nvSpPr>
            <p:spPr>
              <a:xfrm flipH="1">
                <a:off x="3782003" y="5413224"/>
                <a:ext cx="6690759" cy="43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Cable Used for Non-Telecom Purposes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ECCF27-7F51-BE51-8FBD-26EC24692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90" y="6351232"/>
            <a:ext cx="4086610" cy="491907"/>
          </a:xfrm>
          <a:prstGeom prst="rect">
            <a:avLst/>
          </a:prstGeom>
          <a:solidFill>
            <a:srgbClr val="E0EDFF"/>
          </a:solidFill>
          <a:effectLst>
            <a:outerShdw blurRad="38100" dist="25400" dir="2700000" algn="tl" rotWithShape="0">
              <a:srgbClr val="2F3790">
                <a:alpha val="4673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208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08A7-3197-2840-8413-0DDEDBC4E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233363"/>
            <a:ext cx="11497483" cy="914400"/>
          </a:xfrm>
        </p:spPr>
        <p:txBody>
          <a:bodyPr>
            <a:normAutofit/>
          </a:bodyPr>
          <a:lstStyle/>
          <a:p>
            <a:r>
              <a:rPr lang="en-US" dirty="0"/>
              <a:t>SMART Repeaters on Subsea Cables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CA82D-39F8-614E-A9E4-F9E45EB6D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" y="1065136"/>
            <a:ext cx="5325971" cy="570142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Aft>
                <a:spcPts val="400"/>
              </a:spcAft>
              <a:buNone/>
            </a:pPr>
            <a:r>
              <a:rPr lang="en-US" sz="1400" b="1" dirty="0"/>
              <a:t>SMART</a:t>
            </a:r>
            <a:r>
              <a:rPr lang="en-US" sz="1400" dirty="0"/>
              <a:t> = </a:t>
            </a:r>
            <a:r>
              <a:rPr lang="en-US" sz="1400" b="1" dirty="0"/>
              <a:t>S</a:t>
            </a:r>
            <a:r>
              <a:rPr lang="en-US" sz="1400" dirty="0"/>
              <a:t>cience </a:t>
            </a:r>
            <a:r>
              <a:rPr lang="en-US" sz="1400" b="1" dirty="0"/>
              <a:t>M</a:t>
            </a:r>
            <a:r>
              <a:rPr lang="en-US" sz="1400" dirty="0"/>
              <a:t>onitoring </a:t>
            </a:r>
            <a:r>
              <a:rPr lang="en-US" sz="1400" b="1" dirty="0"/>
              <a:t>A</a:t>
            </a:r>
            <a:r>
              <a:rPr lang="en-US" sz="1400" dirty="0"/>
              <a:t>nd </a:t>
            </a:r>
            <a:r>
              <a:rPr lang="en-US" sz="1400" b="1" dirty="0"/>
              <a:t>R</a:t>
            </a:r>
            <a:r>
              <a:rPr lang="en-US" sz="1400" dirty="0"/>
              <a:t>eliable </a:t>
            </a:r>
            <a:r>
              <a:rPr lang="en-US" sz="1400" b="1" dirty="0"/>
              <a:t>T</a:t>
            </a:r>
            <a:r>
              <a:rPr lang="en-US" sz="1400" dirty="0"/>
              <a:t>elecommunications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endParaRPr lang="en-US" sz="1400" dirty="0"/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1400" dirty="0"/>
              <a:t>Subsea fiber comprises 99.5% of international Internet traffic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1400" dirty="0"/>
              <a:t>1.4M+ km total cable length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1400" dirty="0"/>
              <a:t>Repeaters (amplifiers) located every 60-100 km along the cable (~20,000 at present)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1400" dirty="0"/>
              <a:t>Virtually untapped for science and monitoring capabilities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endParaRPr lang="en-US" sz="1400" b="1" dirty="0"/>
          </a:p>
          <a:p>
            <a:pPr marL="0" indent="0">
              <a:lnSpc>
                <a:spcPct val="110000"/>
              </a:lnSpc>
              <a:spcAft>
                <a:spcPts val="800"/>
              </a:spcAft>
              <a:buNone/>
            </a:pPr>
            <a:r>
              <a:rPr lang="en-US" sz="1400" b="1" dirty="0"/>
              <a:t>SMART Cables: leverage commercial cable infrastructure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400" dirty="0"/>
              <a:t>Sensors (</a:t>
            </a:r>
            <a:r>
              <a:rPr lang="en-US" sz="1400" b="1" dirty="0"/>
              <a:t>pressure, temperature, seismic</a:t>
            </a:r>
            <a:r>
              <a:rPr lang="en-US" sz="1400" dirty="0"/>
              <a:t>) on some/all cable amplifiers (repeaters)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400" dirty="0"/>
              <a:t>Power &amp; communications provided over cable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400" dirty="0"/>
              <a:t>Engineering / replenishment lifespan of ~25 years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400" dirty="0"/>
              <a:t>U.N. multi-agency Joint Task Force leading adoption push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400" dirty="0"/>
              <a:t>Hardware development underway by Subsea Data Systems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400" dirty="0"/>
              <a:t>Adoption by fiber cable suppliers required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endParaRPr lang="en-US" sz="1400" dirty="0"/>
          </a:p>
          <a:p>
            <a:pPr marL="0" indent="0">
              <a:lnSpc>
                <a:spcPct val="110000"/>
              </a:lnSpc>
              <a:spcAft>
                <a:spcPts val="800"/>
              </a:spcAft>
              <a:buNone/>
            </a:pPr>
            <a:r>
              <a:rPr lang="en-US" sz="1600" b="1" dirty="0">
                <a:solidFill>
                  <a:srgbClr val="0D43A1"/>
                </a:solidFill>
              </a:rPr>
              <a:t>Key opportunity to leverage commercial infrastructure for CARIBE-EWS earthquake and tsunami early warning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F7F60E0-7C68-B842-8766-561E90361B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893" y="1406521"/>
            <a:ext cx="6314856" cy="42687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D257CF-1A6B-354E-9DBA-53855D5AC131}"/>
              </a:ext>
            </a:extLst>
          </p:cNvPr>
          <p:cNvSpPr txBox="1"/>
          <p:nvPr/>
        </p:nvSpPr>
        <p:spPr>
          <a:xfrm>
            <a:off x="6299789" y="5826417"/>
            <a:ext cx="5199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D4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Submarine fiber optic cable network age progression</a:t>
            </a:r>
          </a:p>
          <a:p>
            <a:pPr algn="ctr"/>
            <a:r>
              <a:rPr lang="en-US" sz="1600" dirty="0">
                <a:solidFill>
                  <a:srgbClr val="0D4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(Courtesy JTF SMART Cables)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A69002-D94C-58A7-AE30-D74FCA806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90" y="6411192"/>
            <a:ext cx="4086610" cy="491907"/>
          </a:xfrm>
          <a:prstGeom prst="rect">
            <a:avLst/>
          </a:prstGeom>
          <a:solidFill>
            <a:srgbClr val="E0EDFF"/>
          </a:solidFill>
          <a:effectLst>
            <a:outerShdw blurRad="38100" dist="25400" dir="2700000" algn="tl" rotWithShape="0">
              <a:srgbClr val="2F3790">
                <a:alpha val="4673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162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/>
          <p:nvPr/>
        </p:nvSpPr>
        <p:spPr>
          <a:xfrm>
            <a:off x="10261" y="1755"/>
            <a:ext cx="12195463" cy="792127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75" y="-5575"/>
            <a:ext cx="1423282" cy="7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080875" y="17463"/>
            <a:ext cx="914400" cy="7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2"/>
          <p:cNvSpPr txBox="1"/>
          <p:nvPr/>
        </p:nvSpPr>
        <p:spPr>
          <a:xfrm>
            <a:off x="337560" y="921887"/>
            <a:ext cx="11516879" cy="132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>
              <a:spcBef>
                <a:spcPts val="1000"/>
              </a:spcBef>
              <a:buClr>
                <a:srgbClr val="00B0F0"/>
              </a:buClr>
              <a:buSzPts val="1600"/>
            </a:pPr>
            <a:r>
              <a:rPr lang="en-GB" sz="2400" dirty="0">
                <a:solidFill>
                  <a:schemeClr val="dk1"/>
                </a:solidFill>
              </a:rPr>
              <a:t>JTF SMART Cables is a United Nations effort, uniting over 200 dedicated volunteers from various disciplines from science and society, engineering, marketing, business development, regulatory, and SMART data management.</a:t>
            </a:r>
          </a:p>
        </p:txBody>
      </p:sp>
      <p:sp>
        <p:nvSpPr>
          <p:cNvPr id="226" name="Google Shape;226;p22"/>
          <p:cNvSpPr txBox="1"/>
          <p:nvPr/>
        </p:nvSpPr>
        <p:spPr>
          <a:xfrm>
            <a:off x="-19094" y="183567"/>
            <a:ext cx="1219546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b="1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Status Southern Ocean – SMART Can Help</a:t>
            </a:r>
            <a:endParaRPr sz="3200" b="0" i="0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3044" y="0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/>
          <p:cNvSpPr/>
          <p:nvPr/>
        </p:nvSpPr>
        <p:spPr>
          <a:xfrm>
            <a:off x="0" y="1750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1860978" y="140200"/>
            <a:ext cx="940717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is </a:t>
            </a:r>
            <a:r>
              <a:rPr lang="en-US" sz="3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Joint Task Force for SMART Cables</a:t>
            </a:r>
            <a:r>
              <a:rPr lang="en-US" sz="3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231" name="Google Shape;23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1314728" y="128900"/>
            <a:ext cx="652070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82876" y="6176284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8">
            <a:alphaModFix/>
          </a:blip>
          <a:srcRect l="15755" t="60877" r="14528" b="18594"/>
          <a:stretch/>
        </p:blipFill>
        <p:spPr>
          <a:xfrm>
            <a:off x="211053" y="64000"/>
            <a:ext cx="1774774" cy="6895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9;g22df38dc7fd_0_0">
            <a:extLst>
              <a:ext uri="{FF2B5EF4-FFF2-40B4-BE49-F238E27FC236}">
                <a16:creationId xmlns:a16="http://schemas.microsoft.com/office/drawing/2014/main" id="{49613685-D20E-05EE-3223-383E5A3C5D57}"/>
              </a:ext>
            </a:extLst>
          </p:cNvPr>
          <p:cNvSpPr txBox="1"/>
          <p:nvPr/>
        </p:nvSpPr>
        <p:spPr>
          <a:xfrm>
            <a:off x="4790265" y="5196263"/>
            <a:ext cx="3727192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Facilitate recommendations through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UN organizations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ITU, WMO, UNESCO-IOC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GOOS, Tsunami Resilience,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UN Ocean Decade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0" name="Google Shape;150;g22df38dc7fd_0_0">
            <a:extLst>
              <a:ext uri="{FF2B5EF4-FFF2-40B4-BE49-F238E27FC236}">
                <a16:creationId xmlns:a16="http://schemas.microsoft.com/office/drawing/2014/main" id="{CB8E6899-7F63-1202-4263-594E29697039}"/>
              </a:ext>
            </a:extLst>
          </p:cNvPr>
          <p:cNvSpPr txBox="1"/>
          <p:nvPr/>
        </p:nvSpPr>
        <p:spPr>
          <a:xfrm>
            <a:off x="10261" y="5189440"/>
            <a:ext cx="4633658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Comprehensive guidance to stakeholders </a:t>
            </a:r>
            <a:r>
              <a:rPr lang="en-GB" dirty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P</a:t>
            </a:r>
            <a:r>
              <a:rPr lang="en-GB" sz="1800" dirty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romote a positive environment for discussions 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1" name="Google Shape;151;g22df38dc7fd_0_0">
            <a:extLst>
              <a:ext uri="{FF2B5EF4-FFF2-40B4-BE49-F238E27FC236}">
                <a16:creationId xmlns:a16="http://schemas.microsoft.com/office/drawing/2014/main" id="{73CEA594-9573-550C-29AD-EB10337278F2}"/>
              </a:ext>
            </a:extLst>
          </p:cNvPr>
          <p:cNvSpPr txBox="1"/>
          <p:nvPr/>
        </p:nvSpPr>
        <p:spPr>
          <a:xfrm>
            <a:off x="8589027" y="5287801"/>
            <a:ext cx="326541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Promote the development of future SMART cable systems 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12" name="Picture 2" descr="United Nations - Wikipedia">
            <a:extLst>
              <a:ext uri="{FF2B5EF4-FFF2-40B4-BE49-F238E27FC236}">
                <a16:creationId xmlns:a16="http://schemas.microsoft.com/office/drawing/2014/main" id="{1DC7CD2A-8C1E-7B49-6CE6-9B407E5BA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65" y="2604123"/>
            <a:ext cx="3738371" cy="249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220;p22">
            <a:extLst>
              <a:ext uri="{FF2B5EF4-FFF2-40B4-BE49-F238E27FC236}">
                <a16:creationId xmlns:a16="http://schemas.microsoft.com/office/drawing/2014/main" id="{1B64DC7C-7AAA-C795-2374-59C5F74CD0ED}"/>
              </a:ext>
            </a:extLst>
          </p:cNvPr>
          <p:cNvGrpSpPr/>
          <p:nvPr/>
        </p:nvGrpSpPr>
        <p:grpSpPr>
          <a:xfrm>
            <a:off x="9196428" y="2044557"/>
            <a:ext cx="1971581" cy="3151706"/>
            <a:chOff x="21685450" y="13248696"/>
            <a:chExt cx="6385500" cy="9028123"/>
          </a:xfrm>
        </p:grpSpPr>
        <p:pic>
          <p:nvPicPr>
            <p:cNvPr id="15" name="Google Shape;221;p22">
              <a:extLst>
                <a:ext uri="{FF2B5EF4-FFF2-40B4-BE49-F238E27FC236}">
                  <a16:creationId xmlns:a16="http://schemas.microsoft.com/office/drawing/2014/main" id="{A1102EC3-AEE8-1E37-A04D-FFD6AC35ECA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30966" t="21752" r="4237" b="19050"/>
            <a:stretch/>
          </p:blipFill>
          <p:spPr>
            <a:xfrm>
              <a:off x="21685450" y="13248696"/>
              <a:ext cx="6385500" cy="9028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222;p22">
              <a:extLst>
                <a:ext uri="{FF2B5EF4-FFF2-40B4-BE49-F238E27FC236}">
                  <a16:creationId xmlns:a16="http://schemas.microsoft.com/office/drawing/2014/main" id="{7FD637FD-4F93-A973-E2BD-E7646DF99569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6396945" y="15682376"/>
              <a:ext cx="1408412" cy="140713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8D96B8B-86FA-7AA3-FB74-6862828B82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859" y="2604123"/>
            <a:ext cx="4431273" cy="24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17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672228" y="1721136"/>
            <a:ext cx="4962306" cy="0"/>
          </a:xfrm>
          <a:prstGeom prst="line">
            <a:avLst/>
          </a:prstGeom>
          <a:ln w="9525" cap="flat">
            <a:solidFill>
              <a:srgbClr val="0B13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>
            <a:off x="2672228" y="4054875"/>
            <a:ext cx="4962306" cy="0"/>
          </a:xfrm>
          <a:prstGeom prst="line">
            <a:avLst/>
          </a:prstGeom>
          <a:ln w="9525" cap="flat">
            <a:solidFill>
              <a:srgbClr val="0B13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4" name="AutoShape 4"/>
          <p:cNvSpPr/>
          <p:nvPr/>
        </p:nvSpPr>
        <p:spPr>
          <a:xfrm>
            <a:off x="685800" y="688975"/>
            <a:ext cx="10820400" cy="0"/>
          </a:xfrm>
          <a:prstGeom prst="line">
            <a:avLst/>
          </a:prstGeom>
          <a:ln w="9525" cap="flat">
            <a:solidFill>
              <a:srgbClr val="0B13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674551" y="3924875"/>
            <a:ext cx="1609203" cy="261495"/>
          </a:xfrm>
          <a:custGeom>
            <a:avLst/>
            <a:gdLst/>
            <a:ahLst/>
            <a:cxnLst/>
            <a:rect l="l" t="t" r="r" b="b"/>
            <a:pathLst>
              <a:path w="2413805" h="392243">
                <a:moveTo>
                  <a:pt x="0" y="0"/>
                </a:moveTo>
                <a:lnTo>
                  <a:pt x="2413804" y="0"/>
                </a:lnTo>
                <a:lnTo>
                  <a:pt x="2413804" y="392244"/>
                </a:lnTo>
                <a:lnTo>
                  <a:pt x="0" y="3922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685801" y="6258614"/>
            <a:ext cx="1609203" cy="261495"/>
          </a:xfrm>
          <a:custGeom>
            <a:avLst/>
            <a:gdLst/>
            <a:ahLst/>
            <a:cxnLst/>
            <a:rect l="l" t="t" r="r" b="b"/>
            <a:pathLst>
              <a:path w="2413805" h="392243">
                <a:moveTo>
                  <a:pt x="0" y="0"/>
                </a:moveTo>
                <a:lnTo>
                  <a:pt x="2413805" y="0"/>
                </a:lnTo>
                <a:lnTo>
                  <a:pt x="2413805" y="392243"/>
                </a:lnTo>
                <a:lnTo>
                  <a:pt x="0" y="392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/>
          <p:cNvGrpSpPr/>
          <p:nvPr/>
        </p:nvGrpSpPr>
        <p:grpSpPr>
          <a:xfrm>
            <a:off x="685800" y="4051700"/>
            <a:ext cx="1597953" cy="2206913"/>
            <a:chOff x="0" y="0"/>
            <a:chExt cx="3195906" cy="441382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12988" r="12988"/>
            <a:stretch>
              <a:fillRect/>
            </a:stretch>
          </p:blipFill>
          <p:spPr>
            <a:xfrm>
              <a:off x="0" y="0"/>
              <a:ext cx="3195906" cy="441382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74550" y="1717961"/>
            <a:ext cx="1597953" cy="2206913"/>
            <a:chOff x="0" y="0"/>
            <a:chExt cx="3195906" cy="4413827"/>
          </a:xfrm>
        </p:grpSpPr>
        <p:pic>
          <p:nvPicPr>
            <p:cNvPr id="10" name="Picture 10" descr="A person in a suit and tie  Description automatically generated with medium confidence"/>
            <p:cNvPicPr>
              <a:picLocks noChangeAspect="1"/>
            </p:cNvPicPr>
            <p:nvPr/>
          </p:nvPicPr>
          <p:blipFill>
            <a:blip r:embed="rId4"/>
            <a:srcRect l="18810" r="18994"/>
            <a:stretch>
              <a:fillRect/>
            </a:stretch>
          </p:blipFill>
          <p:spPr>
            <a:xfrm>
              <a:off x="0" y="0"/>
              <a:ext cx="3195906" cy="4413827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2672228" y="1908461"/>
            <a:ext cx="4218543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  <a:spcBef>
                <a:spcPct val="0"/>
              </a:spcBef>
            </a:pPr>
            <a:r>
              <a:rPr lang="en-US" sz="1600" spc="-80">
                <a:solidFill>
                  <a:srgbClr val="0B1320"/>
                </a:solidFill>
                <a:latin typeface="Helvetica World Bold"/>
              </a:rPr>
              <a:t>Matt Fouch, President and Co-Founder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5800" y="797634"/>
            <a:ext cx="3173405" cy="7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  <a:spcBef>
                <a:spcPct val="0"/>
              </a:spcBef>
            </a:pPr>
            <a:r>
              <a:rPr lang="en-US" sz="4266" spc="-213">
                <a:solidFill>
                  <a:srgbClr val="0B1320"/>
                </a:solidFill>
                <a:latin typeface="Akzidenz-Grotesk"/>
              </a:rPr>
              <a:t>Team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72227" y="2311687"/>
            <a:ext cx="8550023" cy="1326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B1320"/>
                </a:solidFill>
                <a:latin typeface="Helvetica World"/>
              </a:rPr>
              <a:t>Also Chief Scientist, Samara/Data</a:t>
            </a:r>
          </a:p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B1320"/>
                </a:solidFill>
                <a:latin typeface="Helvetica World"/>
              </a:rPr>
              <a:t>Former Professor of Geophysics, Arizona State University</a:t>
            </a:r>
          </a:p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B1320"/>
                </a:solidFill>
                <a:latin typeface="Helvetica World"/>
              </a:rPr>
              <a:t>Former Staff Scientist, Carnegie Institution of Washington</a:t>
            </a:r>
          </a:p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B1320"/>
                </a:solidFill>
                <a:latin typeface="Helvetica World"/>
              </a:rPr>
              <a:t>Member, JTF SMART Cables</a:t>
            </a:r>
          </a:p>
          <a:p>
            <a:pPr>
              <a:lnSpc>
                <a:spcPts val="2133"/>
              </a:lnSpc>
            </a:pPr>
            <a:endParaRPr lang="en-US" sz="1333">
              <a:solidFill>
                <a:srgbClr val="0B1320"/>
              </a:solidFill>
              <a:latin typeface="Helvetica Wor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672228" y="4246506"/>
            <a:ext cx="4218543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  <a:spcBef>
                <a:spcPct val="0"/>
              </a:spcBef>
            </a:pPr>
            <a:r>
              <a:rPr lang="en-US" sz="1600" spc="-80">
                <a:solidFill>
                  <a:srgbClr val="0B1320"/>
                </a:solidFill>
                <a:latin typeface="Helvetica World Bold"/>
              </a:rPr>
              <a:t>Steve Lentz, CTO and Co-Founder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72227" y="4654036"/>
            <a:ext cx="8550023" cy="105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B1320"/>
                </a:solidFill>
                <a:latin typeface="Helvetica World"/>
              </a:rPr>
              <a:t>Also Director of Network Development, Ocean Specialists Inc.</a:t>
            </a:r>
          </a:p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B1320"/>
                </a:solidFill>
                <a:latin typeface="Helvetica World"/>
              </a:rPr>
              <a:t>Former Chief Architect, NEPTUNE Canada</a:t>
            </a:r>
          </a:p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B1320"/>
                </a:solidFill>
                <a:latin typeface="Helvetica World"/>
              </a:rPr>
              <a:t>Chair, Engineering Subcommittee, JTF SMART Cables</a:t>
            </a:r>
          </a:p>
          <a:p>
            <a:pPr>
              <a:lnSpc>
                <a:spcPts val="2133"/>
              </a:lnSpc>
            </a:pPr>
            <a:endParaRPr lang="en-US" sz="1333">
              <a:solidFill>
                <a:srgbClr val="0B1320"/>
              </a:solidFill>
              <a:latin typeface="Helvetica Wor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65004" y="445618"/>
            <a:ext cx="4641196" cy="15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94"/>
              </a:lnSpc>
              <a:spcBef>
                <a:spcPct val="0"/>
              </a:spcBef>
            </a:pPr>
            <a:r>
              <a:rPr lang="en-US" sz="924">
                <a:solidFill>
                  <a:srgbClr val="000000"/>
                </a:solidFill>
                <a:latin typeface="Helvetica Now Italics"/>
              </a:rPr>
              <a:t>Proprietary Corporate Information: Do Not Distribute Without Permission</a:t>
            </a:r>
          </a:p>
        </p:txBody>
      </p:sp>
      <p:sp>
        <p:nvSpPr>
          <p:cNvPr id="17" name="Freeform 17"/>
          <p:cNvSpPr/>
          <p:nvPr/>
        </p:nvSpPr>
        <p:spPr>
          <a:xfrm>
            <a:off x="685800" y="275562"/>
            <a:ext cx="2680737" cy="321689"/>
          </a:xfrm>
          <a:custGeom>
            <a:avLst/>
            <a:gdLst/>
            <a:ahLst/>
            <a:cxnLst/>
            <a:rect l="l" t="t" r="r" b="b"/>
            <a:pathLst>
              <a:path w="4021106" h="482533">
                <a:moveTo>
                  <a:pt x="0" y="0"/>
                </a:moveTo>
                <a:lnTo>
                  <a:pt x="4021106" y="0"/>
                </a:lnTo>
                <a:lnTo>
                  <a:pt x="4021106" y="482533"/>
                </a:lnTo>
                <a:lnTo>
                  <a:pt x="0" y="482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4343460"/>
            <a:ext cx="2741968" cy="445570"/>
          </a:xfrm>
          <a:custGeom>
            <a:avLst/>
            <a:gdLst/>
            <a:ahLst/>
            <a:cxnLst/>
            <a:rect l="l" t="t" r="r" b="b"/>
            <a:pathLst>
              <a:path w="4112952" h="668355">
                <a:moveTo>
                  <a:pt x="0" y="0"/>
                </a:moveTo>
                <a:lnTo>
                  <a:pt x="4112952" y="0"/>
                </a:lnTo>
                <a:lnTo>
                  <a:pt x="4112952" y="668355"/>
                </a:lnTo>
                <a:lnTo>
                  <a:pt x="0" y="668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3975473" y="4343460"/>
            <a:ext cx="2741968" cy="445570"/>
          </a:xfrm>
          <a:custGeom>
            <a:avLst/>
            <a:gdLst/>
            <a:ahLst/>
            <a:cxnLst/>
            <a:rect l="l" t="t" r="r" b="b"/>
            <a:pathLst>
              <a:path w="4112952" h="668355">
                <a:moveTo>
                  <a:pt x="0" y="0"/>
                </a:moveTo>
                <a:lnTo>
                  <a:pt x="4112952" y="0"/>
                </a:lnTo>
                <a:lnTo>
                  <a:pt x="4112952" y="668355"/>
                </a:lnTo>
                <a:lnTo>
                  <a:pt x="0" y="668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7242645" y="4343460"/>
            <a:ext cx="2741968" cy="445570"/>
          </a:xfrm>
          <a:custGeom>
            <a:avLst/>
            <a:gdLst/>
            <a:ahLst/>
            <a:cxnLst/>
            <a:rect l="l" t="t" r="r" b="b"/>
            <a:pathLst>
              <a:path w="4112952" h="668355">
                <a:moveTo>
                  <a:pt x="0" y="0"/>
                </a:moveTo>
                <a:lnTo>
                  <a:pt x="4112952" y="0"/>
                </a:lnTo>
                <a:lnTo>
                  <a:pt x="4112952" y="668355"/>
                </a:lnTo>
                <a:lnTo>
                  <a:pt x="0" y="668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5" name="Group 5"/>
          <p:cNvGrpSpPr/>
          <p:nvPr/>
        </p:nvGrpSpPr>
        <p:grpSpPr>
          <a:xfrm>
            <a:off x="7253895" y="3065755"/>
            <a:ext cx="2730718" cy="1277705"/>
            <a:chOff x="0" y="0"/>
            <a:chExt cx="5461436" cy="255541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11756" r="21021" b="32777"/>
            <a:stretch>
              <a:fillRect/>
            </a:stretch>
          </p:blipFill>
          <p:spPr>
            <a:xfrm>
              <a:off x="0" y="0"/>
              <a:ext cx="5461436" cy="255541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3975473" y="3065755"/>
            <a:ext cx="2730718" cy="1277705"/>
            <a:chOff x="0" y="0"/>
            <a:chExt cx="5461436" cy="255541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t="14885" b="14885"/>
            <a:stretch>
              <a:fillRect/>
            </a:stretch>
          </p:blipFill>
          <p:spPr>
            <a:xfrm>
              <a:off x="0" y="0"/>
              <a:ext cx="5461436" cy="255541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97050" y="3065755"/>
            <a:ext cx="2730718" cy="1277705"/>
            <a:chOff x="0" y="0"/>
            <a:chExt cx="5461436" cy="255541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t="7073" b="7073"/>
            <a:stretch>
              <a:fillRect/>
            </a:stretch>
          </p:blipFill>
          <p:spPr>
            <a:xfrm>
              <a:off x="0" y="0"/>
              <a:ext cx="5461436" cy="2555411"/>
            </a:xfrm>
            <a:prstGeom prst="rect">
              <a:avLst/>
            </a:prstGeom>
          </p:spPr>
        </p:pic>
      </p:grpSp>
      <p:sp>
        <p:nvSpPr>
          <p:cNvPr id="11" name="AutoShape 11"/>
          <p:cNvSpPr/>
          <p:nvPr/>
        </p:nvSpPr>
        <p:spPr>
          <a:xfrm>
            <a:off x="685800" y="688975"/>
            <a:ext cx="108204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12" name="Group 12"/>
          <p:cNvGrpSpPr/>
          <p:nvPr/>
        </p:nvGrpSpPr>
        <p:grpSpPr>
          <a:xfrm>
            <a:off x="697050" y="2348589"/>
            <a:ext cx="868985" cy="481420"/>
            <a:chOff x="0" y="0"/>
            <a:chExt cx="73357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3570" cy="406400"/>
            </a:xfrm>
            <a:custGeom>
              <a:avLst/>
              <a:gdLst/>
              <a:ahLst/>
              <a:cxnLst/>
              <a:rect l="l" t="t" r="r" b="b"/>
              <a:pathLst>
                <a:path w="733570" h="406400">
                  <a:moveTo>
                    <a:pt x="530370" y="0"/>
                  </a:moveTo>
                  <a:cubicBezTo>
                    <a:pt x="642595" y="0"/>
                    <a:pt x="733570" y="90976"/>
                    <a:pt x="733570" y="203200"/>
                  </a:cubicBezTo>
                  <a:cubicBezTo>
                    <a:pt x="733570" y="315424"/>
                    <a:pt x="642595" y="406400"/>
                    <a:pt x="53037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733570" cy="415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975473" y="2348589"/>
            <a:ext cx="868985" cy="481420"/>
            <a:chOff x="0" y="0"/>
            <a:chExt cx="733570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3570" cy="406400"/>
            </a:xfrm>
            <a:custGeom>
              <a:avLst/>
              <a:gdLst/>
              <a:ahLst/>
              <a:cxnLst/>
              <a:rect l="l" t="t" r="r" b="b"/>
              <a:pathLst>
                <a:path w="733570" h="406400">
                  <a:moveTo>
                    <a:pt x="530370" y="0"/>
                  </a:moveTo>
                  <a:cubicBezTo>
                    <a:pt x="642595" y="0"/>
                    <a:pt x="733570" y="90976"/>
                    <a:pt x="733570" y="203200"/>
                  </a:cubicBezTo>
                  <a:cubicBezTo>
                    <a:pt x="733570" y="315424"/>
                    <a:pt x="642595" y="406400"/>
                    <a:pt x="53037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733570" cy="415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53895" y="2348589"/>
            <a:ext cx="868985" cy="481420"/>
            <a:chOff x="0" y="0"/>
            <a:chExt cx="733570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33570" cy="406400"/>
            </a:xfrm>
            <a:custGeom>
              <a:avLst/>
              <a:gdLst/>
              <a:ahLst/>
              <a:cxnLst/>
              <a:rect l="l" t="t" r="r" b="b"/>
              <a:pathLst>
                <a:path w="733570" h="406400">
                  <a:moveTo>
                    <a:pt x="530370" y="0"/>
                  </a:moveTo>
                  <a:cubicBezTo>
                    <a:pt x="642595" y="0"/>
                    <a:pt x="733570" y="90976"/>
                    <a:pt x="733570" y="203200"/>
                  </a:cubicBezTo>
                  <a:cubicBezTo>
                    <a:pt x="733570" y="315424"/>
                    <a:pt x="642595" y="406400"/>
                    <a:pt x="53037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733570" cy="415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97050" y="4572857"/>
            <a:ext cx="2730718" cy="21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spc="-70">
                <a:solidFill>
                  <a:srgbClr val="000000"/>
                </a:solidFill>
                <a:latin typeface="Helvetica World Bold"/>
              </a:rPr>
              <a:t>SMART Cable Sensor Systems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75473" y="4572857"/>
            <a:ext cx="2730718" cy="21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spc="-70">
                <a:solidFill>
                  <a:srgbClr val="000000"/>
                </a:solidFill>
                <a:latin typeface="Helvetica World Bold"/>
              </a:rPr>
              <a:t>SMART Cable Data Management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53895" y="4572857"/>
            <a:ext cx="2730718" cy="21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spc="-70">
                <a:solidFill>
                  <a:srgbClr val="000000"/>
                </a:solidFill>
                <a:latin typeface="Helvetica World Bold"/>
              </a:rPr>
              <a:t>SMART Cable Data Products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7050" y="4859469"/>
            <a:ext cx="2730718" cy="144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Integrated sensor solutions for submarine fiber cable suppliers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Consulting services for SMART cables and built-for-purpose cabled systems</a:t>
            </a:r>
          </a:p>
          <a:p>
            <a:pPr>
              <a:lnSpc>
                <a:spcPts val="1920"/>
              </a:lnSpc>
            </a:pPr>
            <a:endParaRPr lang="en-US" sz="1200">
              <a:solidFill>
                <a:srgbClr val="000000"/>
              </a:solidFill>
              <a:latin typeface="Helvetica Wor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975473" y="4859469"/>
            <a:ext cx="2730718" cy="144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Calibration / validation (Cal/Val) of SMART sensor systems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Trusted partner in SMART data Quality Assurance / Quality Control (QA/QC)</a:t>
            </a:r>
          </a:p>
          <a:p>
            <a:pPr>
              <a:lnSpc>
                <a:spcPts val="1920"/>
              </a:lnSpc>
            </a:pPr>
            <a:endParaRPr lang="en-US" sz="1200">
              <a:solidFill>
                <a:srgbClr val="000000"/>
              </a:solidFill>
              <a:latin typeface="Helvetica Wor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253895" y="4859469"/>
            <a:ext cx="2730718" cy="1687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Bespoke SMART data products for cable operators and government agencies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AI-driven system monitoring and event alerts for essential cable security and integrity</a:t>
            </a:r>
          </a:p>
          <a:p>
            <a:pPr>
              <a:lnSpc>
                <a:spcPts val="1920"/>
              </a:lnSpc>
            </a:pPr>
            <a:endParaRPr lang="en-US" sz="1200">
              <a:solidFill>
                <a:srgbClr val="000000"/>
              </a:solidFill>
              <a:latin typeface="Helvetica Wor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85800" y="797634"/>
            <a:ext cx="3173405" cy="7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  <a:spcBef>
                <a:spcPct val="0"/>
              </a:spcBef>
            </a:pPr>
            <a:r>
              <a:rPr lang="en-US" sz="4266" spc="-213">
                <a:solidFill>
                  <a:srgbClr val="0B1320"/>
                </a:solidFill>
                <a:latin typeface="Akzidenz-Grotesk"/>
              </a:rPr>
              <a:t>Services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97050" y="2443249"/>
            <a:ext cx="868985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866" spc="-93">
                <a:solidFill>
                  <a:srgbClr val="000000"/>
                </a:solidFill>
                <a:latin typeface="Helvetica World"/>
              </a:rPr>
              <a:t>01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975473" y="2443249"/>
            <a:ext cx="868985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866" spc="-93">
                <a:solidFill>
                  <a:srgbClr val="000000"/>
                </a:solidFill>
                <a:latin typeface="Helvetica World"/>
              </a:rPr>
              <a:t>02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253895" y="2443249"/>
            <a:ext cx="868985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866" spc="-93">
                <a:solidFill>
                  <a:srgbClr val="000000"/>
                </a:solidFill>
                <a:latin typeface="Helvetica World"/>
              </a:rPr>
              <a:t>03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717705" y="3065755"/>
            <a:ext cx="2730718" cy="1277705"/>
            <a:chOff x="0" y="0"/>
            <a:chExt cx="1078802" cy="50477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78802" cy="504773"/>
            </a:xfrm>
            <a:custGeom>
              <a:avLst/>
              <a:gdLst/>
              <a:ahLst/>
              <a:cxnLst/>
              <a:rect l="l" t="t" r="r" b="b"/>
              <a:pathLst>
                <a:path w="1078802" h="504773">
                  <a:moveTo>
                    <a:pt x="0" y="0"/>
                  </a:moveTo>
                  <a:lnTo>
                    <a:pt x="1078802" y="0"/>
                  </a:lnTo>
                  <a:lnTo>
                    <a:pt x="1078802" y="504773"/>
                  </a:lnTo>
                  <a:lnTo>
                    <a:pt x="0" y="504773"/>
                  </a:lnTo>
                  <a:close/>
                </a:path>
              </a:pathLst>
            </a:custGeom>
            <a:solidFill>
              <a:srgbClr val="053D57">
                <a:alpha val="48627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9525"/>
              <a:ext cx="1078802" cy="5142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sz="120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7263541" y="3065755"/>
            <a:ext cx="2730718" cy="1277705"/>
            <a:chOff x="0" y="0"/>
            <a:chExt cx="1078802" cy="50477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078802" cy="504773"/>
            </a:xfrm>
            <a:custGeom>
              <a:avLst/>
              <a:gdLst/>
              <a:ahLst/>
              <a:cxnLst/>
              <a:rect l="l" t="t" r="r" b="b"/>
              <a:pathLst>
                <a:path w="1078802" h="504773">
                  <a:moveTo>
                    <a:pt x="0" y="0"/>
                  </a:moveTo>
                  <a:lnTo>
                    <a:pt x="1078802" y="0"/>
                  </a:lnTo>
                  <a:lnTo>
                    <a:pt x="1078802" y="504773"/>
                  </a:lnTo>
                  <a:lnTo>
                    <a:pt x="0" y="504773"/>
                  </a:lnTo>
                  <a:close/>
                </a:path>
              </a:pathLst>
            </a:custGeom>
            <a:solidFill>
              <a:srgbClr val="053D57">
                <a:alpha val="4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9525"/>
              <a:ext cx="1078802" cy="5142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sz="120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3986723" y="3065755"/>
            <a:ext cx="2730718" cy="1277705"/>
            <a:chOff x="0" y="0"/>
            <a:chExt cx="1078802" cy="50477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078802" cy="504773"/>
            </a:xfrm>
            <a:custGeom>
              <a:avLst/>
              <a:gdLst/>
              <a:ahLst/>
              <a:cxnLst/>
              <a:rect l="l" t="t" r="r" b="b"/>
              <a:pathLst>
                <a:path w="1078802" h="504773">
                  <a:moveTo>
                    <a:pt x="0" y="0"/>
                  </a:moveTo>
                  <a:lnTo>
                    <a:pt x="1078802" y="0"/>
                  </a:lnTo>
                  <a:lnTo>
                    <a:pt x="1078802" y="504773"/>
                  </a:lnTo>
                  <a:lnTo>
                    <a:pt x="0" y="504773"/>
                  </a:lnTo>
                  <a:close/>
                </a:path>
              </a:pathLst>
            </a:custGeom>
            <a:solidFill>
              <a:srgbClr val="053D57">
                <a:alpha val="37647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9525"/>
              <a:ext cx="1078802" cy="5142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sz="1200"/>
            </a:p>
          </p:txBody>
        </p:sp>
      </p:grpSp>
      <p:sp>
        <p:nvSpPr>
          <p:cNvPr id="41" name="Freeform 41"/>
          <p:cNvSpPr/>
          <p:nvPr/>
        </p:nvSpPr>
        <p:spPr>
          <a:xfrm>
            <a:off x="685800" y="275562"/>
            <a:ext cx="2680737" cy="321689"/>
          </a:xfrm>
          <a:custGeom>
            <a:avLst/>
            <a:gdLst/>
            <a:ahLst/>
            <a:cxnLst/>
            <a:rect l="l" t="t" r="r" b="b"/>
            <a:pathLst>
              <a:path w="4021106" h="482533">
                <a:moveTo>
                  <a:pt x="0" y="0"/>
                </a:moveTo>
                <a:lnTo>
                  <a:pt x="4021106" y="0"/>
                </a:lnTo>
                <a:lnTo>
                  <a:pt x="4021106" y="482533"/>
                </a:lnTo>
                <a:lnTo>
                  <a:pt x="0" y="4825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0890" y="4332232"/>
            <a:ext cx="410630" cy="99578"/>
          </a:xfrm>
          <a:custGeom>
            <a:avLst/>
            <a:gdLst/>
            <a:ahLst/>
            <a:cxnLst/>
            <a:rect l="l" t="t" r="r" b="b"/>
            <a:pathLst>
              <a:path w="615945" h="149367">
                <a:moveTo>
                  <a:pt x="0" y="0"/>
                </a:moveTo>
                <a:lnTo>
                  <a:pt x="615945" y="0"/>
                </a:lnTo>
                <a:lnTo>
                  <a:pt x="615945" y="149367"/>
                </a:lnTo>
                <a:lnTo>
                  <a:pt x="0" y="14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912670" y="2825869"/>
            <a:ext cx="398849" cy="1610434"/>
          </a:xfrm>
          <a:custGeom>
            <a:avLst/>
            <a:gdLst/>
            <a:ahLst/>
            <a:cxnLst/>
            <a:rect l="l" t="t" r="r" b="b"/>
            <a:pathLst>
              <a:path w="598273" h="2415651">
                <a:moveTo>
                  <a:pt x="0" y="0"/>
                </a:moveTo>
                <a:lnTo>
                  <a:pt x="598274" y="0"/>
                </a:lnTo>
                <a:lnTo>
                  <a:pt x="598274" y="2415651"/>
                </a:lnTo>
                <a:lnTo>
                  <a:pt x="0" y="241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5" b="-295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900890" y="2461004"/>
            <a:ext cx="410630" cy="99578"/>
          </a:xfrm>
          <a:custGeom>
            <a:avLst/>
            <a:gdLst/>
            <a:ahLst/>
            <a:cxnLst/>
            <a:rect l="l" t="t" r="r" b="b"/>
            <a:pathLst>
              <a:path w="615945" h="149367">
                <a:moveTo>
                  <a:pt x="0" y="0"/>
                </a:moveTo>
                <a:lnTo>
                  <a:pt x="615945" y="0"/>
                </a:lnTo>
                <a:lnTo>
                  <a:pt x="615945" y="149367"/>
                </a:lnTo>
                <a:lnTo>
                  <a:pt x="0" y="14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854768" y="1349824"/>
            <a:ext cx="514655" cy="1170181"/>
          </a:xfrm>
          <a:custGeom>
            <a:avLst/>
            <a:gdLst/>
            <a:ahLst/>
            <a:cxnLst/>
            <a:rect l="l" t="t" r="r" b="b"/>
            <a:pathLst>
              <a:path w="771983" h="1755271">
                <a:moveTo>
                  <a:pt x="0" y="0"/>
                </a:moveTo>
                <a:lnTo>
                  <a:pt x="771982" y="0"/>
                </a:lnTo>
                <a:lnTo>
                  <a:pt x="771982" y="1755271"/>
                </a:lnTo>
                <a:lnTo>
                  <a:pt x="0" y="175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2" b="-17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8080213" y="5459691"/>
            <a:ext cx="2892174" cy="469978"/>
          </a:xfrm>
          <a:custGeom>
            <a:avLst/>
            <a:gdLst/>
            <a:ahLst/>
            <a:cxnLst/>
            <a:rect l="l" t="t" r="r" b="b"/>
            <a:pathLst>
              <a:path w="4338261" h="704967">
                <a:moveTo>
                  <a:pt x="0" y="0"/>
                </a:moveTo>
                <a:lnTo>
                  <a:pt x="4338260" y="0"/>
                </a:lnTo>
                <a:lnTo>
                  <a:pt x="4338260" y="704967"/>
                </a:lnTo>
                <a:lnTo>
                  <a:pt x="0" y="7049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 descr="A close up of a machine  Description automatically generated"/>
          <p:cNvSpPr/>
          <p:nvPr/>
        </p:nvSpPr>
        <p:spPr>
          <a:xfrm>
            <a:off x="7292759" y="1250537"/>
            <a:ext cx="4316702" cy="4533441"/>
          </a:xfrm>
          <a:custGeom>
            <a:avLst/>
            <a:gdLst/>
            <a:ahLst/>
            <a:cxnLst/>
            <a:rect l="l" t="t" r="r" b="b"/>
            <a:pathLst>
              <a:path w="6475053" h="6800161">
                <a:moveTo>
                  <a:pt x="0" y="0"/>
                </a:moveTo>
                <a:lnTo>
                  <a:pt x="6475053" y="0"/>
                </a:lnTo>
                <a:lnTo>
                  <a:pt x="6475053" y="6800162"/>
                </a:lnTo>
                <a:lnTo>
                  <a:pt x="0" y="68001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0" r="-4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AutoShape 8"/>
          <p:cNvSpPr/>
          <p:nvPr/>
        </p:nvSpPr>
        <p:spPr>
          <a:xfrm flipH="1">
            <a:off x="7460542" y="2391154"/>
            <a:ext cx="3925998" cy="69850"/>
          </a:xfrm>
          <a:prstGeom prst="line">
            <a:avLst/>
          </a:prstGeom>
          <a:ln w="57150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 sz="1200"/>
          </a:p>
        </p:txBody>
      </p:sp>
      <p:sp>
        <p:nvSpPr>
          <p:cNvPr id="9" name="AutoShape 9"/>
          <p:cNvSpPr/>
          <p:nvPr/>
        </p:nvSpPr>
        <p:spPr>
          <a:xfrm>
            <a:off x="6739387" y="2043244"/>
            <a:ext cx="3399791" cy="2956602"/>
          </a:xfrm>
          <a:prstGeom prst="line">
            <a:avLst/>
          </a:prstGeom>
          <a:ln w="76200" cap="flat">
            <a:solidFill>
              <a:srgbClr val="FFDE5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0" name="AutoShape 10"/>
          <p:cNvSpPr/>
          <p:nvPr/>
        </p:nvSpPr>
        <p:spPr>
          <a:xfrm>
            <a:off x="6739387" y="2043244"/>
            <a:ext cx="2853639" cy="3055323"/>
          </a:xfrm>
          <a:prstGeom prst="line">
            <a:avLst/>
          </a:prstGeom>
          <a:ln w="76200" cap="flat">
            <a:solidFill>
              <a:srgbClr val="FFDE5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1" name="AutoShape 11"/>
          <p:cNvSpPr/>
          <p:nvPr/>
        </p:nvSpPr>
        <p:spPr>
          <a:xfrm>
            <a:off x="6739386" y="2332660"/>
            <a:ext cx="1555868" cy="2765906"/>
          </a:xfrm>
          <a:prstGeom prst="line">
            <a:avLst/>
          </a:prstGeom>
          <a:ln w="76200" cap="flat">
            <a:solidFill>
              <a:srgbClr val="FFDE5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2" name="AutoShape 12"/>
          <p:cNvSpPr/>
          <p:nvPr/>
        </p:nvSpPr>
        <p:spPr>
          <a:xfrm>
            <a:off x="685800" y="688975"/>
            <a:ext cx="108204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3" name="AutoShape 13"/>
          <p:cNvSpPr/>
          <p:nvPr/>
        </p:nvSpPr>
        <p:spPr>
          <a:xfrm flipV="1">
            <a:off x="1524270" y="685800"/>
            <a:ext cx="0" cy="588422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1952322" y="6125478"/>
            <a:ext cx="410630" cy="99578"/>
          </a:xfrm>
          <a:custGeom>
            <a:avLst/>
            <a:gdLst/>
            <a:ahLst/>
            <a:cxnLst/>
            <a:rect l="l" t="t" r="r" b="b"/>
            <a:pathLst>
              <a:path w="615945" h="149367">
                <a:moveTo>
                  <a:pt x="0" y="0"/>
                </a:moveTo>
                <a:lnTo>
                  <a:pt x="615945" y="0"/>
                </a:lnTo>
                <a:lnTo>
                  <a:pt x="615945" y="149367"/>
                </a:lnTo>
                <a:lnTo>
                  <a:pt x="0" y="14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 flipH="1">
            <a:off x="2003754" y="4703003"/>
            <a:ext cx="307766" cy="1441865"/>
          </a:xfrm>
          <a:custGeom>
            <a:avLst/>
            <a:gdLst/>
            <a:ahLst/>
            <a:cxnLst/>
            <a:rect l="l" t="t" r="r" b="b"/>
            <a:pathLst>
              <a:path w="461649" h="2162798">
                <a:moveTo>
                  <a:pt x="461649" y="0"/>
                </a:moveTo>
                <a:lnTo>
                  <a:pt x="0" y="0"/>
                </a:lnTo>
                <a:lnTo>
                  <a:pt x="0" y="2162798"/>
                </a:lnTo>
                <a:lnTo>
                  <a:pt x="461649" y="2162798"/>
                </a:lnTo>
                <a:lnTo>
                  <a:pt x="461649" y="0"/>
                </a:lnTo>
                <a:close/>
              </a:path>
            </a:pathLst>
          </a:custGeom>
          <a:blipFill>
            <a:blip r:embed="rId7"/>
            <a:stretch>
              <a:fillRect t="-374" b="-37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037607" y="5905501"/>
            <a:ext cx="14999" cy="43123"/>
          </a:xfrm>
          <a:custGeom>
            <a:avLst/>
            <a:gdLst/>
            <a:ahLst/>
            <a:cxnLst/>
            <a:rect l="l" t="t" r="r" b="b"/>
            <a:pathLst>
              <a:path w="22499" h="64685">
                <a:moveTo>
                  <a:pt x="0" y="0"/>
                </a:moveTo>
                <a:lnTo>
                  <a:pt x="22499" y="0"/>
                </a:lnTo>
                <a:lnTo>
                  <a:pt x="22499" y="64685"/>
                </a:lnTo>
                <a:lnTo>
                  <a:pt x="0" y="646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 flipV="1">
            <a:off x="2032342" y="6015489"/>
            <a:ext cx="14999" cy="43123"/>
          </a:xfrm>
          <a:custGeom>
            <a:avLst/>
            <a:gdLst/>
            <a:ahLst/>
            <a:cxnLst/>
            <a:rect l="l" t="t" r="r" b="b"/>
            <a:pathLst>
              <a:path w="22499" h="64685">
                <a:moveTo>
                  <a:pt x="0" y="64685"/>
                </a:moveTo>
                <a:lnTo>
                  <a:pt x="22499" y="64685"/>
                </a:lnTo>
                <a:lnTo>
                  <a:pt x="22499" y="0"/>
                </a:lnTo>
                <a:lnTo>
                  <a:pt x="0" y="0"/>
                </a:lnTo>
                <a:lnTo>
                  <a:pt x="0" y="64685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2042076" y="5927062"/>
            <a:ext cx="10530" cy="100439"/>
          </a:xfrm>
          <a:custGeom>
            <a:avLst/>
            <a:gdLst/>
            <a:ahLst/>
            <a:cxnLst/>
            <a:rect l="l" t="t" r="r" b="b"/>
            <a:pathLst>
              <a:path w="15795" h="150659">
                <a:moveTo>
                  <a:pt x="0" y="0"/>
                </a:moveTo>
                <a:lnTo>
                  <a:pt x="15795" y="0"/>
                </a:lnTo>
                <a:lnTo>
                  <a:pt x="15795" y="150659"/>
                </a:lnTo>
                <a:lnTo>
                  <a:pt x="0" y="1506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1996228" y="5915050"/>
            <a:ext cx="12791" cy="122001"/>
          </a:xfrm>
          <a:custGeom>
            <a:avLst/>
            <a:gdLst/>
            <a:ahLst/>
            <a:cxnLst/>
            <a:rect l="l" t="t" r="r" b="b"/>
            <a:pathLst>
              <a:path w="19186" h="183001">
                <a:moveTo>
                  <a:pt x="0" y="0"/>
                </a:moveTo>
                <a:lnTo>
                  <a:pt x="19185" y="0"/>
                </a:lnTo>
                <a:lnTo>
                  <a:pt x="19185" y="183001"/>
                </a:lnTo>
                <a:lnTo>
                  <a:pt x="0" y="1830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2649400" y="1018762"/>
            <a:ext cx="2730718" cy="21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spc="-70">
                <a:solidFill>
                  <a:srgbClr val="000000"/>
                </a:solidFill>
                <a:latin typeface="Helvetica World Bold"/>
              </a:rPr>
              <a:t>3-Axis Omni-Tilt Seismic Sensor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649400" y="1305374"/>
            <a:ext cx="4089986" cy="144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Low-noise intermediate band switchable seismometer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Silicon Audio 205 (acceleration); 215 (velocity)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0.01 to 500 Hz bandwidth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Best in class noise performance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183 dB dynamic range (high+low gain digitization)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30 mm diameter x 35 mm length (each sensing element)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49400" y="2864756"/>
            <a:ext cx="2730718" cy="21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spc="-70">
                <a:solidFill>
                  <a:srgbClr val="000000"/>
                </a:solidFill>
                <a:latin typeface="Helvetica World Bold"/>
              </a:rPr>
              <a:t>Temperature Sensor (external)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49400" y="3151368"/>
            <a:ext cx="4089986" cy="1199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Glass Coated Thermistor (GCT)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Sea-Bird SBE 03S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  <a:ea typeface="Helvetica World"/>
              </a:rPr>
              <a:t>±0.002ºC accuracy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Maintains calibration over time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49 mm diameter x 256 mm length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49400" y="4525508"/>
            <a:ext cx="2730718" cy="21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spc="-70">
                <a:solidFill>
                  <a:srgbClr val="000000"/>
                </a:solidFill>
                <a:latin typeface="Helvetica World Bold"/>
              </a:rPr>
              <a:t>Pressure Sensor (external)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49400" y="4812120"/>
            <a:ext cx="4089986" cy="144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Absolute Pressure Gauge (APG)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Paroscientific 4*K-101-0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1 part in 10⁷ resolution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Few parts in 10⁶ accuracy; mainly limited by drift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Signals of interest between 0.001 and 1 Hz</a:t>
            </a:r>
          </a:p>
          <a:p>
            <a:pPr marL="259093" lvl="1" indent="-129546">
              <a:lnSpc>
                <a:spcPts val="192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Helvetica World"/>
              </a:rPr>
              <a:t>35 mm diameter x 108 mm length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55464" y="5681980"/>
            <a:ext cx="4675122" cy="45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3"/>
              </a:lnSpc>
            </a:pPr>
            <a:r>
              <a:rPr lang="en-US" sz="1466">
                <a:solidFill>
                  <a:srgbClr val="000000"/>
                </a:solidFill>
                <a:latin typeface="Helvetica World"/>
              </a:rPr>
              <a:t>SMART electronics / </a:t>
            </a:r>
          </a:p>
          <a:p>
            <a:pPr algn="ctr">
              <a:lnSpc>
                <a:spcPts val="1803"/>
              </a:lnSpc>
            </a:pPr>
            <a:r>
              <a:rPr lang="en-US" sz="1466">
                <a:solidFill>
                  <a:srgbClr val="000000"/>
                </a:solidFill>
                <a:latin typeface="Helvetica World"/>
              </a:rPr>
              <a:t>seismic sensor in ~20cm / 8in radius cylinder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750482" y="2123110"/>
            <a:ext cx="1258520" cy="21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>
                <a:solidFill>
                  <a:srgbClr val="FFDE59"/>
                </a:solidFill>
                <a:latin typeface="Helvetica Now Bold"/>
              </a:rPr>
              <a:t>20 cm</a:t>
            </a:r>
          </a:p>
        </p:txBody>
      </p:sp>
      <p:sp>
        <p:nvSpPr>
          <p:cNvPr id="28" name="TextBox 28"/>
          <p:cNvSpPr txBox="1"/>
          <p:nvPr/>
        </p:nvSpPr>
        <p:spPr>
          <a:xfrm rot="-5400000">
            <a:off x="-1728962" y="2996760"/>
            <a:ext cx="5192915" cy="1064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3"/>
              </a:lnSpc>
            </a:pPr>
            <a:r>
              <a:rPr lang="en-US" sz="4266" spc="-213">
                <a:solidFill>
                  <a:srgbClr val="000000"/>
                </a:solidFill>
                <a:latin typeface="Akzidenz-Grotesk"/>
              </a:rPr>
              <a:t>SMART Repeater Sensor System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865004" y="445618"/>
            <a:ext cx="4641196" cy="15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94"/>
              </a:lnSpc>
              <a:spcBef>
                <a:spcPct val="0"/>
              </a:spcBef>
            </a:pPr>
            <a:r>
              <a:rPr lang="en-US" sz="924">
                <a:solidFill>
                  <a:srgbClr val="000000"/>
                </a:solidFill>
                <a:latin typeface="Helvetica Now Italics"/>
              </a:rPr>
              <a:t>Proprietary Corporate Information: Do Not Distribute Without Permission</a:t>
            </a:r>
          </a:p>
        </p:txBody>
      </p:sp>
      <p:sp>
        <p:nvSpPr>
          <p:cNvPr id="30" name="Freeform 30"/>
          <p:cNvSpPr/>
          <p:nvPr/>
        </p:nvSpPr>
        <p:spPr>
          <a:xfrm>
            <a:off x="685800" y="275562"/>
            <a:ext cx="2680737" cy="321689"/>
          </a:xfrm>
          <a:custGeom>
            <a:avLst/>
            <a:gdLst/>
            <a:ahLst/>
            <a:cxnLst/>
            <a:rect l="l" t="t" r="r" b="b"/>
            <a:pathLst>
              <a:path w="4021106" h="482533">
                <a:moveTo>
                  <a:pt x="0" y="0"/>
                </a:moveTo>
                <a:lnTo>
                  <a:pt x="4021106" y="0"/>
                </a:lnTo>
                <a:lnTo>
                  <a:pt x="4021106" y="482533"/>
                </a:lnTo>
                <a:lnTo>
                  <a:pt x="0" y="482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800" y="688975"/>
            <a:ext cx="108204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451613" y="5807154"/>
            <a:ext cx="5054587" cy="612662"/>
          </a:xfrm>
          <a:custGeom>
            <a:avLst/>
            <a:gdLst/>
            <a:ahLst/>
            <a:cxnLst/>
            <a:rect l="l" t="t" r="r" b="b"/>
            <a:pathLst>
              <a:path w="7581881" h="918993">
                <a:moveTo>
                  <a:pt x="0" y="0"/>
                </a:moveTo>
                <a:lnTo>
                  <a:pt x="7581881" y="0"/>
                </a:lnTo>
                <a:lnTo>
                  <a:pt x="7581881" y="918993"/>
                </a:lnTo>
                <a:lnTo>
                  <a:pt x="0" y="9189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4065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685800" y="275562"/>
            <a:ext cx="2680737" cy="321689"/>
          </a:xfrm>
          <a:custGeom>
            <a:avLst/>
            <a:gdLst/>
            <a:ahLst/>
            <a:cxnLst/>
            <a:rect l="l" t="t" r="r" b="b"/>
            <a:pathLst>
              <a:path w="4021106" h="482533">
                <a:moveTo>
                  <a:pt x="0" y="0"/>
                </a:moveTo>
                <a:lnTo>
                  <a:pt x="4021106" y="0"/>
                </a:lnTo>
                <a:lnTo>
                  <a:pt x="4021106" y="482533"/>
                </a:lnTo>
                <a:lnTo>
                  <a:pt x="0" y="482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837402" y="3938603"/>
            <a:ext cx="4790165" cy="0"/>
          </a:xfrm>
          <a:prstGeom prst="line">
            <a:avLst/>
          </a:prstGeom>
          <a:ln w="9525" cap="flat">
            <a:solidFill>
              <a:srgbClr val="0B13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04793" y="2711117"/>
            <a:ext cx="5150741" cy="105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00000"/>
                </a:solidFill>
                <a:latin typeface="Helvetica World"/>
              </a:rPr>
              <a:t>Data products for hazards warning from other agencies</a:t>
            </a:r>
          </a:p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00000"/>
                </a:solidFill>
                <a:latin typeface="Helvetica World"/>
              </a:rPr>
              <a:t>Earthquake and tsunami alerts</a:t>
            </a:r>
          </a:p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00000"/>
                </a:solidFill>
                <a:latin typeface="Helvetica World"/>
              </a:rPr>
              <a:t>Earthquake/tsunami monitoring</a:t>
            </a:r>
          </a:p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00000"/>
                </a:solidFill>
                <a:latin typeface="Helvetica World"/>
              </a:rPr>
              <a:t>Tsunami forecasting services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7402" y="2330117"/>
            <a:ext cx="6477705" cy="213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spcBef>
                <a:spcPct val="0"/>
              </a:spcBef>
            </a:pPr>
            <a:r>
              <a:rPr lang="en-US" sz="1400" spc="-68">
                <a:solidFill>
                  <a:srgbClr val="000000"/>
                </a:solidFill>
                <a:latin typeface="Helvetica World Bold"/>
              </a:rPr>
              <a:t>Turnkey earthquake and tsunami monitoring solutions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981784"/>
            <a:ext cx="10957426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3"/>
              </a:lnSpc>
            </a:pPr>
            <a:r>
              <a:rPr lang="en-US" sz="4266" spc="-213">
                <a:solidFill>
                  <a:srgbClr val="000000"/>
                </a:solidFill>
                <a:latin typeface="Akzidenz-Grotesk"/>
              </a:rPr>
              <a:t> SMART Cables For Natural Hazards Monitoring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7402" y="4287981"/>
            <a:ext cx="4456020" cy="105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3"/>
              </a:lnSpc>
            </a:pPr>
            <a:endParaRPr sz="1200"/>
          </a:p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00000"/>
                </a:solidFill>
                <a:latin typeface="Helvetica World"/>
              </a:rPr>
              <a:t>Earthquakes</a:t>
            </a:r>
          </a:p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00000"/>
                </a:solidFill>
                <a:latin typeface="Helvetica World"/>
              </a:rPr>
              <a:t>Tsunamis</a:t>
            </a:r>
          </a:p>
          <a:p>
            <a:pPr marL="287880" lvl="1" indent="-143940">
              <a:lnSpc>
                <a:spcPts val="2133"/>
              </a:lnSpc>
              <a:buFont typeface="Arial"/>
              <a:buChar char="•"/>
            </a:pPr>
            <a:r>
              <a:rPr lang="en-US" sz="1333">
                <a:solidFill>
                  <a:srgbClr val="000000"/>
                </a:solidFill>
                <a:latin typeface="Helvetica World"/>
              </a:rPr>
              <a:t>Other natural hazards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5004" y="445618"/>
            <a:ext cx="4641196" cy="15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94"/>
              </a:lnSpc>
              <a:spcBef>
                <a:spcPct val="0"/>
              </a:spcBef>
            </a:pPr>
            <a:r>
              <a:rPr lang="en-US" sz="924">
                <a:solidFill>
                  <a:srgbClr val="000000"/>
                </a:solidFill>
                <a:latin typeface="Helvetica Now Italics"/>
              </a:rPr>
              <a:t>Proprietary Corporate Information: Do Not Distribute Without Permission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7403" y="4233879"/>
            <a:ext cx="3173111" cy="18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8"/>
              </a:lnSpc>
            </a:pPr>
            <a:r>
              <a:rPr lang="en-US" sz="1400" spc="-68">
                <a:solidFill>
                  <a:srgbClr val="000000"/>
                </a:solidFill>
                <a:latin typeface="Helvetica World Bold"/>
              </a:rPr>
              <a:t>Actionable Warnings and Alerts For: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451613" y="2336467"/>
            <a:ext cx="5046440" cy="3470687"/>
            <a:chOff x="0" y="0"/>
            <a:chExt cx="10092880" cy="6941374"/>
          </a:xfrm>
        </p:grpSpPr>
        <p:sp>
          <p:nvSpPr>
            <p:cNvPr id="13" name="Freeform 13"/>
            <p:cNvSpPr/>
            <p:nvPr/>
          </p:nvSpPr>
          <p:spPr>
            <a:xfrm>
              <a:off x="0" y="1009"/>
              <a:ext cx="10092880" cy="6940365"/>
            </a:xfrm>
            <a:custGeom>
              <a:avLst/>
              <a:gdLst/>
              <a:ahLst/>
              <a:cxnLst/>
              <a:rect l="l" t="t" r="r" b="b"/>
              <a:pathLst>
                <a:path w="10092880" h="6940365">
                  <a:moveTo>
                    <a:pt x="0" y="0"/>
                  </a:moveTo>
                  <a:lnTo>
                    <a:pt x="10092880" y="0"/>
                  </a:lnTo>
                  <a:lnTo>
                    <a:pt x="10092880" y="6940365"/>
                  </a:lnTo>
                  <a:lnTo>
                    <a:pt x="0" y="6940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02" r="-170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6123" y="0"/>
              <a:ext cx="10046758" cy="6941374"/>
            </a:xfrm>
            <a:custGeom>
              <a:avLst/>
              <a:gdLst/>
              <a:ahLst/>
              <a:cxnLst/>
              <a:rect l="l" t="t" r="r" b="b"/>
              <a:pathLst>
                <a:path w="10046758" h="6941374">
                  <a:moveTo>
                    <a:pt x="0" y="0"/>
                  </a:moveTo>
                  <a:lnTo>
                    <a:pt x="10046757" y="0"/>
                  </a:lnTo>
                  <a:lnTo>
                    <a:pt x="10046757" y="6941374"/>
                  </a:lnTo>
                  <a:lnTo>
                    <a:pt x="0" y="694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43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313" t="-98300" r="-36658" b="-139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A1E7E-D544-7FA7-5432-0398EE2A3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D9E97-114E-539A-1E65-54748EB81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9AA19-638E-D244-AA8E-7629A8A83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091B80-5E77-9880-8DE1-9FA40DB7F151}"/>
              </a:ext>
            </a:extLst>
          </p:cNvPr>
          <p:cNvSpPr txBox="1"/>
          <p:nvPr/>
        </p:nvSpPr>
        <p:spPr>
          <a:xfrm>
            <a:off x="4121834" y="1177159"/>
            <a:ext cx="2658793" cy="830997"/>
          </a:xfrm>
          <a:prstGeom prst="rect">
            <a:avLst/>
          </a:prstGeom>
          <a:noFill/>
          <a:ln w="4127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Commercially </a:t>
            </a:r>
          </a:p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available</a:t>
            </a:r>
          </a:p>
        </p:txBody>
      </p:sp>
    </p:spTree>
    <p:extLst>
      <p:ext uri="{BB962C8B-B14F-4D97-AF65-F5344CB8AC3E}">
        <p14:creationId xmlns:p14="http://schemas.microsoft.com/office/powerpoint/2010/main" val="3924888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12561</TotalTime>
  <Words>1455</Words>
  <Application>Microsoft Macintosh PowerPoint</Application>
  <PresentationFormat>Widescreen</PresentationFormat>
  <Paragraphs>185</Paragraphs>
  <Slides>11</Slides>
  <Notes>5</Notes>
  <HiddenSlides>1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Akzidenz-Grotesk</vt:lpstr>
      <vt:lpstr>Arial</vt:lpstr>
      <vt:lpstr>Calibri</vt:lpstr>
      <vt:lpstr>Helvetica Now Bold</vt:lpstr>
      <vt:lpstr>Helvetica Now Italics</vt:lpstr>
      <vt:lpstr>Helvetica World</vt:lpstr>
      <vt:lpstr>Helvetica World Bold</vt:lpstr>
      <vt:lpstr>Open Sans</vt:lpstr>
      <vt:lpstr>Times New Roman</vt:lpstr>
      <vt:lpstr>Office Theme</vt:lpstr>
      <vt:lpstr>PowerPoint Presentation</vt:lpstr>
      <vt:lpstr>PowerPoint Presentation</vt:lpstr>
      <vt:lpstr>SMART Repeaters on Subsea Cables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CARIBE SMART Cable Concepts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Subsea Data Systems SMART Development Plans</dc:title>
  <dc:creator>Stephen Lentz</dc:creator>
  <cp:lastModifiedBy>Matt Fouch</cp:lastModifiedBy>
  <cp:revision>381</cp:revision>
  <cp:lastPrinted>2022-09-12T15:00:53Z</cp:lastPrinted>
  <dcterms:created xsi:type="dcterms:W3CDTF">2021-10-12T15:00:42Z</dcterms:created>
  <dcterms:modified xsi:type="dcterms:W3CDTF">2024-05-04T19:49:48Z</dcterms:modified>
</cp:coreProperties>
</file>