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0" r:id="rId2"/>
    <p:sldMasterId id="2147483682" r:id="rId3"/>
  </p:sldMasterIdLst>
  <p:notesMasterIdLst>
    <p:notesMasterId r:id="rId5"/>
  </p:notesMasterIdLst>
  <p:sldIdLst>
    <p:sldId id="276" r:id="rId4"/>
  </p:sldIdLst>
  <p:sldSz cx="12192000" cy="6858000"/>
  <p:notesSz cx="6858000" cy="9144000"/>
  <p:embeddedFontLst>
    <p:embeddedFont>
      <p:font typeface="Open Sans" panose="020B0606030504020204" pitchFamily="34" charset="0"/>
      <p:regular r:id="rId6"/>
      <p:bold r:id="rId7"/>
      <p:italic r:id="rId8"/>
      <p:boldItalic r:id="rId9"/>
    </p:embeddedFon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p:restoredTop sz="94694"/>
  </p:normalViewPr>
  <p:slideViewPr>
    <p:cSldViewPr snapToGrid="0">
      <p:cViewPr varScale="1">
        <p:scale>
          <a:sx n="121" d="100"/>
          <a:sy n="121"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358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6">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 POLICY MATTERS</a:t>
            </a:r>
            <a:endParaRPr lang="en-GB" sz="2400" b="1" dirty="0">
              <a:solidFill>
                <a:srgbClr val="002060"/>
              </a:solidFill>
            </a:endParaRPr>
          </a:p>
          <a:p>
            <a:pPr>
              <a:buClr>
                <a:srgbClr val="002060"/>
              </a:buClr>
              <a:buSzPts val="2400"/>
            </a:pPr>
            <a:r>
              <a:rPr lang="en-US" sz="2400" b="1" dirty="0">
                <a:solidFill>
                  <a:srgbClr val="41B7C8"/>
                </a:solidFill>
              </a:rPr>
              <a:t>5.3 CENTRAL AMERICA TSUNAMI ADVISORY CENTER </a:t>
            </a:r>
            <a:r>
              <a:rPr lang="en-US" sz="2400" b="1" dirty="0">
                <a:solidFill>
                  <a:schemeClr val="lt1"/>
                </a:solidFill>
              </a:rPr>
              <a:t>CATAC) </a:t>
            </a: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379096"/>
            <a:ext cx="11510137" cy="4770537"/>
          </a:xfrm>
          <a:prstGeom prst="rect">
            <a:avLst/>
          </a:prstGeom>
          <a:noFill/>
        </p:spPr>
        <p:txBody>
          <a:bodyPr wrap="square" rtlCol="0">
            <a:spAutoFit/>
          </a:bodyPr>
          <a:lstStyle/>
          <a:p>
            <a:r>
              <a:rPr lang="en-GB" sz="1600" b="1" dirty="0">
                <a:solidFill>
                  <a:schemeClr val="tx1"/>
                </a:solidFill>
              </a:rPr>
              <a:t>ICG/CARIBE-EWS XVI </a:t>
            </a:r>
            <a:r>
              <a:rPr lang="en-GB" sz="1600" dirty="0">
                <a:solidFill>
                  <a:schemeClr val="tx1"/>
                </a:solidFill>
              </a:rPr>
              <a:t>(San José-Costa Rica, 25-28 April 2023)</a:t>
            </a:r>
          </a:p>
          <a:p>
            <a:endParaRPr lang="en-GB" sz="1600" dirty="0">
              <a:solidFill>
                <a:schemeClr val="tx1"/>
              </a:solidFill>
            </a:endParaRPr>
          </a:p>
          <a:p>
            <a:pPr algn="just"/>
            <a:r>
              <a:rPr lang="en-GB" sz="1600" i="1" dirty="0">
                <a:solidFill>
                  <a:schemeClr val="tx1"/>
                </a:solidFill>
              </a:rPr>
              <a:t>The ICG recommended the start of CATAC's full functionality in an interim manner for the Caribbean coast of Central America, starting in June 2023 (as already decided by the Intergovernmental Coordination Group for the Pacific Tsunami Warning and Mitigation System (ICG/PTWS-XXIX) for the Pacific coast of Central America, as from December 2021).</a:t>
            </a:r>
          </a:p>
          <a:p>
            <a:pPr marL="285750" indent="-285750">
              <a:buFontTx/>
              <a:buChar char="-"/>
            </a:pPr>
            <a:endParaRPr lang="en-GB" sz="1600" i="1" dirty="0">
              <a:solidFill>
                <a:schemeClr val="tx1"/>
              </a:solidFill>
            </a:endParaRPr>
          </a:p>
          <a:p>
            <a:pPr algn="just"/>
            <a:r>
              <a:rPr lang="en-GB" sz="1600" i="1" dirty="0">
                <a:solidFill>
                  <a:schemeClr val="tx1"/>
                </a:solidFill>
              </a:rPr>
              <a:t>The ICG further recommended the consideration of Central America Tsunami Advisory Centre (CATAC) as a Tsunami Service Provider (TSP) at its 17th session in 2024 to enable the IOC Executive Council to consider the final admission of CATAC as TSP in June 2024 </a:t>
            </a:r>
          </a:p>
          <a:p>
            <a:pPr marL="285750" indent="-285750">
              <a:buFontTx/>
              <a:buChar char="-"/>
            </a:pPr>
            <a:endParaRPr lang="en-GB" sz="1600" dirty="0">
              <a:solidFill>
                <a:schemeClr val="tx1"/>
              </a:solidFill>
            </a:endParaRPr>
          </a:p>
          <a:p>
            <a:r>
              <a:rPr lang="en-GB" sz="1600" b="1" dirty="0">
                <a:solidFill>
                  <a:schemeClr val="tx1"/>
                </a:solidFill>
              </a:rPr>
              <a:t>ICG/PTWS-XXX </a:t>
            </a:r>
            <a:r>
              <a:rPr lang="en-GB" sz="1600" dirty="0">
                <a:solidFill>
                  <a:schemeClr val="tx1"/>
                </a:solidFill>
              </a:rPr>
              <a:t>(Nuku’alofa-Kingdom of Tonga, 11-15 September 2023)</a:t>
            </a:r>
          </a:p>
          <a:p>
            <a:endParaRPr lang="en-GB" sz="1600" i="1" dirty="0">
              <a:solidFill>
                <a:schemeClr val="tx1"/>
              </a:solidFill>
            </a:endParaRPr>
          </a:p>
          <a:p>
            <a:r>
              <a:rPr lang="en-GB" sz="1600" i="1" dirty="0">
                <a:solidFill>
                  <a:schemeClr val="tx1"/>
                </a:solidFill>
              </a:rPr>
              <a:t>Decides to admit the start of the official full functional operations of CATAC, starting after the IOC governing body meeting in 2024, with the specific starting date to be decided after the coordination with the ICG/CARIBE-EWS</a:t>
            </a:r>
          </a:p>
          <a:p>
            <a:endParaRPr lang="en-GB" sz="1600" i="1" dirty="0">
              <a:solidFill>
                <a:schemeClr val="tx1"/>
              </a:solidFill>
            </a:endParaRPr>
          </a:p>
          <a:p>
            <a:pPr algn="just"/>
            <a:r>
              <a:rPr lang="en-GB" sz="1600" b="1" dirty="0">
                <a:solidFill>
                  <a:schemeClr val="tx1"/>
                </a:solidFill>
              </a:rPr>
              <a:t>Operational requirements are described in</a:t>
            </a:r>
          </a:p>
          <a:p>
            <a:pPr algn="just"/>
            <a:r>
              <a:rPr lang="en-GB" sz="1600" dirty="0">
                <a:solidFill>
                  <a:schemeClr val="tx1"/>
                </a:solidFill>
              </a:rPr>
              <a:t>- Annex IV of ICG/CARIBE-EWS-XI/3 Rev. (Technical, Logistical and Administrative Requirements of a Regional Tsunami Service Provider for the CARIBE-EWS).</a:t>
            </a:r>
          </a:p>
          <a:p>
            <a:pPr algn="just"/>
            <a:r>
              <a:rPr lang="en-GB" sz="1600" dirty="0">
                <a:solidFill>
                  <a:schemeClr val="tx1"/>
                </a:solidFill>
              </a:rPr>
              <a:t>- Global Service Definition Document (IOC Technical Series, 130 - currently being updated)</a:t>
            </a:r>
          </a:p>
        </p:txBody>
      </p:sp>
    </p:spTree>
    <p:extLst>
      <p:ext uri="{BB962C8B-B14F-4D97-AF65-F5344CB8AC3E}">
        <p14:creationId xmlns:p14="http://schemas.microsoft.com/office/powerpoint/2010/main" val="2224294697"/>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233</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Open Sans</vt:lpstr>
      <vt:lpstr>Calibri</vt:lpstr>
      <vt:lpstr>Roboto</vt:lpstr>
      <vt:lpstr>1_Office Theme</vt:lpstr>
      <vt:lpstr>4_Custom Design</vt:lpstr>
      <vt:lpstr>6_Custom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34</cp:revision>
  <dcterms:created xsi:type="dcterms:W3CDTF">2019-09-03T09:02:06Z</dcterms:created>
  <dcterms:modified xsi:type="dcterms:W3CDTF">2024-05-04T15:37:14Z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