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8" r:id="rId2"/>
    <p:sldMasterId id="2147483676" r:id="rId3"/>
    <p:sldMasterId id="2147483680" r:id="rId4"/>
    <p:sldMasterId id="2147483682" r:id="rId5"/>
  </p:sldMasterIdLst>
  <p:notesMasterIdLst>
    <p:notesMasterId r:id="rId17"/>
  </p:notesMasterIdLst>
  <p:sldIdLst>
    <p:sldId id="256" r:id="rId6"/>
    <p:sldId id="260" r:id="rId7"/>
    <p:sldId id="269" r:id="rId8"/>
    <p:sldId id="270" r:id="rId9"/>
    <p:sldId id="271" r:id="rId10"/>
    <p:sldId id="272" r:id="rId11"/>
    <p:sldId id="273" r:id="rId12"/>
    <p:sldId id="276" r:id="rId13"/>
    <p:sldId id="279" r:id="rId14"/>
    <p:sldId id="278" r:id="rId15"/>
    <p:sldId id="268" r:id="rId16"/>
  </p:sldIdLst>
  <p:sldSz cx="12192000" cy="6858000"/>
  <p:notesSz cx="6858000" cy="9144000"/>
  <p:embeddedFontLst>
    <p:embeddedFont>
      <p:font typeface="Open Sans" panose="020B0606030504020204" pitchFamily="34" charset="0"/>
      <p:regular r:id="rId18"/>
      <p:bold r:id="rId19"/>
      <p:italic r:id="rId20"/>
      <p:boldItalic r:id="rId21"/>
    </p:embeddedFont>
    <p:embeddedFont>
      <p:font typeface="Roboto" panose="02000000000000000000"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hfl7V5e24uAWjTYx6+bnQdys7xr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38"/>
    <p:restoredTop sz="94737"/>
  </p:normalViewPr>
  <p:slideViewPr>
    <p:cSldViewPr snapToGrid="0">
      <p:cViewPr>
        <p:scale>
          <a:sx n="86" d="100"/>
          <a:sy n="86" d="100"/>
        </p:scale>
        <p:origin x="928" y="6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1.fntdata"/><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font" Target="fonts/font4.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openxmlformats.org/officeDocument/2006/relationships/font" Target="fonts/font8.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7.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6.fntdata"/><Relationship Id="rId10" Type="http://schemas.openxmlformats.org/officeDocument/2006/relationships/slide" Target="slides/slide5.xml"/><Relationship Id="rId19" Type="http://schemas.openxmlformats.org/officeDocument/2006/relationships/font" Target="fonts/font2.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9175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6" name="Google Shape;21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6272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6393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1534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2568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5040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4358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331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57"/>
        <p:cNvGrpSpPr/>
        <p:nvPr/>
      </p:nvGrpSpPr>
      <p:grpSpPr>
        <a:xfrm>
          <a:off x="0" y="0"/>
          <a:ext cx="0" cy="0"/>
          <a:chOff x="0" y="0"/>
          <a:chExt cx="0" cy="0"/>
        </a:xfrm>
      </p:grpSpPr>
      <p:pic>
        <p:nvPicPr>
          <p:cNvPr id="58" name="Google Shape;58;p23"/>
          <p:cNvPicPr preferRelativeResize="0"/>
          <p:nvPr/>
        </p:nvPicPr>
        <p:blipFill rotWithShape="1">
          <a:blip r:embed="rId2">
            <a:alphaModFix/>
          </a:blip>
          <a:srcRect l="1241" t="77476" r="38086" b="1775"/>
          <a:stretch/>
        </p:blipFill>
        <p:spPr>
          <a:xfrm>
            <a:off x="0" y="6148552"/>
            <a:ext cx="12192000" cy="70944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60"/>
        <p:cNvGrpSpPr/>
        <p:nvPr/>
      </p:nvGrpSpPr>
      <p:grpSpPr>
        <a:xfrm>
          <a:off x="0" y="0"/>
          <a:ext cx="0" cy="0"/>
          <a:chOff x="0" y="0"/>
          <a:chExt cx="0" cy="0"/>
        </a:xfrm>
      </p:grpSpPr>
      <p:pic>
        <p:nvPicPr>
          <p:cNvPr id="61" name="Google Shape;61;p40"/>
          <p:cNvPicPr preferRelativeResize="0"/>
          <p:nvPr/>
        </p:nvPicPr>
        <p:blipFill rotWithShape="1">
          <a:blip r:embed="rId2">
            <a:alphaModFix/>
          </a:blip>
          <a:srcRect l="2893" t="50353" r="5606" b="36489"/>
          <a:stretch/>
        </p:blipFill>
        <p:spPr>
          <a:xfrm>
            <a:off x="-10510" y="6148552"/>
            <a:ext cx="12225126" cy="70944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62"/>
        <p:cNvGrpSpPr/>
        <p:nvPr/>
      </p:nvGrpSpPr>
      <p:grpSpPr>
        <a:xfrm>
          <a:off x="0" y="0"/>
          <a:ext cx="0" cy="0"/>
          <a:chOff x="0" y="0"/>
          <a:chExt cx="0" cy="0"/>
        </a:xfrm>
      </p:grpSpPr>
      <p:pic>
        <p:nvPicPr>
          <p:cNvPr id="63" name="Google Shape;63;p41"/>
          <p:cNvPicPr preferRelativeResize="0"/>
          <p:nvPr/>
        </p:nvPicPr>
        <p:blipFill rotWithShape="1">
          <a:blip r:embed="rId2">
            <a:alphaModFix/>
          </a:blip>
          <a:srcRect/>
          <a:stretch/>
        </p:blipFill>
        <p:spPr>
          <a:xfrm>
            <a:off x="7661409" y="1881352"/>
            <a:ext cx="3490842" cy="353147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64"/>
        <p:cNvGrpSpPr/>
        <p:nvPr/>
      </p:nvGrpSpPr>
      <p:grpSpPr>
        <a:xfrm>
          <a:off x="0" y="0"/>
          <a:ext cx="0" cy="0"/>
          <a:chOff x="0" y="0"/>
          <a:chExt cx="0" cy="0"/>
        </a:xfrm>
      </p:grpSpPr>
      <p:pic>
        <p:nvPicPr>
          <p:cNvPr id="65" name="Google Shape;65;p42"/>
          <p:cNvPicPr preferRelativeResize="0"/>
          <p:nvPr/>
        </p:nvPicPr>
        <p:blipFill rotWithShape="1">
          <a:blip r:embed="rId2">
            <a:alphaModFix/>
          </a:blip>
          <a:srcRect l="-9850" t="-943" r="-1"/>
          <a:stretch/>
        </p:blipFill>
        <p:spPr>
          <a:xfrm>
            <a:off x="7338429" y="1779105"/>
            <a:ext cx="3970734" cy="3977470"/>
          </a:xfrm>
          <a:prstGeom prst="rect">
            <a:avLst/>
          </a:prstGeom>
          <a:noFill/>
          <a:ln>
            <a:noFill/>
          </a:ln>
        </p:spPr>
      </p:pic>
      <p:sp>
        <p:nvSpPr>
          <p:cNvPr id="66" name="Google Shape;66;p42"/>
          <p:cNvSpPr txBox="1"/>
          <p:nvPr/>
        </p:nvSpPr>
        <p:spPr>
          <a:xfrm>
            <a:off x="9045603" y="635634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Roboto"/>
                <a:ea typeface="Roboto"/>
                <a:cs typeface="Roboto"/>
                <a:sym typeface="Roboto"/>
              </a:rPr>
              <a:t>‹#›</a:t>
            </a:fld>
            <a:endParaRPr sz="1200">
              <a:solidFill>
                <a:srgbClr val="888888"/>
              </a:solidFill>
              <a:latin typeface="Roboto"/>
              <a:ea typeface="Roboto"/>
              <a:cs typeface="Roboto"/>
              <a:sym typeface="Robo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52"/>
        <p:cNvGrpSpPr/>
        <p:nvPr/>
      </p:nvGrpSpPr>
      <p:grpSpPr>
        <a:xfrm>
          <a:off x="0" y="0"/>
          <a:ext cx="0" cy="0"/>
          <a:chOff x="0" y="0"/>
          <a:chExt cx="0" cy="0"/>
        </a:xfrm>
      </p:grpSpPr>
      <p:sp>
        <p:nvSpPr>
          <p:cNvPr id="153" name="Google Shape;153;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3.xml"/><Relationship Id="rId1" Type="http://schemas.openxmlformats.org/officeDocument/2006/relationships/slideLayout" Target="../slideLayouts/slideLayout6.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3" name="Google Shape;13;p15"/>
          <p:cNvPicPr preferRelativeResize="0"/>
          <p:nvPr/>
        </p:nvPicPr>
        <p:blipFill rotWithShape="1">
          <a:blip r:embed="rId3">
            <a:alphaModFix/>
          </a:blip>
          <a:srcRect/>
          <a:stretch/>
        </p:blipFill>
        <p:spPr>
          <a:xfrm>
            <a:off x="10071544" y="216362"/>
            <a:ext cx="1999700" cy="951923"/>
          </a:xfrm>
          <a:prstGeom prst="rect">
            <a:avLst/>
          </a:prstGeom>
          <a:noFill/>
          <a:ln>
            <a:noFill/>
          </a:ln>
        </p:spPr>
      </p:pic>
      <p:sp>
        <p:nvSpPr>
          <p:cNvPr id="14" name="Google Shape;14;p15"/>
          <p:cNvSpPr/>
          <p:nvPr/>
        </p:nvSpPr>
        <p:spPr>
          <a:xfrm rot="5400000">
            <a:off x="1721007" y="3812568"/>
            <a:ext cx="1639614" cy="110484"/>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 name="Google Shape;15;p15"/>
          <p:cNvSpPr/>
          <p:nvPr/>
        </p:nvSpPr>
        <p:spPr>
          <a:xfrm>
            <a:off x="0" y="-7428"/>
            <a:ext cx="12192000" cy="6858000"/>
          </a:xfrm>
          <a:prstGeom prst="rect">
            <a:avLst/>
          </a:prstGeom>
          <a:solidFill>
            <a:srgbClr val="0069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6" name="Google Shape;16;p15"/>
          <p:cNvPicPr preferRelativeResize="0"/>
          <p:nvPr/>
        </p:nvPicPr>
        <p:blipFill rotWithShape="1">
          <a:blip r:embed="rId4">
            <a:alphaModFix/>
          </a:blip>
          <a:srcRect/>
          <a:stretch/>
        </p:blipFill>
        <p:spPr>
          <a:xfrm>
            <a:off x="1548951" y="2025894"/>
            <a:ext cx="2920169" cy="2806212"/>
          </a:xfrm>
          <a:prstGeom prst="rect">
            <a:avLst/>
          </a:prstGeom>
          <a:noFill/>
          <a:ln>
            <a:noFill/>
          </a:ln>
        </p:spPr>
      </p:pic>
      <p:sp>
        <p:nvSpPr>
          <p:cNvPr id="17" name="Google Shape;17;p15"/>
          <p:cNvSpPr/>
          <p:nvPr/>
        </p:nvSpPr>
        <p:spPr>
          <a:xfrm rot="5400000">
            <a:off x="4884289" y="3379881"/>
            <a:ext cx="2423422" cy="98238"/>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
        <p:cNvGrpSpPr/>
        <p:nvPr/>
      </p:nvGrpSpPr>
      <p:grpSpPr>
        <a:xfrm>
          <a:off x="0" y="0"/>
          <a:ext cx="0" cy="0"/>
          <a:chOff x="0" y="0"/>
          <a:chExt cx="0" cy="0"/>
        </a:xfrm>
      </p:grpSpPr>
      <p:sp>
        <p:nvSpPr>
          <p:cNvPr id="52" name="Google Shape;52;p21"/>
          <p:cNvSpPr/>
          <p:nvPr/>
        </p:nvSpPr>
        <p:spPr>
          <a:xfrm rot="10800000">
            <a:off x="518275" y="1074002"/>
            <a:ext cx="2423422" cy="98238"/>
          </a:xfrm>
          <a:prstGeom prst="rect">
            <a:avLst/>
          </a:prstGeom>
          <a:solidFill>
            <a:srgbClr val="0069B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Roboto"/>
              <a:ea typeface="Roboto"/>
              <a:cs typeface="Roboto"/>
              <a:sym typeface="Roboto"/>
            </a:endParaRPr>
          </a:p>
        </p:txBody>
      </p:sp>
      <p:pic>
        <p:nvPicPr>
          <p:cNvPr id="53" name="Google Shape;53;p21"/>
          <p:cNvPicPr preferRelativeResize="0"/>
          <p:nvPr/>
        </p:nvPicPr>
        <p:blipFill rotWithShape="1">
          <a:blip r:embed="rId6">
            <a:alphaModFix/>
          </a:blip>
          <a:srcRect/>
          <a:stretch/>
        </p:blipFill>
        <p:spPr>
          <a:xfrm>
            <a:off x="10575486" y="152363"/>
            <a:ext cx="1495758" cy="1405711"/>
          </a:xfrm>
          <a:prstGeom prst="rect">
            <a:avLst/>
          </a:prstGeom>
          <a:noFill/>
          <a:ln>
            <a:noFill/>
          </a:ln>
        </p:spPr>
      </p:pic>
      <p:sp>
        <p:nvSpPr>
          <p:cNvPr id="54" name="Google Shape;54;p21"/>
          <p:cNvSpPr/>
          <p:nvPr/>
        </p:nvSpPr>
        <p:spPr>
          <a:xfrm>
            <a:off x="0" y="6148552"/>
            <a:ext cx="12192000" cy="709448"/>
          </a:xfrm>
          <a:prstGeom prst="rect">
            <a:avLst/>
          </a:prstGeom>
          <a:solidFill>
            <a:srgbClr val="0069B4"/>
          </a:solidFill>
          <a:ln>
            <a:noFill/>
          </a:ln>
        </p:spPr>
        <p:txBody>
          <a:bodyPr spcFirstLastPara="1" wrap="square" lIns="65000" tIns="65000" rIns="65000" bIns="65000" anchor="ctr" anchorCtr="0">
            <a:spAutoFit/>
          </a:bodyPr>
          <a:lstStyle/>
          <a:p>
            <a:pPr marL="0" marR="0" lvl="0" indent="0" algn="l" rtl="0">
              <a:lnSpc>
                <a:spcPct val="100000"/>
              </a:lnSpc>
              <a:spcBef>
                <a:spcPts val="0"/>
              </a:spcBef>
              <a:spcAft>
                <a:spcPts val="0"/>
              </a:spcAft>
              <a:buClr>
                <a:schemeClr val="dk1"/>
              </a:buClr>
              <a:buSzPts val="2400"/>
              <a:buFont typeface="Roboto"/>
              <a:buNone/>
            </a:pPr>
            <a:endParaRPr sz="2400" b="0" i="0" u="none" strike="noStrike" cap="none">
              <a:solidFill>
                <a:srgbClr val="000000"/>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60" r:id="rId1"/>
    <p:sldLayoutId id="2147483662" r:id="rId2"/>
    <p:sldLayoutId id="2147483663" r:id="rId3"/>
    <p:sldLayoutId id="214748366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Google Shape;115;p34"/>
          <p:cNvSpPr txBox="1">
            <a:spLocks noGrp="1"/>
          </p:cNvSpPr>
          <p:nvPr>
            <p:ph type="ftr" idx="11"/>
          </p:nvPr>
        </p:nvSpPr>
        <p:spPr>
          <a:xfrm>
            <a:off x="4238897" y="6356346"/>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6" name="Google Shape;116;p34"/>
          <p:cNvSpPr txBox="1"/>
          <p:nvPr/>
        </p:nvSpPr>
        <p:spPr>
          <a:xfrm>
            <a:off x="9045603" y="635634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117" name="Google Shape;11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18" name="Google Shape;118;p34"/>
          <p:cNvSpPr/>
          <p:nvPr/>
        </p:nvSpPr>
        <p:spPr>
          <a:xfrm rot="5400000">
            <a:off x="1974074" y="3090727"/>
            <a:ext cx="1328398" cy="125771"/>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34"/>
          <p:cNvSpPr/>
          <p:nvPr/>
        </p:nvSpPr>
        <p:spPr>
          <a:xfrm>
            <a:off x="2396836" y="0"/>
            <a:ext cx="9826971" cy="6858000"/>
          </a:xfrm>
          <a:prstGeom prst="rect">
            <a:avLst/>
          </a:prstGeom>
          <a:solidFill>
            <a:srgbClr val="0069B4"/>
          </a:solidFill>
          <a:ln w="12700" cap="flat" cmpd="sng">
            <a:solidFill>
              <a:srgbClr val="41B7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 name="Google Shape;120;p34"/>
          <p:cNvSpPr/>
          <p:nvPr/>
        </p:nvSpPr>
        <p:spPr>
          <a:xfrm>
            <a:off x="2557322" y="2786402"/>
            <a:ext cx="7532914"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7000"/>
              <a:buFont typeface="Arial"/>
              <a:buNone/>
            </a:pPr>
            <a:r>
              <a:rPr lang="en-US" sz="7000" b="1" i="0" u="none" strike="noStrike" cap="none">
                <a:solidFill>
                  <a:schemeClr val="lt1"/>
                </a:solidFill>
                <a:latin typeface="Arial"/>
                <a:ea typeface="Arial"/>
                <a:cs typeface="Arial"/>
                <a:sym typeface="Arial"/>
              </a:rPr>
              <a:t>THANK YOU</a:t>
            </a:r>
            <a:endParaRPr sz="7000" b="1" i="0" u="none" strike="noStrike" cap="none">
              <a:solidFill>
                <a:schemeClr val="lt1"/>
              </a:solidFill>
              <a:latin typeface="Arial"/>
              <a:ea typeface="Arial"/>
              <a:cs typeface="Arial"/>
              <a:sym typeface="Arial"/>
            </a:endParaRPr>
          </a:p>
        </p:txBody>
      </p:sp>
      <p:pic>
        <p:nvPicPr>
          <p:cNvPr id="121" name="Google Shape;121;p34"/>
          <p:cNvPicPr preferRelativeResize="0"/>
          <p:nvPr/>
        </p:nvPicPr>
        <p:blipFill rotWithShape="1">
          <a:blip r:embed="rId3">
            <a:alphaModFix/>
          </a:blip>
          <a:srcRect t="24095" r="-1567"/>
          <a:stretch/>
        </p:blipFill>
        <p:spPr>
          <a:xfrm>
            <a:off x="8255299" y="2786397"/>
            <a:ext cx="1161899" cy="868324"/>
          </a:xfrm>
          <a:prstGeom prst="rect">
            <a:avLst/>
          </a:prstGeom>
          <a:noFill/>
          <a:ln>
            <a:noFill/>
          </a:ln>
        </p:spPr>
      </p:pic>
      <p:pic>
        <p:nvPicPr>
          <p:cNvPr id="122" name="Google Shape;122;p34"/>
          <p:cNvPicPr preferRelativeResize="0"/>
          <p:nvPr/>
        </p:nvPicPr>
        <p:blipFill rotWithShape="1">
          <a:blip r:embed="rId4">
            <a:alphaModFix/>
          </a:blip>
          <a:srcRect/>
          <a:stretch/>
        </p:blipFill>
        <p:spPr>
          <a:xfrm>
            <a:off x="10575486" y="136525"/>
            <a:ext cx="1495758" cy="1437388"/>
          </a:xfrm>
          <a:prstGeom prst="rect">
            <a:avLst/>
          </a:prstGeom>
          <a:noFill/>
          <a:ln>
            <a:noFill/>
          </a:ln>
        </p:spPr>
      </p:pic>
      <p:sp>
        <p:nvSpPr>
          <p:cNvPr id="123" name="Google Shape;123;p34"/>
          <p:cNvSpPr/>
          <p:nvPr/>
        </p:nvSpPr>
        <p:spPr>
          <a:xfrm rot="5400000">
            <a:off x="1001943" y="3379881"/>
            <a:ext cx="2423422" cy="98238"/>
          </a:xfrm>
          <a:prstGeom prst="rect">
            <a:avLst/>
          </a:prstGeom>
          <a:solidFill>
            <a:srgbClr val="18325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sp>
        <p:nvSpPr>
          <p:cNvPr id="135" name="Google Shape;135;p47"/>
          <p:cNvSpPr/>
          <p:nvPr/>
        </p:nvSpPr>
        <p:spPr>
          <a:xfrm>
            <a:off x="4585098" y="2105715"/>
            <a:ext cx="2976412" cy="3010378"/>
          </a:xfrm>
          <a:prstGeom prst="ellipse">
            <a:avLst/>
          </a:prstGeom>
          <a:solidFill>
            <a:srgbClr val="F2F2F2"/>
          </a:solidFill>
          <a:ln w="57150" cap="flat" cmpd="sng">
            <a:solidFill>
              <a:srgbClr val="0069B4"/>
            </a:solidFill>
            <a:prstDash val="solid"/>
            <a:miter lim="400000"/>
            <a:headEnd type="none" w="sm" len="sm"/>
            <a:tailEnd type="none" w="sm" len="sm"/>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36" name="Google Shape;136;p47"/>
          <p:cNvSpPr/>
          <p:nvPr/>
        </p:nvSpPr>
        <p:spPr>
          <a:xfrm>
            <a:off x="701293" y="2204006"/>
            <a:ext cx="2976412" cy="3010378"/>
          </a:xfrm>
          <a:prstGeom prst="ellipse">
            <a:avLst/>
          </a:prstGeom>
          <a:solidFill>
            <a:srgbClr val="F2F2F2"/>
          </a:solidFill>
          <a:ln w="57150" cap="flat" cmpd="sng">
            <a:solidFill>
              <a:srgbClr val="0069B4"/>
            </a:solidFill>
            <a:prstDash val="solid"/>
            <a:miter lim="400000"/>
            <a:headEnd type="none" w="sm" len="sm"/>
            <a:tailEnd type="none" w="sm" len="sm"/>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37" name="Google Shape;137;p47"/>
          <p:cNvSpPr txBox="1"/>
          <p:nvPr/>
        </p:nvSpPr>
        <p:spPr>
          <a:xfrm>
            <a:off x="1697784" y="3511090"/>
            <a:ext cx="131381" cy="469870"/>
          </a:xfrm>
          <a:prstGeom prst="rect">
            <a:avLst/>
          </a:prstGeom>
          <a:noFill/>
          <a:ln>
            <a:noFill/>
          </a:ln>
        </p:spPr>
        <p:txBody>
          <a:bodyPr spcFirstLastPara="1" wrap="square" lIns="65000" tIns="65000" rIns="65000" bIns="65000" anchor="t" anchorCtr="0">
            <a:spAutoFit/>
          </a:bodyPr>
          <a:lstStyle/>
          <a:p>
            <a:pPr marL="0" marR="0" lvl="0" indent="0" algn="l" rtl="0">
              <a:spcBef>
                <a:spcPts val="0"/>
              </a:spcBef>
              <a:spcAft>
                <a:spcPts val="0"/>
              </a:spcAft>
              <a:buNone/>
            </a:pPr>
            <a:endParaRPr sz="2200" b="1">
              <a:solidFill>
                <a:schemeClr val="dk1"/>
              </a:solidFill>
              <a:latin typeface="Open Sans"/>
              <a:ea typeface="Open Sans"/>
              <a:cs typeface="Open Sans"/>
              <a:sym typeface="Open Sans"/>
            </a:endParaRPr>
          </a:p>
        </p:txBody>
      </p:sp>
      <p:sp>
        <p:nvSpPr>
          <p:cNvPr id="138" name="Google Shape;138;p47"/>
          <p:cNvSpPr txBox="1"/>
          <p:nvPr/>
        </p:nvSpPr>
        <p:spPr>
          <a:xfrm>
            <a:off x="5592372" y="3291783"/>
            <a:ext cx="131381" cy="469870"/>
          </a:xfrm>
          <a:prstGeom prst="rect">
            <a:avLst/>
          </a:prstGeom>
          <a:noFill/>
          <a:ln>
            <a:noFill/>
          </a:ln>
        </p:spPr>
        <p:txBody>
          <a:bodyPr spcFirstLastPara="1" wrap="square" lIns="65000" tIns="65000" rIns="65000" bIns="65000" anchor="t" anchorCtr="0">
            <a:spAutoFit/>
          </a:bodyPr>
          <a:lstStyle/>
          <a:p>
            <a:pPr marL="0" marR="0" lvl="0" indent="0" algn="l" rtl="0">
              <a:spcBef>
                <a:spcPts val="0"/>
              </a:spcBef>
              <a:spcAft>
                <a:spcPts val="0"/>
              </a:spcAft>
              <a:buNone/>
            </a:pPr>
            <a:endParaRPr sz="2200" b="1">
              <a:solidFill>
                <a:schemeClr val="dk1"/>
              </a:solidFill>
              <a:latin typeface="Open Sans"/>
              <a:ea typeface="Open Sans"/>
              <a:cs typeface="Open Sans"/>
              <a:sym typeface="Open Sans"/>
            </a:endParaRPr>
          </a:p>
        </p:txBody>
      </p:sp>
      <p:sp>
        <p:nvSpPr>
          <p:cNvPr id="139" name="Google Shape;139;p47"/>
          <p:cNvSpPr/>
          <p:nvPr/>
        </p:nvSpPr>
        <p:spPr>
          <a:xfrm>
            <a:off x="8491953" y="2236268"/>
            <a:ext cx="2976412" cy="3010378"/>
          </a:xfrm>
          <a:prstGeom prst="ellipse">
            <a:avLst/>
          </a:prstGeom>
          <a:solidFill>
            <a:srgbClr val="F2F2F2"/>
          </a:solidFill>
          <a:ln w="57150" cap="flat" cmpd="sng">
            <a:solidFill>
              <a:srgbClr val="0069B4"/>
            </a:solidFill>
            <a:prstDash val="solid"/>
            <a:miter lim="400000"/>
            <a:headEnd type="none" w="sm" len="sm"/>
            <a:tailEnd type="none" w="sm" len="sm"/>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40" name="Google Shape;140;p47"/>
          <p:cNvSpPr/>
          <p:nvPr/>
        </p:nvSpPr>
        <p:spPr>
          <a:xfrm>
            <a:off x="10561169" y="1924232"/>
            <a:ext cx="1025586" cy="1024496"/>
          </a:xfrm>
          <a:prstGeom prst="ellipse">
            <a:avLst/>
          </a:prstGeom>
          <a:solidFill>
            <a:srgbClr val="183254"/>
          </a:solidFill>
          <a:ln>
            <a:noFill/>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41" name="Google Shape;141;p47"/>
          <p:cNvSpPr txBox="1"/>
          <p:nvPr/>
        </p:nvSpPr>
        <p:spPr>
          <a:xfrm>
            <a:off x="9529307" y="3526718"/>
            <a:ext cx="131381" cy="469870"/>
          </a:xfrm>
          <a:prstGeom prst="rect">
            <a:avLst/>
          </a:prstGeom>
          <a:noFill/>
          <a:ln>
            <a:noFill/>
          </a:ln>
        </p:spPr>
        <p:txBody>
          <a:bodyPr spcFirstLastPara="1" wrap="square" lIns="65000" tIns="65000" rIns="65000" bIns="65000" anchor="t" anchorCtr="0">
            <a:spAutoFit/>
          </a:bodyPr>
          <a:lstStyle/>
          <a:p>
            <a:pPr marL="0" marR="0" lvl="0" indent="0" algn="l" rtl="0">
              <a:spcBef>
                <a:spcPts val="0"/>
              </a:spcBef>
              <a:spcAft>
                <a:spcPts val="0"/>
              </a:spcAft>
              <a:buNone/>
            </a:pPr>
            <a:endParaRPr sz="2200" b="1">
              <a:solidFill>
                <a:schemeClr val="dk1"/>
              </a:solidFill>
              <a:latin typeface="Open Sans"/>
              <a:ea typeface="Open Sans"/>
              <a:cs typeface="Open Sans"/>
              <a:sym typeface="Open Sans"/>
            </a:endParaRPr>
          </a:p>
        </p:txBody>
      </p:sp>
      <p:sp>
        <p:nvSpPr>
          <p:cNvPr id="142" name="Google Shape;142;p47"/>
          <p:cNvSpPr/>
          <p:nvPr/>
        </p:nvSpPr>
        <p:spPr>
          <a:xfrm>
            <a:off x="4731524" y="4539439"/>
            <a:ext cx="1025586" cy="1024496"/>
          </a:xfrm>
          <a:prstGeom prst="ellipse">
            <a:avLst/>
          </a:prstGeom>
          <a:solidFill>
            <a:srgbClr val="67BB89"/>
          </a:solidFill>
          <a:ln>
            <a:noFill/>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43" name="Google Shape;143;p47"/>
          <p:cNvSpPr/>
          <p:nvPr/>
        </p:nvSpPr>
        <p:spPr>
          <a:xfrm>
            <a:off x="582903" y="1846397"/>
            <a:ext cx="1025586" cy="1024496"/>
          </a:xfrm>
          <a:prstGeom prst="ellipse">
            <a:avLst/>
          </a:prstGeom>
          <a:solidFill>
            <a:srgbClr val="FCC002"/>
          </a:solidFill>
          <a:ln>
            <a:noFill/>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pic>
        <p:nvPicPr>
          <p:cNvPr id="144" name="Google Shape;144;p47"/>
          <p:cNvPicPr preferRelativeResize="0"/>
          <p:nvPr/>
        </p:nvPicPr>
        <p:blipFill rotWithShape="1">
          <a:blip r:embed="rId3">
            <a:alphaModFix/>
          </a:blip>
          <a:srcRect/>
          <a:stretch/>
        </p:blipFill>
        <p:spPr>
          <a:xfrm>
            <a:off x="10575486" y="152363"/>
            <a:ext cx="1495758" cy="1405711"/>
          </a:xfrm>
          <a:prstGeom prst="rect">
            <a:avLst/>
          </a:prstGeom>
          <a:noFill/>
          <a:ln>
            <a:noFill/>
          </a:ln>
        </p:spPr>
      </p:pic>
      <p:sp>
        <p:nvSpPr>
          <p:cNvPr id="145" name="Google Shape;145;p47"/>
          <p:cNvSpPr/>
          <p:nvPr/>
        </p:nvSpPr>
        <p:spPr>
          <a:xfrm rot="10800000">
            <a:off x="518275" y="1074002"/>
            <a:ext cx="2423422" cy="98238"/>
          </a:xfrm>
          <a:prstGeom prst="rect">
            <a:avLst/>
          </a:prstGeom>
          <a:solidFill>
            <a:srgbClr val="0069B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47"/>
          <p:cNvSpPr/>
          <p:nvPr/>
        </p:nvSpPr>
        <p:spPr>
          <a:xfrm>
            <a:off x="0" y="6148552"/>
            <a:ext cx="12192000" cy="709448"/>
          </a:xfrm>
          <a:prstGeom prst="rect">
            <a:avLst/>
          </a:prstGeom>
          <a:solidFill>
            <a:srgbClr val="0069B4"/>
          </a:solidFill>
          <a:ln>
            <a:noFill/>
          </a:ln>
        </p:spPr>
        <p:txBody>
          <a:bodyPr spcFirstLastPara="1" wrap="square" lIns="65000" tIns="65000" rIns="65000" bIns="65000" anchor="ctr" anchorCtr="0">
            <a:sp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Google Shape;149;p49"/>
          <p:cNvSpPr/>
          <p:nvPr/>
        </p:nvSpPr>
        <p:spPr>
          <a:xfrm>
            <a:off x="558706" y="1744852"/>
            <a:ext cx="11074588" cy="4768934"/>
          </a:xfrm>
          <a:prstGeom prst="rect">
            <a:avLst/>
          </a:prstGeom>
          <a:solidFill>
            <a:schemeClr val="lt1"/>
          </a:solidFill>
          <a:ln w="28575" cap="flat" cmpd="sng">
            <a:solidFill>
              <a:srgbClr val="0069B4"/>
            </a:solidFill>
            <a:prstDash val="solid"/>
            <a:miter lim="800000"/>
            <a:headEnd type="none" w="sm" len="sm"/>
            <a:tailEnd type="none" w="sm" len="sm"/>
          </a:ln>
        </p:spPr>
        <p:txBody>
          <a:bodyPr spcFirstLastPara="1" wrap="square" lIns="65000" tIns="65000" rIns="65000" bIns="65000" anchor="ctr" anchorCtr="0">
            <a:sp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pic>
        <p:nvPicPr>
          <p:cNvPr id="150" name="Google Shape;150;p49"/>
          <p:cNvPicPr preferRelativeResize="0"/>
          <p:nvPr/>
        </p:nvPicPr>
        <p:blipFill rotWithShape="1">
          <a:blip r:embed="rId3">
            <a:alphaModFix/>
          </a:blip>
          <a:srcRect/>
          <a:stretch/>
        </p:blipFill>
        <p:spPr>
          <a:xfrm>
            <a:off x="10575486" y="152363"/>
            <a:ext cx="1495758" cy="1405711"/>
          </a:xfrm>
          <a:prstGeom prst="rect">
            <a:avLst/>
          </a:prstGeom>
          <a:noFill/>
          <a:ln>
            <a:noFill/>
          </a:ln>
        </p:spPr>
      </p:pic>
      <p:sp>
        <p:nvSpPr>
          <p:cNvPr id="151" name="Google Shape;151;p49"/>
          <p:cNvSpPr/>
          <p:nvPr/>
        </p:nvSpPr>
        <p:spPr>
          <a:xfrm rot="10800000">
            <a:off x="518275" y="1074002"/>
            <a:ext cx="2423422" cy="98238"/>
          </a:xfrm>
          <a:prstGeom prst="rect">
            <a:avLst/>
          </a:prstGeom>
          <a:solidFill>
            <a:srgbClr val="0069B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
          <p:cNvSpPr/>
          <p:nvPr/>
        </p:nvSpPr>
        <p:spPr>
          <a:xfrm>
            <a:off x="6921758" y="2123999"/>
            <a:ext cx="4499951" cy="33855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chemeClr val="lt1"/>
                </a:solidFill>
                <a:latin typeface="Arial"/>
                <a:ea typeface="Arial"/>
                <a:cs typeface="Arial"/>
                <a:sym typeface="Arial"/>
              </a:rPr>
              <a:t>1.4 ICG/CARIBE-EWS Secretariat Report</a:t>
            </a:r>
          </a:p>
          <a:p>
            <a:pPr algn="ctr"/>
            <a:endParaRPr lang="en-US" sz="2000" b="1" i="0" u="none" strike="noStrike" cap="none" dirty="0">
              <a:solidFill>
                <a:schemeClr val="lt1"/>
              </a:solidFill>
              <a:latin typeface="Arial"/>
              <a:ea typeface="Arial"/>
              <a:cs typeface="Arial"/>
              <a:sym typeface="Arial"/>
            </a:endParaRPr>
          </a:p>
          <a:p>
            <a:pPr algn="ctr"/>
            <a:r>
              <a:rPr lang="en-US" sz="3000" b="1" i="0" u="none" strike="noStrike" cap="none" dirty="0">
                <a:solidFill>
                  <a:schemeClr val="lt1"/>
                </a:solidFill>
                <a:latin typeface="Arial"/>
                <a:ea typeface="Arial"/>
                <a:cs typeface="Arial"/>
                <a:sym typeface="Arial"/>
              </a:rPr>
              <a:t>ICG/CARIBE-EWS XVII</a:t>
            </a:r>
          </a:p>
          <a:p>
            <a:pPr algn="ctr"/>
            <a:endParaRPr lang="en-US" sz="2000" b="1" dirty="0">
              <a:solidFill>
                <a:schemeClr val="lt1"/>
              </a:solidFill>
            </a:endParaRPr>
          </a:p>
          <a:p>
            <a:pPr algn="ctr"/>
            <a:r>
              <a:rPr lang="en-US" sz="2000" b="1" dirty="0">
                <a:solidFill>
                  <a:schemeClr val="lt1"/>
                </a:solidFill>
              </a:rPr>
              <a:t>Managua - Nicaragua</a:t>
            </a:r>
          </a:p>
          <a:p>
            <a:pPr algn="ctr"/>
            <a:r>
              <a:rPr lang="en-US" sz="2000" b="1" dirty="0">
                <a:solidFill>
                  <a:schemeClr val="lt1"/>
                </a:solidFill>
              </a:rPr>
              <a:t>6-9 May 2024</a:t>
            </a:r>
            <a:endParaRPr lang="en-US" sz="2000" b="1"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sz="4000" b="1" i="0" u="none" strike="noStrike" cap="none" dirty="0">
              <a:solidFill>
                <a:schemeClr val="lt1"/>
              </a:solidFill>
              <a:latin typeface="Arial"/>
              <a:ea typeface="Arial"/>
              <a:cs typeface="Arial"/>
              <a:sym typeface="Arial"/>
            </a:endParaRPr>
          </a:p>
        </p:txBody>
      </p:sp>
      <p:sp>
        <p:nvSpPr>
          <p:cNvPr id="159" name="Google Shape;159;p1"/>
          <p:cNvSpPr/>
          <p:nvPr/>
        </p:nvSpPr>
        <p:spPr>
          <a:xfrm>
            <a:off x="0" y="5207559"/>
            <a:ext cx="12192000"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0" u="none" strike="noStrike" cap="none" dirty="0" err="1">
                <a:solidFill>
                  <a:schemeClr val="bg1"/>
                </a:solidFill>
                <a:latin typeface="Arial"/>
                <a:ea typeface="Arial"/>
                <a:cs typeface="Arial"/>
                <a:sym typeface="Arial"/>
              </a:rPr>
              <a:t>Öcal</a:t>
            </a:r>
            <a:r>
              <a:rPr lang="en-US" sz="2000" b="1" i="0" u="none" strike="noStrike" cap="none" dirty="0">
                <a:solidFill>
                  <a:schemeClr val="bg1"/>
                </a:solidFill>
                <a:latin typeface="Arial"/>
                <a:ea typeface="Arial"/>
                <a:cs typeface="Arial"/>
                <a:sym typeface="Arial"/>
              </a:rPr>
              <a:t> </a:t>
            </a:r>
            <a:r>
              <a:rPr lang="en-US" sz="2000" b="1" i="0" u="none" strike="noStrike" cap="none" dirty="0" err="1">
                <a:solidFill>
                  <a:schemeClr val="bg1"/>
                </a:solidFill>
                <a:latin typeface="Arial"/>
                <a:ea typeface="Arial"/>
                <a:cs typeface="Arial"/>
                <a:sym typeface="Arial"/>
              </a:rPr>
              <a:t>Necmioğlu</a:t>
            </a:r>
            <a:endParaRPr lang="en-US" sz="2000" b="1" i="0" u="none" strike="noStrike" cap="none" dirty="0">
              <a:solidFill>
                <a:schemeClr val="bg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bg1"/>
                </a:solidFill>
              </a:rPr>
              <a:t>Technical Secretary of ICG/CARIBE-EWS</a:t>
            </a:r>
          </a:p>
          <a:p>
            <a:pPr marL="0" marR="0" lvl="0" indent="0" algn="ctr" rtl="0">
              <a:spcBef>
                <a:spcPts val="0"/>
              </a:spcBef>
              <a:spcAft>
                <a:spcPts val="0"/>
              </a:spcAft>
              <a:buNone/>
            </a:pPr>
            <a:r>
              <a:rPr lang="en-US" sz="2000" b="1" i="0" u="none" strike="noStrike" cap="none" dirty="0">
                <a:solidFill>
                  <a:schemeClr val="bg1"/>
                </a:solidFill>
                <a:latin typeface="Arial"/>
                <a:ea typeface="Arial"/>
                <a:cs typeface="Arial"/>
                <a:sym typeface="Arial"/>
              </a:rPr>
              <a:t>Tsunami Resilience Section</a:t>
            </a:r>
            <a:endParaRPr sz="2000" b="1" i="0" u="none" strike="noStrike" cap="none" dirty="0">
              <a:solidFill>
                <a:schemeClr val="bg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p:nvPr/>
        </p:nvSpPr>
        <p:spPr>
          <a:xfrm>
            <a:off x="496984" y="176681"/>
            <a:ext cx="10206185" cy="500601"/>
          </a:xfrm>
          <a:prstGeom prst="rect">
            <a:avLst/>
          </a:prstGeom>
          <a:noFill/>
          <a:ln>
            <a:noFill/>
          </a:ln>
        </p:spPr>
        <p:txBody>
          <a:bodyPr spcFirstLastPara="1" wrap="square" lIns="65000" tIns="65000" rIns="65000" bIns="65000" anchor="t" anchorCtr="0">
            <a:spAutoFit/>
          </a:bodyPr>
          <a:lstStyle/>
          <a:p>
            <a:pPr>
              <a:buClr>
                <a:srgbClr val="002060"/>
              </a:buClr>
              <a:buSzPts val="2400"/>
            </a:pPr>
            <a:r>
              <a:rPr lang="en-GB" sz="2400" b="1" dirty="0">
                <a:solidFill>
                  <a:srgbClr val="002060"/>
                </a:solidFill>
              </a:rPr>
              <a:t>Outlook</a:t>
            </a:r>
          </a:p>
        </p:txBody>
      </p:sp>
      <p:sp>
        <p:nvSpPr>
          <p:cNvPr id="2" name="TextBox 1">
            <a:extLst>
              <a:ext uri="{FF2B5EF4-FFF2-40B4-BE49-F238E27FC236}">
                <a16:creationId xmlns:a16="http://schemas.microsoft.com/office/drawing/2014/main" id="{D666726A-A333-4FD7-3FAA-64A5C74259C3}"/>
              </a:ext>
            </a:extLst>
          </p:cNvPr>
          <p:cNvSpPr txBox="1"/>
          <p:nvPr/>
        </p:nvSpPr>
        <p:spPr>
          <a:xfrm>
            <a:off x="340931" y="1514005"/>
            <a:ext cx="11510137" cy="4801314"/>
          </a:xfrm>
          <a:prstGeom prst="rect">
            <a:avLst/>
          </a:prstGeom>
          <a:noFill/>
        </p:spPr>
        <p:txBody>
          <a:bodyPr wrap="square" rtlCol="0">
            <a:spAutoFit/>
          </a:bodyPr>
          <a:lstStyle/>
          <a:p>
            <a:pPr marL="285750" indent="-285750" algn="just">
              <a:buFontTx/>
              <a:buChar char="-"/>
            </a:pPr>
            <a:r>
              <a:rPr lang="en-GB" sz="1800" dirty="0">
                <a:solidFill>
                  <a:schemeClr val="tx1"/>
                </a:solidFill>
              </a:rPr>
              <a:t>2025 will mark the 20th anniversary of the establishment of the ICG/CARIBE EWS.</a:t>
            </a:r>
          </a:p>
          <a:p>
            <a:pPr marL="285750" indent="-285750" algn="just">
              <a:buFontTx/>
              <a:buChar char="-"/>
            </a:pPr>
            <a:endParaRPr lang="en-GB" sz="1800" dirty="0">
              <a:solidFill>
                <a:schemeClr val="tx1"/>
              </a:solidFill>
            </a:endParaRPr>
          </a:p>
          <a:p>
            <a:pPr marL="285750" indent="-285750" algn="just">
              <a:buFontTx/>
              <a:buChar char="-"/>
            </a:pPr>
            <a:r>
              <a:rPr lang="en-GB" sz="1800" dirty="0">
                <a:solidFill>
                  <a:schemeClr val="tx1"/>
                </a:solidFill>
              </a:rPr>
              <a:t>2026 will mark the 20th anniversary of the first ICG/CARIBE EWS session in Barbados. </a:t>
            </a:r>
          </a:p>
          <a:p>
            <a:pPr marL="285750" indent="-285750" algn="just">
              <a:buFontTx/>
              <a:buChar char="-"/>
            </a:pPr>
            <a:endParaRPr lang="en-GB" sz="1800" dirty="0">
              <a:solidFill>
                <a:schemeClr val="tx1"/>
              </a:solidFill>
            </a:endParaRPr>
          </a:p>
          <a:p>
            <a:pPr marL="285750" indent="-285750" algn="just">
              <a:buFontTx/>
              <a:buChar char="-"/>
            </a:pPr>
            <a:r>
              <a:rPr lang="en-GB" sz="1800" dirty="0">
                <a:solidFill>
                  <a:schemeClr val="tx1"/>
                </a:solidFill>
              </a:rPr>
              <a:t>Under the current schedule, ICG/CARIBE-EWS XX will take place in 2027.</a:t>
            </a:r>
            <a:endParaRPr lang="en-TR" sz="1800" dirty="0">
              <a:solidFill>
                <a:schemeClr val="tx1"/>
              </a:solidFill>
            </a:endParaRPr>
          </a:p>
          <a:p>
            <a:pPr algn="just"/>
            <a:endParaRPr lang="en-GB" sz="1800" dirty="0">
              <a:solidFill>
                <a:schemeClr val="tx1"/>
              </a:solidFill>
            </a:endParaRPr>
          </a:p>
          <a:p>
            <a:pPr marL="285750" indent="-285750" algn="just">
              <a:buFontTx/>
              <a:buChar char="-"/>
            </a:pPr>
            <a:r>
              <a:rPr lang="en-GB" sz="1800" dirty="0">
                <a:solidFill>
                  <a:schemeClr val="tx1"/>
                </a:solidFill>
              </a:rPr>
              <a:t>A UNESCO-IOC “Joint Expert Meeting on Seismic Sources in the Northwest Caribbean and on Non-Seismic Sources of Tsunamis for the Caribbean and Adjacent Regions” is planned during 2-5 December 2024 in San José, Costa Rica under the scientific leadership of WG1 co-chairs to be kindly hosted by the Universidad Nacional of Costa Rica. So far, 16 experts  expressed their availability (14 in-person / 11 need funding, 2  virtual).</a:t>
            </a:r>
          </a:p>
          <a:p>
            <a:pPr marL="285750" indent="-285750" algn="just">
              <a:buFontTx/>
              <a:buChar char="-"/>
            </a:pPr>
            <a:endParaRPr lang="en-GB" sz="1800" dirty="0">
              <a:solidFill>
                <a:schemeClr val="tx1"/>
              </a:solidFill>
            </a:endParaRPr>
          </a:p>
          <a:p>
            <a:pPr marL="285750" indent="-285750" algn="just">
              <a:buFontTx/>
              <a:buChar char="-"/>
            </a:pPr>
            <a:r>
              <a:rPr lang="en-GB" sz="1800" dirty="0">
                <a:solidFill>
                  <a:schemeClr val="tx1"/>
                </a:solidFill>
              </a:rPr>
              <a:t>Efforts are in place in collaboration with NOAA National Ocean Service - </a:t>
            </a:r>
            <a:r>
              <a:rPr lang="en-GB" sz="1800" dirty="0" err="1">
                <a:solidFill>
                  <a:schemeClr val="tx1"/>
                </a:solidFill>
              </a:rPr>
              <a:t>Center</a:t>
            </a:r>
            <a:r>
              <a:rPr lang="en-GB" sz="1800" dirty="0">
                <a:solidFill>
                  <a:schemeClr val="tx1"/>
                </a:solidFill>
              </a:rPr>
              <a:t> for Operational Products &amp; Services (NOAA/NOS/CO-OPS) to continue with the good example of the 2023 Tides Training course in Costa Rica and aim at both Spanish (Member State to be determined) and English in-person courses (in Puerto Rico or US Virgin Islands) (maybe in alternating years), possibly supported through online modules.</a:t>
            </a:r>
          </a:p>
          <a:p>
            <a:pPr marL="285750" indent="-285750" algn="just">
              <a:buFontTx/>
              <a:buChar char="-"/>
            </a:pPr>
            <a:endParaRPr lang="en-GB" sz="1800" dirty="0">
              <a:solidFill>
                <a:schemeClr val="tx1"/>
              </a:solidFill>
            </a:endParaRPr>
          </a:p>
        </p:txBody>
      </p:sp>
    </p:spTree>
    <p:extLst>
      <p:ext uri="{BB962C8B-B14F-4D97-AF65-F5344CB8AC3E}">
        <p14:creationId xmlns:p14="http://schemas.microsoft.com/office/powerpoint/2010/main" val="4191484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p:nvPr/>
        </p:nvSpPr>
        <p:spPr>
          <a:xfrm>
            <a:off x="496984" y="176681"/>
            <a:ext cx="6665815" cy="500601"/>
          </a:xfrm>
          <a:prstGeom prst="rect">
            <a:avLst/>
          </a:prstGeom>
          <a:noFill/>
          <a:ln>
            <a:noFill/>
          </a:ln>
        </p:spPr>
        <p:txBody>
          <a:bodyPr spcFirstLastPara="1" wrap="square" lIns="65000" tIns="65000" rIns="65000" bIns="65000" anchor="t" anchorCtr="0">
            <a:spAutoFit/>
          </a:bodyPr>
          <a:lstStyle/>
          <a:p>
            <a:pPr marL="0" marR="0" lvl="0" indent="0" algn="l" rtl="0">
              <a:lnSpc>
                <a:spcPct val="100000"/>
              </a:lnSpc>
              <a:spcBef>
                <a:spcPts val="0"/>
              </a:spcBef>
              <a:spcAft>
                <a:spcPts val="0"/>
              </a:spcAft>
              <a:buClr>
                <a:srgbClr val="002060"/>
              </a:buClr>
              <a:buSzPts val="2400"/>
              <a:buFont typeface="Arial"/>
              <a:buNone/>
            </a:pPr>
            <a:r>
              <a:rPr lang="en-US" sz="2400" b="1" i="0" u="none" strike="noStrike" cap="none" dirty="0">
                <a:solidFill>
                  <a:srgbClr val="002060"/>
                </a:solidFill>
                <a:latin typeface="Arial"/>
                <a:ea typeface="Arial"/>
                <a:cs typeface="Arial"/>
                <a:sym typeface="Arial"/>
              </a:rPr>
              <a:t>Introducing the New Technical Secretary</a:t>
            </a:r>
            <a:endParaRPr sz="2400" b="1" i="0" u="none" strike="noStrike" cap="none" dirty="0">
              <a:solidFill>
                <a:srgbClr val="41B7C8"/>
              </a:solidFill>
              <a:latin typeface="Arial"/>
              <a:ea typeface="Arial"/>
              <a:cs typeface="Arial"/>
              <a:sym typeface="Arial"/>
            </a:endParaRPr>
          </a:p>
        </p:txBody>
      </p:sp>
      <p:sp>
        <p:nvSpPr>
          <p:cNvPr id="2" name="TextBox 1">
            <a:extLst>
              <a:ext uri="{FF2B5EF4-FFF2-40B4-BE49-F238E27FC236}">
                <a16:creationId xmlns:a16="http://schemas.microsoft.com/office/drawing/2014/main" id="{7240E244-332F-D940-387A-2A03A5C66E26}"/>
              </a:ext>
            </a:extLst>
          </p:cNvPr>
          <p:cNvSpPr txBox="1"/>
          <p:nvPr/>
        </p:nvSpPr>
        <p:spPr>
          <a:xfrm>
            <a:off x="496984" y="1164134"/>
            <a:ext cx="9913291" cy="5293757"/>
          </a:xfrm>
          <a:prstGeom prst="rect">
            <a:avLst/>
          </a:prstGeom>
          <a:noFill/>
        </p:spPr>
        <p:txBody>
          <a:bodyPr wrap="none" rtlCol="0">
            <a:spAutoFit/>
          </a:bodyPr>
          <a:lstStyle/>
          <a:p>
            <a:r>
              <a:rPr lang="en-GB" sz="1300" dirty="0">
                <a:effectLst/>
                <a:latin typeface="Arial" panose="020B0604020202020204" pitchFamily="34" charset="0"/>
              </a:rPr>
              <a:t>Education:</a:t>
            </a:r>
          </a:p>
          <a:p>
            <a:r>
              <a:rPr lang="en-GB" sz="1300" b="1" dirty="0">
                <a:effectLst/>
                <a:latin typeface="Arial" panose="020B0604020202020204" pitchFamily="34" charset="0"/>
              </a:rPr>
              <a:t>1993-1997 	BSc Geophysical Engineer</a:t>
            </a:r>
          </a:p>
          <a:p>
            <a:r>
              <a:rPr lang="en-GB" sz="1300" dirty="0">
                <a:effectLst/>
                <a:latin typeface="Arial" panose="020B0604020202020204" pitchFamily="34" charset="0"/>
              </a:rPr>
              <a:t>	Istanbul Technical University, Istanbul-</a:t>
            </a:r>
            <a:r>
              <a:rPr lang="en-GB" sz="1300" dirty="0" err="1">
                <a:effectLst/>
                <a:latin typeface="Arial" panose="020B0604020202020204" pitchFamily="34" charset="0"/>
              </a:rPr>
              <a:t>Türkiye</a:t>
            </a:r>
            <a:endParaRPr lang="en-GB" sz="1300" dirty="0">
              <a:effectLst/>
              <a:latin typeface="Arial" panose="020B0604020202020204" pitchFamily="34" charset="0"/>
            </a:endParaRPr>
          </a:p>
          <a:p>
            <a:r>
              <a:rPr lang="en-GB" sz="1300" b="1" dirty="0">
                <a:effectLst/>
                <a:latin typeface="Arial" panose="020B0604020202020204" pitchFamily="34" charset="0"/>
              </a:rPr>
              <a:t>2008-2014 	PhD Geophysics (Tsunami Hazard in Turkey and its Surroundings)</a:t>
            </a:r>
          </a:p>
          <a:p>
            <a:r>
              <a:rPr lang="en-GB" sz="1300" dirty="0">
                <a:effectLst/>
                <a:latin typeface="Arial" panose="020B0604020202020204" pitchFamily="34" charset="0"/>
              </a:rPr>
              <a:t>	</a:t>
            </a:r>
            <a:r>
              <a:rPr lang="en-GB" sz="1300" dirty="0" err="1">
                <a:effectLst/>
                <a:latin typeface="Arial" panose="020B0604020202020204" pitchFamily="34" charset="0"/>
              </a:rPr>
              <a:t>Boğaziçi</a:t>
            </a:r>
            <a:r>
              <a:rPr lang="en-GB" sz="1300" dirty="0">
                <a:effectLst/>
                <a:latin typeface="Arial" panose="020B0604020202020204" pitchFamily="34" charset="0"/>
              </a:rPr>
              <a:t> University, Istanbul-</a:t>
            </a:r>
            <a:r>
              <a:rPr lang="en-GB" sz="1300" dirty="0" err="1">
                <a:effectLst/>
                <a:latin typeface="Arial" panose="020B0604020202020204" pitchFamily="34" charset="0"/>
              </a:rPr>
              <a:t>Türkiye</a:t>
            </a:r>
            <a:endParaRPr lang="en-GB" sz="1300" dirty="0">
              <a:effectLst/>
              <a:latin typeface="Arial" panose="020B0604020202020204" pitchFamily="34" charset="0"/>
            </a:endParaRPr>
          </a:p>
          <a:p>
            <a:endParaRPr lang="en-GB" sz="1300" dirty="0">
              <a:effectLst/>
              <a:latin typeface="Arial" panose="020B0604020202020204" pitchFamily="34" charset="0"/>
            </a:endParaRPr>
          </a:p>
          <a:p>
            <a:r>
              <a:rPr lang="en-GB" sz="1300" dirty="0">
                <a:effectLst/>
                <a:latin typeface="Arial" panose="020B0604020202020204" pitchFamily="34" charset="0"/>
              </a:rPr>
              <a:t>Work Experience:</a:t>
            </a:r>
          </a:p>
          <a:p>
            <a:r>
              <a:rPr lang="en-GB" sz="1300" b="1" dirty="0">
                <a:effectLst/>
                <a:latin typeface="Arial" panose="020B0604020202020204" pitchFamily="34" charset="0"/>
              </a:rPr>
              <a:t>1997-2001 	Western Geophysical/</a:t>
            </a:r>
            <a:r>
              <a:rPr lang="en-GB" sz="1300" b="1" dirty="0" err="1">
                <a:effectLst/>
                <a:latin typeface="Arial" panose="020B0604020202020204" pitchFamily="34" charset="0"/>
              </a:rPr>
              <a:t>WesternGeco</a:t>
            </a:r>
            <a:r>
              <a:rPr lang="en-GB" sz="1300" b="1" dirty="0">
                <a:effectLst/>
                <a:latin typeface="Arial" panose="020B0604020202020204" pitchFamily="34" charset="0"/>
              </a:rPr>
              <a:t> (Global Offshore Operations)</a:t>
            </a:r>
          </a:p>
          <a:p>
            <a:r>
              <a:rPr lang="en-GB" sz="1300" dirty="0">
                <a:effectLst/>
                <a:latin typeface="Arial" panose="020B0604020202020204" pitchFamily="34" charset="0"/>
              </a:rPr>
              <a:t>	Field Geophysicist / Processing Geophysicist and Seismic Analyst</a:t>
            </a:r>
          </a:p>
          <a:p>
            <a:r>
              <a:rPr lang="en-GB" sz="1300" dirty="0">
                <a:effectLst/>
                <a:latin typeface="Arial" panose="020B0604020202020204" pitchFamily="34" charset="0"/>
              </a:rPr>
              <a:t>			</a:t>
            </a:r>
          </a:p>
          <a:p>
            <a:r>
              <a:rPr lang="en-GB" sz="1300" b="1" dirty="0">
                <a:effectLst/>
                <a:latin typeface="Arial" panose="020B0604020202020204" pitchFamily="34" charset="0"/>
              </a:rPr>
              <a:t>2001-2008 	Comprehensive Nuclear-Test-Ban Treaty Organization (CTBTO), Vienna-Austria </a:t>
            </a:r>
          </a:p>
          <a:p>
            <a:r>
              <a:rPr lang="en-GB" sz="1300" dirty="0">
                <a:effectLst/>
                <a:latin typeface="Arial" panose="020B0604020202020204" pitchFamily="34" charset="0"/>
              </a:rPr>
              <a:t>	International Data Centre (IDC) / Seismic, Hydroacoustic and Infrasonic Analyst</a:t>
            </a:r>
          </a:p>
          <a:p>
            <a:endParaRPr lang="en-GB" sz="1300" dirty="0">
              <a:effectLst/>
              <a:latin typeface="Arial" panose="020B0604020202020204" pitchFamily="34" charset="0"/>
            </a:endParaRPr>
          </a:p>
          <a:p>
            <a:r>
              <a:rPr lang="en-GB" sz="1300" b="1" dirty="0">
                <a:effectLst/>
                <a:latin typeface="Arial" panose="020B0604020202020204" pitchFamily="34" charset="0"/>
              </a:rPr>
              <a:t>2008-2021 	</a:t>
            </a:r>
            <a:r>
              <a:rPr lang="en-GB" sz="1300" b="1" dirty="0" err="1">
                <a:effectLst/>
                <a:latin typeface="Arial" panose="020B0604020202020204" pitchFamily="34" charset="0"/>
              </a:rPr>
              <a:t>Kandilli</a:t>
            </a:r>
            <a:r>
              <a:rPr lang="en-GB" sz="1300" b="1" dirty="0">
                <a:effectLst/>
                <a:latin typeface="Arial" panose="020B0604020202020204" pitchFamily="34" charset="0"/>
              </a:rPr>
              <a:t> Observatory and Earthquake Research Institute (KOERI), İstanbul-</a:t>
            </a:r>
            <a:r>
              <a:rPr lang="en-GB" sz="1300" b="1" dirty="0" err="1">
                <a:effectLst/>
                <a:latin typeface="Arial" panose="020B0604020202020204" pitchFamily="34" charset="0"/>
              </a:rPr>
              <a:t>Türkiye</a:t>
            </a:r>
            <a:endParaRPr lang="en-GB" sz="1300" b="1" dirty="0">
              <a:effectLst/>
              <a:latin typeface="Arial" panose="020B0604020202020204" pitchFamily="34" charset="0"/>
            </a:endParaRPr>
          </a:p>
          <a:p>
            <a:r>
              <a:rPr lang="en-GB" sz="1300" dirty="0">
                <a:effectLst/>
                <a:latin typeface="Arial" panose="020B0604020202020204" pitchFamily="34" charset="0"/>
              </a:rPr>
              <a:t>	KOERI/Regional Earthquake and Monitoring </a:t>
            </a:r>
            <a:r>
              <a:rPr lang="en-GB" sz="1300" dirty="0" err="1">
                <a:effectLst/>
                <a:latin typeface="Arial" panose="020B0604020202020204" pitchFamily="34" charset="0"/>
              </a:rPr>
              <a:t>Center</a:t>
            </a:r>
            <a:r>
              <a:rPr lang="en-GB" sz="1300" dirty="0">
                <a:effectLst/>
                <a:latin typeface="Arial" panose="020B0604020202020204" pitchFamily="34" charset="0"/>
              </a:rPr>
              <a:t> (TSP) Tsunami Working Group Technical Coordinator (2010-2021)</a:t>
            </a:r>
          </a:p>
          <a:p>
            <a:r>
              <a:rPr lang="en-GB" sz="1300" dirty="0">
                <a:effectLst/>
                <a:latin typeface="Arial" panose="020B0604020202020204" pitchFamily="34" charset="0"/>
              </a:rPr>
              <a:t>	Tsunami National Contact for </a:t>
            </a:r>
            <a:r>
              <a:rPr lang="en-GB" sz="1300" dirty="0" err="1">
                <a:effectLst/>
                <a:latin typeface="Arial" panose="020B0604020202020204" pitchFamily="34" charset="0"/>
              </a:rPr>
              <a:t>Türkiye</a:t>
            </a:r>
            <a:r>
              <a:rPr lang="en-GB" sz="1300" dirty="0">
                <a:effectLst/>
                <a:latin typeface="Arial" panose="020B0604020202020204" pitchFamily="34" charset="0"/>
              </a:rPr>
              <a:t> (2012-2021)</a:t>
            </a:r>
          </a:p>
          <a:p>
            <a:r>
              <a:rPr lang="en-GB" sz="1300" dirty="0">
                <a:effectLst/>
                <a:latin typeface="Arial" panose="020B0604020202020204" pitchFamily="34" charset="0"/>
              </a:rPr>
              <a:t>	Member of the ICG/NEAMTWS Steering Committee and Chair/Co-Chair/Member of various WGs/TTs (2011-2021)</a:t>
            </a:r>
          </a:p>
          <a:p>
            <a:r>
              <a:rPr lang="en-GB" sz="1300" dirty="0">
                <a:effectLst/>
                <a:latin typeface="Arial" panose="020B0604020202020204" pitchFamily="34" charset="0"/>
              </a:rPr>
              <a:t>	Manager of the Turkish National Data Centre (for CTBTO) (2015-2021)</a:t>
            </a:r>
          </a:p>
          <a:p>
            <a:r>
              <a:rPr lang="en-GB" sz="1300" dirty="0">
                <a:effectLst/>
                <a:latin typeface="Arial" panose="020B0604020202020204" pitchFamily="34" charset="0"/>
              </a:rPr>
              <a:t>	CTBTO-Working Group B Task Leader on Performance Assessment (2011-2016) </a:t>
            </a:r>
          </a:p>
          <a:p>
            <a:r>
              <a:rPr lang="en-GB" sz="1300" dirty="0">
                <a:effectLst/>
                <a:latin typeface="Arial" panose="020B0604020202020204" pitchFamily="34" charset="0"/>
              </a:rPr>
              <a:t>	CTBTO-Working Group B Task Leader on Testing, Provisional Operations, Performance Assessment (2016-2021) </a:t>
            </a:r>
          </a:p>
          <a:p>
            <a:endParaRPr lang="en-GB" sz="1300" dirty="0">
              <a:effectLst/>
              <a:latin typeface="Arial" panose="020B0604020202020204" pitchFamily="34" charset="0"/>
            </a:endParaRPr>
          </a:p>
          <a:p>
            <a:r>
              <a:rPr lang="en-GB" sz="1300" b="1" dirty="0">
                <a:effectLst/>
                <a:latin typeface="Arial" panose="020B0604020202020204" pitchFamily="34" charset="0"/>
              </a:rPr>
              <a:t>2021-2023	European Commission – Joint Research Centre (EC-JRC), </a:t>
            </a:r>
            <a:r>
              <a:rPr lang="en-GB" sz="1300" b="1" dirty="0" err="1">
                <a:effectLst/>
                <a:latin typeface="Arial" panose="020B0604020202020204" pitchFamily="34" charset="0"/>
              </a:rPr>
              <a:t>Ispra</a:t>
            </a:r>
            <a:r>
              <a:rPr lang="en-GB" sz="1300" b="1" dirty="0">
                <a:effectLst/>
                <a:latin typeface="Arial" panose="020B0604020202020204" pitchFamily="34" charset="0"/>
              </a:rPr>
              <a:t>, Italy </a:t>
            </a:r>
          </a:p>
          <a:p>
            <a:r>
              <a:rPr lang="en-GB" sz="1300" dirty="0">
                <a:effectLst/>
                <a:latin typeface="Arial" panose="020B0604020202020204" pitchFamily="34" charset="0"/>
              </a:rPr>
              <a:t>	Scientific Project Officer</a:t>
            </a:r>
          </a:p>
          <a:p>
            <a:r>
              <a:rPr lang="en-GB" sz="1300" dirty="0">
                <a:effectLst/>
                <a:latin typeface="Arial" panose="020B0604020202020204" pitchFamily="34" charset="0"/>
              </a:rPr>
              <a:t>	Global Disaster Alert Coordination System (GDACS) and European Crisis Management Laboratory (ECML)</a:t>
            </a:r>
          </a:p>
          <a:p>
            <a:r>
              <a:rPr lang="en-GB" sz="1300" dirty="0">
                <a:effectLst/>
                <a:latin typeface="Arial" panose="020B0604020202020204" pitchFamily="34" charset="0"/>
              </a:rPr>
              <a:t>	CTBTO-Working Group B Task Leader on Testing, Provisional Operations, Performance Assessment (2021-2023) </a:t>
            </a:r>
          </a:p>
          <a:p>
            <a:r>
              <a:rPr lang="en-TR" sz="1300" dirty="0">
                <a:effectLst/>
              </a:rPr>
              <a:t> </a:t>
            </a:r>
            <a:endParaRPr lang="en-GB" sz="1300" dirty="0">
              <a:effectLst/>
              <a:latin typeface="Arial" panose="020B0604020202020204" pitchFamily="34" charset="0"/>
              <a:ea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p:nvPr/>
        </p:nvSpPr>
        <p:spPr>
          <a:xfrm>
            <a:off x="496984" y="176681"/>
            <a:ext cx="10206185" cy="1239265"/>
          </a:xfrm>
          <a:prstGeom prst="rect">
            <a:avLst/>
          </a:prstGeom>
          <a:noFill/>
          <a:ln>
            <a:noFill/>
          </a:ln>
        </p:spPr>
        <p:txBody>
          <a:bodyPr spcFirstLastPara="1" wrap="square" lIns="65000" tIns="65000" rIns="65000" bIns="65000" anchor="t" anchorCtr="0">
            <a:spAutoFit/>
          </a:bodyPr>
          <a:lstStyle/>
          <a:p>
            <a:pPr>
              <a:buClr>
                <a:srgbClr val="002060"/>
              </a:buClr>
              <a:buSzPts val="2400"/>
            </a:pPr>
            <a:r>
              <a:rPr lang="en-GB" sz="2400" b="1" dirty="0">
                <a:solidFill>
                  <a:srgbClr val="002060"/>
                </a:solidFill>
              </a:rPr>
              <a:t>Secretariat support to the ICG/CARIBE-EWS during the intersessional period</a:t>
            </a:r>
            <a:endParaRPr lang="en-TR" sz="2400" b="1" dirty="0">
              <a:solidFill>
                <a:srgbClr val="002060"/>
              </a:solidFill>
            </a:endParaRPr>
          </a:p>
          <a:p>
            <a:pPr marL="0" marR="0" lvl="0" indent="0" algn="l" rtl="0">
              <a:lnSpc>
                <a:spcPct val="100000"/>
              </a:lnSpc>
              <a:spcBef>
                <a:spcPts val="0"/>
              </a:spcBef>
              <a:spcAft>
                <a:spcPts val="0"/>
              </a:spcAft>
              <a:buClr>
                <a:srgbClr val="002060"/>
              </a:buClr>
              <a:buSzPts val="2400"/>
              <a:buFont typeface="Arial"/>
              <a:buNone/>
            </a:pPr>
            <a:endParaRPr lang="en-US" sz="2400" b="1" i="0" u="none" strike="noStrike" cap="none" dirty="0">
              <a:solidFill>
                <a:srgbClr val="41B7C8"/>
              </a:solidFill>
              <a:latin typeface="Arial"/>
              <a:ea typeface="Arial"/>
              <a:cs typeface="Arial"/>
              <a:sym typeface="Arial"/>
            </a:endParaRPr>
          </a:p>
        </p:txBody>
      </p:sp>
      <p:sp>
        <p:nvSpPr>
          <p:cNvPr id="2" name="TextBox 1">
            <a:extLst>
              <a:ext uri="{FF2B5EF4-FFF2-40B4-BE49-F238E27FC236}">
                <a16:creationId xmlns:a16="http://schemas.microsoft.com/office/drawing/2014/main" id="{BC6EB9F3-EBC4-35BC-131C-B8B2DF0FAE16}"/>
              </a:ext>
            </a:extLst>
          </p:cNvPr>
          <p:cNvSpPr txBox="1"/>
          <p:nvPr/>
        </p:nvSpPr>
        <p:spPr>
          <a:xfrm>
            <a:off x="496986" y="1415946"/>
            <a:ext cx="11330254" cy="4401205"/>
          </a:xfrm>
          <a:prstGeom prst="rect">
            <a:avLst/>
          </a:prstGeom>
          <a:noFill/>
        </p:spPr>
        <p:txBody>
          <a:bodyPr wrap="square" rtlCol="0">
            <a:spAutoFit/>
          </a:bodyPr>
          <a:lstStyle/>
          <a:p>
            <a:r>
              <a:rPr lang="en-GB" dirty="0"/>
              <a:t>CL-2965	Call for nomination for ICG/CARIBE-EWS Working Groups and Task Team</a:t>
            </a:r>
          </a:p>
          <a:p>
            <a:endParaRPr lang="en-GB" dirty="0"/>
          </a:p>
          <a:p>
            <a:r>
              <a:rPr lang="en-GB" dirty="0"/>
              <a:t>CL-2979	Announcement of the CARIBE WAVE 24 Tsunami Exercise in the Caribbean and Adjacent Regions on 21 March 2024</a:t>
            </a:r>
          </a:p>
          <a:p>
            <a:endParaRPr lang="en-GB" dirty="0"/>
          </a:p>
          <a:p>
            <a:r>
              <a:rPr lang="en-GB" dirty="0"/>
              <a:t>CL-2990	Invitation to the Seventeenth session of the IOC Intergovernmental Coordination Group for the Tsunami and Other Coastal Hazards Warning System for the Caribbean and Adjacent Regions (ICG/CARIBE-EWS-XVII), Managua, Nicaragua, 6–9 May 2024</a:t>
            </a:r>
          </a:p>
          <a:p>
            <a:endParaRPr lang="en-GB" dirty="0"/>
          </a:p>
          <a:p>
            <a:r>
              <a:rPr lang="en-GB" dirty="0"/>
              <a:t>ICG/CARIBE-EWS Midterm Officers Meeting (online, 1-2 February 2024)</a:t>
            </a:r>
          </a:p>
          <a:p>
            <a:endParaRPr lang="en-GB" dirty="0"/>
          </a:p>
          <a:p>
            <a:r>
              <a:rPr lang="en-GB" dirty="0" err="1"/>
              <a:t>Manuales</a:t>
            </a:r>
            <a:r>
              <a:rPr lang="en-GB" dirty="0"/>
              <a:t> y </a:t>
            </a:r>
            <a:r>
              <a:rPr lang="en-GB" dirty="0" err="1"/>
              <a:t>guías</a:t>
            </a:r>
            <a:r>
              <a:rPr lang="en-GB" dirty="0"/>
              <a:t> 86-Programa </a:t>
            </a:r>
            <a:r>
              <a:rPr lang="en-GB" dirty="0" err="1"/>
              <a:t>plurianual</a:t>
            </a:r>
            <a:r>
              <a:rPr lang="en-GB" dirty="0"/>
              <a:t> de </a:t>
            </a:r>
            <a:r>
              <a:rPr lang="en-GB" dirty="0" err="1"/>
              <a:t>ejercicios</a:t>
            </a:r>
            <a:r>
              <a:rPr lang="en-GB" dirty="0"/>
              <a:t> </a:t>
            </a:r>
            <a:r>
              <a:rPr lang="en-GB" dirty="0" err="1"/>
              <a:t>comunitarios</a:t>
            </a:r>
            <a:r>
              <a:rPr lang="en-GB" dirty="0"/>
              <a:t> de </a:t>
            </a:r>
            <a:r>
              <a:rPr lang="en-GB" dirty="0" err="1"/>
              <a:t>simulación</a:t>
            </a:r>
            <a:r>
              <a:rPr lang="en-GB" dirty="0"/>
              <a:t> de tsunamis</a:t>
            </a:r>
          </a:p>
          <a:p>
            <a:r>
              <a:rPr lang="en-GB" dirty="0"/>
              <a:t>MG-86 Multi-annual community tsunami exercise programme: guidelines for the tsunami and other coastal hazards warning system for the Caribbean and Adjacent Regions</a:t>
            </a:r>
          </a:p>
          <a:p>
            <a:endParaRPr lang="en-GB" dirty="0"/>
          </a:p>
          <a:p>
            <a:pPr algn="just"/>
            <a:r>
              <a:rPr lang="en-GB" dirty="0"/>
              <a:t>Regional Tsunami Evacuation Workshop organized by the Florida International University Extreme Events Institute (FIU-EEI) Disaster Risk Reduction and Resilience program and the United States Development Agency's Bureau of Humanitarian Affairs (USAID/BHA), in close coordination with the National Tsunami Monitoring System of Costa Rica (SINAMOT) and IOC/TSR, 22-24 April 2024, San José-Costa Rica.</a:t>
            </a:r>
          </a:p>
          <a:p>
            <a:endParaRPr lang="en-GB" dirty="0"/>
          </a:p>
          <a:p>
            <a:r>
              <a:rPr lang="en-GB" dirty="0"/>
              <a:t>Final Report of the ICG/CARIBE-EWS XVI (published online on 3 May 2024) </a:t>
            </a:r>
          </a:p>
          <a:p>
            <a:endParaRPr lang="en-GB" dirty="0"/>
          </a:p>
          <a:p>
            <a:r>
              <a:rPr lang="en-GB" dirty="0"/>
              <a:t>ICG/CARIBE-EWS XVII, 6-9 May 2024, Managua-Nicaragua</a:t>
            </a:r>
            <a:endParaRPr lang="en-TR" dirty="0"/>
          </a:p>
        </p:txBody>
      </p:sp>
    </p:spTree>
    <p:extLst>
      <p:ext uri="{BB962C8B-B14F-4D97-AF65-F5344CB8AC3E}">
        <p14:creationId xmlns:p14="http://schemas.microsoft.com/office/powerpoint/2010/main" val="4069990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p:nvPr/>
        </p:nvSpPr>
        <p:spPr>
          <a:xfrm>
            <a:off x="496984" y="176681"/>
            <a:ext cx="10206185" cy="500601"/>
          </a:xfrm>
          <a:prstGeom prst="rect">
            <a:avLst/>
          </a:prstGeom>
          <a:noFill/>
          <a:ln>
            <a:noFill/>
          </a:ln>
        </p:spPr>
        <p:txBody>
          <a:bodyPr spcFirstLastPara="1" wrap="square" lIns="65000" tIns="65000" rIns="65000" bIns="65000" anchor="t" anchorCtr="0">
            <a:spAutoFit/>
          </a:bodyPr>
          <a:lstStyle/>
          <a:p>
            <a:pPr>
              <a:buClr>
                <a:srgbClr val="002060"/>
              </a:buClr>
              <a:buSzPts val="2400"/>
            </a:pPr>
            <a:r>
              <a:rPr lang="en-GB" sz="2400" b="1" dirty="0">
                <a:solidFill>
                  <a:srgbClr val="002060"/>
                </a:solidFill>
              </a:rPr>
              <a:t>New TNC/TWFP/NTWC Database</a:t>
            </a:r>
            <a:endParaRPr lang="en-US" sz="2400" b="1" i="0" u="none" strike="noStrike" cap="none" dirty="0">
              <a:solidFill>
                <a:srgbClr val="41B7C8"/>
              </a:solidFill>
              <a:latin typeface="Arial"/>
              <a:ea typeface="Arial"/>
              <a:cs typeface="Arial"/>
              <a:sym typeface="Arial"/>
            </a:endParaRPr>
          </a:p>
        </p:txBody>
      </p:sp>
      <p:pic>
        <p:nvPicPr>
          <p:cNvPr id="2" name="Picture 1">
            <a:extLst>
              <a:ext uri="{FF2B5EF4-FFF2-40B4-BE49-F238E27FC236}">
                <a16:creationId xmlns:a16="http://schemas.microsoft.com/office/drawing/2014/main" id="{8F8AEB25-9C42-B3F5-6117-B0AF9953665F}"/>
              </a:ext>
            </a:extLst>
          </p:cNvPr>
          <p:cNvPicPr>
            <a:picLocks noChangeAspect="1"/>
          </p:cNvPicPr>
          <p:nvPr/>
        </p:nvPicPr>
        <p:blipFill>
          <a:blip r:embed="rId3">
            <a:alphaModFix/>
            <a:extLst>
              <a:ext uri="{BEBA8EAE-BF5A-486C-A8C5-ECC9F3942E4B}">
                <a14:imgProps xmlns:a14="http://schemas.microsoft.com/office/drawing/2010/main">
                  <a14:imgLayer r:embed="rId4">
                    <a14:imgEffect>
                      <a14:artisticBlur/>
                    </a14:imgEffect>
                  </a14:imgLayer>
                </a14:imgProps>
              </a:ext>
            </a:extLst>
          </a:blip>
          <a:stretch>
            <a:fillRect/>
          </a:stretch>
        </p:blipFill>
        <p:spPr>
          <a:xfrm>
            <a:off x="6686069" y="1688850"/>
            <a:ext cx="5400000" cy="3588443"/>
          </a:xfrm>
          <a:prstGeom prst="rect">
            <a:avLst/>
          </a:prstGeom>
        </p:spPr>
      </p:pic>
      <p:pic>
        <p:nvPicPr>
          <p:cNvPr id="4" name="Picture 3">
            <a:extLst>
              <a:ext uri="{FF2B5EF4-FFF2-40B4-BE49-F238E27FC236}">
                <a16:creationId xmlns:a16="http://schemas.microsoft.com/office/drawing/2014/main" id="{D9307B32-A6C3-552B-C0D8-A477B1153E09}"/>
              </a:ext>
            </a:extLst>
          </p:cNvPr>
          <p:cNvPicPr>
            <a:picLocks noChangeAspect="1"/>
          </p:cNvPicPr>
          <p:nvPr/>
        </p:nvPicPr>
        <p:blipFill>
          <a:blip r:embed="rId5">
            <a:extLst>
              <a:ext uri="{BEBA8EAE-BF5A-486C-A8C5-ECC9F3942E4B}">
                <a14:imgProps xmlns:a14="http://schemas.microsoft.com/office/drawing/2010/main">
                  <a14:imgLayer r:embed="rId6">
                    <a14:imgEffect>
                      <a14:artisticBlur/>
                    </a14:imgEffect>
                  </a14:imgLayer>
                </a14:imgProps>
              </a:ext>
            </a:extLst>
          </a:blip>
          <a:stretch>
            <a:fillRect/>
          </a:stretch>
        </p:blipFill>
        <p:spPr>
          <a:xfrm>
            <a:off x="496984" y="1236530"/>
            <a:ext cx="5399007" cy="2923551"/>
          </a:xfrm>
          <a:prstGeom prst="rect">
            <a:avLst/>
          </a:prstGeom>
        </p:spPr>
      </p:pic>
      <p:pic>
        <p:nvPicPr>
          <p:cNvPr id="3" name="Picture 2">
            <a:extLst>
              <a:ext uri="{FF2B5EF4-FFF2-40B4-BE49-F238E27FC236}">
                <a16:creationId xmlns:a16="http://schemas.microsoft.com/office/drawing/2014/main" id="{EC93F6F5-222F-9269-0719-7D9681B6CD02}"/>
              </a:ext>
            </a:extLst>
          </p:cNvPr>
          <p:cNvPicPr>
            <a:picLocks noChangeAspect="1"/>
          </p:cNvPicPr>
          <p:nvPr/>
        </p:nvPicPr>
        <p:blipFill>
          <a:blip r:embed="rId7"/>
          <a:stretch>
            <a:fillRect/>
          </a:stretch>
        </p:blipFill>
        <p:spPr>
          <a:xfrm>
            <a:off x="496984" y="3310679"/>
            <a:ext cx="5399007" cy="2817299"/>
          </a:xfrm>
          <a:prstGeom prst="rect">
            <a:avLst/>
          </a:prstGeom>
        </p:spPr>
      </p:pic>
      <p:sp>
        <p:nvSpPr>
          <p:cNvPr id="5" name="TextBox 4">
            <a:extLst>
              <a:ext uri="{FF2B5EF4-FFF2-40B4-BE49-F238E27FC236}">
                <a16:creationId xmlns:a16="http://schemas.microsoft.com/office/drawing/2014/main" id="{D47D437D-A38C-24DF-5939-D7FCDCD165BB}"/>
              </a:ext>
            </a:extLst>
          </p:cNvPr>
          <p:cNvSpPr txBox="1"/>
          <p:nvPr/>
        </p:nvSpPr>
        <p:spPr>
          <a:xfrm>
            <a:off x="6535711" y="5277293"/>
            <a:ext cx="5594801" cy="738664"/>
          </a:xfrm>
          <a:prstGeom prst="rect">
            <a:avLst/>
          </a:prstGeom>
          <a:noFill/>
        </p:spPr>
        <p:txBody>
          <a:bodyPr wrap="none" rtlCol="0">
            <a:spAutoFit/>
          </a:bodyPr>
          <a:lstStyle/>
          <a:p>
            <a:pPr marL="285750" indent="-285750">
              <a:buFontTx/>
              <a:buChar char="-"/>
            </a:pPr>
            <a:r>
              <a:rPr lang="en-GB" dirty="0"/>
              <a:t>Standard format for all Member States</a:t>
            </a:r>
          </a:p>
          <a:p>
            <a:pPr marL="285750" indent="-285750">
              <a:buFontTx/>
              <a:buChar char="-"/>
            </a:pPr>
            <a:r>
              <a:rPr lang="en-GB" dirty="0"/>
              <a:t>Human error minimized</a:t>
            </a:r>
          </a:p>
          <a:p>
            <a:pPr marL="285750" indent="-285750">
              <a:buFontTx/>
              <a:buChar char="-"/>
            </a:pPr>
            <a:r>
              <a:rPr lang="en-GB" dirty="0"/>
              <a:t>Global database automatically updated from Member State entry</a:t>
            </a:r>
            <a:endParaRPr lang="en-TR" dirty="0"/>
          </a:p>
        </p:txBody>
      </p:sp>
    </p:spTree>
    <p:extLst>
      <p:ext uri="{BB962C8B-B14F-4D97-AF65-F5344CB8AC3E}">
        <p14:creationId xmlns:p14="http://schemas.microsoft.com/office/powerpoint/2010/main" val="185655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p:nvPr/>
        </p:nvSpPr>
        <p:spPr>
          <a:xfrm>
            <a:off x="496984" y="176681"/>
            <a:ext cx="10206185" cy="500601"/>
          </a:xfrm>
          <a:prstGeom prst="rect">
            <a:avLst/>
          </a:prstGeom>
          <a:noFill/>
          <a:ln>
            <a:noFill/>
          </a:ln>
        </p:spPr>
        <p:txBody>
          <a:bodyPr spcFirstLastPara="1" wrap="square" lIns="65000" tIns="65000" rIns="65000" bIns="65000" anchor="t" anchorCtr="0">
            <a:spAutoFit/>
          </a:bodyPr>
          <a:lstStyle/>
          <a:p>
            <a:pPr>
              <a:buClr>
                <a:srgbClr val="002060"/>
              </a:buClr>
              <a:buSzPts val="2400"/>
            </a:pPr>
            <a:r>
              <a:rPr lang="en-GB" sz="2400" b="1" dirty="0">
                <a:solidFill>
                  <a:srgbClr val="002060"/>
                </a:solidFill>
              </a:rPr>
              <a:t>Roles and Responsibilities of the TNC and TWFP</a:t>
            </a:r>
            <a:endParaRPr lang="en-US" sz="2400" b="1" i="0" u="none" strike="noStrike" cap="none" dirty="0">
              <a:solidFill>
                <a:srgbClr val="41B7C8"/>
              </a:solidFill>
              <a:latin typeface="Arial"/>
              <a:ea typeface="Arial"/>
              <a:cs typeface="Arial"/>
              <a:sym typeface="Arial"/>
            </a:endParaRPr>
          </a:p>
        </p:txBody>
      </p:sp>
      <p:sp>
        <p:nvSpPr>
          <p:cNvPr id="2" name="TextBox 1">
            <a:extLst>
              <a:ext uri="{FF2B5EF4-FFF2-40B4-BE49-F238E27FC236}">
                <a16:creationId xmlns:a16="http://schemas.microsoft.com/office/drawing/2014/main" id="{EBC0D87C-CEF9-3FC2-0E52-F4BAD555A538}"/>
              </a:ext>
            </a:extLst>
          </p:cNvPr>
          <p:cNvSpPr txBox="1"/>
          <p:nvPr/>
        </p:nvSpPr>
        <p:spPr>
          <a:xfrm>
            <a:off x="496984" y="1723870"/>
            <a:ext cx="11510137" cy="4462760"/>
          </a:xfrm>
          <a:prstGeom prst="rect">
            <a:avLst/>
          </a:prstGeom>
          <a:noFill/>
        </p:spPr>
        <p:txBody>
          <a:bodyPr wrap="square" rtlCol="0">
            <a:spAutoFit/>
          </a:bodyPr>
          <a:lstStyle/>
          <a:p>
            <a:pPr algn="just" fontAlgn="base"/>
            <a:r>
              <a:rPr lang="en-GB" sz="1800" b="1" dirty="0">
                <a:solidFill>
                  <a:srgbClr val="000000"/>
                </a:solidFill>
                <a:effectLst/>
                <a:latin typeface="+mj-lt"/>
              </a:rPr>
              <a:t>Tsunami National Contact</a:t>
            </a:r>
          </a:p>
          <a:p>
            <a:pPr algn="just" fontAlgn="base"/>
            <a:r>
              <a:rPr lang="en-GB" sz="1800" b="0" dirty="0">
                <a:solidFill>
                  <a:srgbClr val="000000"/>
                </a:solidFill>
                <a:effectLst/>
                <a:latin typeface="+mj-lt"/>
              </a:rPr>
              <a:t>The person designated by an ICG Member State government to represent his/her country in the coordination of international tsunami warning and mitigation activities. The person is part of the main stakeholders of the national tsunami warning and mitigation system programme. The person may be the Tsunami Warning Focal Point from the national disaster management organization, from a technical or scientific institution, or from another agency with tsunami warning and mitigation responsibilities.</a:t>
            </a:r>
          </a:p>
          <a:p>
            <a:pPr algn="just" fontAlgn="base"/>
            <a:endParaRPr lang="en-GB" sz="1800" b="0" dirty="0">
              <a:solidFill>
                <a:srgbClr val="000000"/>
              </a:solidFill>
              <a:effectLst/>
              <a:latin typeface="+mj-lt"/>
            </a:endParaRPr>
          </a:p>
          <a:p>
            <a:pPr algn="just" fontAlgn="base"/>
            <a:endParaRPr lang="en-GB" sz="1800" dirty="0">
              <a:latin typeface="+mj-lt"/>
            </a:endParaRPr>
          </a:p>
          <a:p>
            <a:pPr algn="just" fontAlgn="base"/>
            <a:r>
              <a:rPr lang="en-GB" sz="1800" b="1" dirty="0">
                <a:solidFill>
                  <a:srgbClr val="000000"/>
                </a:solidFill>
                <a:effectLst/>
                <a:latin typeface="+mj-lt"/>
              </a:rPr>
              <a:t>Tsunami Warning Focal Point</a:t>
            </a:r>
          </a:p>
          <a:p>
            <a:pPr algn="just" fontAlgn="base"/>
            <a:r>
              <a:rPr lang="en-GB" sz="1800" b="0" dirty="0">
                <a:solidFill>
                  <a:srgbClr val="000000"/>
                </a:solidFill>
                <a:effectLst/>
                <a:latin typeface="+mj-lt"/>
              </a:rPr>
              <a:t>A 24x7 point of contact (office, operational unit or position, not a person) officially designated by the NTWC or the government to receive and disseminate tsunami information from an ICG Tsunami Service Provider according to established national Standard Operating Procedures. The TWFP may or not be the NTWC.</a:t>
            </a:r>
          </a:p>
          <a:p>
            <a:pPr algn="just" fontAlgn="base"/>
            <a:endParaRPr lang="en-GB" sz="1800" dirty="0">
              <a:latin typeface="+mj-lt"/>
            </a:endParaRPr>
          </a:p>
          <a:p>
            <a:pPr algn="just" fontAlgn="base"/>
            <a:endParaRPr lang="en-GB" sz="1800" dirty="0">
              <a:latin typeface="+mj-lt"/>
            </a:endParaRPr>
          </a:p>
          <a:p>
            <a:pPr algn="r" fontAlgn="base"/>
            <a:r>
              <a:rPr lang="en-GB" sz="1800" b="1" i="1" dirty="0">
                <a:solidFill>
                  <a:srgbClr val="000000"/>
                </a:solidFill>
                <a:effectLst/>
                <a:latin typeface="+mj-lt"/>
              </a:rPr>
              <a:t>Tsunami Glossary (2019)</a:t>
            </a:r>
          </a:p>
          <a:p>
            <a:pPr algn="just"/>
            <a:endParaRPr lang="en-TR" dirty="0">
              <a:latin typeface="+mj-lt"/>
            </a:endParaRPr>
          </a:p>
        </p:txBody>
      </p:sp>
    </p:spTree>
    <p:extLst>
      <p:ext uri="{BB962C8B-B14F-4D97-AF65-F5344CB8AC3E}">
        <p14:creationId xmlns:p14="http://schemas.microsoft.com/office/powerpoint/2010/main" val="3811658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p:nvPr/>
        </p:nvSpPr>
        <p:spPr>
          <a:xfrm>
            <a:off x="496984" y="176681"/>
            <a:ext cx="10206185" cy="500601"/>
          </a:xfrm>
          <a:prstGeom prst="rect">
            <a:avLst/>
          </a:prstGeom>
          <a:noFill/>
          <a:ln>
            <a:noFill/>
          </a:ln>
        </p:spPr>
        <p:txBody>
          <a:bodyPr spcFirstLastPara="1" wrap="square" lIns="65000" tIns="65000" rIns="65000" bIns="65000" anchor="t" anchorCtr="0">
            <a:spAutoFit/>
          </a:bodyPr>
          <a:lstStyle/>
          <a:p>
            <a:pPr>
              <a:buClr>
                <a:srgbClr val="002060"/>
              </a:buClr>
              <a:buSzPts val="2400"/>
            </a:pPr>
            <a:r>
              <a:rPr lang="en-GB" sz="2400" b="1" dirty="0">
                <a:solidFill>
                  <a:srgbClr val="002060"/>
                </a:solidFill>
              </a:rPr>
              <a:t>ICG/CARIBE-EWS WGs/TT Membership Status</a:t>
            </a:r>
            <a:endParaRPr lang="en-US" sz="2400" b="1" i="0" u="none" strike="noStrike" cap="none" dirty="0">
              <a:solidFill>
                <a:srgbClr val="41B7C8"/>
              </a:solidFill>
              <a:latin typeface="Arial"/>
              <a:ea typeface="Arial"/>
              <a:cs typeface="Arial"/>
              <a:sym typeface="Arial"/>
            </a:endParaRPr>
          </a:p>
        </p:txBody>
      </p:sp>
      <p:sp>
        <p:nvSpPr>
          <p:cNvPr id="2" name="TextBox 1">
            <a:extLst>
              <a:ext uri="{FF2B5EF4-FFF2-40B4-BE49-F238E27FC236}">
                <a16:creationId xmlns:a16="http://schemas.microsoft.com/office/drawing/2014/main" id="{417263F1-ED91-B070-F5CD-3239C6EE904C}"/>
              </a:ext>
            </a:extLst>
          </p:cNvPr>
          <p:cNvSpPr txBox="1"/>
          <p:nvPr/>
        </p:nvSpPr>
        <p:spPr>
          <a:xfrm>
            <a:off x="4372708" y="1629508"/>
            <a:ext cx="7690338" cy="1323439"/>
          </a:xfrm>
          <a:prstGeom prst="rect">
            <a:avLst/>
          </a:prstGeom>
          <a:noFill/>
        </p:spPr>
        <p:txBody>
          <a:bodyPr wrap="square" rtlCol="0">
            <a:spAutoFit/>
          </a:bodyPr>
          <a:lstStyle/>
          <a:p>
            <a:pPr algn="just"/>
            <a:r>
              <a:rPr lang="en-GB" sz="1600" dirty="0"/>
              <a:t>Member States were invited on 9 October 2023 through CL-2965 to nominate experts to the ICG/CARIBE-EWS Working Groups and Task Team.</a:t>
            </a:r>
          </a:p>
          <a:p>
            <a:pPr algn="just"/>
            <a:endParaRPr lang="en-GB" sz="1600" dirty="0"/>
          </a:p>
          <a:p>
            <a:pPr algn="just"/>
            <a:r>
              <a:rPr lang="en-GB" sz="1600" dirty="0"/>
              <a:t>As of 5 May 2024, there are 78 experts from 15 Member States (including territories), with the following distribution:</a:t>
            </a:r>
          </a:p>
        </p:txBody>
      </p:sp>
      <p:pic>
        <p:nvPicPr>
          <p:cNvPr id="3" name="Picture 2">
            <a:extLst>
              <a:ext uri="{FF2B5EF4-FFF2-40B4-BE49-F238E27FC236}">
                <a16:creationId xmlns:a16="http://schemas.microsoft.com/office/drawing/2014/main" id="{5DD4AF82-948F-F220-43FF-789C1A5487D9}"/>
              </a:ext>
            </a:extLst>
          </p:cNvPr>
          <p:cNvPicPr>
            <a:picLocks noChangeAspect="1"/>
          </p:cNvPicPr>
          <p:nvPr/>
        </p:nvPicPr>
        <p:blipFill>
          <a:blip r:embed="rId3"/>
          <a:stretch>
            <a:fillRect/>
          </a:stretch>
        </p:blipFill>
        <p:spPr>
          <a:xfrm>
            <a:off x="496984" y="1182955"/>
            <a:ext cx="3875724" cy="4920522"/>
          </a:xfrm>
          <a:prstGeom prst="rect">
            <a:avLst/>
          </a:prstGeom>
        </p:spPr>
      </p:pic>
      <p:sp>
        <p:nvSpPr>
          <p:cNvPr id="4" name="TextBox 3">
            <a:extLst>
              <a:ext uri="{FF2B5EF4-FFF2-40B4-BE49-F238E27FC236}">
                <a16:creationId xmlns:a16="http://schemas.microsoft.com/office/drawing/2014/main" id="{20ACE0C7-741A-3098-C1B0-E9B33D48CD45}"/>
              </a:ext>
            </a:extLst>
          </p:cNvPr>
          <p:cNvSpPr txBox="1"/>
          <p:nvPr/>
        </p:nvSpPr>
        <p:spPr>
          <a:xfrm>
            <a:off x="4372708" y="3058522"/>
            <a:ext cx="2222083" cy="2062103"/>
          </a:xfrm>
          <a:prstGeom prst="rect">
            <a:avLst/>
          </a:prstGeom>
          <a:noFill/>
        </p:spPr>
        <p:txBody>
          <a:bodyPr wrap="none" rtlCol="0">
            <a:spAutoFit/>
          </a:bodyPr>
          <a:lstStyle/>
          <a:p>
            <a:pPr algn="just"/>
            <a:r>
              <a:rPr lang="en-GB" sz="1600" dirty="0"/>
              <a:t>BARBADOS: 2</a:t>
            </a:r>
          </a:p>
          <a:p>
            <a:pPr algn="just"/>
            <a:r>
              <a:rPr lang="en-GB" sz="1600" dirty="0"/>
              <a:t>CAYMAN ISLANDS: 1</a:t>
            </a:r>
          </a:p>
          <a:p>
            <a:pPr algn="just"/>
            <a:r>
              <a:rPr lang="en-GB" sz="1600" dirty="0"/>
              <a:t>COLOMBIA: 5</a:t>
            </a:r>
          </a:p>
          <a:p>
            <a:pPr algn="just"/>
            <a:r>
              <a:rPr lang="en-GB" sz="1600" dirty="0"/>
              <a:t>COSTA RICA: 8</a:t>
            </a:r>
          </a:p>
          <a:p>
            <a:pPr algn="just"/>
            <a:r>
              <a:rPr lang="en-GB" sz="1600" dirty="0"/>
              <a:t>CUBA: 5</a:t>
            </a:r>
          </a:p>
          <a:p>
            <a:pPr algn="just"/>
            <a:r>
              <a:rPr lang="en-GB" sz="1600" dirty="0"/>
              <a:t>FRANCE*: 11</a:t>
            </a:r>
          </a:p>
          <a:p>
            <a:pPr algn="just"/>
            <a:r>
              <a:rPr lang="en-GB" sz="1600" dirty="0"/>
              <a:t>GUATEMALA: 1</a:t>
            </a:r>
          </a:p>
          <a:p>
            <a:pPr algn="just"/>
            <a:r>
              <a:rPr lang="en-GB" sz="1600" dirty="0"/>
              <a:t>HAITI: 1</a:t>
            </a:r>
          </a:p>
        </p:txBody>
      </p:sp>
      <p:sp>
        <p:nvSpPr>
          <p:cNvPr id="5" name="TextBox 4">
            <a:extLst>
              <a:ext uri="{FF2B5EF4-FFF2-40B4-BE49-F238E27FC236}">
                <a16:creationId xmlns:a16="http://schemas.microsoft.com/office/drawing/2014/main" id="{E164DA7E-5300-B6C7-2B15-15E6AB5212EF}"/>
              </a:ext>
            </a:extLst>
          </p:cNvPr>
          <p:cNvSpPr txBox="1"/>
          <p:nvPr/>
        </p:nvSpPr>
        <p:spPr>
          <a:xfrm>
            <a:off x="6594791" y="3058522"/>
            <a:ext cx="2510624" cy="1815882"/>
          </a:xfrm>
          <a:prstGeom prst="rect">
            <a:avLst/>
          </a:prstGeom>
          <a:noFill/>
        </p:spPr>
        <p:txBody>
          <a:bodyPr wrap="none" rtlCol="0">
            <a:spAutoFit/>
          </a:bodyPr>
          <a:lstStyle/>
          <a:p>
            <a:pPr algn="just"/>
            <a:r>
              <a:rPr lang="en-GB" sz="1600" dirty="0"/>
              <a:t>NICARAGUA: 2</a:t>
            </a:r>
          </a:p>
          <a:p>
            <a:pPr algn="just"/>
            <a:r>
              <a:rPr lang="en-GB" sz="1600" dirty="0"/>
              <a:t>ST. KITTIS &amp; NEVIS: 1</a:t>
            </a:r>
          </a:p>
          <a:p>
            <a:pPr algn="just"/>
            <a:r>
              <a:rPr lang="en-GB" sz="1600" dirty="0"/>
              <a:t>ST. LUCIA: 9</a:t>
            </a:r>
          </a:p>
          <a:p>
            <a:pPr algn="just"/>
            <a:r>
              <a:rPr lang="en-GB" sz="1600" dirty="0"/>
              <a:t>TRINIDAD &amp; TOBAGO: 1</a:t>
            </a:r>
          </a:p>
          <a:p>
            <a:pPr algn="just"/>
            <a:r>
              <a:rPr lang="en-GB" sz="1600" dirty="0"/>
              <a:t>UK*:2</a:t>
            </a:r>
          </a:p>
          <a:p>
            <a:pPr algn="just"/>
            <a:r>
              <a:rPr lang="en-GB" sz="1600" dirty="0"/>
              <a:t>USA*: 26</a:t>
            </a:r>
          </a:p>
          <a:p>
            <a:pPr algn="just"/>
            <a:r>
              <a:rPr lang="en-GB" sz="1600" dirty="0"/>
              <a:t>VENEZUELA: 2</a:t>
            </a:r>
            <a:endParaRPr lang="en-TR" sz="1600" dirty="0"/>
          </a:p>
        </p:txBody>
      </p:sp>
      <p:sp>
        <p:nvSpPr>
          <p:cNvPr id="6" name="TextBox 5">
            <a:extLst>
              <a:ext uri="{FF2B5EF4-FFF2-40B4-BE49-F238E27FC236}">
                <a16:creationId xmlns:a16="http://schemas.microsoft.com/office/drawing/2014/main" id="{8462B085-B4F5-70C8-7BFB-7C9B097655DA}"/>
              </a:ext>
            </a:extLst>
          </p:cNvPr>
          <p:cNvSpPr txBox="1"/>
          <p:nvPr/>
        </p:nvSpPr>
        <p:spPr>
          <a:xfrm>
            <a:off x="4372708" y="5019524"/>
            <a:ext cx="1816523" cy="307777"/>
          </a:xfrm>
          <a:prstGeom prst="rect">
            <a:avLst/>
          </a:prstGeom>
          <a:noFill/>
        </p:spPr>
        <p:txBody>
          <a:bodyPr wrap="none" rtlCol="0">
            <a:spAutoFit/>
          </a:bodyPr>
          <a:lstStyle/>
          <a:p>
            <a:r>
              <a:rPr lang="en-TR" dirty="0"/>
              <a:t>* </a:t>
            </a:r>
            <a:r>
              <a:rPr lang="en-GB" dirty="0"/>
              <a:t>I</a:t>
            </a:r>
            <a:r>
              <a:rPr lang="en-TR" dirty="0"/>
              <a:t>ncluding territories</a:t>
            </a:r>
          </a:p>
        </p:txBody>
      </p:sp>
      <p:sp>
        <p:nvSpPr>
          <p:cNvPr id="7" name="TextBox 6">
            <a:extLst>
              <a:ext uri="{FF2B5EF4-FFF2-40B4-BE49-F238E27FC236}">
                <a16:creationId xmlns:a16="http://schemas.microsoft.com/office/drawing/2014/main" id="{AC56FF27-62A4-4EB3-A55D-982D1AB3271E}"/>
              </a:ext>
            </a:extLst>
          </p:cNvPr>
          <p:cNvSpPr txBox="1"/>
          <p:nvPr/>
        </p:nvSpPr>
        <p:spPr>
          <a:xfrm>
            <a:off x="4372708" y="5571364"/>
            <a:ext cx="7690338" cy="523220"/>
          </a:xfrm>
          <a:prstGeom prst="rect">
            <a:avLst/>
          </a:prstGeom>
          <a:noFill/>
        </p:spPr>
        <p:txBody>
          <a:bodyPr wrap="square" rtlCol="0">
            <a:spAutoFit/>
          </a:bodyPr>
          <a:lstStyle/>
          <a:p>
            <a:pPr algn="just"/>
            <a:r>
              <a:rPr lang="en-GB" dirty="0"/>
              <a:t>Delegations are invited to inform the Technical Secretary in case of any updates to the ICG/CARIBE-EWS Working Groups and Task Team Membership status</a:t>
            </a:r>
            <a:endParaRPr lang="en-TR" dirty="0"/>
          </a:p>
        </p:txBody>
      </p:sp>
      <p:sp>
        <p:nvSpPr>
          <p:cNvPr id="9" name="TextBox 8">
            <a:extLst>
              <a:ext uri="{FF2B5EF4-FFF2-40B4-BE49-F238E27FC236}">
                <a16:creationId xmlns:a16="http://schemas.microsoft.com/office/drawing/2014/main" id="{12951A1B-28BA-1278-EBE4-0F039782ADD4}"/>
              </a:ext>
            </a:extLst>
          </p:cNvPr>
          <p:cNvSpPr txBox="1"/>
          <p:nvPr/>
        </p:nvSpPr>
        <p:spPr>
          <a:xfrm>
            <a:off x="9461674" y="3430009"/>
            <a:ext cx="2188563" cy="1015663"/>
          </a:xfrm>
          <a:prstGeom prst="rect">
            <a:avLst/>
          </a:prstGeom>
          <a:noFill/>
        </p:spPr>
        <p:txBody>
          <a:bodyPr wrap="square" rtlCol="0">
            <a:spAutoFit/>
          </a:bodyPr>
          <a:lstStyle/>
          <a:p>
            <a:pPr algn="ctr"/>
            <a:r>
              <a:rPr lang="en-TR" sz="2000" b="1" dirty="0">
                <a:solidFill>
                  <a:srgbClr val="C00000"/>
                </a:solidFill>
              </a:rPr>
              <a:t>Registration to OceanExpert </a:t>
            </a:r>
          </a:p>
          <a:p>
            <a:pPr algn="ctr"/>
            <a:r>
              <a:rPr lang="en-TR" sz="2000" b="1" dirty="0">
                <a:solidFill>
                  <a:srgbClr val="C00000"/>
                </a:solidFill>
              </a:rPr>
              <a:t>is essential!</a:t>
            </a:r>
          </a:p>
        </p:txBody>
      </p:sp>
    </p:spTree>
    <p:extLst>
      <p:ext uri="{BB962C8B-B14F-4D97-AF65-F5344CB8AC3E}">
        <p14:creationId xmlns:p14="http://schemas.microsoft.com/office/powerpoint/2010/main" val="3625799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p:nvPr/>
        </p:nvSpPr>
        <p:spPr>
          <a:xfrm>
            <a:off x="496984" y="176681"/>
            <a:ext cx="10206185" cy="869933"/>
          </a:xfrm>
          <a:prstGeom prst="rect">
            <a:avLst/>
          </a:prstGeom>
          <a:noFill/>
          <a:ln>
            <a:noFill/>
          </a:ln>
        </p:spPr>
        <p:txBody>
          <a:bodyPr spcFirstLastPara="1" wrap="square" lIns="65000" tIns="65000" rIns="65000" bIns="65000" anchor="t" anchorCtr="0">
            <a:spAutoFit/>
          </a:bodyPr>
          <a:lstStyle/>
          <a:p>
            <a:pPr>
              <a:buClr>
                <a:srgbClr val="002060"/>
              </a:buClr>
              <a:buSzPts val="2400"/>
            </a:pPr>
            <a:r>
              <a:rPr lang="en-GB" sz="2400" b="1" dirty="0">
                <a:solidFill>
                  <a:srgbClr val="002060"/>
                </a:solidFill>
              </a:rPr>
              <a:t>Status of CARIBE-EWS Action Monitor</a:t>
            </a:r>
          </a:p>
          <a:p>
            <a:pPr>
              <a:buClr>
                <a:srgbClr val="002060"/>
              </a:buClr>
              <a:buSzPts val="2400"/>
            </a:pPr>
            <a:r>
              <a:rPr lang="tr-TR" sz="2400" b="1" i="0" u="none" strike="noStrike" cap="none" dirty="0" err="1">
                <a:solidFill>
                  <a:srgbClr val="41B7C8"/>
                </a:solidFill>
                <a:latin typeface="Arial"/>
                <a:ea typeface="Arial"/>
                <a:cs typeface="Arial"/>
                <a:sym typeface="Arial"/>
              </a:rPr>
              <a:t>Completed</a:t>
            </a:r>
            <a:r>
              <a:rPr lang="tr-TR" sz="2400" b="1" i="0" u="none" strike="noStrike" cap="none" dirty="0">
                <a:solidFill>
                  <a:srgbClr val="41B7C8"/>
                </a:solidFill>
                <a:latin typeface="Arial"/>
                <a:ea typeface="Arial"/>
                <a:cs typeface="Arial"/>
                <a:sym typeface="Arial"/>
              </a:rPr>
              <a:t> / </a:t>
            </a:r>
            <a:r>
              <a:rPr lang="tr-TR" sz="2400" b="1" i="0" u="none" strike="noStrike" cap="none" dirty="0" err="1">
                <a:solidFill>
                  <a:srgbClr val="41B7C8"/>
                </a:solidFill>
                <a:latin typeface="Arial"/>
                <a:ea typeface="Arial"/>
                <a:cs typeface="Arial"/>
                <a:sym typeface="Arial"/>
              </a:rPr>
              <a:t>Failed-Delayed</a:t>
            </a:r>
            <a:r>
              <a:rPr lang="tr-TR" sz="2400" b="1" i="0" u="none" strike="noStrike" cap="none" dirty="0">
                <a:solidFill>
                  <a:srgbClr val="41B7C8"/>
                </a:solidFill>
                <a:latin typeface="Arial"/>
                <a:ea typeface="Arial"/>
                <a:cs typeface="Arial"/>
                <a:sym typeface="Arial"/>
              </a:rPr>
              <a:t> / </a:t>
            </a:r>
            <a:r>
              <a:rPr lang="tr-TR" sz="2400" b="1" i="0" u="none" strike="noStrike" cap="none" dirty="0" err="1">
                <a:solidFill>
                  <a:srgbClr val="41B7C8"/>
                </a:solidFill>
                <a:latin typeface="Arial"/>
                <a:ea typeface="Arial"/>
                <a:cs typeface="Arial"/>
                <a:sym typeface="Arial"/>
              </a:rPr>
              <a:t>In</a:t>
            </a:r>
            <a:r>
              <a:rPr lang="tr-TR" sz="2400" b="1" i="0" u="none" strike="noStrike" cap="none" dirty="0">
                <a:solidFill>
                  <a:srgbClr val="41B7C8"/>
                </a:solidFill>
                <a:latin typeface="Arial"/>
                <a:ea typeface="Arial"/>
                <a:cs typeface="Arial"/>
                <a:sym typeface="Arial"/>
              </a:rPr>
              <a:t> </a:t>
            </a:r>
            <a:r>
              <a:rPr lang="tr-TR" sz="2400" b="1" i="0" u="none" strike="noStrike" cap="none" dirty="0" err="1">
                <a:solidFill>
                  <a:srgbClr val="41B7C8"/>
                </a:solidFill>
                <a:latin typeface="Arial"/>
                <a:ea typeface="Arial"/>
                <a:cs typeface="Arial"/>
                <a:sym typeface="Arial"/>
              </a:rPr>
              <a:t>Progress</a:t>
            </a:r>
            <a:r>
              <a:rPr lang="tr-TR" sz="2400" b="1" i="0" u="none" strike="noStrike" cap="none" dirty="0">
                <a:solidFill>
                  <a:srgbClr val="41B7C8"/>
                </a:solidFill>
                <a:latin typeface="Arial"/>
                <a:ea typeface="Arial"/>
                <a:cs typeface="Arial"/>
                <a:sym typeface="Arial"/>
              </a:rPr>
              <a:t> / Not </a:t>
            </a:r>
            <a:r>
              <a:rPr lang="tr-TR" sz="2400" b="1" i="0" u="none" strike="noStrike" cap="none" dirty="0" err="1">
                <a:solidFill>
                  <a:srgbClr val="41B7C8"/>
                </a:solidFill>
                <a:latin typeface="Arial"/>
                <a:ea typeface="Arial"/>
                <a:cs typeface="Arial"/>
                <a:sym typeface="Arial"/>
              </a:rPr>
              <a:t>Started</a:t>
            </a:r>
            <a:endParaRPr lang="en-US" sz="2400" b="1" i="0" u="none" strike="noStrike" cap="none" dirty="0">
              <a:solidFill>
                <a:srgbClr val="41B7C8"/>
              </a:solidFill>
              <a:latin typeface="Arial"/>
              <a:ea typeface="Arial"/>
              <a:cs typeface="Arial"/>
              <a:sym typeface="Arial"/>
            </a:endParaRPr>
          </a:p>
        </p:txBody>
      </p:sp>
      <p:pic>
        <p:nvPicPr>
          <p:cNvPr id="4" name="Picture 3">
            <a:extLst>
              <a:ext uri="{FF2B5EF4-FFF2-40B4-BE49-F238E27FC236}">
                <a16:creationId xmlns:a16="http://schemas.microsoft.com/office/drawing/2014/main" id="{9B70E1CC-7BF9-EBF2-C13C-097798DFCC41}"/>
              </a:ext>
            </a:extLst>
          </p:cNvPr>
          <p:cNvPicPr>
            <a:picLocks noChangeAspect="1"/>
          </p:cNvPicPr>
          <p:nvPr/>
        </p:nvPicPr>
        <p:blipFill>
          <a:blip r:embed="rId3"/>
          <a:stretch>
            <a:fillRect/>
          </a:stretch>
        </p:blipFill>
        <p:spPr>
          <a:xfrm>
            <a:off x="496984" y="1217088"/>
            <a:ext cx="4534440" cy="2665101"/>
          </a:xfrm>
          <a:prstGeom prst="rect">
            <a:avLst/>
          </a:prstGeom>
        </p:spPr>
      </p:pic>
      <p:pic>
        <p:nvPicPr>
          <p:cNvPr id="8" name="Picture 7" descr="A yellow and blue list with black text&#10;&#10;Description automatically generated">
            <a:extLst>
              <a:ext uri="{FF2B5EF4-FFF2-40B4-BE49-F238E27FC236}">
                <a16:creationId xmlns:a16="http://schemas.microsoft.com/office/drawing/2014/main" id="{7E7AAE53-A8C5-F99C-B85D-ECFA1036B432}"/>
              </a:ext>
            </a:extLst>
          </p:cNvPr>
          <p:cNvPicPr>
            <a:picLocks noChangeAspect="1"/>
          </p:cNvPicPr>
          <p:nvPr/>
        </p:nvPicPr>
        <p:blipFill>
          <a:blip r:embed="rId4"/>
          <a:stretch>
            <a:fillRect/>
          </a:stretch>
        </p:blipFill>
        <p:spPr>
          <a:xfrm>
            <a:off x="2626136" y="1876707"/>
            <a:ext cx="4534440" cy="3168928"/>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77E3EE28-DF25-0C71-DCA5-9925D43F0F8C}"/>
              </a:ext>
            </a:extLst>
          </p:cNvPr>
          <p:cNvPicPr>
            <a:picLocks noChangeAspect="1"/>
          </p:cNvPicPr>
          <p:nvPr/>
        </p:nvPicPr>
        <p:blipFill>
          <a:blip r:embed="rId5"/>
          <a:stretch>
            <a:fillRect/>
          </a:stretch>
        </p:blipFill>
        <p:spPr>
          <a:xfrm>
            <a:off x="5031424" y="3084478"/>
            <a:ext cx="4534440" cy="2420251"/>
          </a:xfrm>
          <a:prstGeom prst="rect">
            <a:avLst/>
          </a:prstGeom>
        </p:spPr>
      </p:pic>
      <p:pic>
        <p:nvPicPr>
          <p:cNvPr id="7" name="Picture 6">
            <a:extLst>
              <a:ext uri="{FF2B5EF4-FFF2-40B4-BE49-F238E27FC236}">
                <a16:creationId xmlns:a16="http://schemas.microsoft.com/office/drawing/2014/main" id="{62110694-3BE5-A925-E944-A7809FE13819}"/>
              </a:ext>
            </a:extLst>
          </p:cNvPr>
          <p:cNvPicPr>
            <a:picLocks noChangeAspect="1"/>
          </p:cNvPicPr>
          <p:nvPr/>
        </p:nvPicPr>
        <p:blipFill>
          <a:blip r:embed="rId6"/>
          <a:stretch>
            <a:fillRect/>
          </a:stretch>
        </p:blipFill>
        <p:spPr>
          <a:xfrm>
            <a:off x="7436710" y="5045635"/>
            <a:ext cx="4534440" cy="918188"/>
          </a:xfrm>
          <a:prstGeom prst="rect">
            <a:avLst/>
          </a:prstGeom>
        </p:spPr>
      </p:pic>
      <p:sp>
        <p:nvSpPr>
          <p:cNvPr id="15" name="TextBox 14">
            <a:extLst>
              <a:ext uri="{FF2B5EF4-FFF2-40B4-BE49-F238E27FC236}">
                <a16:creationId xmlns:a16="http://schemas.microsoft.com/office/drawing/2014/main" id="{B1D547B1-D1B1-D5B2-AAD3-9CEF4372D6E5}"/>
              </a:ext>
            </a:extLst>
          </p:cNvPr>
          <p:cNvSpPr txBox="1"/>
          <p:nvPr/>
        </p:nvSpPr>
        <p:spPr>
          <a:xfrm>
            <a:off x="5085347" y="1153883"/>
            <a:ext cx="2491388" cy="307777"/>
          </a:xfrm>
          <a:prstGeom prst="rect">
            <a:avLst/>
          </a:prstGeom>
          <a:noFill/>
        </p:spPr>
        <p:txBody>
          <a:bodyPr wrap="none" rtlCol="0">
            <a:spAutoFit/>
          </a:bodyPr>
          <a:lstStyle/>
          <a:p>
            <a:r>
              <a:rPr lang="en-TR" b="1" dirty="0"/>
              <a:t>10 Tasks Completed (29%) </a:t>
            </a:r>
          </a:p>
        </p:txBody>
      </p:sp>
      <p:sp>
        <p:nvSpPr>
          <p:cNvPr id="16" name="TextBox 15">
            <a:extLst>
              <a:ext uri="{FF2B5EF4-FFF2-40B4-BE49-F238E27FC236}">
                <a16:creationId xmlns:a16="http://schemas.microsoft.com/office/drawing/2014/main" id="{13BED81A-2FDB-B96A-4415-B4F670DD5AB9}"/>
              </a:ext>
            </a:extLst>
          </p:cNvPr>
          <p:cNvSpPr txBox="1"/>
          <p:nvPr/>
        </p:nvSpPr>
        <p:spPr>
          <a:xfrm>
            <a:off x="7160576" y="1876707"/>
            <a:ext cx="2552302" cy="307777"/>
          </a:xfrm>
          <a:prstGeom prst="rect">
            <a:avLst/>
          </a:prstGeom>
          <a:noFill/>
        </p:spPr>
        <p:txBody>
          <a:bodyPr wrap="none" rtlCol="0">
            <a:spAutoFit/>
          </a:bodyPr>
          <a:lstStyle/>
          <a:p>
            <a:r>
              <a:rPr lang="en-TR" b="1" dirty="0"/>
              <a:t>12 Tasks In Progress (35%) </a:t>
            </a:r>
          </a:p>
        </p:txBody>
      </p:sp>
      <p:sp>
        <p:nvSpPr>
          <p:cNvPr id="17" name="TextBox 16">
            <a:extLst>
              <a:ext uri="{FF2B5EF4-FFF2-40B4-BE49-F238E27FC236}">
                <a16:creationId xmlns:a16="http://schemas.microsoft.com/office/drawing/2014/main" id="{F5158458-747C-A205-1D76-AC1301307297}"/>
              </a:ext>
            </a:extLst>
          </p:cNvPr>
          <p:cNvSpPr txBox="1"/>
          <p:nvPr/>
        </p:nvSpPr>
        <p:spPr>
          <a:xfrm>
            <a:off x="2727529" y="5211942"/>
            <a:ext cx="2382383" cy="307777"/>
          </a:xfrm>
          <a:prstGeom prst="rect">
            <a:avLst/>
          </a:prstGeom>
          <a:noFill/>
        </p:spPr>
        <p:txBody>
          <a:bodyPr wrap="none" rtlCol="0">
            <a:spAutoFit/>
          </a:bodyPr>
          <a:lstStyle/>
          <a:p>
            <a:r>
              <a:rPr lang="en-TR" b="1" dirty="0"/>
              <a:t>9 Tasks Not Started (27%)</a:t>
            </a:r>
          </a:p>
        </p:txBody>
      </p:sp>
      <p:sp>
        <p:nvSpPr>
          <p:cNvPr id="18" name="TextBox 17">
            <a:extLst>
              <a:ext uri="{FF2B5EF4-FFF2-40B4-BE49-F238E27FC236}">
                <a16:creationId xmlns:a16="http://schemas.microsoft.com/office/drawing/2014/main" id="{E11B7795-7703-2C34-1EA7-A65D13B20156}"/>
              </a:ext>
            </a:extLst>
          </p:cNvPr>
          <p:cNvSpPr txBox="1"/>
          <p:nvPr/>
        </p:nvSpPr>
        <p:spPr>
          <a:xfrm>
            <a:off x="4893356" y="5721839"/>
            <a:ext cx="2569934" cy="307777"/>
          </a:xfrm>
          <a:prstGeom prst="rect">
            <a:avLst/>
          </a:prstGeom>
          <a:noFill/>
        </p:spPr>
        <p:txBody>
          <a:bodyPr wrap="none" rtlCol="0">
            <a:spAutoFit/>
          </a:bodyPr>
          <a:lstStyle/>
          <a:p>
            <a:r>
              <a:rPr lang="en-TR" b="1" dirty="0"/>
              <a:t>3 Tasks Failed/Delayed (9%)</a:t>
            </a:r>
          </a:p>
        </p:txBody>
      </p:sp>
    </p:spTree>
    <p:extLst>
      <p:ext uri="{BB962C8B-B14F-4D97-AF65-F5344CB8AC3E}">
        <p14:creationId xmlns:p14="http://schemas.microsoft.com/office/powerpoint/2010/main" val="2241233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p:nvPr/>
        </p:nvSpPr>
        <p:spPr>
          <a:xfrm>
            <a:off x="496984" y="176681"/>
            <a:ext cx="10206185" cy="869933"/>
          </a:xfrm>
          <a:prstGeom prst="rect">
            <a:avLst/>
          </a:prstGeom>
          <a:noFill/>
          <a:ln>
            <a:noFill/>
          </a:ln>
        </p:spPr>
        <p:txBody>
          <a:bodyPr spcFirstLastPara="1" wrap="square" lIns="65000" tIns="65000" rIns="65000" bIns="65000" anchor="t" anchorCtr="0">
            <a:spAutoFit/>
          </a:bodyPr>
          <a:lstStyle/>
          <a:p>
            <a:pPr>
              <a:buClr>
                <a:srgbClr val="002060"/>
              </a:buClr>
              <a:buSzPts val="2400"/>
            </a:pPr>
            <a:r>
              <a:rPr lang="en-GB" sz="2400" b="1" dirty="0">
                <a:solidFill>
                  <a:srgbClr val="002060"/>
                </a:solidFill>
              </a:rPr>
              <a:t>Proposal for a revision in the Governance Structure</a:t>
            </a:r>
          </a:p>
          <a:p>
            <a:pPr>
              <a:buClr>
                <a:srgbClr val="002060"/>
              </a:buClr>
              <a:buSzPts val="2400"/>
            </a:pPr>
            <a:r>
              <a:rPr lang="tr-TR" sz="2400" b="1" i="0" u="none" strike="noStrike" cap="none" dirty="0">
                <a:solidFill>
                  <a:srgbClr val="41B7C8"/>
                </a:solidFill>
                <a:latin typeface="Arial"/>
                <a:ea typeface="Arial"/>
                <a:cs typeface="Arial"/>
                <a:sym typeface="Arial"/>
              </a:rPr>
              <a:t>ICG/CARIBE-EWS </a:t>
            </a:r>
            <a:r>
              <a:rPr lang="tr-TR" sz="2400" b="1" i="0" u="none" strike="noStrike" cap="none" dirty="0" err="1">
                <a:solidFill>
                  <a:srgbClr val="41B7C8"/>
                </a:solidFill>
                <a:latin typeface="Arial"/>
                <a:ea typeface="Arial"/>
                <a:cs typeface="Arial"/>
                <a:sym typeface="Arial"/>
              </a:rPr>
              <a:t>Steering</a:t>
            </a:r>
            <a:r>
              <a:rPr lang="tr-TR" sz="2400" b="1" i="0" u="none" strike="noStrike" cap="none" dirty="0">
                <a:solidFill>
                  <a:srgbClr val="41B7C8"/>
                </a:solidFill>
                <a:latin typeface="Arial"/>
                <a:ea typeface="Arial"/>
                <a:cs typeface="Arial"/>
                <a:sym typeface="Arial"/>
              </a:rPr>
              <a:t> </a:t>
            </a:r>
            <a:r>
              <a:rPr lang="tr-TR" sz="2400" b="1" i="0" u="none" strike="noStrike" cap="none" dirty="0" err="1">
                <a:solidFill>
                  <a:srgbClr val="41B7C8"/>
                </a:solidFill>
                <a:latin typeface="Arial"/>
                <a:ea typeface="Arial"/>
                <a:cs typeface="Arial"/>
                <a:sym typeface="Arial"/>
              </a:rPr>
              <a:t>Committee</a:t>
            </a:r>
            <a:endParaRPr lang="en-US" sz="2400" b="1" i="0" u="none" strike="noStrike" cap="none" dirty="0">
              <a:solidFill>
                <a:srgbClr val="41B7C8"/>
              </a:solidFill>
              <a:latin typeface="Arial"/>
              <a:ea typeface="Arial"/>
              <a:cs typeface="Arial"/>
              <a:sym typeface="Arial"/>
            </a:endParaRPr>
          </a:p>
        </p:txBody>
      </p:sp>
      <p:sp>
        <p:nvSpPr>
          <p:cNvPr id="2" name="TextBox 1">
            <a:extLst>
              <a:ext uri="{FF2B5EF4-FFF2-40B4-BE49-F238E27FC236}">
                <a16:creationId xmlns:a16="http://schemas.microsoft.com/office/drawing/2014/main" id="{D666726A-A333-4FD7-3FAA-64A5C74259C3}"/>
              </a:ext>
            </a:extLst>
          </p:cNvPr>
          <p:cNvSpPr txBox="1"/>
          <p:nvPr/>
        </p:nvSpPr>
        <p:spPr>
          <a:xfrm>
            <a:off x="496984" y="1379096"/>
            <a:ext cx="11510137" cy="1200329"/>
          </a:xfrm>
          <a:prstGeom prst="rect">
            <a:avLst/>
          </a:prstGeom>
          <a:noFill/>
        </p:spPr>
        <p:txBody>
          <a:bodyPr wrap="square" rtlCol="0">
            <a:spAutoFit/>
          </a:bodyPr>
          <a:lstStyle/>
          <a:p>
            <a:pPr marL="285750" indent="-285750">
              <a:buFontTx/>
              <a:buChar char="-"/>
            </a:pPr>
            <a:r>
              <a:rPr lang="en-TR" sz="1800" dirty="0"/>
              <a:t>ICG/CARIBE-EWS is </a:t>
            </a:r>
            <a:r>
              <a:rPr lang="en-TR" sz="1800" b="1" dirty="0">
                <a:solidFill>
                  <a:srgbClr val="C00000"/>
                </a:solidFill>
              </a:rPr>
              <a:t>the only ICG that has no Steering Committee</a:t>
            </a:r>
          </a:p>
          <a:p>
            <a:pPr marL="285750" indent="-285750">
              <a:buFontTx/>
              <a:buChar char="-"/>
            </a:pPr>
            <a:r>
              <a:rPr lang="en-TR" sz="1800" dirty="0">
                <a:solidFill>
                  <a:schemeClr val="tx1"/>
                </a:solidFill>
              </a:rPr>
              <a:t>In-person Steering Committee Meetings could take place </a:t>
            </a:r>
            <a:r>
              <a:rPr lang="en-TR" sz="1800" b="1" dirty="0">
                <a:solidFill>
                  <a:srgbClr val="C00000"/>
                </a:solidFill>
              </a:rPr>
              <a:t>in Member States where an ICG can not be organised </a:t>
            </a:r>
            <a:r>
              <a:rPr lang="en-TR" sz="1800" dirty="0">
                <a:solidFill>
                  <a:schemeClr val="tx1"/>
                </a:solidFill>
              </a:rPr>
              <a:t>for one reason or another.</a:t>
            </a:r>
          </a:p>
          <a:p>
            <a:pPr marL="285750" indent="-285750">
              <a:buFontTx/>
              <a:buChar char="-"/>
            </a:pPr>
            <a:r>
              <a:rPr lang="en-TR" sz="1800" dirty="0">
                <a:solidFill>
                  <a:schemeClr val="tx1"/>
                </a:solidFill>
              </a:rPr>
              <a:t>Member State targeted </a:t>
            </a:r>
            <a:r>
              <a:rPr lang="en-TR" sz="1800" b="1" dirty="0">
                <a:solidFill>
                  <a:srgbClr val="C00000"/>
                </a:solidFill>
              </a:rPr>
              <a:t>capacity building activities </a:t>
            </a:r>
            <a:r>
              <a:rPr lang="en-TR" sz="1800" dirty="0">
                <a:solidFill>
                  <a:schemeClr val="tx1"/>
                </a:solidFill>
              </a:rPr>
              <a:t>can be organized back-to-back with SC Meeting.</a:t>
            </a:r>
          </a:p>
        </p:txBody>
      </p:sp>
      <p:sp>
        <p:nvSpPr>
          <p:cNvPr id="3" name="TextBox 2">
            <a:extLst>
              <a:ext uri="{FF2B5EF4-FFF2-40B4-BE49-F238E27FC236}">
                <a16:creationId xmlns:a16="http://schemas.microsoft.com/office/drawing/2014/main" id="{BADAC581-D577-0A40-D447-606B159867EE}"/>
              </a:ext>
            </a:extLst>
          </p:cNvPr>
          <p:cNvSpPr txBox="1"/>
          <p:nvPr/>
        </p:nvSpPr>
        <p:spPr>
          <a:xfrm>
            <a:off x="496984" y="2744315"/>
            <a:ext cx="11510137" cy="2893100"/>
          </a:xfrm>
          <a:prstGeom prst="rect">
            <a:avLst/>
          </a:prstGeom>
          <a:noFill/>
        </p:spPr>
        <p:txBody>
          <a:bodyPr wrap="square" rtlCol="0">
            <a:spAutoFit/>
          </a:bodyPr>
          <a:lstStyle/>
          <a:p>
            <a:r>
              <a:rPr lang="en-GB" b="1" dirty="0"/>
              <a:t>Example Terms of Reference</a:t>
            </a:r>
          </a:p>
          <a:p>
            <a:r>
              <a:rPr lang="en-GB" b="1" dirty="0"/>
              <a:t>CARIBE-EWS Steering Committee</a:t>
            </a:r>
          </a:p>
          <a:p>
            <a:endParaRPr lang="en-GB" dirty="0"/>
          </a:p>
          <a:p>
            <a:r>
              <a:rPr lang="en-GB" dirty="0"/>
              <a:t>1. The Steering Committee shall act in an </a:t>
            </a:r>
            <a:r>
              <a:rPr lang="en-GB" b="1" dirty="0">
                <a:solidFill>
                  <a:srgbClr val="C00000"/>
                </a:solidFill>
              </a:rPr>
              <a:t>advisory capacity to the Chair of the ICG/CARIBE-EWS </a:t>
            </a:r>
            <a:r>
              <a:rPr lang="en-GB" dirty="0"/>
              <a:t>during the inter-sessional period.</a:t>
            </a:r>
          </a:p>
          <a:p>
            <a:r>
              <a:rPr lang="en-GB" dirty="0"/>
              <a:t>2. The Steering Committee shall coordinate and integrate the work of ICG/CARIBE-EWS in the inter-sessional periods, as implemented through the various technical and regional working groups and task teams, including but not limited to:</a:t>
            </a:r>
          </a:p>
          <a:p>
            <a:r>
              <a:rPr lang="en-GB" dirty="0"/>
              <a:t>	● ...</a:t>
            </a:r>
          </a:p>
          <a:p>
            <a:r>
              <a:rPr lang="en-GB" dirty="0"/>
              <a:t>	● ...</a:t>
            </a:r>
          </a:p>
          <a:p>
            <a:r>
              <a:rPr lang="en-GB" dirty="0"/>
              <a:t>	● Guide the work and direction of the ICG/CARIBE-EWS to help deliver the goals of the UN Ocean Decade Tsunami Programme in 		support of its 10-year Scientific Research Implementation 	and Development Plan.</a:t>
            </a:r>
          </a:p>
          <a:p>
            <a:pPr marL="342900" indent="-342900">
              <a:buAutoNum type="arabicPeriod" startAt="3"/>
            </a:pPr>
            <a:r>
              <a:rPr lang="en-GB" b="1" dirty="0">
                <a:solidFill>
                  <a:srgbClr val="C00000"/>
                </a:solidFill>
              </a:rPr>
              <a:t>The Steering Group will be composed of the ICG/CARIBE-EWS Officers (Chair and the Vice-Chairs), Chairs of the Working Groups and Task Teams, Representatives of the TSPs and CTIC, and other members’ representatives by invitation of the Chair</a:t>
            </a:r>
            <a:r>
              <a:rPr lang="en-GB" dirty="0"/>
              <a:t>. </a:t>
            </a:r>
          </a:p>
          <a:p>
            <a:endParaRPr lang="en-TR" dirty="0"/>
          </a:p>
        </p:txBody>
      </p:sp>
    </p:spTree>
    <p:extLst>
      <p:ext uri="{BB962C8B-B14F-4D97-AF65-F5344CB8AC3E}">
        <p14:creationId xmlns:p14="http://schemas.microsoft.com/office/powerpoint/2010/main" val="2224294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p:nvPr/>
        </p:nvSpPr>
        <p:spPr>
          <a:xfrm>
            <a:off x="496984" y="176681"/>
            <a:ext cx="10206185" cy="1239265"/>
          </a:xfrm>
          <a:prstGeom prst="rect">
            <a:avLst/>
          </a:prstGeom>
          <a:noFill/>
          <a:ln>
            <a:noFill/>
          </a:ln>
        </p:spPr>
        <p:txBody>
          <a:bodyPr spcFirstLastPara="1" wrap="square" lIns="65000" tIns="65000" rIns="65000" bIns="65000" anchor="t" anchorCtr="0">
            <a:spAutoFit/>
          </a:bodyPr>
          <a:lstStyle/>
          <a:p>
            <a:pPr>
              <a:buClr>
                <a:srgbClr val="002060"/>
              </a:buClr>
              <a:buSzPts val="2400"/>
            </a:pPr>
            <a:r>
              <a:rPr lang="en-GB" sz="2400" b="1" dirty="0">
                <a:solidFill>
                  <a:srgbClr val="002060"/>
                </a:solidFill>
              </a:rPr>
              <a:t>Requirements for an in-person ICG</a:t>
            </a:r>
          </a:p>
          <a:p>
            <a:pPr>
              <a:buClr>
                <a:srgbClr val="002060"/>
              </a:buClr>
              <a:buSzPts val="2400"/>
            </a:pPr>
            <a:r>
              <a:rPr lang="tr-TR" sz="2400" b="1" i="0" u="none" strike="noStrike" cap="none" dirty="0">
                <a:solidFill>
                  <a:srgbClr val="41B7C8"/>
                </a:solidFill>
                <a:latin typeface="Arial"/>
                <a:ea typeface="Arial"/>
                <a:cs typeface="Arial"/>
                <a:sym typeface="Arial"/>
              </a:rPr>
              <a:t>Host Country </a:t>
            </a:r>
            <a:endParaRPr lang="en-US" sz="2400" b="1" i="0" u="none" strike="noStrike" cap="none" dirty="0">
              <a:solidFill>
                <a:srgbClr val="41B7C8"/>
              </a:solidFill>
              <a:latin typeface="Arial"/>
              <a:ea typeface="Arial"/>
              <a:cs typeface="Arial"/>
              <a:sym typeface="Arial"/>
            </a:endParaRPr>
          </a:p>
          <a:p>
            <a:pPr>
              <a:buClr>
                <a:srgbClr val="002060"/>
              </a:buClr>
              <a:buSzPts val="2400"/>
            </a:pPr>
            <a:endParaRPr lang="en-GB" sz="2400" b="1" dirty="0">
              <a:solidFill>
                <a:srgbClr val="002060"/>
              </a:solidFill>
            </a:endParaRPr>
          </a:p>
        </p:txBody>
      </p:sp>
      <p:sp>
        <p:nvSpPr>
          <p:cNvPr id="3" name="TextBox 2">
            <a:extLst>
              <a:ext uri="{FF2B5EF4-FFF2-40B4-BE49-F238E27FC236}">
                <a16:creationId xmlns:a16="http://schemas.microsoft.com/office/drawing/2014/main" id="{9305D030-E64F-D807-941F-947126D73379}"/>
              </a:ext>
            </a:extLst>
          </p:cNvPr>
          <p:cNvSpPr txBox="1"/>
          <p:nvPr/>
        </p:nvSpPr>
        <p:spPr>
          <a:xfrm>
            <a:off x="496984" y="1610818"/>
            <a:ext cx="11510137" cy="5078313"/>
          </a:xfrm>
          <a:prstGeom prst="rect">
            <a:avLst/>
          </a:prstGeom>
          <a:noFill/>
        </p:spPr>
        <p:txBody>
          <a:bodyPr wrap="square" rtlCol="0">
            <a:spAutoFit/>
          </a:bodyPr>
          <a:lstStyle/>
          <a:p>
            <a:pPr marL="285750" indent="-285750" algn="just">
              <a:buFontTx/>
              <a:buChar char="-"/>
            </a:pPr>
            <a:r>
              <a:rPr lang="en-TR" sz="1800" dirty="0"/>
              <a:t>UNESCO Requirement is 6 months in advance counter-signature of the Host Country Agreement</a:t>
            </a:r>
          </a:p>
          <a:p>
            <a:pPr marL="285750" indent="-285750" algn="just">
              <a:buFontTx/>
              <a:buChar char="-"/>
            </a:pPr>
            <a:r>
              <a:rPr lang="en-TR" sz="1800" dirty="0">
                <a:solidFill>
                  <a:srgbClr val="C00000"/>
                </a:solidFill>
              </a:rPr>
              <a:t>It’s critical to reach a decision on the </a:t>
            </a:r>
            <a:r>
              <a:rPr lang="en-GB" sz="1800" dirty="0">
                <a:solidFill>
                  <a:srgbClr val="C00000"/>
                </a:solidFill>
              </a:rPr>
              <a:t>date and place of the next ICG within the current ICG to ensure efficiency, optimization of the administrative procedures, and maximization of the in-person participation. </a:t>
            </a:r>
          </a:p>
          <a:p>
            <a:pPr marL="285750" indent="-285750" algn="just">
              <a:buFontTx/>
              <a:buChar char="-"/>
            </a:pPr>
            <a:r>
              <a:rPr lang="en-GB" sz="1800" dirty="0"/>
              <a:t>In case this is not possible, then the ICG could consider</a:t>
            </a:r>
          </a:p>
          <a:p>
            <a:pPr marL="285750" indent="-285750" algn="just">
              <a:buFontTx/>
              <a:buChar char="-"/>
            </a:pPr>
            <a:endParaRPr lang="en-GB" sz="1800" dirty="0"/>
          </a:p>
          <a:p>
            <a:pPr marL="285750" lvl="3" indent="-285750" algn="just">
              <a:buFontTx/>
              <a:buChar char="-"/>
            </a:pPr>
            <a:r>
              <a:rPr lang="en-GB" sz="1800" i="1" dirty="0">
                <a:solidFill>
                  <a:schemeClr val="tx1"/>
                </a:solidFill>
                <a:effectLst/>
                <a:latin typeface="Arial" panose="020B0604020202020204" pitchFamily="34" charset="0"/>
                <a:ea typeface="SimSun" panose="02010600030101010101" pitchFamily="2" charset="-122"/>
                <a:cs typeface="Arial" panose="020B0604020202020204" pitchFamily="34" charset="0"/>
              </a:rPr>
              <a:t>to decide automatically for an online next session if no Member State expresses its availability under the respective agenda item on the last day of the current ICG session, </a:t>
            </a:r>
          </a:p>
          <a:p>
            <a:pPr marL="285750" indent="-285750" algn="just">
              <a:buFontTx/>
              <a:buChar char="-"/>
            </a:pPr>
            <a:endParaRPr lang="en-GB" sz="1800" dirty="0">
              <a:solidFill>
                <a:schemeClr val="tx1"/>
              </a:solidFill>
              <a:latin typeface="Arial" panose="020B0604020202020204" pitchFamily="34" charset="0"/>
              <a:ea typeface="SimSun" panose="02010600030101010101" pitchFamily="2" charset="-122"/>
              <a:cs typeface="Arial" panose="020B0604020202020204" pitchFamily="34" charset="0"/>
            </a:endParaRPr>
          </a:p>
          <a:p>
            <a:pPr algn="just"/>
            <a:r>
              <a:rPr lang="en-GB" sz="1800" dirty="0">
                <a:solidFill>
                  <a:schemeClr val="tx1"/>
                </a:solidFill>
                <a:latin typeface="Arial" panose="020B0604020202020204" pitchFamily="34" charset="0"/>
                <a:ea typeface="SimSun" panose="02010600030101010101" pitchFamily="2" charset="-122"/>
                <a:cs typeface="Arial" panose="020B0604020202020204" pitchFamily="34" charset="0"/>
              </a:rPr>
              <a:t>     </a:t>
            </a:r>
            <a:r>
              <a:rPr lang="en-GB" sz="1800" dirty="0">
                <a:solidFill>
                  <a:schemeClr val="tx1"/>
                </a:solidFill>
                <a:effectLst/>
                <a:latin typeface="Arial" panose="020B0604020202020204" pitchFamily="34" charset="0"/>
                <a:ea typeface="SimSun" panose="02010600030101010101" pitchFamily="2" charset="-122"/>
                <a:cs typeface="Arial" panose="020B0604020202020204" pitchFamily="34" charset="0"/>
              </a:rPr>
              <a:t>or</a:t>
            </a:r>
          </a:p>
          <a:p>
            <a:pPr algn="just"/>
            <a:endParaRPr lang="en-GB" sz="18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p>
            <a:pPr marL="285750" indent="-285750" algn="just">
              <a:buFontTx/>
              <a:buChar char="-"/>
            </a:pPr>
            <a:r>
              <a:rPr lang="en-GB" sz="1800" i="1" dirty="0">
                <a:solidFill>
                  <a:schemeClr val="tx1"/>
                </a:solidFill>
                <a:latin typeface="Arial" panose="020B0604020202020204" pitchFamily="34" charset="0"/>
                <a:ea typeface="SimSun" panose="02010600030101010101" pitchFamily="2" charset="-122"/>
                <a:cs typeface="Arial" panose="020B0604020202020204" pitchFamily="34" charset="0"/>
              </a:rPr>
              <a:t>if no Member State expresses its availability under the respective agenda item on the last day of the current ICG/CARIBE-EWS session, to request the Secretariat to issue a Circular Letter within two weeks after the current ICG/CARIBE-EWS session inviting all Member States of ICG/CARIBE-EWS to host the next session of the ICG/CARIBE-EWS with a deadline of 3 months after the current ICG/CARIBE-EWS session, and in case no Member State expresses its availability by then, to automatically decide on the next session of the ICG/CARIBE-EWS to be conducted online. </a:t>
            </a:r>
          </a:p>
          <a:p>
            <a:pPr marL="285750" indent="-285750" algn="just">
              <a:buFontTx/>
              <a:buChar char="-"/>
            </a:pPr>
            <a:endParaRPr lang="en-GB" sz="1800" dirty="0">
              <a:latin typeface="Arial" panose="020B0604020202020204" pitchFamily="34" charset="0"/>
              <a:ea typeface="SimSun" panose="02010600030101010101" pitchFamily="2" charset="-122"/>
              <a:cs typeface="Arial" panose="020B0604020202020204" pitchFamily="34" charset="0"/>
            </a:endParaRPr>
          </a:p>
          <a:p>
            <a:pPr marL="285750" indent="-285750" algn="just">
              <a:buFontTx/>
              <a:buChar char="-"/>
            </a:pPr>
            <a:endParaRPr lang="en-TR" sz="1800" dirty="0"/>
          </a:p>
        </p:txBody>
      </p:sp>
    </p:spTree>
    <p:extLst>
      <p:ext uri="{BB962C8B-B14F-4D97-AF65-F5344CB8AC3E}">
        <p14:creationId xmlns:p14="http://schemas.microsoft.com/office/powerpoint/2010/main" val="2277201891"/>
      </p:ext>
    </p:extLst>
  </p:cSld>
  <p:clrMapOvr>
    <a:masterClrMapping/>
  </p:clrMapOvr>
</p:sld>
</file>

<file path=ppt/theme/theme1.xml><?xml version="1.0" encoding="utf-8"?>
<a:theme xmlns:a="http://schemas.openxmlformats.org/drawingml/2006/main" name="9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1143</TotalTime>
  <Words>1489</Words>
  <Application>Microsoft Macintosh PowerPoint</Application>
  <PresentationFormat>Widescreen</PresentationFormat>
  <Paragraphs>131</Paragraphs>
  <Slides>11</Slides>
  <Notes>11</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11</vt:i4>
      </vt:variant>
    </vt:vector>
  </HeadingPairs>
  <TitlesOfParts>
    <vt:vector size="20" baseType="lpstr">
      <vt:lpstr>Arial</vt:lpstr>
      <vt:lpstr>Open Sans</vt:lpstr>
      <vt:lpstr>Calibri</vt:lpstr>
      <vt:lpstr>Roboto</vt:lpstr>
      <vt:lpstr>9_Custom Design</vt:lpstr>
      <vt:lpstr>1_Office Theme</vt:lpstr>
      <vt:lpstr>8_Custom Design</vt:lpstr>
      <vt:lpstr>4_Custom Design</vt:lpstr>
      <vt:lpstr>6_Custom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Tesan, Maeva</dc:creator>
  <cp:lastModifiedBy>Ocal Necmioglu (UNESCO/IOC)</cp:lastModifiedBy>
  <cp:revision>30</cp:revision>
  <dcterms:created xsi:type="dcterms:W3CDTF">2019-09-03T09:02:06Z</dcterms:created>
  <dcterms:modified xsi:type="dcterms:W3CDTF">2024-05-04T15:19:43Z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0x0101009354335BECF21B40B6CCFAE91E076EEB</vt:lpwstr>
  </property>
</Properties>
</file>