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2" r:id="rId4"/>
    <p:sldId id="274" r:id="rId5"/>
    <p:sldId id="275" r:id="rId6"/>
    <p:sldId id="273" r:id="rId7"/>
    <p:sldId id="27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598" autoAdjust="0"/>
  </p:normalViewPr>
  <p:slideViewPr>
    <p:cSldViewPr snapToGrid="0">
      <p:cViewPr varScale="1">
        <p:scale>
          <a:sx n="79" d="100"/>
          <a:sy n="79" d="100"/>
        </p:scale>
        <p:origin x="6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57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9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68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62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40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55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4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41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22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9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6B4F7-78B8-4149-B0B2-CE6F47762CD2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02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7900" y="252921"/>
            <a:ext cx="1098222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17th session ICG/CARIBE EWS, May 6-9, </a:t>
            </a:r>
            <a:r>
              <a:rPr lang="fr-FR" i="1" dirty="0"/>
              <a:t>2024</a:t>
            </a:r>
          </a:p>
          <a:p>
            <a:endParaRPr lang="fr-FR" dirty="0"/>
          </a:p>
          <a:p>
            <a:endParaRPr lang="fr-FR" dirty="0"/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Working Group 1: Risk Knowledge</a:t>
            </a: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600" i="1" dirty="0">
                <a:solidFill>
                  <a:srgbClr val="000000"/>
                </a:solidFill>
                <a:latin typeface="Arial" panose="020B0604020202020204" pitchFamily="34" charset="0"/>
              </a:rPr>
              <a:t>Chair: Frédéric </a:t>
            </a:r>
            <a:r>
              <a:rPr lang="fr-FR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Dondin</a:t>
            </a:r>
            <a:r>
              <a:rPr lang="fr-FR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(France) </a:t>
            </a:r>
          </a:p>
          <a:p>
            <a:r>
              <a:rPr lang="fr-FR" sz="1600" i="1" dirty="0">
                <a:solidFill>
                  <a:srgbClr val="000000"/>
                </a:solidFill>
                <a:latin typeface="Arial" panose="020B0604020202020204" pitchFamily="34" charset="0"/>
              </a:rPr>
              <a:t>Vice-Chair: Raphaël Paris (France) </a:t>
            </a: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Purpose of the WG: to advise the ICG on the identification and characterization of the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risk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associated with tsunami and other coastal hazards, and their assessment and required modelling. </a:t>
            </a: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u="sng" dirty="0" err="1">
                <a:solidFill>
                  <a:srgbClr val="000000"/>
                </a:solidFill>
                <a:latin typeface="Arial" panose="020B0604020202020204" pitchFamily="34" charset="0"/>
              </a:rPr>
              <a:t>Tasks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Review and evaluate required methods and data sets, including bathymetry and coastal topography for determining coastal hazards.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Advise Member States on the requirements for operating the appropriate models for risk assessment.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Advise and build capacity for risk assessments and their interpretation.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Present a progress report based on the Key Performance Indicators related to the United Nations (UN) Ocean Decade Tsunami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Programme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(ODTP).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Advise and seek advice from Member States about other coastal hazards that can be included into the warning system.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 Promote the sharing of experience and expertise, and capacity building essential to effective tsunami risk knowledge.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363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0906" y="326118"/>
            <a:ext cx="1087127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Recommendations</a:t>
            </a:r>
            <a:r>
              <a:rPr lang="fr-FR" dirty="0"/>
              <a:t> last ICG CARIBE EWS meeting, April 2023:</a:t>
            </a:r>
          </a:p>
          <a:p>
            <a:endParaRPr lang="fr-FR" dirty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member states: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 States to nominate members to actively engage in the Working Group.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Last updated list of members dates back to April 2023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New nominated member: </a:t>
            </a:r>
            <a:r>
              <a:rPr lang="en-US" dirty="0" err="1" smtClean="0">
                <a:solidFill>
                  <a:srgbClr val="0070C0"/>
                </a:solidFill>
              </a:rPr>
              <a:t>Joël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Letang</a:t>
            </a:r>
            <a:r>
              <a:rPr lang="en-US" dirty="0" smtClean="0">
                <a:solidFill>
                  <a:srgbClr val="0070C0"/>
                </a:solidFill>
              </a:rPr>
              <a:t> (USVI).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Member States to nominate members with modeling experience to assist to get files prepared for display on CATSAM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Forthcoming expert meetings will be the opportunity to imply experts with modeling experience, and possibly to nominate them as new experts of WG1.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Member </a:t>
            </a:r>
            <a:r>
              <a:rPr lang="en-US" dirty="0"/>
              <a:t>States to upload their elevation data, at a minimum to provide status of available data (e.g., extent, resolution, access, etc</a:t>
            </a:r>
            <a:r>
              <a:rPr lang="en-US" dirty="0" smtClean="0"/>
              <a:t>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WG Chair and co-chair will initiate a new consultation this year to encourage Member States to provide updated data.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6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816" y="326117"/>
            <a:ext cx="111863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Recommendations</a:t>
            </a:r>
            <a:r>
              <a:rPr lang="fr-FR" dirty="0"/>
              <a:t> last ICG CARIBE EWS meeting, April 2023:</a:t>
            </a:r>
          </a:p>
          <a:p>
            <a:endParaRPr lang="fr-FR" dirty="0"/>
          </a:p>
          <a:p>
            <a:r>
              <a:rPr lang="en-US" dirty="0" smtClean="0"/>
              <a:t>To </a:t>
            </a:r>
            <a:r>
              <a:rPr lang="en-US" dirty="0"/>
              <a:t>WG1: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provide WG2 with the parameters, including associated files (e.g., </a:t>
            </a:r>
            <a:r>
              <a:rPr lang="en-US" dirty="0" err="1"/>
              <a:t>shapefiles</a:t>
            </a:r>
            <a:r>
              <a:rPr lang="en-US" dirty="0"/>
              <a:t>, </a:t>
            </a:r>
            <a:r>
              <a:rPr lang="en-US" dirty="0" err="1"/>
              <a:t>geotiff</a:t>
            </a:r>
            <a:r>
              <a:rPr lang="en-US" dirty="0"/>
              <a:t>, etc.) of </a:t>
            </a:r>
            <a:r>
              <a:rPr lang="en-US" dirty="0" smtClean="0"/>
              <a:t>tsunami scenarios </a:t>
            </a:r>
            <a:r>
              <a:rPr lang="en-US" dirty="0"/>
              <a:t>once they are available for future Caribe Wave exercises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WG1 had recent discussions (online) on new scenarios (seismic sources) to be implemented to CATSAM:</a:t>
            </a:r>
            <a:endParaRPr lang="fr-FR" dirty="0"/>
          </a:p>
          <a:p>
            <a:endParaRPr lang="en-US" dirty="0"/>
          </a:p>
        </p:txBody>
      </p:sp>
      <p:pic>
        <p:nvPicPr>
          <p:cNvPr id="3" name="Espace réservé pour une image  4" descr="Cordrie2022_MegaEarthquake_TsunamiSource_PreColombia.pdf-Master PDF Edito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4"/>
          <a:stretch/>
        </p:blipFill>
        <p:spPr>
          <a:xfrm>
            <a:off x="7735284" y="2911440"/>
            <a:ext cx="4074095" cy="362554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26126" y="2911440"/>
            <a:ext cx="6866896" cy="33855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0070C0"/>
                </a:solidFill>
              </a:rPr>
              <a:t>Rashidi</a:t>
            </a:r>
            <a:r>
              <a:rPr lang="en-US" sz="1600" dirty="0">
                <a:solidFill>
                  <a:srgbClr val="0070C0"/>
                </a:solidFill>
              </a:rPr>
              <a:t> et al. (2023): 6 new </a:t>
            </a:r>
            <a:r>
              <a:rPr lang="en-US" sz="1600" dirty="0" smtClean="0">
                <a:solidFill>
                  <a:srgbClr val="0070C0"/>
                </a:solidFill>
              </a:rPr>
              <a:t>scenarios in the Lesser Antilles, </a:t>
            </a:r>
            <a:r>
              <a:rPr lang="en-US" sz="1600" dirty="0">
                <a:solidFill>
                  <a:srgbClr val="0070C0"/>
                </a:solidFill>
              </a:rPr>
              <a:t>some of them having no </a:t>
            </a:r>
            <a:r>
              <a:rPr lang="en-US" sz="1600" dirty="0" smtClean="0">
                <a:solidFill>
                  <a:srgbClr val="0070C0"/>
                </a:solidFill>
              </a:rPr>
              <a:t>equivalent </a:t>
            </a:r>
            <a:r>
              <a:rPr lang="en-US" sz="1600" dirty="0">
                <a:solidFill>
                  <a:srgbClr val="0070C0"/>
                </a:solidFill>
              </a:rPr>
              <a:t>in the CATSAM </a:t>
            </a:r>
            <a:r>
              <a:rPr lang="en-US" sz="1600" dirty="0" smtClean="0">
                <a:solidFill>
                  <a:srgbClr val="0070C0"/>
                </a:solidFill>
              </a:rPr>
              <a:t>database.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70C0"/>
                </a:solidFill>
              </a:rPr>
              <a:t>Useche</a:t>
            </a:r>
            <a:r>
              <a:rPr lang="en-US" sz="1600" dirty="0" smtClean="0">
                <a:solidFill>
                  <a:srgbClr val="0070C0"/>
                </a:solidFill>
              </a:rPr>
              <a:t> et al. (2022): 1839-like scenario, no equivalent in CATSAM.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70C0"/>
                </a:solidFill>
              </a:rPr>
              <a:t>Cordrie</a:t>
            </a:r>
            <a:r>
              <a:rPr lang="en-US" sz="1600" dirty="0" smtClean="0">
                <a:solidFill>
                  <a:srgbClr val="0070C0"/>
                </a:solidFill>
              </a:rPr>
              <a:t> et al. (2022): new megathrust scenario in the </a:t>
            </a:r>
            <a:r>
              <a:rPr lang="en-US" sz="1600" dirty="0" err="1" smtClean="0">
                <a:solidFill>
                  <a:srgbClr val="0070C0"/>
                </a:solidFill>
              </a:rPr>
              <a:t>Anegada</a:t>
            </a:r>
            <a:r>
              <a:rPr lang="en-US" sz="1600" dirty="0" smtClean="0">
                <a:solidFill>
                  <a:srgbClr val="0070C0"/>
                </a:solidFill>
              </a:rPr>
              <a:t> passage as a source of the pre-Colombian tsunami, likely similar to some scenarios of CATSAM but slightly different geometry. Not a priority.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These scenarios were not validated by all the experts contacted, as there is a debate on the </a:t>
            </a:r>
            <a:r>
              <a:rPr lang="en-US" dirty="0" err="1" smtClean="0">
                <a:solidFill>
                  <a:srgbClr val="0070C0"/>
                </a:solidFill>
              </a:rPr>
              <a:t>realibility</a:t>
            </a:r>
            <a:r>
              <a:rPr lang="en-US" dirty="0" smtClean="0">
                <a:solidFill>
                  <a:srgbClr val="0070C0"/>
                </a:solidFill>
              </a:rPr>
              <a:t> of some of them. A second round of discussion is needed.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09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5566" y="326117"/>
            <a:ext cx="11196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Recommendations</a:t>
            </a:r>
            <a:r>
              <a:rPr lang="fr-FR" dirty="0"/>
              <a:t> last ICG CARIBE EWS meeting, April 2023:</a:t>
            </a:r>
          </a:p>
          <a:p>
            <a:endParaRPr lang="fr-FR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organize an Experts Meetings on “Non-Seismic Sources of Tsunamis for the Caribbean</a:t>
            </a:r>
            <a:r>
              <a:rPr lang="en-US" dirty="0" smtClean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organize an Experts Meetings on “Seismic Sources of Tsunamis in the NW Caribbean”.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The two meetings are scheduled for December 2-5, 2024 in San José, Costa-Rica, kindly hosted by the Universidad Nacional de Costa Rica (thanks to Silvia!).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25 experts contacted - we are waiting for information on their availability and funding.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CATSAM: only one non-seismic scenario included (landslide at </a:t>
            </a:r>
            <a:r>
              <a:rPr lang="en-US" dirty="0" err="1" smtClean="0">
                <a:solidFill>
                  <a:srgbClr val="0070C0"/>
                </a:solidFill>
              </a:rPr>
              <a:t>Kick’em</a:t>
            </a:r>
            <a:r>
              <a:rPr lang="en-US" dirty="0" smtClean="0">
                <a:solidFill>
                  <a:srgbClr val="0070C0"/>
                </a:solidFill>
              </a:rPr>
              <a:t> Jenny submarine volcano) and two scenarios in the NW Caribbean (in the Gulf of Honduras) – an update is needed after the meetings (2025).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027" y="4114800"/>
            <a:ext cx="4801133" cy="24283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690" y="4123873"/>
            <a:ext cx="4049036" cy="24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5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83661" y="326117"/>
            <a:ext cx="108949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Recommendations</a:t>
            </a:r>
            <a:r>
              <a:rPr lang="fr-FR" dirty="0"/>
              <a:t> last ICG CARIBE EWS meeting, April 2023:</a:t>
            </a:r>
          </a:p>
          <a:p>
            <a:endParaRPr lang="fr-FR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compile and prioritize a list of non-seismic sources; </a:t>
            </a:r>
            <a:r>
              <a:rPr lang="en-US" b="1" dirty="0"/>
              <a:t>encourages </a:t>
            </a:r>
            <a:r>
              <a:rPr lang="en-US" dirty="0"/>
              <a:t>models of scenarios to be available, when possible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This task will be mostly addressed after the meeting on non-seismic sources of tsunamis.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We’ll also benefit from: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new publications on volcanic / landslide sources of tsunamis in the Caribbean (the WG has a list of references that is frequently updated).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the work by the Task Team leaded by </a:t>
            </a:r>
            <a:r>
              <a:rPr lang="en-US" dirty="0" err="1" smtClean="0">
                <a:solidFill>
                  <a:srgbClr val="0070C0"/>
                </a:solidFill>
              </a:rPr>
              <a:t>Valérie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Clouard</a:t>
            </a:r>
            <a:r>
              <a:rPr lang="en-US" dirty="0" smtClean="0">
                <a:solidFill>
                  <a:srgbClr val="0070C0"/>
                </a:solidFill>
              </a:rPr>
              <a:t> (cf. new paper published in Bulletin of Volcanology on the implementation of a VONUT procedure for volcanic tsunamis).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and the new IOC Technical Series report on volcanic tsunamis (TOWS ad-hoc task team leaded by François </a:t>
            </a:r>
            <a:r>
              <a:rPr lang="en-US" dirty="0" err="1" smtClean="0">
                <a:solidFill>
                  <a:srgbClr val="0070C0"/>
                </a:solidFill>
              </a:rPr>
              <a:t>Schindelé</a:t>
            </a:r>
            <a:r>
              <a:rPr lang="en-US" dirty="0" smtClean="0">
                <a:solidFill>
                  <a:srgbClr val="0070C0"/>
                </a:solidFill>
              </a:rPr>
              <a:t>).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7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9816" y="326117"/>
            <a:ext cx="113322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Recommendations</a:t>
            </a:r>
            <a:r>
              <a:rPr lang="fr-FR" dirty="0"/>
              <a:t> last ICG CARIBE EWS meeting, April 2023:</a:t>
            </a:r>
          </a:p>
          <a:p>
            <a:endParaRPr lang="fr-FR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organize a regional training on the development of digital elevation models (DEMs) for tsunami inundation modeling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Still relevant but ranked as priority 2 compared to the two expert meetings.</a:t>
            </a:r>
            <a:endParaRPr lang="en-US" dirty="0">
              <a:solidFill>
                <a:srgbClr val="0070C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</a:rPr>
              <a:t>As a reminder, the aims of the training would be to: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4"/>
            <a:r>
              <a:rPr lang="en-US" dirty="0">
                <a:solidFill>
                  <a:srgbClr val="0070C0"/>
                </a:solidFill>
              </a:rPr>
              <a:t>1. Review and evaluate the required methods and data sets, including</a:t>
            </a:r>
          </a:p>
          <a:p>
            <a:pPr lvl="4"/>
            <a:r>
              <a:rPr lang="en-US" dirty="0">
                <a:solidFill>
                  <a:srgbClr val="0070C0"/>
                </a:solidFill>
              </a:rPr>
              <a:t>bathymetry and coastal topography for determining the coastal hazards.</a:t>
            </a:r>
          </a:p>
          <a:p>
            <a:pPr lvl="4"/>
            <a:endParaRPr lang="en-US" dirty="0">
              <a:solidFill>
                <a:srgbClr val="0070C0"/>
              </a:solidFill>
            </a:endParaRPr>
          </a:p>
          <a:p>
            <a:pPr lvl="4"/>
            <a:r>
              <a:rPr lang="en-US" dirty="0">
                <a:solidFill>
                  <a:srgbClr val="0070C0"/>
                </a:solidFill>
              </a:rPr>
              <a:t>2. Advise the member states on the requirements for operating the</a:t>
            </a:r>
          </a:p>
          <a:p>
            <a:pPr lvl="4"/>
            <a:r>
              <a:rPr lang="en-US" dirty="0">
                <a:solidFill>
                  <a:srgbClr val="0070C0"/>
                </a:solidFill>
              </a:rPr>
              <a:t>appropriate models.</a:t>
            </a:r>
          </a:p>
          <a:p>
            <a:pPr lvl="4"/>
            <a:endParaRPr lang="en-US" dirty="0">
              <a:solidFill>
                <a:srgbClr val="0070C0"/>
              </a:solidFill>
            </a:endParaRPr>
          </a:p>
          <a:p>
            <a:pPr lvl="4"/>
            <a:r>
              <a:rPr lang="en-US" dirty="0">
                <a:solidFill>
                  <a:srgbClr val="0070C0"/>
                </a:solidFill>
              </a:rPr>
              <a:t>3. Develop capacity building for the appropriate modelling.</a:t>
            </a:r>
            <a:endParaRPr lang="fr-F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9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68486" y="321012"/>
            <a:ext cx="591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Activities</a:t>
            </a:r>
            <a:r>
              <a:rPr lang="fr-FR" dirty="0" smtClean="0"/>
              <a:t> of WG1 are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fed</a:t>
            </a:r>
            <a:r>
              <a:rPr lang="fr-FR" dirty="0" smtClean="0"/>
              <a:t> by </a:t>
            </a:r>
            <a:r>
              <a:rPr lang="fr-FR" dirty="0" err="1" smtClean="0"/>
              <a:t>studies</a:t>
            </a:r>
            <a:r>
              <a:rPr lang="fr-FR" dirty="0" smtClean="0"/>
              <a:t> on </a:t>
            </a:r>
            <a:r>
              <a:rPr lang="fr-FR" dirty="0" err="1" smtClean="0"/>
              <a:t>past</a:t>
            </a:r>
            <a:r>
              <a:rPr lang="fr-FR" dirty="0" smtClean="0"/>
              <a:t> tsunamis in the Caribbean,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those</a:t>
            </a:r>
            <a:r>
              <a:rPr lang="fr-FR" dirty="0" smtClean="0"/>
              <a:t> on tsunami </a:t>
            </a:r>
            <a:r>
              <a:rPr lang="fr-FR" dirty="0" err="1" smtClean="0"/>
              <a:t>deposits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732" y="321012"/>
            <a:ext cx="4922195" cy="16983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732" y="2189914"/>
            <a:ext cx="5019473" cy="19029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732" y="4155905"/>
            <a:ext cx="5019473" cy="17795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79406" y="1489335"/>
            <a:ext cx="1293778" cy="204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043482" y="5183794"/>
            <a:ext cx="1083012" cy="2170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490297" y="3382451"/>
            <a:ext cx="797670" cy="238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016539" y="1272727"/>
            <a:ext cx="5267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Recent</a:t>
            </a:r>
            <a:r>
              <a:rPr lang="fr-FR" sz="1600" dirty="0" smtClean="0"/>
              <a:t> publications in Scrub, St Martin and Martinique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Complete and </a:t>
            </a:r>
            <a:r>
              <a:rPr lang="fr-FR" sz="1600" dirty="0" err="1" smtClean="0"/>
              <a:t>enlarge</a:t>
            </a:r>
            <a:r>
              <a:rPr lang="fr-FR" sz="1600" dirty="0" smtClean="0"/>
              <a:t> the record of tsunamis in the </a:t>
            </a:r>
            <a:r>
              <a:rPr lang="fr-FR" sz="1600" dirty="0" err="1" smtClean="0"/>
              <a:t>Lesser</a:t>
            </a:r>
            <a:r>
              <a:rPr lang="fr-FR" sz="1600" dirty="0" smtClean="0"/>
              <a:t> Antilles </a:t>
            </a:r>
            <a:r>
              <a:rPr lang="fr-FR" sz="1600" dirty="0" err="1" smtClean="0"/>
              <a:t>during</a:t>
            </a:r>
            <a:r>
              <a:rPr lang="fr-FR" sz="1600" dirty="0" smtClean="0"/>
              <a:t> the last 3500 </a:t>
            </a:r>
            <a:r>
              <a:rPr lang="fr-FR" sz="1600" dirty="0" err="1" smtClean="0"/>
              <a:t>years</a:t>
            </a:r>
            <a:r>
              <a:rPr lang="fr-FR" sz="1600" dirty="0" smtClean="0"/>
              <a:t>.</a:t>
            </a:r>
          </a:p>
          <a:p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+ </a:t>
            </a:r>
            <a:r>
              <a:rPr lang="fr-FR" sz="1600" dirty="0" err="1" smtClean="0"/>
              <a:t>ongoing</a:t>
            </a:r>
            <a:r>
              <a:rPr lang="fr-FR" sz="1600" dirty="0" smtClean="0"/>
              <a:t> </a:t>
            </a:r>
            <a:r>
              <a:rPr lang="fr-FR" sz="1600" dirty="0" err="1" smtClean="0"/>
              <a:t>project</a:t>
            </a:r>
            <a:r>
              <a:rPr lang="fr-FR" sz="1600" dirty="0" smtClean="0"/>
              <a:t> in the Grenadines </a:t>
            </a:r>
            <a:r>
              <a:rPr lang="fr-FR" sz="1600" dirty="0" err="1" smtClean="0"/>
              <a:t>leaded</a:t>
            </a:r>
            <a:r>
              <a:rPr lang="fr-FR" sz="1600" dirty="0" smtClean="0"/>
              <a:t> by Raphaël Paris (</a:t>
            </a:r>
            <a:r>
              <a:rPr lang="fr-FR" sz="1600" dirty="0" err="1" smtClean="0"/>
              <a:t>coring</a:t>
            </a:r>
            <a:r>
              <a:rPr lang="fr-FR" sz="1600" dirty="0" smtClean="0"/>
              <a:t> in 6 </a:t>
            </a:r>
            <a:r>
              <a:rPr lang="fr-FR" sz="1600" dirty="0" err="1" smtClean="0"/>
              <a:t>coastal</a:t>
            </a:r>
            <a:r>
              <a:rPr lang="fr-FR" sz="1600" dirty="0" smtClean="0"/>
              <a:t> </a:t>
            </a:r>
            <a:r>
              <a:rPr lang="fr-FR" sz="1600" dirty="0" err="1" smtClean="0"/>
              <a:t>lagoons</a:t>
            </a:r>
            <a:r>
              <a:rPr lang="fr-FR" sz="1600" dirty="0" smtClean="0"/>
              <a:t> in </a:t>
            </a:r>
            <a:r>
              <a:rPr lang="fr-FR" sz="1600" dirty="0" err="1" smtClean="0"/>
              <a:t>Mustique</a:t>
            </a:r>
            <a:r>
              <a:rPr lang="fr-FR" sz="1600" dirty="0" smtClean="0"/>
              <a:t>, Mayreau, Union, </a:t>
            </a:r>
            <a:r>
              <a:rPr lang="fr-FR" sz="1600" dirty="0" err="1" smtClean="0"/>
              <a:t>Carriacou</a:t>
            </a:r>
            <a:r>
              <a:rPr lang="fr-FR" sz="1600" dirty="0" smtClean="0"/>
              <a:t> and Saline </a:t>
            </a:r>
            <a:r>
              <a:rPr lang="fr-FR" sz="1600" dirty="0" err="1" smtClean="0"/>
              <a:t>islands</a:t>
            </a:r>
            <a:r>
              <a:rPr lang="fr-FR" sz="1600" dirty="0" smtClean="0"/>
              <a:t>).</a:t>
            </a:r>
            <a:endParaRPr lang="fr-FR" sz="1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95" y="90255"/>
            <a:ext cx="524255" cy="660561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15" y="3568116"/>
            <a:ext cx="4117059" cy="30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46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4774</TotalTime>
  <Words>924</Words>
  <Application>Microsoft Office PowerPoint</Application>
  <PresentationFormat>Grand écran</PresentationFormat>
  <Paragraphs>97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Raphael PARIS</dc:creator>
  <cp:lastModifiedBy>Raphael PARIS</cp:lastModifiedBy>
  <cp:revision>39</cp:revision>
  <dcterms:created xsi:type="dcterms:W3CDTF">2024-01-18T10:08:37Z</dcterms:created>
  <dcterms:modified xsi:type="dcterms:W3CDTF">2024-04-29T08:35:56Z</dcterms:modified>
</cp:coreProperties>
</file>