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6"/>
  </p:notesMasterIdLst>
  <p:sldIdLst>
    <p:sldId id="327" r:id="rId3"/>
    <p:sldId id="320" r:id="rId4"/>
    <p:sldId id="32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8"/>
    <p:restoredTop sz="96208"/>
  </p:normalViewPr>
  <p:slideViewPr>
    <p:cSldViewPr snapToGrid="0">
      <p:cViewPr varScale="1">
        <p:scale>
          <a:sx n="64" d="100"/>
          <a:sy n="64" d="100"/>
        </p:scale>
        <p:origin x="200" y="1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06C9A-6319-1B4E-AF1C-4942C28AE5B7}" type="datetimeFigureOut">
              <a:rPr lang="en-US" smtClean="0"/>
              <a:t>2/27/24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E7F38-55E7-EA4F-89C8-3463DB9657B7}" type="slidenum">
              <a:rPr lang="en-US" smtClean="0"/>
              <a:t>‹#›</a:t>
            </a:fld>
            <a:endParaRPr lang="en-US"/>
          </a:p>
        </p:txBody>
      </p:sp>
    </p:spTree>
    <p:extLst>
      <p:ext uri="{BB962C8B-B14F-4D97-AF65-F5344CB8AC3E}">
        <p14:creationId xmlns:p14="http://schemas.microsoft.com/office/powerpoint/2010/main" val="141786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17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417942" y="1560444"/>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17160531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59237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30792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53064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29436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3913578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7793351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1579485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40543546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1055855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3" name="Rectangle 2"/>
          <p:cNvSpPr/>
          <p:nvPr userDrawn="1"/>
        </p:nvSpPr>
        <p:spPr>
          <a:xfrm>
            <a:off x="557102" y="773612"/>
            <a:ext cx="2165077" cy="124714"/>
          </a:xfrm>
          <a:prstGeom prst="rect">
            <a:avLst/>
          </a:prstGeom>
          <a:solidFill>
            <a:srgbClr val="41B7C8"/>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7" name="Picture 6"/>
          <p:cNvPicPr>
            <a:picLocks noChangeAspect="1"/>
          </p:cNvPicPr>
          <p:nvPr userDrawn="1"/>
        </p:nvPicPr>
        <p:blipFill>
          <a:blip r:embed="rId9"/>
          <a:stretch>
            <a:fillRect/>
          </a:stretch>
        </p:blipFill>
        <p:spPr>
          <a:xfrm>
            <a:off x="-13250" y="6169572"/>
            <a:ext cx="12205250" cy="688428"/>
          </a:xfrm>
          <a:prstGeom prst="rect">
            <a:avLst/>
          </a:prstGeom>
        </p:spPr>
      </p:pic>
    </p:spTree>
    <p:extLst>
      <p:ext uri="{BB962C8B-B14F-4D97-AF65-F5344CB8AC3E}">
        <p14:creationId xmlns:p14="http://schemas.microsoft.com/office/powerpoint/2010/main" val="15674843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5944D29-6140-48A5-91EC-CC5A8B1D06D4}"/>
              </a:ext>
            </a:extLst>
          </p:cNvPr>
          <p:cNvSpPr txBox="1"/>
          <p:nvPr/>
        </p:nvSpPr>
        <p:spPr>
          <a:xfrm>
            <a:off x="1236196" y="1425786"/>
            <a:ext cx="9386675" cy="1143903"/>
          </a:xfrm>
          <a:prstGeom prst="rect">
            <a:avLst/>
          </a:prstGeom>
          <a:noFill/>
        </p:spPr>
        <p:txBody>
          <a:bodyPr wrap="square" rtlCol="0">
            <a:spAutoFit/>
          </a:bodyPr>
          <a:lstStyle/>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IOC Group of Experts on Capacity Development</a:t>
            </a:r>
          </a:p>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5</a:t>
            </a:r>
            <a:r>
              <a:rPr kumimoji="0" lang="en-US" sz="3000" b="0" i="0" u="none" strike="noStrike" kern="1200" cap="none" spc="0" normalizeH="0" baseline="3000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th</a:t>
            </a: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 Session</a:t>
            </a:r>
          </a:p>
        </p:txBody>
      </p:sp>
      <p:sp>
        <p:nvSpPr>
          <p:cNvPr id="2" name="TextBox 1">
            <a:extLst>
              <a:ext uri="{FF2B5EF4-FFF2-40B4-BE49-F238E27FC236}">
                <a16:creationId xmlns:a16="http://schemas.microsoft.com/office/drawing/2014/main" id="{AFE1928B-DF53-1EE1-EC89-F00F66D1FF8D}"/>
              </a:ext>
            </a:extLst>
          </p:cNvPr>
          <p:cNvSpPr txBox="1"/>
          <p:nvPr/>
        </p:nvSpPr>
        <p:spPr>
          <a:xfrm>
            <a:off x="1044122" y="5137269"/>
            <a:ext cx="10103753" cy="696986"/>
          </a:xfrm>
          <a:prstGeom prst="rect">
            <a:avLst/>
          </a:prstGeom>
          <a:noFill/>
        </p:spPr>
        <p:txBody>
          <a:bodyPr wrap="square" rtlCol="0">
            <a:spAutoFit/>
          </a:bodyPr>
          <a:lstStyle/>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US" sz="1548"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27 February 2024</a:t>
            </a:r>
          </a:p>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US" sz="1548"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Paris</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805597DF-EA0F-910A-68ED-E728D5B977AE}"/>
              </a:ext>
            </a:extLst>
          </p:cNvPr>
          <p:cNvSpPr txBox="1"/>
          <p:nvPr/>
        </p:nvSpPr>
        <p:spPr>
          <a:xfrm>
            <a:off x="1044123" y="3093574"/>
            <a:ext cx="10103753" cy="1868303"/>
          </a:xfrm>
          <a:prstGeom prst="rect">
            <a:avLst/>
          </a:prstGeom>
          <a:noFill/>
        </p:spPr>
        <p:txBody>
          <a:bodyPr wrap="square" rtlCol="0">
            <a:spAutoFit/>
          </a:bodyPr>
          <a:lstStyle/>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PH" sz="2322"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rPr>
              <a:t>Agenda 3.2 Publication </a:t>
            </a:r>
            <a:r>
              <a:rPr kumimoji="0" lang="en-PH" sz="2322" b="0" i="0" u="none" strike="noStrike" kern="1200" cap="none" spc="0" normalizeH="0" baseline="0" noProof="0">
                <a:ln>
                  <a:noFill/>
                </a:ln>
                <a:solidFill>
                  <a:srgbClr val="000000"/>
                </a:solidFill>
                <a:effectLst/>
                <a:uLnTx/>
                <a:uFillTx/>
                <a:latin typeface="Arial" panose="020B0604020202020204" pitchFamily="34" charset="0"/>
                <a:ea typeface="Roboto"/>
                <a:cs typeface="Roboto"/>
              </a:rPr>
              <a:t>and Outreach</a:t>
            </a:r>
            <a:endParaRPr kumimoji="0" lang="en-PH" sz="2322"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endParaRPr>
          </a:p>
          <a:p>
            <a:pPr marL="0" marR="0" lvl="0" indent="0" algn="ctr" defTabSz="1179576" rtl="0" eaLnBrk="1" fontAlgn="auto" latinLnBrk="0" hangingPunct="1">
              <a:lnSpc>
                <a:spcPct val="100000"/>
              </a:lnSpc>
              <a:spcBef>
                <a:spcPts val="1032"/>
              </a:spcBef>
              <a:spcAft>
                <a:spcPts val="0"/>
              </a:spcAft>
              <a:buClrTx/>
              <a:buSzTx/>
              <a:buFontTx/>
              <a:buNone/>
              <a:tabLst/>
              <a:defRPr/>
            </a:pPr>
            <a:endParaRPr kumimoji="0" lang="en-PH" sz="2322"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endParaRPr>
          </a:p>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PH" sz="1806"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rPr>
              <a:t>Johanna </a:t>
            </a:r>
            <a:r>
              <a:rPr kumimoji="0" lang="en-PH" sz="1806" b="0" i="0" u="none" strike="noStrike" kern="1200" cap="none" spc="0" normalizeH="0" baseline="0" noProof="0" dirty="0" err="1">
                <a:ln>
                  <a:noFill/>
                </a:ln>
                <a:solidFill>
                  <a:srgbClr val="000000"/>
                </a:solidFill>
                <a:effectLst/>
                <a:uLnTx/>
                <a:uFillTx/>
                <a:latin typeface="Arial" panose="020B0604020202020204" pitchFamily="34" charset="0"/>
                <a:ea typeface="Roboto"/>
                <a:cs typeface="Roboto"/>
              </a:rPr>
              <a:t>Diwa-Acallar</a:t>
            </a:r>
            <a:r>
              <a:rPr kumimoji="0" lang="en-PH" sz="1806"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rPr>
              <a:t> </a:t>
            </a:r>
          </a:p>
          <a:p>
            <a:pPr marL="0" marR="0" lvl="0" indent="0" algn="ctr" defTabSz="1179576" rtl="0" eaLnBrk="1" fontAlgn="auto" latinLnBrk="0" hangingPunct="1">
              <a:lnSpc>
                <a:spcPct val="100000"/>
              </a:lnSpc>
              <a:spcBef>
                <a:spcPts val="1032"/>
              </a:spcBef>
              <a:spcAft>
                <a:spcPts val="0"/>
              </a:spcAft>
              <a:buClrTx/>
              <a:buSzTx/>
              <a:buFontTx/>
              <a:buNone/>
              <a:tabLst/>
              <a:defRPr/>
            </a:pPr>
            <a:r>
              <a:rPr kumimoji="0" lang="en-PH" sz="2322" b="0" i="0" u="none" strike="noStrike" kern="1200" cap="none" spc="0" normalizeH="0" baseline="0" noProof="0" dirty="0">
                <a:ln>
                  <a:noFill/>
                </a:ln>
                <a:solidFill>
                  <a:srgbClr val="000000"/>
                </a:solidFill>
                <a:effectLst/>
                <a:uLnTx/>
                <a:uFillTx/>
                <a:latin typeface="Arial" panose="020B0604020202020204" pitchFamily="34" charset="0"/>
                <a:ea typeface="Roboto"/>
                <a:cs typeface="Roboto"/>
              </a:rPr>
              <a: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0D171F07-A86D-664D-B630-4B4808A860A1}"/>
              </a:ext>
            </a:extLst>
          </p:cNvPr>
          <p:cNvPicPr>
            <a:picLocks noChangeAspect="1"/>
          </p:cNvPicPr>
          <p:nvPr/>
        </p:nvPicPr>
        <p:blipFill>
          <a:blip r:embed="rId2"/>
          <a:stretch>
            <a:fillRect/>
          </a:stretch>
        </p:blipFill>
        <p:spPr>
          <a:xfrm>
            <a:off x="10034451" y="175082"/>
            <a:ext cx="2024743" cy="2024743"/>
          </a:xfrm>
          <a:prstGeom prst="rect">
            <a:avLst/>
          </a:prstGeom>
        </p:spPr>
      </p:pic>
    </p:spTree>
    <p:extLst>
      <p:ext uri="{BB962C8B-B14F-4D97-AF65-F5344CB8AC3E}">
        <p14:creationId xmlns:p14="http://schemas.microsoft.com/office/powerpoint/2010/main" val="10430509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5290C2-8D01-FF05-9709-37B5286E9B0B}"/>
              </a:ext>
            </a:extLst>
          </p:cNvPr>
          <p:cNvSpPr txBox="1"/>
          <p:nvPr/>
        </p:nvSpPr>
        <p:spPr>
          <a:xfrm>
            <a:off x="1177159" y="1555531"/>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C837C500-F0D5-1BB6-7335-9041E58A6BA4}"/>
              </a:ext>
            </a:extLst>
          </p:cNvPr>
          <p:cNvSpPr txBox="1"/>
          <p:nvPr/>
        </p:nvSpPr>
        <p:spPr>
          <a:xfrm>
            <a:off x="264968" y="246557"/>
            <a:ext cx="6556662" cy="553998"/>
          </a:xfrm>
          <a:prstGeom prst="rect">
            <a:avLst/>
          </a:prstGeom>
          <a:noFill/>
        </p:spPr>
        <p:txBody>
          <a:bodyPr wrap="square">
            <a:spAutoFit/>
          </a:bodyPr>
          <a:lstStyle/>
          <a:p>
            <a:r>
              <a:rPr lang="en-US" sz="3000" dirty="0">
                <a:latin typeface="Arial" panose="020B0604020202020204" pitchFamily="34" charset="0"/>
                <a:ea typeface="Roboto" panose="02000000000000000000" pitchFamily="2" charset="0"/>
                <a:cs typeface="Arial" panose="020B0604020202020204" pitchFamily="34" charset="0"/>
              </a:rPr>
              <a:t>UPDATES</a:t>
            </a:r>
            <a:endParaRPr lang="en-US" sz="3000" dirty="0"/>
          </a:p>
        </p:txBody>
      </p:sp>
      <p:pic>
        <p:nvPicPr>
          <p:cNvPr id="2" name="Picture 1">
            <a:extLst>
              <a:ext uri="{FF2B5EF4-FFF2-40B4-BE49-F238E27FC236}">
                <a16:creationId xmlns:a16="http://schemas.microsoft.com/office/drawing/2014/main" id="{C9D6D1C9-8176-9A4E-A4BB-60FE3320D61C}"/>
              </a:ext>
            </a:extLst>
          </p:cNvPr>
          <p:cNvPicPr>
            <a:picLocks noChangeAspect="1"/>
          </p:cNvPicPr>
          <p:nvPr/>
        </p:nvPicPr>
        <p:blipFill>
          <a:blip r:embed="rId2"/>
          <a:stretch>
            <a:fillRect/>
          </a:stretch>
        </p:blipFill>
        <p:spPr>
          <a:xfrm>
            <a:off x="10034451" y="175082"/>
            <a:ext cx="2024743" cy="2024743"/>
          </a:xfrm>
          <a:prstGeom prst="rect">
            <a:avLst/>
          </a:prstGeom>
        </p:spPr>
      </p:pic>
      <p:sp>
        <p:nvSpPr>
          <p:cNvPr id="4" name="TextBox 3">
            <a:extLst>
              <a:ext uri="{FF2B5EF4-FFF2-40B4-BE49-F238E27FC236}">
                <a16:creationId xmlns:a16="http://schemas.microsoft.com/office/drawing/2014/main" id="{271093E8-D7B1-2699-72A9-57E9FF51BD38}"/>
              </a:ext>
            </a:extLst>
          </p:cNvPr>
          <p:cNvSpPr txBox="1"/>
          <p:nvPr/>
        </p:nvSpPr>
        <p:spPr>
          <a:xfrm>
            <a:off x="437321" y="1187453"/>
            <a:ext cx="11231218" cy="526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PH" sz="24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IOC DECISION A-31/3.5.3</a:t>
            </a:r>
            <a:endParaRPr kumimoji="0" lang="en-PH" sz="2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0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PH"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viii) prepare a proposal to promote visibility and reach of the revised IOC CD Strategy so that its target audience will read through and appreciate the document as a guide in implementing capacity development activities for submission and submit it to the IOC Assembly at its 32nd Session;</a:t>
            </a:r>
            <a:endParaRPr lang="en-PH" dirty="0">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2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IOC CD Strategy 2023-2030</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PH" dirty="0">
                <a:latin typeface="Arial" panose="020B0604020202020204" pitchFamily="34" charset="0"/>
                <a:ea typeface="Times New Roman" panose="02020603050405020304" pitchFamily="18" charset="0"/>
              </a:rPr>
              <a:t>Published at the IOC CD website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PH"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New CD Strategy booklet with photos of CD activities on the ground submitted to IOC designer for printing online and hard copies (target distribution during the Executive Council in June 2024)</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PH"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GE-CD Chair provided briefing </a:t>
            </a:r>
            <a:r>
              <a:rPr lang="en-PH" dirty="0">
                <a:latin typeface="Arial" panose="020B0604020202020204" pitchFamily="34" charset="0"/>
                <a:ea typeface="Times New Roman" panose="02020603050405020304" pitchFamily="18" charset="0"/>
              </a:rPr>
              <a:t>to various stakeholders in regions through the regional webinar series, started with IOCARIBE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PH"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a:defRPr/>
            </a:pPr>
            <a:r>
              <a:rPr kumimoji="0" lang="en-PH" sz="1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Ocean CD-Hub</a:t>
            </a:r>
            <a:endParaRPr lang="en-PH" dirty="0">
              <a:latin typeface="Arial" panose="020B060402020202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PH" dirty="0" err="1">
                <a:latin typeface="Arial" panose="020B0604020202020204" pitchFamily="34" charset="0"/>
                <a:ea typeface="Times New Roman" panose="02020603050405020304" pitchFamily="18" charset="0"/>
              </a:rPr>
              <a:t>Infobrief</a:t>
            </a:r>
            <a:r>
              <a:rPr lang="en-PH" dirty="0">
                <a:latin typeface="Arial" panose="020B0604020202020204" pitchFamily="34" charset="0"/>
                <a:ea typeface="Times New Roman" panose="02020603050405020304" pitchFamily="18" charset="0"/>
              </a:rPr>
              <a:t> series with other groups (Underwater Cultural Heritage, IORA, </a:t>
            </a:r>
            <a:r>
              <a:rPr lang="en-PH" dirty="0" err="1">
                <a:latin typeface="Arial" panose="020B0604020202020204" pitchFamily="34" charset="0"/>
                <a:ea typeface="Times New Roman" panose="02020603050405020304" pitchFamily="18" charset="0"/>
              </a:rPr>
              <a:t>etc</a:t>
            </a:r>
            <a:r>
              <a:rPr lang="en-PH" dirty="0">
                <a:latin typeface="Arial" panose="020B0604020202020204" pitchFamily="34" charset="0"/>
                <a:ea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PH" dirty="0">
                <a:latin typeface="Arial" panose="020B0604020202020204" pitchFamily="34" charset="0"/>
                <a:ea typeface="Times New Roman" panose="02020603050405020304" pitchFamily="18" charset="0"/>
              </a:rPr>
              <a:t>Published link at the IOC CD website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PH"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Briefing and utilization in mapping needs and opportunities in the region through webinar series, e.g. IOCARIBE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PH"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9672413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5290C2-8D01-FF05-9709-37B5286E9B0B}"/>
              </a:ext>
            </a:extLst>
          </p:cNvPr>
          <p:cNvSpPr txBox="1"/>
          <p:nvPr/>
        </p:nvSpPr>
        <p:spPr>
          <a:xfrm>
            <a:off x="1177159" y="1555531"/>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C9D6D1C9-8176-9A4E-A4BB-60FE3320D61C}"/>
              </a:ext>
            </a:extLst>
          </p:cNvPr>
          <p:cNvPicPr>
            <a:picLocks noChangeAspect="1"/>
          </p:cNvPicPr>
          <p:nvPr/>
        </p:nvPicPr>
        <p:blipFill>
          <a:blip r:embed="rId2"/>
          <a:stretch>
            <a:fillRect/>
          </a:stretch>
        </p:blipFill>
        <p:spPr>
          <a:xfrm>
            <a:off x="10034451" y="175082"/>
            <a:ext cx="2024743" cy="2024743"/>
          </a:xfrm>
          <a:prstGeom prst="rect">
            <a:avLst/>
          </a:prstGeom>
        </p:spPr>
      </p:pic>
      <p:sp>
        <p:nvSpPr>
          <p:cNvPr id="4" name="TextBox 3">
            <a:extLst>
              <a:ext uri="{FF2B5EF4-FFF2-40B4-BE49-F238E27FC236}">
                <a16:creationId xmlns:a16="http://schemas.microsoft.com/office/drawing/2014/main" id="{25640FAB-67DF-6C1B-4AFE-DB32E229FFE5}"/>
              </a:ext>
            </a:extLst>
          </p:cNvPr>
          <p:cNvSpPr txBox="1"/>
          <p:nvPr/>
        </p:nvSpPr>
        <p:spPr>
          <a:xfrm>
            <a:off x="496957" y="1461564"/>
            <a:ext cx="10517884" cy="3139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PH" sz="1800" b="1" dirty="0">
                <a:effectLst/>
                <a:latin typeface="Arial" panose="020B0604020202020204" pitchFamily="34" charset="0"/>
              </a:rPr>
              <a:t>Other proposed steps as indicated in stage 2 of outreach:</a:t>
            </a:r>
          </a:p>
          <a:p>
            <a:endParaRPr lang="en-PH" dirty="0"/>
          </a:p>
          <a:p>
            <a:r>
              <a:rPr lang="en-PH" sz="1800" dirty="0">
                <a:effectLst/>
                <a:latin typeface="ArialMT"/>
              </a:rPr>
              <a:t>In promoting and implementing the IOC’s Capacity Development Strategy for 2023–2030, it will be critical to involve the Regional Subsidiary Bodies (RSB) by: </a:t>
            </a:r>
          </a:p>
          <a:p>
            <a:endParaRPr lang="en-PH" dirty="0"/>
          </a:p>
          <a:p>
            <a:r>
              <a:rPr lang="en-PH" sz="1800" dirty="0">
                <a:effectLst/>
                <a:latin typeface="ArialMT"/>
              </a:rPr>
              <a:t>(</a:t>
            </a:r>
            <a:r>
              <a:rPr lang="en-PH" sz="1800" dirty="0" err="1">
                <a:effectLst/>
                <a:latin typeface="ArialMT"/>
              </a:rPr>
              <a:t>i</a:t>
            </a:r>
            <a:r>
              <a:rPr lang="en-PH" sz="1800" dirty="0">
                <a:effectLst/>
                <a:latin typeface="ArialMT"/>
              </a:rPr>
              <a:t>)  inviting them to identify the key country contacts; </a:t>
            </a:r>
            <a:endParaRPr lang="en-PH" dirty="0">
              <a:effectLst/>
            </a:endParaRPr>
          </a:p>
          <a:p>
            <a:r>
              <a:rPr lang="en-PH" sz="1800" dirty="0">
                <a:effectLst/>
                <a:latin typeface="ArialMT"/>
              </a:rPr>
              <a:t>(ii)  sending the Strategy and summary documents, with a cover letter from the Executive Secretary of the IOC, including contact points for queries to IOC CD National Focal Points; and </a:t>
            </a:r>
            <a:endParaRPr lang="en-PH" dirty="0"/>
          </a:p>
          <a:p>
            <a:r>
              <a:rPr lang="en-PH" sz="1800" dirty="0">
                <a:effectLst/>
                <a:latin typeface="ArialMT"/>
              </a:rPr>
              <a:t>(iii)  arranging a </a:t>
            </a:r>
            <a:r>
              <a:rPr lang="en-PH" sz="1800" dirty="0" err="1">
                <a:effectLst/>
                <a:latin typeface="ArialMT"/>
              </a:rPr>
              <a:t>programme</a:t>
            </a:r>
            <a:r>
              <a:rPr lang="en-PH" sz="1800" dirty="0">
                <a:effectLst/>
                <a:latin typeface="ArialMT"/>
              </a:rPr>
              <a:t> of visits of representatives from the RSBs to country contacts to discuss capacity development and the Strategy. </a:t>
            </a:r>
            <a:endParaRPr lang="en-PH" dirty="0">
              <a:latin typeface="ArialMT"/>
            </a:endParaRPr>
          </a:p>
          <a:p>
            <a:r>
              <a:rPr lang="en-PH" dirty="0">
                <a:latin typeface="ArialMT"/>
              </a:rPr>
              <a:t>(iv) </a:t>
            </a:r>
            <a:r>
              <a:rPr lang="en-PH" sz="1800" dirty="0">
                <a:effectLst/>
                <a:latin typeface="ArialMT"/>
              </a:rPr>
              <a:t>Visits by the IOC Executive Secretary would help to achieve impact.</a:t>
            </a:r>
            <a:endParaRPr lang="en-PH" dirty="0">
              <a:effectLst/>
            </a:endParaRPr>
          </a:p>
        </p:txBody>
      </p:sp>
    </p:spTree>
    <p:extLst>
      <p:ext uri="{BB962C8B-B14F-4D97-AF65-F5344CB8AC3E}">
        <p14:creationId xmlns:p14="http://schemas.microsoft.com/office/powerpoint/2010/main" val="1498811029"/>
      </p:ext>
    </p:extLst>
  </p:cSld>
  <p:clrMapOvr>
    <a:masterClrMapping/>
  </p:clrMapOvr>
  <p:transition spd="med"/>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304</Words>
  <Application>Microsoft Macintosh PowerPoint</Application>
  <PresentationFormat>Widescreen</PresentationFormat>
  <Paragraphs>29</Paragraphs>
  <Slides>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ArialMT</vt:lpstr>
      <vt:lpstr>Arial</vt:lpstr>
      <vt:lpstr>Calibri</vt:lpstr>
      <vt:lpstr>Open Sans</vt:lpstr>
      <vt:lpstr>Roboto</vt:lpstr>
      <vt:lpstr>Custom Design</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Johanna Diwa</dc:creator>
  <cp:lastModifiedBy>Diwa, Johanna Paula</cp:lastModifiedBy>
  <cp:revision>29</cp:revision>
  <dcterms:created xsi:type="dcterms:W3CDTF">2022-11-23T15:38:53Z</dcterms:created>
  <dcterms:modified xsi:type="dcterms:W3CDTF">2024-02-27T06:51:48Z</dcterms:modified>
</cp:coreProperties>
</file>