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3" r:id="rId3"/>
  </p:sldMasterIdLst>
  <p:notesMasterIdLst>
    <p:notesMasterId r:id="rId10"/>
  </p:notesMasterIdLst>
  <p:sldIdLst>
    <p:sldId id="327" r:id="rId4"/>
    <p:sldId id="323" r:id="rId5"/>
    <p:sldId id="341" r:id="rId6"/>
    <p:sldId id="343" r:id="rId7"/>
    <p:sldId id="272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/>
    <p:restoredTop sz="96208"/>
  </p:normalViewPr>
  <p:slideViewPr>
    <p:cSldViewPr snapToGrid="0">
      <p:cViewPr>
        <p:scale>
          <a:sx n="107" d="100"/>
          <a:sy n="107" d="100"/>
        </p:scale>
        <p:origin x="5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6C9A-6319-1B4E-AF1C-4942C28AE5B7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7F38-55E7-EA4F-89C8-3463DB965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417942" y="1560444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531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7" name="Rectangle 10"/>
          <p:cNvSpPr/>
          <p:nvPr/>
        </p:nvSpPr>
        <p:spPr>
          <a:xfrm>
            <a:off x="0" y="-7429"/>
            <a:ext cx="12192000" cy="685800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43" y="1055353"/>
            <a:ext cx="4150548" cy="19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5176380" y="3421572"/>
            <a:ext cx="2018853" cy="1558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84348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2204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40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Placeholder 2" descr="Picture Placeholder 2"/>
          <p:cNvPicPr>
            <a:picLocks noChangeAspect="1"/>
          </p:cNvPicPr>
          <p:nvPr/>
        </p:nvPicPr>
        <p:blipFill>
          <a:blip r:embed="rId4"/>
          <a:srcRect l="26151" t="6791" r="23338" b="13838"/>
          <a:stretch>
            <a:fillRect/>
          </a:stretch>
        </p:blipFill>
        <p:spPr>
          <a:xfrm>
            <a:off x="6204856" y="-3"/>
            <a:ext cx="5987145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Rectangle 10"/>
          <p:cNvSpPr/>
          <p:nvPr/>
        </p:nvSpPr>
        <p:spPr>
          <a:xfrm>
            <a:off x="581083" y="1147263"/>
            <a:ext cx="2694556" cy="143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4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5160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4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Rectangle 6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Rectangle"/>
          <p:cNvSpPr/>
          <p:nvPr/>
        </p:nvSpPr>
        <p:spPr>
          <a:xfrm rot="5400000">
            <a:off x="1974074" y="3090727"/>
            <a:ext cx="1328399" cy="125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2569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67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6"/>
          <p:cNvSpPr/>
          <p:nvPr/>
        </p:nvSpPr>
        <p:spPr>
          <a:xfrm>
            <a:off x="2445866" y="0"/>
            <a:ext cx="9746134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Rectangle"/>
          <p:cNvSpPr/>
          <p:nvPr/>
        </p:nvSpPr>
        <p:spPr>
          <a:xfrm rot="5400000">
            <a:off x="1974074" y="3090727"/>
            <a:ext cx="1328399" cy="12577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71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 1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43764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689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9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Placeholder 3" descr="Picture Placeholder 3"/>
          <p:cNvPicPr>
            <a:picLocks noChangeAspect="1"/>
          </p:cNvPicPr>
          <p:nvPr/>
        </p:nvPicPr>
        <p:blipFill>
          <a:blip r:embed="rId4"/>
          <a:srcRect l="1241" t="77476" r="38087" b="1775"/>
          <a:stretch>
            <a:fillRect/>
          </a:stretch>
        </p:blipFill>
        <p:spPr>
          <a:xfrm>
            <a:off x="-2" y="6148551"/>
            <a:ext cx="12192003" cy="7094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6087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Placeholder 2" descr="Picture Placeholder 2"/>
          <p:cNvPicPr>
            <a:picLocks noChangeAspect="1"/>
          </p:cNvPicPr>
          <p:nvPr/>
        </p:nvPicPr>
        <p:blipFill>
          <a:blip r:embed="rId4"/>
          <a:srcRect l="2894" t="50353" r="5603" b="36487"/>
          <a:stretch>
            <a:fillRect/>
          </a:stretch>
        </p:blipFill>
        <p:spPr>
          <a:xfrm>
            <a:off x="-10513" y="6148549"/>
            <a:ext cx="12225133" cy="70945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58435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Placeholder 2" descr="Picture Placeholder 2"/>
          <p:cNvPicPr>
            <a:picLocks noChangeAspect="1"/>
          </p:cNvPicPr>
          <p:nvPr/>
        </p:nvPicPr>
        <p:blipFill>
          <a:blip r:embed="rId4"/>
          <a:srcRect l="47678" r="47701" b="5212"/>
          <a:stretch>
            <a:fillRect/>
          </a:stretch>
        </p:blipFill>
        <p:spPr>
          <a:xfrm rot="16200000">
            <a:off x="5717628" y="420412"/>
            <a:ext cx="756746" cy="1219199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497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7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409" y="1881352"/>
            <a:ext cx="3490844" cy="353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1043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985" y="1597601"/>
            <a:ext cx="3614658" cy="394031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5151" y="6404289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6609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Oval 8"/>
          <p:cNvSpPr/>
          <p:nvPr/>
        </p:nvSpPr>
        <p:spPr>
          <a:xfrm>
            <a:off x="917487" y="1546462"/>
            <a:ext cx="1001115" cy="997768"/>
          </a:xfrm>
          <a:prstGeom prst="ellipse">
            <a:avLst/>
          </a:prstGeom>
          <a:solidFill>
            <a:srgbClr val="0A42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8" name="Oval 14"/>
          <p:cNvSpPr/>
          <p:nvPr/>
        </p:nvSpPr>
        <p:spPr>
          <a:xfrm>
            <a:off x="917487" y="3033341"/>
            <a:ext cx="1001115" cy="974979"/>
          </a:xfrm>
          <a:prstGeom prst="ellipse">
            <a:avLst/>
          </a:prstGeom>
          <a:solidFill>
            <a:srgbClr val="77CB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9" name="Oval 8"/>
          <p:cNvSpPr/>
          <p:nvPr/>
        </p:nvSpPr>
        <p:spPr>
          <a:xfrm>
            <a:off x="917487" y="4682690"/>
            <a:ext cx="1001115" cy="997775"/>
          </a:xfrm>
          <a:prstGeom prst="ellipse">
            <a:avLst/>
          </a:prstGeom>
          <a:solidFill>
            <a:srgbClr val="BBE5F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50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29260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Oval 8"/>
          <p:cNvSpPr/>
          <p:nvPr/>
        </p:nvSpPr>
        <p:spPr>
          <a:xfrm>
            <a:off x="4585097" y="2105715"/>
            <a:ext cx="2976420" cy="3010385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2" name="Oval 8"/>
          <p:cNvSpPr/>
          <p:nvPr/>
        </p:nvSpPr>
        <p:spPr>
          <a:xfrm>
            <a:off x="701290" y="2204004"/>
            <a:ext cx="2976420" cy="3010386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3" name="Oval 8"/>
          <p:cNvSpPr/>
          <p:nvPr/>
        </p:nvSpPr>
        <p:spPr>
          <a:xfrm>
            <a:off x="8491952" y="2236265"/>
            <a:ext cx="2976419" cy="3010386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4" name="Oval 8"/>
          <p:cNvSpPr/>
          <p:nvPr/>
        </p:nvSpPr>
        <p:spPr>
          <a:xfrm>
            <a:off x="10561169" y="1924230"/>
            <a:ext cx="1025593" cy="1024497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5" name="Oval 8"/>
          <p:cNvSpPr/>
          <p:nvPr/>
        </p:nvSpPr>
        <p:spPr>
          <a:xfrm>
            <a:off x="4731522" y="4539438"/>
            <a:ext cx="1025593" cy="1024497"/>
          </a:xfrm>
          <a:prstGeom prst="ellipse">
            <a:avLst/>
          </a:prstGeom>
          <a:solidFill>
            <a:srgbClr val="1F4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6" name="Oval 8"/>
          <p:cNvSpPr/>
          <p:nvPr/>
        </p:nvSpPr>
        <p:spPr>
          <a:xfrm>
            <a:off x="582902" y="1846396"/>
            <a:ext cx="1025589" cy="1024497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3344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02807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8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57"/>
          <p:cNvSpPr/>
          <p:nvPr/>
        </p:nvSpPr>
        <p:spPr>
          <a:xfrm>
            <a:off x="8909763" y="3829970"/>
            <a:ext cx="1774528" cy="116159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tangle 59"/>
          <p:cNvSpPr/>
          <p:nvPr/>
        </p:nvSpPr>
        <p:spPr>
          <a:xfrm>
            <a:off x="5367337" y="3829970"/>
            <a:ext cx="1774528" cy="116159"/>
          </a:xfrm>
          <a:prstGeom prst="rect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 60"/>
          <p:cNvSpPr/>
          <p:nvPr/>
        </p:nvSpPr>
        <p:spPr>
          <a:xfrm>
            <a:off x="7140606" y="3829970"/>
            <a:ext cx="1774527" cy="116159"/>
          </a:xfrm>
          <a:prstGeom prst="rect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Oval 62"/>
          <p:cNvSpPr/>
          <p:nvPr/>
        </p:nvSpPr>
        <p:spPr>
          <a:xfrm>
            <a:off x="2271202" y="2112578"/>
            <a:ext cx="848703" cy="794337"/>
          </a:xfrm>
          <a:prstGeom prst="ellipse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88" name="Straight Connector 9"/>
          <p:cNvSpPr/>
          <p:nvPr/>
        </p:nvSpPr>
        <p:spPr>
          <a:xfrm flipV="1">
            <a:off x="2695549" y="2112577"/>
            <a:ext cx="6" cy="1724732"/>
          </a:xfrm>
          <a:prstGeom prst="line">
            <a:avLst/>
          </a:prstGeom>
          <a:ln w="25400">
            <a:solidFill>
              <a:srgbClr val="41B7C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Oval 67"/>
          <p:cNvSpPr/>
          <p:nvPr/>
        </p:nvSpPr>
        <p:spPr>
          <a:xfrm>
            <a:off x="5823630" y="2112578"/>
            <a:ext cx="848705" cy="794337"/>
          </a:xfrm>
          <a:prstGeom prst="ellipse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0" name="Straight Connector 68"/>
          <p:cNvCxnSpPr>
            <a:stCxn id="185" idx="0"/>
            <a:endCxn id="189" idx="0"/>
          </p:cNvCxnSpPr>
          <p:nvPr/>
        </p:nvCxnSpPr>
        <p:spPr>
          <a:xfrm flipH="1" flipV="1">
            <a:off x="6247982" y="2509746"/>
            <a:ext cx="6619" cy="1378304"/>
          </a:xfrm>
          <a:prstGeom prst="straightConnector1">
            <a:avLst/>
          </a:prstGeom>
          <a:ln w="25400">
            <a:solidFill>
              <a:srgbClr val="1F4764"/>
            </a:solidFill>
            <a:miter/>
          </a:ln>
        </p:spPr>
      </p:cxnSp>
      <p:sp>
        <p:nvSpPr>
          <p:cNvPr id="191" name="Oval 72"/>
          <p:cNvSpPr/>
          <p:nvPr/>
        </p:nvSpPr>
        <p:spPr>
          <a:xfrm>
            <a:off x="9335364" y="2112578"/>
            <a:ext cx="848705" cy="794337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2" name="Straight Connector 73"/>
          <p:cNvCxnSpPr>
            <a:stCxn id="184" idx="0"/>
            <a:endCxn id="191" idx="0"/>
          </p:cNvCxnSpPr>
          <p:nvPr/>
        </p:nvCxnSpPr>
        <p:spPr>
          <a:xfrm flipH="1" flipV="1">
            <a:off x="9759716" y="2509746"/>
            <a:ext cx="37311" cy="1378304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93" name="Oval 76"/>
          <p:cNvSpPr/>
          <p:nvPr/>
        </p:nvSpPr>
        <p:spPr>
          <a:xfrm>
            <a:off x="4049105" y="4859415"/>
            <a:ext cx="848705" cy="794337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C646"/>
                </a:solidFill>
              </a:defRPr>
            </a:pPr>
            <a:endParaRPr/>
          </a:p>
        </p:txBody>
      </p:sp>
      <p:sp>
        <p:nvSpPr>
          <p:cNvPr id="194" name="Straight Connector 77"/>
          <p:cNvSpPr/>
          <p:nvPr/>
        </p:nvSpPr>
        <p:spPr>
          <a:xfrm flipV="1">
            <a:off x="4473452" y="3837307"/>
            <a:ext cx="5" cy="1022108"/>
          </a:xfrm>
          <a:prstGeom prst="line">
            <a:avLst/>
          </a:prstGeom>
          <a:ln w="25400">
            <a:solidFill>
              <a:srgbClr val="189ED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Oval 80"/>
          <p:cNvSpPr/>
          <p:nvPr/>
        </p:nvSpPr>
        <p:spPr>
          <a:xfrm>
            <a:off x="7560836" y="4859415"/>
            <a:ext cx="848705" cy="794337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6" name="Straight Connector 81"/>
          <p:cNvCxnSpPr>
            <a:stCxn id="195" idx="0"/>
            <a:endCxn id="186" idx="0"/>
          </p:cNvCxnSpPr>
          <p:nvPr/>
        </p:nvCxnSpPr>
        <p:spPr>
          <a:xfrm flipV="1">
            <a:off x="7985188" y="3888049"/>
            <a:ext cx="42682" cy="1368535"/>
          </a:xfrm>
          <a:prstGeom prst="straightConnector1">
            <a:avLst/>
          </a:prstGeom>
          <a:ln w="25400">
            <a:solidFill>
              <a:srgbClr val="8FAADC"/>
            </a:solidFill>
            <a:miter/>
          </a:ln>
        </p:spPr>
      </p:cxnSp>
      <p:sp>
        <p:nvSpPr>
          <p:cNvPr id="197" name="Rectangle 59"/>
          <p:cNvSpPr/>
          <p:nvPr/>
        </p:nvSpPr>
        <p:spPr>
          <a:xfrm>
            <a:off x="3594065" y="3829970"/>
            <a:ext cx="1774528" cy="116159"/>
          </a:xfrm>
          <a:prstGeom prst="rect">
            <a:avLst/>
          </a:prstGeom>
          <a:solidFill>
            <a:srgbClr val="189E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Rectangle 59"/>
          <p:cNvSpPr/>
          <p:nvPr/>
        </p:nvSpPr>
        <p:spPr>
          <a:xfrm>
            <a:off x="1818289" y="3829970"/>
            <a:ext cx="1774527" cy="116159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45273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3826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61379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23" name="Picture 1" descr="Picture 1"/>
          <p:cNvPicPr>
            <a:picLocks noChangeAspect="1"/>
          </p:cNvPicPr>
          <p:nvPr/>
        </p:nvPicPr>
        <p:blipFill>
          <a:blip r:embed="rId2"/>
          <a:srcRect t="25347" b="47620"/>
          <a:stretch>
            <a:fillRect/>
          </a:stretch>
        </p:blipFill>
        <p:spPr>
          <a:xfrm>
            <a:off x="-3" y="1513551"/>
            <a:ext cx="12192004" cy="439739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4"/>
          <p:cNvSpPr/>
          <p:nvPr/>
        </p:nvSpPr>
        <p:spPr>
          <a:xfrm>
            <a:off x="2151895" y="1812906"/>
            <a:ext cx="8128576" cy="3618811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25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6978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35" name="Picture 1" descr="Picture 1"/>
          <p:cNvPicPr>
            <a:picLocks noChangeAspect="1"/>
          </p:cNvPicPr>
          <p:nvPr/>
        </p:nvPicPr>
        <p:blipFill>
          <a:blip r:embed="rId2"/>
          <a:srcRect t="54463" b="8302"/>
          <a:stretch>
            <a:fillRect/>
          </a:stretch>
        </p:blipFill>
        <p:spPr>
          <a:xfrm>
            <a:off x="0" y="1352637"/>
            <a:ext cx="12192000" cy="453934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7"/>
          <p:cNvSpPr/>
          <p:nvPr/>
        </p:nvSpPr>
        <p:spPr>
          <a:xfrm>
            <a:off x="2151895" y="1812906"/>
            <a:ext cx="8128576" cy="3618811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37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1805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926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47" name="Rectangle 5"/>
          <p:cNvSpPr/>
          <p:nvPr/>
        </p:nvSpPr>
        <p:spPr>
          <a:xfrm>
            <a:off x="0" y="1274226"/>
            <a:ext cx="12192000" cy="53258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0" name="Picture Placeholder 2"/>
          <p:cNvGrpSpPr/>
          <p:nvPr/>
        </p:nvGrpSpPr>
        <p:grpSpPr>
          <a:xfrm>
            <a:off x="8733106" y="1274220"/>
            <a:ext cx="3458897" cy="5325895"/>
            <a:chOff x="0" y="-1"/>
            <a:chExt cx="3458896" cy="5325893"/>
          </a:xfrm>
        </p:grpSpPr>
        <p:sp>
          <p:nvSpPr>
            <p:cNvPr id="248" name="Rectangle"/>
            <p:cNvSpPr/>
            <p:nvPr/>
          </p:nvSpPr>
          <p:spPr>
            <a:xfrm>
              <a:off x="0" y="-2"/>
              <a:ext cx="3458895" cy="5325894"/>
            </a:xfrm>
            <a:prstGeom prst="rect">
              <a:avLst/>
            </a:prstGeom>
            <a:solidFill>
              <a:srgbClr val="41B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49" name="image13.jpeg" descr="image13.jpeg"/>
            <p:cNvPicPr>
              <a:picLocks noChangeAspect="1"/>
            </p:cNvPicPr>
            <p:nvPr/>
          </p:nvPicPr>
          <p:blipFill>
            <a:blip r:embed="rId2"/>
            <a:srcRect l="34158" t="10599" r="38921" b="25724"/>
            <a:stretch>
              <a:fillRect/>
            </a:stretch>
          </p:blipFill>
          <p:spPr>
            <a:xfrm>
              <a:off x="-1" y="-2"/>
              <a:ext cx="3458897" cy="5325895"/>
            </a:xfrm>
            <a:prstGeom prst="rect">
              <a:avLst/>
            </a:prstGeom>
            <a:ln w="12700" cap="flat">
              <a:solidFill>
                <a:srgbClr val="41B7C8"/>
              </a:solidFill>
              <a:prstDash val="solid"/>
              <a:round/>
            </a:ln>
            <a:effectLst/>
          </p:spPr>
        </p:pic>
      </p:grpSp>
      <p:pic>
        <p:nvPicPr>
          <p:cNvPr id="25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53913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4"/>
          <p:cNvSpPr/>
          <p:nvPr/>
        </p:nvSpPr>
        <p:spPr>
          <a:xfrm>
            <a:off x="5988818" y="0"/>
            <a:ext cx="6203186" cy="6962503"/>
          </a:xfrm>
          <a:prstGeom prst="rect">
            <a:avLst/>
          </a:prstGeom>
          <a:solidFill>
            <a:srgbClr val="1F4764"/>
          </a:solidFill>
          <a:ln w="12700">
            <a:solidFill>
              <a:srgbClr val="1F4764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97953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7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2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32256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Date Placeholder 3"/>
          <p:cNvSpPr txBox="1"/>
          <p:nvPr/>
        </p:nvSpPr>
        <p:spPr>
          <a:xfrm>
            <a:off x="883919" y="6414758"/>
            <a:ext cx="2651762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22/01/2021</a:t>
            </a:r>
          </a:p>
        </p:txBody>
      </p:sp>
      <p:sp>
        <p:nvSpPr>
          <p:cNvPr id="281" name="Rectangle 11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tangle"/>
          <p:cNvSpPr/>
          <p:nvPr/>
        </p:nvSpPr>
        <p:spPr>
          <a:xfrm rot="5400000">
            <a:off x="1974074" y="3090727"/>
            <a:ext cx="1328399" cy="125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3" name="Rectangle 15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Rectangle"/>
          <p:cNvSpPr/>
          <p:nvPr/>
        </p:nvSpPr>
        <p:spPr>
          <a:xfrm rot="5400000">
            <a:off x="1533162" y="3317837"/>
            <a:ext cx="1328399" cy="125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5" name="Rectangle 1"/>
          <p:cNvSpPr txBox="1"/>
          <p:nvPr/>
        </p:nvSpPr>
        <p:spPr>
          <a:xfrm>
            <a:off x="2575560" y="2716520"/>
            <a:ext cx="7441473" cy="107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86" name="Picture 20" descr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742" y="0"/>
            <a:ext cx="1629172" cy="162916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92244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"/>
          <p:cNvSpPr/>
          <p:nvPr/>
        </p:nvSpPr>
        <p:spPr>
          <a:xfrm rot="5400000">
            <a:off x="1974074" y="3090727"/>
            <a:ext cx="1328399" cy="125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5" name="Rectangle 15"/>
          <p:cNvSpPr/>
          <p:nvPr/>
        </p:nvSpPr>
        <p:spPr>
          <a:xfrm>
            <a:off x="2396835" y="0"/>
            <a:ext cx="9826975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Rectangle"/>
          <p:cNvSpPr/>
          <p:nvPr/>
        </p:nvSpPr>
        <p:spPr>
          <a:xfrm rot="5400000">
            <a:off x="1450716" y="3366115"/>
            <a:ext cx="1328399" cy="125775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7" name="Rectangle 1"/>
          <p:cNvSpPr txBox="1"/>
          <p:nvPr/>
        </p:nvSpPr>
        <p:spPr>
          <a:xfrm>
            <a:off x="2603042" y="2786402"/>
            <a:ext cx="7441474" cy="107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98" name="Picture 14" descr="Picture 14"/>
          <p:cNvPicPr>
            <a:picLocks noChangeAspect="1"/>
          </p:cNvPicPr>
          <p:nvPr/>
        </p:nvPicPr>
        <p:blipFill>
          <a:blip r:embed="rId2"/>
          <a:srcRect t="24094"/>
          <a:stretch>
            <a:fillRect/>
          </a:stretch>
        </p:blipFill>
        <p:spPr>
          <a:xfrm>
            <a:off x="8255299" y="2786395"/>
            <a:ext cx="1143965" cy="868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236" y="386004"/>
            <a:ext cx="1999703" cy="95192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0183" y="6414757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06173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35" y="-115614"/>
            <a:ext cx="1629173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0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169571"/>
            <a:ext cx="12205252" cy="68843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6573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5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Rectangle"/>
          <p:cNvSpPr/>
          <p:nvPr/>
        </p:nvSpPr>
        <p:spPr>
          <a:xfrm rot="5400000">
            <a:off x="1721007" y="3812568"/>
            <a:ext cx="1639619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19" name="Rectangle 10"/>
          <p:cNvSpPr/>
          <p:nvPr/>
        </p:nvSpPr>
        <p:spPr>
          <a:xfrm>
            <a:off x="0" y="-7429"/>
            <a:ext cx="12192000" cy="6858001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0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50" y="2025893"/>
            <a:ext cx="2920172" cy="280621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ctangle"/>
          <p:cNvSpPr/>
          <p:nvPr/>
        </p:nvSpPr>
        <p:spPr>
          <a:xfrm rot="5400000">
            <a:off x="4884289" y="3379880"/>
            <a:ext cx="2423426" cy="982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89139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486" y="152362"/>
            <a:ext cx="1495763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 rot="10800000">
            <a:off x="518274" y="1074001"/>
            <a:ext cx="2423425" cy="98243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31" name="Rectangle 5"/>
          <p:cNvSpPr/>
          <p:nvPr/>
        </p:nvSpPr>
        <p:spPr>
          <a:xfrm>
            <a:off x="0" y="1990013"/>
            <a:ext cx="12192000" cy="436564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4" name="Picture Placeholder 2"/>
          <p:cNvGrpSpPr/>
          <p:nvPr/>
        </p:nvGrpSpPr>
        <p:grpSpPr>
          <a:xfrm>
            <a:off x="8733103" y="1990010"/>
            <a:ext cx="3458903" cy="4365655"/>
            <a:chOff x="0" y="-1"/>
            <a:chExt cx="3458902" cy="4365653"/>
          </a:xfrm>
        </p:grpSpPr>
        <p:sp>
          <p:nvSpPr>
            <p:cNvPr id="332" name="Rectangle"/>
            <p:cNvSpPr/>
            <p:nvPr/>
          </p:nvSpPr>
          <p:spPr>
            <a:xfrm>
              <a:off x="-1" y="-1"/>
              <a:ext cx="3458902" cy="4365653"/>
            </a:xfrm>
            <a:prstGeom prst="rect">
              <a:avLst/>
            </a:prstGeom>
            <a:solidFill>
              <a:srgbClr val="41B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333" name="image12.png" descr="image1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2"/>
              <a:ext cx="3458903" cy="4365655"/>
            </a:xfrm>
            <a:prstGeom prst="rect">
              <a:avLst/>
            </a:prstGeom>
            <a:ln w="12700" cap="flat">
              <a:solidFill>
                <a:srgbClr val="41B7C8"/>
              </a:solidFill>
              <a:prstDash val="solid"/>
              <a:round/>
            </a:ln>
            <a:effectLst/>
          </p:spPr>
        </p:pic>
      </p:grp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47123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"/>
          <p:cNvSpPr/>
          <p:nvPr/>
        </p:nvSpPr>
        <p:spPr>
          <a:xfrm rot="10800000">
            <a:off x="518274" y="1074001"/>
            <a:ext cx="2423425" cy="98243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4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486" y="152362"/>
            <a:ext cx="1495763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Rectangle 7"/>
          <p:cNvSpPr/>
          <p:nvPr/>
        </p:nvSpPr>
        <p:spPr>
          <a:xfrm>
            <a:off x="0" y="6148551"/>
            <a:ext cx="12192000" cy="709453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45" name="Picture Placeholder 2" descr="Picture Placeholder 2"/>
          <p:cNvPicPr>
            <a:picLocks noChangeAspect="1"/>
          </p:cNvPicPr>
          <p:nvPr/>
        </p:nvPicPr>
        <p:blipFill>
          <a:blip r:embed="rId3"/>
          <a:srcRect l="47678" r="47701" b="5212"/>
          <a:stretch>
            <a:fillRect/>
          </a:stretch>
        </p:blipFill>
        <p:spPr>
          <a:xfrm rot="16200000">
            <a:off x="5717628" y="420412"/>
            <a:ext cx="756747" cy="1219199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6403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Date Placeholder 3"/>
          <p:cNvSpPr txBox="1"/>
          <p:nvPr/>
        </p:nvSpPr>
        <p:spPr>
          <a:xfrm>
            <a:off x="883919" y="6414758"/>
            <a:ext cx="26517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12/09/2021</a:t>
            </a:r>
          </a:p>
        </p:txBody>
      </p:sp>
      <p:sp>
        <p:nvSpPr>
          <p:cNvPr id="354" name="Rectangle 11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Rectangle"/>
          <p:cNvSpPr/>
          <p:nvPr/>
        </p:nvSpPr>
        <p:spPr>
          <a:xfrm rot="5400000">
            <a:off x="1974074" y="3090727"/>
            <a:ext cx="1328399" cy="1257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56" name="Rectangle 15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Rectangle 1"/>
          <p:cNvSpPr txBox="1"/>
          <p:nvPr/>
        </p:nvSpPr>
        <p:spPr>
          <a:xfrm>
            <a:off x="2575560" y="2716521"/>
            <a:ext cx="7441473" cy="107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0069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358" name="Rectangle"/>
          <p:cNvSpPr/>
          <p:nvPr/>
        </p:nvSpPr>
        <p:spPr>
          <a:xfrm rot="5400000">
            <a:off x="1001943" y="3379880"/>
            <a:ext cx="2423424" cy="982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3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486" y="152362"/>
            <a:ext cx="1495763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5789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23;p17" descr="Google Shape;23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44" y="216362"/>
            <a:ext cx="1999702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Google Shape;24;p17"/>
          <p:cNvSpPr/>
          <p:nvPr/>
        </p:nvSpPr>
        <p:spPr>
          <a:xfrm rot="5400000">
            <a:off x="1721007" y="3812568"/>
            <a:ext cx="1639616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69" name="Google Shape;25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0" name="Google Shape;26;p17" descr="Google Shape;26;p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947" y="362661"/>
            <a:ext cx="1692370" cy="80562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Google Shape;30;p18"/>
          <p:cNvSpPr/>
          <p:nvPr/>
        </p:nvSpPr>
        <p:spPr>
          <a:xfrm>
            <a:off x="2445866" y="0"/>
            <a:ext cx="9746134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Google Shape;31;p18"/>
          <p:cNvSpPr/>
          <p:nvPr/>
        </p:nvSpPr>
        <p:spPr>
          <a:xfrm rot="5400000">
            <a:off x="1974074" y="3090727"/>
            <a:ext cx="1328399" cy="125773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373" name="Google Shape;32;p18" descr="Google Shape;32;p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535" y="-115614"/>
            <a:ext cx="1629170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Google Shape;33;p18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9" y="6414781"/>
            <a:ext cx="258582" cy="248264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41605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44;p19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/>
            </a:pPr>
            <a:endParaRPr/>
          </a:p>
        </p:txBody>
      </p:sp>
      <p:pic>
        <p:nvPicPr>
          <p:cNvPr id="383" name="Google Shape;45;p19" descr="Google Shape;45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0" cy="80562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Google Shape;47;p20"/>
          <p:cNvSpPr/>
          <p:nvPr/>
        </p:nvSpPr>
        <p:spPr>
          <a:xfrm>
            <a:off x="5988818" y="0"/>
            <a:ext cx="6203184" cy="6962503"/>
          </a:xfrm>
          <a:prstGeom prst="rect">
            <a:avLst/>
          </a:prstGeom>
          <a:solidFill>
            <a:srgbClr val="1F4764"/>
          </a:solidFill>
          <a:ln w="12700">
            <a:solidFill>
              <a:srgbClr val="1F476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 sz="2400"/>
            </a:pPr>
            <a:endParaRPr/>
          </a:p>
        </p:txBody>
      </p:sp>
      <p:pic>
        <p:nvPicPr>
          <p:cNvPr id="385" name="Google Shape;48;p20" descr="Google Shape;48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7" y="362661"/>
            <a:ext cx="1692370" cy="80562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9"/>
            <a:ext cx="258582" cy="248263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0407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943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8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5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5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4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3" descr="Picture 4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0"/>
          <p:cNvSpPr/>
          <p:nvPr/>
        </p:nvSpPr>
        <p:spPr>
          <a:xfrm>
            <a:off x="611531" y="1410647"/>
            <a:ext cx="11003527" cy="5103141"/>
          </a:xfrm>
          <a:prstGeom prst="rect">
            <a:avLst/>
          </a:prstGeom>
          <a:solidFill>
            <a:srgbClr val="FFFFFF"/>
          </a:solidFill>
          <a:ln w="28575">
            <a:solidFill>
              <a:srgbClr val="1F4764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1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27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186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2.3 Capacity Development Needs Assessment Survey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Johanna </a:t>
            </a:r>
            <a:r>
              <a:rPr kumimoji="0" lang="en-PH" sz="18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Diwa-Acallar</a:t>
            </a: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1F07-A86D-664D-B630-4B4808A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0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468497" y="285149"/>
            <a:ext cx="821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879F9-00B2-05A2-2D53-87E7A9D6E301}"/>
              </a:ext>
            </a:extLst>
          </p:cNvPr>
          <p:cNvSpPr txBox="1"/>
          <p:nvPr/>
        </p:nvSpPr>
        <p:spPr>
          <a:xfrm>
            <a:off x="563060" y="1187453"/>
            <a:ext cx="69065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 review in close collaboration with the GOSR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Complementary approach and joint effort in launching both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Synthesized questions resulting to shorter questionnaire with no other subset questionnaires for subset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Respondents: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IOC National Focal Points as ONE NATIONAL RESPONSE </a:t>
            </a:r>
          </a:p>
          <a:p>
            <a:endParaRPr lang="en-PH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PH" sz="1600" b="1" i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PH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Launched</a:t>
            </a:r>
            <a:r>
              <a:rPr lang="en-PH" sz="1600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January 2023 (through CL 2919)</a:t>
            </a:r>
          </a:p>
          <a:p>
            <a:endParaRPr lang="en-PH" sz="1600" b="1" i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PH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17 out of 150 IOC member states (11%); </a:t>
            </a:r>
          </a:p>
          <a:p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out of 115 developing country IOC member states (12%). </a:t>
            </a:r>
          </a:p>
          <a:p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PH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Gender breakdown </a:t>
            </a:r>
          </a:p>
          <a:p>
            <a:r>
              <a:rPr lang="en-PH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56% male, 44% women</a:t>
            </a:r>
          </a:p>
          <a:p>
            <a:endParaRPr lang="en-PH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PH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PH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9E6D8-15B5-05AD-780A-9AD31784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pic>
        <p:nvPicPr>
          <p:cNvPr id="4" name="Picture 3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17A51F92-9AC9-704D-2384-3B9760BF6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94"/>
          <a:stretch/>
        </p:blipFill>
        <p:spPr>
          <a:xfrm>
            <a:off x="7995150" y="2464711"/>
            <a:ext cx="3758873" cy="1615562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780693-6FF8-D55F-3E25-8929D0C3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150" y="4277021"/>
            <a:ext cx="3114777" cy="2405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70E17-A51F-55AA-28D2-D269B271C9C7}"/>
              </a:ext>
            </a:extLst>
          </p:cNvPr>
          <p:cNvSpPr txBox="1"/>
          <p:nvPr/>
        </p:nvSpPr>
        <p:spPr>
          <a:xfrm>
            <a:off x="7995150" y="285149"/>
            <a:ext cx="6103344" cy="2092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PH" b="1" i="1" dirty="0">
                <a:latin typeface="Arial" panose="020B0604020202020204" pitchFamily="34" charset="0"/>
                <a:cs typeface="Arial" panose="020B0604020202020204" pitchFamily="34" charset="0"/>
              </a:rPr>
              <a:t>2 Sections</a:t>
            </a:r>
          </a:p>
          <a:p>
            <a:endParaRPr lang="en-PH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1600" i="1" dirty="0">
                <a:latin typeface="Arial" panose="020B0604020202020204" pitchFamily="34" charset="0"/>
                <a:cs typeface="Arial" panose="020B0604020202020204" pitchFamily="34" charset="0"/>
              </a:rPr>
              <a:t>Section 1: </a:t>
            </a:r>
          </a:p>
          <a:p>
            <a:r>
              <a:rPr lang="en-PH" sz="1600" i="1" dirty="0">
                <a:latin typeface="Arial" panose="020B0604020202020204" pitchFamily="34" charset="0"/>
                <a:cs typeface="Arial" panose="020B0604020202020204" pitchFamily="34" charset="0"/>
              </a:rPr>
              <a:t>Respondent details</a:t>
            </a:r>
          </a:p>
          <a:p>
            <a:endParaRPr lang="en-PH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1600" i="1" dirty="0">
                <a:latin typeface="Arial" panose="020B0604020202020204" pitchFamily="34" charset="0"/>
                <a:cs typeface="Arial" panose="020B0604020202020204" pitchFamily="34" charset="0"/>
              </a:rPr>
              <a:t>Section 2: </a:t>
            </a:r>
          </a:p>
          <a:p>
            <a:r>
              <a:rPr lang="en-PH" sz="1600" i="1" dirty="0">
                <a:latin typeface="Arial" panose="020B0604020202020204" pitchFamily="34" charset="0"/>
                <a:cs typeface="Arial" panose="020B0604020202020204" pitchFamily="34" charset="0"/>
              </a:rPr>
              <a:t>Capacity development needs</a:t>
            </a:r>
          </a:p>
          <a:p>
            <a:r>
              <a:rPr lang="en-PH" sz="1600" i="1" dirty="0">
                <a:latin typeface="Arial" panose="020B0604020202020204" pitchFamily="34" charset="0"/>
                <a:cs typeface="Arial" panose="020B0604020202020204" pitchFamily="34" charset="0"/>
              </a:rPr>
              <a:t>Ocean Decade</a:t>
            </a:r>
          </a:p>
        </p:txBody>
      </p:sp>
    </p:spTree>
    <p:extLst>
      <p:ext uri="{BB962C8B-B14F-4D97-AF65-F5344CB8AC3E}">
        <p14:creationId xmlns:p14="http://schemas.microsoft.com/office/powerpoint/2010/main" val="16918858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sp>
        <p:nvSpPr>
          <p:cNvPr id="3" name="TOP CD NEEDS…">
            <a:extLst>
              <a:ext uri="{FF2B5EF4-FFF2-40B4-BE49-F238E27FC236}">
                <a16:creationId xmlns:a16="http://schemas.microsoft.com/office/drawing/2014/main" id="{5A77D02A-1C3A-1832-BC72-EE62F9441213}"/>
              </a:ext>
            </a:extLst>
          </p:cNvPr>
          <p:cNvSpPr txBox="1"/>
          <p:nvPr/>
        </p:nvSpPr>
        <p:spPr>
          <a:xfrm>
            <a:off x="576470" y="669515"/>
            <a:ext cx="8806069" cy="140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1. funding and investment,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2. strengthened international partnerships and regional networks for collaboration,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and</a:t>
            </a: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3. research vessels and inshore boats. </a:t>
            </a: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9AAFA-A8F6-B22A-41F7-1613122F0055}"/>
              </a:ext>
            </a:extLst>
          </p:cNvPr>
          <p:cNvSpPr txBox="1"/>
          <p:nvPr/>
        </p:nvSpPr>
        <p:spPr>
          <a:xfrm>
            <a:off x="-1133061" y="201336"/>
            <a:ext cx="9288117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en-PH" sz="2600" dirty="0"/>
              <a:t>TOP CAPACITY DEVELOPMENT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85115-AFEE-F8C1-61A8-6245653BDB0B}"/>
              </a:ext>
            </a:extLst>
          </p:cNvPr>
          <p:cNvSpPr txBox="1"/>
          <p:nvPr/>
        </p:nvSpPr>
        <p:spPr>
          <a:xfrm>
            <a:off x="576469" y="2238713"/>
            <a:ext cx="9288118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Related to human resources…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higher education degree (BSc-PhD) programmes in ocean science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advanced professional development training courses,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management training for senior researchers and heads of institutions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, and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access to on-board, research vessel-based training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.</a:t>
            </a: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5A95A-4203-5AE1-90F7-6B8B935FA14D}"/>
              </a:ext>
            </a:extLst>
          </p:cNvPr>
          <p:cNvSpPr txBox="1"/>
          <p:nvPr/>
        </p:nvSpPr>
        <p:spPr>
          <a:xfrm>
            <a:off x="576469" y="4290098"/>
            <a:ext cx="10028195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In terms of increased access to physical infrastructure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…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establishment and maintenance of a register of regional scientific research infrastructure (facilities, instruments, vessels),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observation facilities and </a:t>
            </a:r>
            <a:r>
              <a:rPr kumimoji="0" lang="en-GB" sz="1800" b="0" i="1" u="sng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equipments</a:t>
            </a: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 (remote sensing equipment, buoys, tide gauges, shipboard and other means of ocean observation)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and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Roboto"/>
              </a:rPr>
              <a:t>technical training for ocean science related to ocean observation.</a:t>
            </a: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860421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6D35E-C261-D8F2-4986-E125B7D0DB14}"/>
              </a:ext>
            </a:extLst>
          </p:cNvPr>
          <p:cNvSpPr txBox="1"/>
          <p:nvPr/>
        </p:nvSpPr>
        <p:spPr>
          <a:xfrm>
            <a:off x="511866" y="334108"/>
            <a:ext cx="824024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REGIONAL CD MATRIX VIS-À-VIS CD STRATEGY</a:t>
            </a:r>
            <a:endParaRPr lang="en-US" sz="26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CFCE14D-6B59-8444-0E79-AB0D7105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1" y="1187453"/>
            <a:ext cx="7772400" cy="498337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EE510EA-066F-57CC-A3C1-C077F6B0B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6822">
            <a:off x="8144556" y="4511430"/>
            <a:ext cx="3479470" cy="165287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B44D361-1B5F-4124-BB2D-1D89270457F3}"/>
              </a:ext>
            </a:extLst>
          </p:cNvPr>
          <p:cNvSpPr/>
          <p:nvPr/>
        </p:nvSpPr>
        <p:spPr>
          <a:xfrm>
            <a:off x="4987635" y="2398816"/>
            <a:ext cx="1995055" cy="1796873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4FD120-F56B-572C-7F75-B607F8F12EE8}"/>
              </a:ext>
            </a:extLst>
          </p:cNvPr>
          <p:cNvSpPr/>
          <p:nvPr/>
        </p:nvSpPr>
        <p:spPr>
          <a:xfrm>
            <a:off x="1779319" y="5816930"/>
            <a:ext cx="1959429" cy="498764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027A5F-8CC5-D42F-01E1-E956EFA77241}"/>
              </a:ext>
            </a:extLst>
          </p:cNvPr>
          <p:cNvCxnSpPr>
            <a:cxnSpLocks/>
          </p:cNvCxnSpPr>
          <p:nvPr/>
        </p:nvCxnSpPr>
        <p:spPr>
          <a:xfrm flipV="1">
            <a:off x="2958181" y="5130140"/>
            <a:ext cx="4980977" cy="869656"/>
          </a:xfrm>
          <a:prstGeom prst="straightConnector1">
            <a:avLst/>
          </a:prstGeom>
          <a:noFill/>
          <a:ln w="571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517332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AEA0A-0B7A-30E6-9D4F-85DF7DA1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sp>
        <p:nvSpPr>
          <p:cNvPr id="493" name="Survey results made available online at https://surveys.ioc-cd.org/…"/>
          <p:cNvSpPr txBox="1"/>
          <p:nvPr/>
        </p:nvSpPr>
        <p:spPr>
          <a:xfrm>
            <a:off x="534831" y="1039900"/>
            <a:ext cx="11122337" cy="53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R="0" lvl="0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Joint development and implementation with the regions</a:t>
            </a:r>
          </a:p>
          <a:p>
            <a:pPr marL="426719" marR="0" lvl="0" indent="-426719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enlo Regular"/>
              <a:buChar char="•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Make arrangements to reach more respondents to contribute to the survey so as to generate statistically representative results</a:t>
            </a:r>
            <a:endParaRPr lang="en-US" sz="20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26719" indent="-426719" defTabSz="355600" hangingPunct="0">
              <a:lnSpc>
                <a:spcPct val="120000"/>
              </a:lnSpc>
              <a:buSzPct val="100000"/>
              <a:buFont typeface="Menlo Regular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 stakeholder groups for a wider and diverse group of respondents</a:t>
            </a:r>
          </a:p>
          <a:p>
            <a:pPr marL="426719" marR="0" lvl="0" indent="-426719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enlo Regular"/>
              <a:buChar char="•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Separated sets for targeted stakeholders, 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ith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relevant question set more directly accessible, and less complicated to manage;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26719" marR="0" lvl="0" indent="-426719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enlo Regular"/>
              <a:buChar char="•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Promotion and outreach to targeted respondents identified through the regional secretariats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defTabSz="355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20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P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design the structure and methodology of the 2024 survey in close collaboration  with global and regional </a:t>
            </a:r>
            <a:r>
              <a:rPr lang="en-P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programmes</a:t>
            </a:r>
            <a:r>
              <a:rPr lang="en-P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capture specific CD needs in the regions;</a:t>
            </a:r>
            <a:endParaRPr lang="en-P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P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conduct the CD survey through the regional secretariats, especially in identifying and reaching out to key stakeholder groups as targeted respondents in their respective regions;</a:t>
            </a:r>
            <a:endParaRPr lang="en-P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P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collaborate with other survey requirements of other </a:t>
            </a:r>
            <a:r>
              <a:rPr lang="en-P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programmes</a:t>
            </a:r>
            <a:r>
              <a:rPr lang="en-P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e.g. GEBCO, CD Facility, Ocean Policies, GOSR, etc.</a:t>
            </a:r>
            <a:endParaRPr lang="en-P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4" name="TextBox 1"/>
          <p:cNvSpPr txBox="1"/>
          <p:nvPr/>
        </p:nvSpPr>
        <p:spPr>
          <a:xfrm>
            <a:off x="551107" y="315361"/>
            <a:ext cx="2971075" cy="47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Recommendations: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Box 1"/>
          <p:cNvSpPr txBox="1"/>
          <p:nvPr/>
        </p:nvSpPr>
        <p:spPr>
          <a:xfrm>
            <a:off x="496983" y="175082"/>
            <a:ext cx="6839882" cy="50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2024-2025 CD NEEDS ASSESSMENT SURVEY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36644-08F9-6189-0A48-1F4F4ACC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-228679"/>
            <a:ext cx="2024743" cy="20247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48C718-6B4A-E321-F55F-35DA8277B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77334"/>
              </p:ext>
            </p:extLst>
          </p:nvPr>
        </p:nvGraphicFramePr>
        <p:xfrm>
          <a:off x="630444" y="1319051"/>
          <a:ext cx="10330480" cy="4219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3897">
                  <a:extLst>
                    <a:ext uri="{9D8B030D-6E8A-4147-A177-3AD203B41FA5}">
                      <a16:colId xmlns:a16="http://schemas.microsoft.com/office/drawing/2014/main" val="3775985260"/>
                    </a:ext>
                  </a:extLst>
                </a:gridCol>
                <a:gridCol w="3005993">
                  <a:extLst>
                    <a:ext uri="{9D8B030D-6E8A-4147-A177-3AD203B41FA5}">
                      <a16:colId xmlns:a16="http://schemas.microsoft.com/office/drawing/2014/main" val="453395806"/>
                    </a:ext>
                  </a:extLst>
                </a:gridCol>
                <a:gridCol w="2230590">
                  <a:extLst>
                    <a:ext uri="{9D8B030D-6E8A-4147-A177-3AD203B41FA5}">
                      <a16:colId xmlns:a16="http://schemas.microsoft.com/office/drawing/2014/main" val="258726846"/>
                    </a:ext>
                  </a:extLst>
                </a:gridCol>
              </a:tblGrid>
              <a:tr h="468771">
                <a:tc gridSpan="3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PROPOSED TIMELINE</a:t>
                      </a:r>
                    </a:p>
                  </a:txBody>
                  <a:tcPr marL="28999" marR="28999" marT="28999" marB="289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7041"/>
                  </a:ext>
                </a:extLst>
              </a:tr>
              <a:tr h="711624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Draft the design and methodology and development of survey questionnaires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Secretariat/RSB Secretariats </a:t>
                      </a:r>
                      <a:endParaRPr lang="en-PH" sz="20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March – April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552608642"/>
                  </a:ext>
                </a:extLst>
              </a:tr>
              <a:tr h="488564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Identification of targeted key stakeholder respondents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RSB Secretariats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March – April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136650846"/>
                  </a:ext>
                </a:extLst>
              </a:tr>
              <a:tr h="307731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Review and approve the survey </a:t>
                      </a:r>
                      <a:endParaRPr lang="en-PH" sz="20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GE-CD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891768244"/>
                  </a:ext>
                </a:extLst>
              </a:tr>
              <a:tr h="711624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Conduct of the survey</a:t>
                      </a:r>
                      <a:endParaRPr lang="en-PH" sz="20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 (CL) and RSB Secretariats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– July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947275670"/>
                  </a:ext>
                </a:extLst>
              </a:tr>
              <a:tr h="934684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Analysis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 (overall); RSB Secretariats (regional)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August – September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534687960"/>
                  </a:ext>
                </a:extLst>
              </a:tr>
              <a:tr h="307731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 to the GE-CD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October 2024</a:t>
                      </a:r>
                      <a:endParaRPr lang="en-PH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7722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6975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9_Custom Design">
  <a:themeElements>
    <a:clrScheme name="9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9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9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499</Words>
  <Application>Microsoft Macintosh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Menlo Regular</vt:lpstr>
      <vt:lpstr>Open Sans</vt:lpstr>
      <vt:lpstr>Roboto</vt:lpstr>
      <vt:lpstr>Times New Roman</vt:lpstr>
      <vt:lpstr>Custom Design</vt:lpstr>
      <vt:lpstr>1_Office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Diwa</dc:creator>
  <cp:lastModifiedBy>Diwa, Johanna Paula</cp:lastModifiedBy>
  <cp:revision>47</cp:revision>
  <dcterms:created xsi:type="dcterms:W3CDTF">2022-11-23T15:38:53Z</dcterms:created>
  <dcterms:modified xsi:type="dcterms:W3CDTF">2024-02-27T05:27:29Z</dcterms:modified>
</cp:coreProperties>
</file>