
<file path=[Content_Types].xml><?xml version="1.0" encoding="utf-8"?>
<Types xmlns="http://schemas.openxmlformats.org/package/2006/content-types">
  <Default Extension="xml" ContentType="application/xml"/>
  <Default Extension="svg" ContentType="image/svg+xml"/>
  <Default Extension="jpeg" ContentType="image/jpeg"/>
  <Default Extension="jpg" ContentType="image/jpeg"/>
  <Default Extension="emf" ContentType="image/x-emf"/>
  <Default Extension="mp4" ContentType="video/mp4"/>
  <Default Extension="rels" ContentType="application/vnd.openxmlformats-package.relationships+xml"/>
  <Default Extension="wdp" ContentType="image/vnd.ms-photo"/>
  <Default Extension="mov" ContentType="video/quicktime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microsoft.com/office/2020/02/relationships/classificationlabels" Target="docMetadata/LabelInfo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79" r:id="rId2"/>
    <p:sldId id="298" r:id="rId3"/>
    <p:sldId id="307" r:id="rId4"/>
    <p:sldId id="308" r:id="rId5"/>
    <p:sldId id="309" r:id="rId6"/>
    <p:sldId id="313" r:id="rId7"/>
    <p:sldId id="294" r:id="rId8"/>
    <p:sldId id="316" r:id="rId9"/>
    <p:sldId id="319" r:id="rId10"/>
    <p:sldId id="315" r:id="rId11"/>
    <p:sldId id="317" r:id="rId12"/>
    <p:sldId id="305" r:id="rId13"/>
    <p:sldId id="299" r:id="rId14"/>
    <p:sldId id="287" r:id="rId15"/>
    <p:sldId id="282" r:id="rId16"/>
    <p:sldId id="304" r:id="rId17"/>
    <p:sldId id="300" r:id="rId18"/>
    <p:sldId id="288" r:id="rId19"/>
    <p:sldId id="284" r:id="rId20"/>
    <p:sldId id="303" r:id="rId21"/>
    <p:sldId id="285" r:id="rId22"/>
    <p:sldId id="292" r:id="rId23"/>
    <p:sldId id="286" r:id="rId24"/>
    <p:sldId id="291" r:id="rId25"/>
    <p:sldId id="293" r:id="rId26"/>
    <p:sldId id="301" r:id="rId27"/>
    <p:sldId id="312" r:id="rId28"/>
    <p:sldId id="314" r:id="rId29"/>
    <p:sldId id="289" r:id="rId30"/>
    <p:sldId id="295" r:id="rId31"/>
    <p:sldId id="321" r:id="rId32"/>
    <p:sldId id="320" r:id="rId33"/>
    <p:sldId id="297" r:id="rId34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4" autoAdjust="0"/>
    <p:restoredTop sz="94660"/>
  </p:normalViewPr>
  <p:slideViewPr>
    <p:cSldViewPr snapToGrid="0">
      <p:cViewPr>
        <p:scale>
          <a:sx n="93" d="100"/>
          <a:sy n="93" d="100"/>
        </p:scale>
        <p:origin x="54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B4F61-18B0-3F4B-9D40-6F0A2ED5AC3C}" type="datetimeFigureOut">
              <a:rPr lang="it-IT" smtClean="0"/>
              <a:t>18/02/24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C26D8-09FE-F447-B229-36592BCCAE52}" type="slidenum">
              <a:rPr lang="it-IT" smtClean="0"/>
              <a:t>‹n.›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99260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6656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A3A73-BD7D-4263-BD96-67D4CFD2A990}" type="datetimeFigureOut">
              <a:rPr lang="fr-FR" smtClean="0"/>
              <a:t>18/02/2024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FEDF5-7239-47AB-AF6D-BA9D14F8B76A}" type="slidenum">
              <a:rPr lang="fr-FR" smtClean="0"/>
              <a:t>‹n.›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7359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="" xmlns:a16="http://schemas.microsoft.com/office/drawing/2014/main" id="{65DE361B-72A1-4943-ADAA-F502BD8B1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4778"/>
          </a:xfrm>
          <a:prstGeom prst="rect">
            <a:avLst/>
          </a:prstGeo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="" xmlns:a16="http://schemas.microsoft.com/office/drawing/2014/main" id="{4F1B435C-E1F9-4DEF-B182-3819184C2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9036"/>
            <a:ext cx="10515600" cy="48679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="" xmlns:a16="http://schemas.microsoft.com/office/drawing/2014/main" id="{2FF9E784-935B-464F-9FD9-2B5822040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F4E1-7730-42C5-81CC-1D81BB05C61F}" type="datetime1">
              <a:rPr lang="fr-FR" smtClean="0"/>
              <a:t>18/02/2024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="" xmlns:a16="http://schemas.microsoft.com/office/drawing/2014/main" id="{76600AD5-DA7F-45DA-B47F-08E5483D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="" xmlns:a16="http://schemas.microsoft.com/office/drawing/2014/main" id="{B3982934-2000-49EF-B820-8AE8F95CA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F953-55CE-4F69-B114-32A052554844}" type="slidenum">
              <a:rPr lang="fr-FR" smtClean="0"/>
              <a:t>‹n.›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68253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theme" Target="../theme/theme1.xml"/><Relationship Id="rId5" Type="http://schemas.openxmlformats.org/officeDocument/2006/relationships/image" Target="../media/image1.png"/><Relationship Id="rId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97117-F3A1-41B5-B5A5-0FD5A7D43CA4}" type="slidenum">
              <a:rPr lang="fr-FR" smtClean="0"/>
              <a:t>‹n.›</a:t>
            </a:fld>
            <a:endParaRPr lang="fr-FR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1544" y="216362"/>
            <a:ext cx="1999700" cy="951923"/>
          </a:xfrm>
          <a:prstGeom prst="rect">
            <a:avLst/>
          </a:prstGeom>
        </p:spPr>
      </p:pic>
      <p:sp>
        <p:nvSpPr>
          <p:cNvPr id="10" name="Rectangle"/>
          <p:cNvSpPr/>
          <p:nvPr userDrawn="1"/>
        </p:nvSpPr>
        <p:spPr>
          <a:xfrm rot="5400000">
            <a:off x="1721007" y="3812568"/>
            <a:ext cx="1639614" cy="110484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lIns="65023" tIns="65023" rIns="65023" bIns="65023" anchor="ctr"/>
          <a:lstStyle/>
          <a:p>
            <a:pPr>
              <a:defRPr>
                <a:solidFill>
                  <a:srgbClr val="3C3C3C"/>
                </a:solidFill>
              </a:defRPr>
            </a:pPr>
            <a:endParaRPr/>
          </a:p>
        </p:txBody>
      </p:sp>
      <p:sp>
        <p:nvSpPr>
          <p:cNvPr id="11" name="Rectangle 10"/>
          <p:cNvSpPr/>
          <p:nvPr userDrawn="1"/>
        </p:nvSpPr>
        <p:spPr>
          <a:xfrm>
            <a:off x="0" y="-7428"/>
            <a:ext cx="12192000" cy="6858000"/>
          </a:xfrm>
          <a:prstGeom prst="rect">
            <a:avLst/>
          </a:prstGeom>
          <a:solidFill>
            <a:srgbClr val="0069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48951" y="2025894"/>
            <a:ext cx="2920169" cy="2806212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xmlns="" id="{21257D7F-3656-47C9-B5F0-D20A647BD6E3}"/>
              </a:ext>
            </a:extLst>
          </p:cNvPr>
          <p:cNvSpPr/>
          <p:nvPr userDrawn="1"/>
        </p:nvSpPr>
        <p:spPr>
          <a:xfrm rot="5400000">
            <a:off x="4884289" y="3379881"/>
            <a:ext cx="2423422" cy="98238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lIns="65023" tIns="65023" rIns="65023" bIns="65023" anchor="ctr"/>
          <a:lstStyle/>
          <a:p>
            <a:pPr>
              <a:defRPr>
                <a:solidFill>
                  <a:srgbClr val="3C3C3C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92135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ceanexpert.org/expert/24009" TargetMode="External"/><Relationship Id="rId4" Type="http://schemas.openxmlformats.org/officeDocument/2006/relationships/hyperlink" Target="https://oceanexpert.org/expert/33563" TargetMode="External"/><Relationship Id="rId5" Type="http://schemas.openxmlformats.org/officeDocument/2006/relationships/hyperlink" Target="https://oceanexpert.org/expert/42997" TargetMode="External"/><Relationship Id="rId6" Type="http://schemas.openxmlformats.org/officeDocument/2006/relationships/hyperlink" Target="https://oceanexpert.org/expert/24010" TargetMode="External"/><Relationship Id="rId7" Type="http://schemas.openxmlformats.org/officeDocument/2006/relationships/hyperlink" Target="https://oceanexpert.org/expert/31907" TargetMode="External"/><Relationship Id="rId8" Type="http://schemas.openxmlformats.org/officeDocument/2006/relationships/hyperlink" Target="https://oceanexpert.org/expert/14823" TargetMode="External"/><Relationship Id="rId9" Type="http://schemas.openxmlformats.org/officeDocument/2006/relationships/hyperlink" Target="https://oceanexpert.org/expert/18340" TargetMode="External"/><Relationship Id="rId10" Type="http://schemas.openxmlformats.org/officeDocument/2006/relationships/hyperlink" Target="https://www.oceanexpert.net/expert/36030" TargetMode="External"/><Relationship Id="rId11" Type="http://schemas.openxmlformats.org/officeDocument/2006/relationships/hyperlink" Target="https://oceanexpert.org/expert/24002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hyperlink" Target="https://oceanexpert.org/expert/46052" TargetMode="External"/><Relationship Id="rId12" Type="http://schemas.openxmlformats.org/officeDocument/2006/relationships/hyperlink" Target="https://oceanexpert.org/expert/25796" TargetMode="External"/><Relationship Id="rId13" Type="http://schemas.openxmlformats.org/officeDocument/2006/relationships/hyperlink" Target="https://oceanexpert.org/expert/24006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hyperlink" Target="https://oceanexpert.org/expert/23908" TargetMode="External"/><Relationship Id="rId4" Type="http://schemas.openxmlformats.org/officeDocument/2006/relationships/hyperlink" Target="https://www.oceanexpert.net/expert/22531" TargetMode="External"/><Relationship Id="rId5" Type="http://schemas.openxmlformats.org/officeDocument/2006/relationships/hyperlink" Target="https://www.oceanexpert.net/expert/23385" TargetMode="External"/><Relationship Id="rId6" Type="http://schemas.openxmlformats.org/officeDocument/2006/relationships/hyperlink" Target="https://oceanexpert.org/expert/16016" TargetMode="External"/><Relationship Id="rId7" Type="http://schemas.openxmlformats.org/officeDocument/2006/relationships/hyperlink" Target="http://www.ioc-unesco.org/index.php?option=com_oe&amp;task=viewMemberRecord&amp;memberID=18313" TargetMode="External"/><Relationship Id="rId8" Type="http://schemas.openxmlformats.org/officeDocument/2006/relationships/hyperlink" Target="https://oceanexpert.org/expert/39209" TargetMode="External"/><Relationship Id="rId9" Type="http://schemas.openxmlformats.org/officeDocument/2006/relationships/hyperlink" Target="https://oceanexpert.org/expert/22532" TargetMode="External"/><Relationship Id="rId10" Type="http://schemas.openxmlformats.org/officeDocument/2006/relationships/hyperlink" Target="https://www.oceanexpert.net/expert/1619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ceanexpert.org/expert/33563" TargetMode="External"/><Relationship Id="rId4" Type="http://schemas.openxmlformats.org/officeDocument/2006/relationships/hyperlink" Target="https://oceanexpert.org/expert/22531" TargetMode="External"/><Relationship Id="rId5" Type="http://schemas.openxmlformats.org/officeDocument/2006/relationships/hyperlink" Target="https://oceanexpert.org/expert/18770" TargetMode="External"/><Relationship Id="rId6" Type="http://schemas.openxmlformats.org/officeDocument/2006/relationships/hyperlink" Target="https://oceanexpert.org/expert/23385" TargetMode="External"/><Relationship Id="rId7" Type="http://schemas.openxmlformats.org/officeDocument/2006/relationships/hyperlink" Target="https://www.oceanexpert.net/expert/16193" TargetMode="External"/><Relationship Id="rId8" Type="http://schemas.openxmlformats.org/officeDocument/2006/relationships/hyperlink" Target="http://www.ioc-unesco.org/index.php?option=com_oe&amp;task=viewMemberRecord&amp;memberID=16683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jpeg"/><Relationship Id="rId5" Type="http://schemas.openxmlformats.org/officeDocument/2006/relationships/image" Target="../media/image7.png"/><Relationship Id="rId6" Type="http://schemas.openxmlformats.org/officeDocument/2006/relationships/image" Target="../media/image8.jpeg"/><Relationship Id="rId7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microsoft.com/office/2007/relationships/hdphoto" Target="../media/hdphoto1.wdp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7.emf"/><Relationship Id="rId12" Type="http://schemas.openxmlformats.org/officeDocument/2006/relationships/image" Target="../media/image28.png"/><Relationship Id="rId13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42.sv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8" Type="http://schemas.openxmlformats.org/officeDocument/2006/relationships/image" Target="../media/image25.png"/><Relationship Id="rId9" Type="http://schemas.openxmlformats.org/officeDocument/2006/relationships/image" Target="../media/image26.png"/><Relationship Id="rId10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3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4" Type="http://schemas.openxmlformats.org/officeDocument/2006/relationships/image" Target="../media/image33.png"/><Relationship Id="rId5" Type="http://schemas.openxmlformats.org/officeDocument/2006/relationships/image" Target="../media/image34.jpeg"/><Relationship Id="rId6" Type="http://schemas.openxmlformats.org/officeDocument/2006/relationships/image" Target="../media/image35.e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5" Type="http://schemas.openxmlformats.org/officeDocument/2006/relationships/image" Target="../media/image38.png"/><Relationship Id="rId6" Type="http://schemas.openxmlformats.org/officeDocument/2006/relationships/image" Target="../media/image39.png"/><Relationship Id="rId7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4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emf"/><Relationship Id="rId4" Type="http://schemas.openxmlformats.org/officeDocument/2006/relationships/image" Target="../media/image45.jpg"/><Relationship Id="rId5" Type="http://schemas.openxmlformats.org/officeDocument/2006/relationships/image" Target="../media/image46.jpeg"/><Relationship Id="rId6" Type="http://schemas.openxmlformats.org/officeDocument/2006/relationships/image" Target="../media/image47.jpeg"/><Relationship Id="rId7" Type="http://schemas.openxmlformats.org/officeDocument/2006/relationships/image" Target="../media/image48.png"/><Relationship Id="rId8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.png"/><Relationship Id="rId5" Type="http://schemas.openxmlformats.org/officeDocument/2006/relationships/image" Target="../media/image49.png"/><Relationship Id="rId6" Type="http://schemas.openxmlformats.org/officeDocument/2006/relationships/image" Target="../media/image50.jpg"/><Relationship Id="rId7" Type="http://schemas.openxmlformats.org/officeDocument/2006/relationships/image" Target="../media/image51.png"/><Relationship Id="rId8" Type="http://schemas.openxmlformats.org/officeDocument/2006/relationships/image" Target="../media/image52.jpg"/><Relationship Id="rId9" Type="http://schemas.openxmlformats.org/officeDocument/2006/relationships/image" Target="../media/image53.png"/><Relationship Id="rId10" Type="http://schemas.openxmlformats.org/officeDocument/2006/relationships/image" Target="../media/image54.emf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4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4" Type="http://schemas.openxmlformats.org/officeDocument/2006/relationships/image" Target="../media/image58.jpg"/><Relationship Id="rId5" Type="http://schemas.openxmlformats.org/officeDocument/2006/relationships/image" Target="../media/image59.png"/><Relationship Id="rId6" Type="http://schemas.openxmlformats.org/officeDocument/2006/relationships/image" Target="../media/image6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4" Type="http://schemas.openxmlformats.org/officeDocument/2006/relationships/image" Target="../media/image57.png"/><Relationship Id="rId5" Type="http://schemas.openxmlformats.org/officeDocument/2006/relationships/image" Target="../media/image61.e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62.png"/><Relationship Id="rId5" Type="http://schemas.openxmlformats.org/officeDocument/2006/relationships/image" Target="../media/image63.png"/><Relationship Id="rId6" Type="http://schemas.openxmlformats.org/officeDocument/2006/relationships/image" Target="../media/image64.png"/><Relationship Id="rId7" Type="http://schemas.openxmlformats.org/officeDocument/2006/relationships/image" Target="../media/image3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3.jpeg"/><Relationship Id="rId12" Type="http://schemas.openxmlformats.org/officeDocument/2006/relationships/image" Target="../media/image74.jpeg"/><Relationship Id="rId13" Type="http://schemas.openxmlformats.org/officeDocument/2006/relationships/image" Target="../media/image75.jpg"/><Relationship Id="rId14" Type="http://schemas.openxmlformats.org/officeDocument/2006/relationships/image" Target="../media/image76.jpg"/><Relationship Id="rId15" Type="http://schemas.openxmlformats.org/officeDocument/2006/relationships/image" Target="../media/image77.jpeg"/><Relationship Id="rId16" Type="http://schemas.openxmlformats.org/officeDocument/2006/relationships/image" Target="../media/image78.jpg"/><Relationship Id="rId17" Type="http://schemas.openxmlformats.org/officeDocument/2006/relationships/image" Target="../media/image7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65.jpeg"/><Relationship Id="rId4" Type="http://schemas.openxmlformats.org/officeDocument/2006/relationships/image" Target="../media/image66.jpeg"/><Relationship Id="rId5" Type="http://schemas.openxmlformats.org/officeDocument/2006/relationships/image" Target="../media/image67.jpeg"/><Relationship Id="rId6" Type="http://schemas.openxmlformats.org/officeDocument/2006/relationships/image" Target="../media/image68.jpeg"/><Relationship Id="rId7" Type="http://schemas.openxmlformats.org/officeDocument/2006/relationships/image" Target="../media/image69.jpeg"/><Relationship Id="rId8" Type="http://schemas.openxmlformats.org/officeDocument/2006/relationships/image" Target="../media/image70.jpeg"/><Relationship Id="rId9" Type="http://schemas.openxmlformats.org/officeDocument/2006/relationships/image" Target="../media/image71.jpeg"/><Relationship Id="rId10" Type="http://schemas.openxmlformats.org/officeDocument/2006/relationships/image" Target="../media/image72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0.png"/><Relationship Id="rId5" Type="http://schemas.openxmlformats.org/officeDocument/2006/relationships/image" Target="../media/image81.jpeg"/><Relationship Id="rId6" Type="http://schemas.openxmlformats.org/officeDocument/2006/relationships/image" Target="../media/image82.jpeg"/><Relationship Id="rId7" Type="http://schemas.openxmlformats.org/officeDocument/2006/relationships/image" Target="../media/image83.png"/><Relationship Id="rId8" Type="http://schemas.openxmlformats.org/officeDocument/2006/relationships/image" Target="../media/image84.jpeg"/><Relationship Id="rId9" Type="http://schemas.openxmlformats.org/officeDocument/2006/relationships/image" Target="../media/image85.jpeg"/><Relationship Id="rId10" Type="http://schemas.openxmlformats.org/officeDocument/2006/relationships/image" Target="../media/image8.jpeg"/><Relationship Id="rId11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94.png"/><Relationship Id="rId12" Type="http://schemas.openxmlformats.org/officeDocument/2006/relationships/image" Target="../media/image9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hyperlink" Target="https://storymaps.arcgis.com/stories/32091c82e42a4d30a2f24b1e7b5955b6" TargetMode="External"/><Relationship Id="rId4" Type="http://schemas.openxmlformats.org/officeDocument/2006/relationships/image" Target="../media/image87.png"/><Relationship Id="rId5" Type="http://schemas.openxmlformats.org/officeDocument/2006/relationships/image" Target="../media/image88.png"/><Relationship Id="rId6" Type="http://schemas.openxmlformats.org/officeDocument/2006/relationships/image" Target="../media/image89.png"/><Relationship Id="rId7" Type="http://schemas.openxmlformats.org/officeDocument/2006/relationships/image" Target="../media/image90.png"/><Relationship Id="rId8" Type="http://schemas.openxmlformats.org/officeDocument/2006/relationships/image" Target="../media/image91.png"/><Relationship Id="rId9" Type="http://schemas.openxmlformats.org/officeDocument/2006/relationships/image" Target="../media/image92.png"/><Relationship Id="rId10" Type="http://schemas.openxmlformats.org/officeDocument/2006/relationships/image" Target="../media/image93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256797" y="2677112"/>
            <a:ext cx="564495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 of the ICG/NEAMTWS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(2023</a:t>
            </a: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90000"/>
                </a:srgb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63609" y="4091165"/>
            <a:ext cx="4431326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Alessandro Amato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Chair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ICG/NEAMTWS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Centro </a:t>
            </a:r>
            <a:r>
              <a:rPr lang="fr-FR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Allerta</a:t>
            </a:r>
            <a:r>
              <a:rPr lang="fr-FR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Tsunami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INGV, </a:t>
            </a:r>
            <a:r>
              <a:rPr kumimoji="0" lang="fr-FR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Italy</a:t>
            </a:r>
            <a:endParaRPr kumimoji="0" lang="fr-F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13FC7C9-AF3A-5131-0B95-98F57811EC23}"/>
              </a:ext>
            </a:extLst>
          </p:cNvPr>
          <p:cNvSpPr txBox="1"/>
          <p:nvPr/>
        </p:nvSpPr>
        <p:spPr>
          <a:xfrm>
            <a:off x="6391870" y="1267570"/>
            <a:ext cx="53748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</a:rPr>
              <a:t>TOWS-WG </a:t>
            </a:r>
            <a:r>
              <a:rPr lang="en-US" sz="2800" dirty="0" smtClean="0">
                <a:solidFill>
                  <a:srgbClr val="FFC000"/>
                </a:solidFill>
              </a:rPr>
              <a:t>XVII</a:t>
            </a:r>
          </a:p>
          <a:p>
            <a:pPr algn="ctr"/>
            <a:r>
              <a:rPr lang="en-US" sz="2800" dirty="0" smtClean="0">
                <a:solidFill>
                  <a:srgbClr val="FFC000"/>
                </a:solidFill>
              </a:rPr>
              <a:t>Sendai, Japan, 21-22 February 2024</a:t>
            </a:r>
            <a:endParaRPr lang="fr-FR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82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651441" y="539356"/>
            <a:ext cx="495156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u="sng" dirty="0" smtClean="0">
                <a:solidFill>
                  <a:srgbClr val="FFFF00"/>
                </a:solidFill>
              </a:rPr>
              <a:t>NEAMTWS 2023-2024</a:t>
            </a:r>
            <a:endParaRPr lang="it-IT" sz="4000" b="1" u="sng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 </a:t>
            </a:r>
            <a:endParaRPr lang="it-IT" sz="4000" b="1" dirty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ORGANIZATION and some D&amp;R</a:t>
            </a: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EVENTS, </a:t>
            </a:r>
            <a:r>
              <a:rPr lang="it-IT" sz="4000" b="1" dirty="0" err="1" smtClean="0">
                <a:solidFill>
                  <a:srgbClr val="FFFF00"/>
                </a:solidFill>
              </a:rPr>
              <a:t>Meetings</a:t>
            </a:r>
            <a:endParaRPr lang="it-IT" sz="4000" b="1" dirty="0" smtClean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HAZARD </a:t>
            </a:r>
            <a:r>
              <a:rPr lang="it-IT" sz="4000" b="1" dirty="0" err="1" smtClean="0">
                <a:solidFill>
                  <a:srgbClr val="FFFF00"/>
                </a:solidFill>
              </a:rPr>
              <a:t>assessment</a:t>
            </a:r>
            <a:endParaRPr lang="it-IT" sz="4000" b="1" dirty="0" smtClean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WARNING</a:t>
            </a: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MITIGATION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12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342900" y="200897"/>
            <a:ext cx="1134835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200" b="1" dirty="0" err="1" smtClean="0"/>
              <a:t>Chairperson</a:t>
            </a:r>
            <a:endParaRPr lang="it-IT" sz="2200" dirty="0"/>
          </a:p>
          <a:p>
            <a:r>
              <a:rPr lang="it-IT" sz="2200" dirty="0">
                <a:hlinkClick r:id="rId3"/>
              </a:rPr>
              <a:t>Alessandro Amato</a:t>
            </a:r>
            <a:r>
              <a:rPr lang="it-IT" sz="2200" dirty="0"/>
              <a:t> (Istituto Nazionale di Geofisica e Vulcanologia Roma, </a:t>
            </a:r>
            <a:r>
              <a:rPr lang="it-IT" sz="2200" dirty="0" err="1"/>
              <a:t>Italy</a:t>
            </a:r>
            <a:r>
              <a:rPr lang="it-IT" sz="2200" dirty="0"/>
              <a:t>)</a:t>
            </a:r>
          </a:p>
          <a:p>
            <a:r>
              <a:rPr lang="it-IT" sz="2200" b="1" dirty="0" smtClean="0"/>
              <a:t>Vice-</a:t>
            </a:r>
            <a:r>
              <a:rPr lang="it-IT" sz="2200" b="1" dirty="0" err="1" smtClean="0"/>
              <a:t>chairpersons</a:t>
            </a:r>
            <a:endParaRPr lang="it-IT" sz="2200" dirty="0"/>
          </a:p>
          <a:p>
            <a:r>
              <a:rPr lang="it-IT" sz="2200" dirty="0">
                <a:hlinkClick r:id="rId4"/>
              </a:rPr>
              <a:t>Ignacio Aguirre Ayerbe</a:t>
            </a:r>
            <a:r>
              <a:rPr lang="it-IT" sz="2200" dirty="0"/>
              <a:t> (</a:t>
            </a:r>
            <a:r>
              <a:rPr lang="it-IT" sz="2200" dirty="0" err="1"/>
              <a:t>Instituto</a:t>
            </a:r>
            <a:r>
              <a:rPr lang="it-IT" sz="2200" dirty="0"/>
              <a:t> de </a:t>
            </a:r>
            <a:r>
              <a:rPr lang="it-IT" sz="2200" dirty="0" err="1"/>
              <a:t>Hidráulica</a:t>
            </a:r>
            <a:r>
              <a:rPr lang="it-IT" sz="2200" dirty="0"/>
              <a:t> </a:t>
            </a:r>
            <a:r>
              <a:rPr lang="it-IT" sz="2200" dirty="0" err="1"/>
              <a:t>Ambiental</a:t>
            </a:r>
            <a:r>
              <a:rPr lang="it-IT" sz="2200" dirty="0"/>
              <a:t> de </a:t>
            </a:r>
            <a:r>
              <a:rPr lang="it-IT" sz="2200" dirty="0" err="1"/>
              <a:t>Cantabria</a:t>
            </a:r>
            <a:r>
              <a:rPr lang="it-IT" sz="2200" dirty="0"/>
              <a:t>, </a:t>
            </a:r>
            <a:r>
              <a:rPr lang="it-IT" sz="2200" dirty="0" err="1"/>
              <a:t>Spain</a:t>
            </a:r>
            <a:r>
              <a:rPr lang="it-IT" sz="2200" dirty="0"/>
              <a:t>) </a:t>
            </a:r>
            <a:endParaRPr lang="it-IT" sz="2200" dirty="0"/>
          </a:p>
          <a:p>
            <a:r>
              <a:rPr lang="it-IT" sz="2200" dirty="0" smtClean="0">
                <a:hlinkClick r:id="rId5"/>
              </a:rPr>
              <a:t>Amr </a:t>
            </a:r>
            <a:r>
              <a:rPr lang="it-IT" sz="2200" dirty="0">
                <a:hlinkClick r:id="rId5"/>
              </a:rPr>
              <a:t>Hamouda</a:t>
            </a:r>
            <a:r>
              <a:rPr lang="it-IT" sz="2200" dirty="0"/>
              <a:t> (National </a:t>
            </a:r>
            <a:r>
              <a:rPr lang="it-IT" sz="2200" dirty="0" err="1"/>
              <a:t>Institute</a:t>
            </a:r>
            <a:r>
              <a:rPr lang="it-IT" sz="2200" dirty="0"/>
              <a:t> of </a:t>
            </a:r>
            <a:r>
              <a:rPr lang="it-IT" sz="2200" dirty="0" err="1"/>
              <a:t>Ocecanography</a:t>
            </a:r>
            <a:r>
              <a:rPr lang="it-IT" sz="2200" dirty="0"/>
              <a:t> and </a:t>
            </a:r>
            <a:r>
              <a:rPr lang="it-IT" sz="2200" dirty="0" err="1"/>
              <a:t>Fisheries</a:t>
            </a:r>
            <a:r>
              <a:rPr lang="it-IT" sz="2200" dirty="0"/>
              <a:t>, </a:t>
            </a:r>
            <a:r>
              <a:rPr lang="it-IT" sz="2200" dirty="0" err="1"/>
              <a:t>Egypt</a:t>
            </a:r>
            <a:r>
              <a:rPr lang="it-IT" sz="2200" dirty="0"/>
              <a:t>).</a:t>
            </a:r>
          </a:p>
          <a:p>
            <a:endParaRPr lang="it-IT" sz="2200" dirty="0"/>
          </a:p>
          <a:p>
            <a:r>
              <a:rPr lang="it-IT" sz="2200" b="1" i="1" dirty="0" err="1" smtClean="0"/>
              <a:t>Working</a:t>
            </a:r>
            <a:r>
              <a:rPr lang="it-IT" sz="2200" b="1" i="1" dirty="0" smtClean="0"/>
              <a:t> </a:t>
            </a:r>
            <a:r>
              <a:rPr lang="it-IT" sz="2200" b="1" i="1" dirty="0"/>
              <a:t>Group 1</a:t>
            </a:r>
            <a:r>
              <a:rPr lang="it-IT" sz="2200" dirty="0"/>
              <a:t> - </a:t>
            </a:r>
            <a:r>
              <a:rPr lang="it-IT" sz="2200" dirty="0" err="1"/>
              <a:t>Hazard</a:t>
            </a:r>
            <a:r>
              <a:rPr lang="it-IT" sz="2200" dirty="0"/>
              <a:t> </a:t>
            </a:r>
            <a:r>
              <a:rPr lang="it-IT" sz="2200" dirty="0" err="1"/>
              <a:t>Assessment</a:t>
            </a:r>
            <a:r>
              <a:rPr lang="it-IT" sz="2200" dirty="0"/>
              <a:t> and </a:t>
            </a:r>
            <a:r>
              <a:rPr lang="it-IT" sz="2200" dirty="0" err="1" smtClean="0"/>
              <a:t>Modelling</a:t>
            </a:r>
            <a:endParaRPr lang="it-IT" sz="2200" dirty="0"/>
          </a:p>
          <a:p>
            <a:r>
              <a:rPr lang="it-IT" sz="2200" dirty="0" smtClean="0">
                <a:hlinkClick r:id="rId6"/>
              </a:rPr>
              <a:t>Jorge </a:t>
            </a:r>
            <a:r>
              <a:rPr lang="it-IT" sz="2200" dirty="0">
                <a:hlinkClick r:id="rId6"/>
              </a:rPr>
              <a:t>Macias</a:t>
            </a:r>
            <a:r>
              <a:rPr lang="it-IT" sz="2200" dirty="0"/>
              <a:t> (</a:t>
            </a:r>
            <a:r>
              <a:rPr lang="it-IT" sz="2200" dirty="0" err="1"/>
              <a:t>University</a:t>
            </a:r>
            <a:r>
              <a:rPr lang="it-IT" sz="2200" dirty="0"/>
              <a:t> of  Malaga, </a:t>
            </a:r>
            <a:r>
              <a:rPr lang="it-IT" sz="2200" dirty="0" err="1"/>
              <a:t>Spain</a:t>
            </a:r>
            <a:r>
              <a:rPr lang="it-IT" sz="2200" dirty="0"/>
              <a:t>) </a:t>
            </a:r>
            <a:endParaRPr lang="it-IT" sz="2200" dirty="0"/>
          </a:p>
          <a:p>
            <a:r>
              <a:rPr lang="it-IT" sz="2200" dirty="0" smtClean="0">
                <a:hlinkClick r:id="rId7"/>
              </a:rPr>
              <a:t>Audrey </a:t>
            </a:r>
            <a:r>
              <a:rPr lang="it-IT" sz="2200" dirty="0">
                <a:hlinkClick r:id="rId7"/>
              </a:rPr>
              <a:t>Gailler</a:t>
            </a:r>
            <a:r>
              <a:rPr lang="it-IT" sz="2200" dirty="0"/>
              <a:t> (</a:t>
            </a:r>
            <a:r>
              <a:rPr lang="it-IT" sz="2200" dirty="0" err="1"/>
              <a:t>Commissariat</a:t>
            </a:r>
            <a:r>
              <a:rPr lang="it-IT" sz="2200" dirty="0"/>
              <a:t> à </a:t>
            </a:r>
            <a:r>
              <a:rPr lang="it-IT" sz="2200" dirty="0" err="1"/>
              <a:t>l’Energie</a:t>
            </a:r>
            <a:r>
              <a:rPr lang="it-IT" sz="2200" dirty="0"/>
              <a:t> </a:t>
            </a:r>
            <a:r>
              <a:rPr lang="it-IT" sz="2200" dirty="0" err="1"/>
              <a:t>Atomique</a:t>
            </a:r>
            <a:r>
              <a:rPr lang="it-IT" sz="2200" dirty="0"/>
              <a:t> et </a:t>
            </a:r>
            <a:r>
              <a:rPr lang="it-IT" sz="2200" dirty="0" err="1"/>
              <a:t>aux</a:t>
            </a:r>
            <a:r>
              <a:rPr lang="it-IT" sz="2200" dirty="0"/>
              <a:t> </a:t>
            </a:r>
            <a:r>
              <a:rPr lang="it-IT" sz="2200" dirty="0" err="1"/>
              <a:t>Energies</a:t>
            </a:r>
            <a:r>
              <a:rPr lang="it-IT" sz="2200" dirty="0"/>
              <a:t> </a:t>
            </a:r>
            <a:r>
              <a:rPr lang="it-IT" sz="2200" dirty="0" err="1"/>
              <a:t>Alternatives</a:t>
            </a:r>
            <a:r>
              <a:rPr lang="it-IT" sz="2200" dirty="0"/>
              <a:t>, France)</a:t>
            </a:r>
            <a:br>
              <a:rPr lang="it-IT" sz="2200" dirty="0"/>
            </a:br>
            <a:endParaRPr lang="it-IT" sz="2200" dirty="0"/>
          </a:p>
          <a:p>
            <a:r>
              <a:rPr lang="it-IT" sz="2200" b="1" i="1" dirty="0" err="1"/>
              <a:t>Working</a:t>
            </a:r>
            <a:r>
              <a:rPr lang="it-IT" sz="2200" b="1" i="1" dirty="0"/>
              <a:t> Group 2</a:t>
            </a:r>
            <a:r>
              <a:rPr lang="it-IT" sz="2200" dirty="0"/>
              <a:t> </a:t>
            </a:r>
            <a:r>
              <a:rPr lang="it-IT" sz="2200" b="1" dirty="0"/>
              <a:t>and 3</a:t>
            </a:r>
            <a:r>
              <a:rPr lang="it-IT" sz="2200" dirty="0"/>
              <a:t>- </a:t>
            </a:r>
            <a:r>
              <a:rPr lang="it-IT" sz="2200" dirty="0" err="1"/>
              <a:t>Seismic</a:t>
            </a:r>
            <a:r>
              <a:rPr lang="it-IT" sz="2200" dirty="0"/>
              <a:t>, </a:t>
            </a:r>
            <a:r>
              <a:rPr lang="it-IT" sz="2200" dirty="0" err="1"/>
              <a:t>Geophysical</a:t>
            </a:r>
            <a:r>
              <a:rPr lang="it-IT" sz="2200" dirty="0"/>
              <a:t> and Sea Level </a:t>
            </a:r>
            <a:r>
              <a:rPr lang="it-IT" sz="2200" dirty="0" err="1"/>
              <a:t>Measurements</a:t>
            </a:r>
            <a:r>
              <a:rPr lang="it-IT" sz="2200" dirty="0"/>
              <a:t> and Sea Level Data Collection and Exchange, </a:t>
            </a:r>
            <a:r>
              <a:rPr lang="it-IT" sz="2200" dirty="0" err="1"/>
              <a:t>Including</a:t>
            </a:r>
            <a:r>
              <a:rPr lang="it-IT" sz="2200" dirty="0"/>
              <a:t> Offshore Tsunami </a:t>
            </a:r>
            <a:r>
              <a:rPr lang="it-IT" sz="2200" dirty="0" err="1"/>
              <a:t>Detection</a:t>
            </a:r>
            <a:r>
              <a:rPr lang="it-IT" sz="2200" dirty="0"/>
              <a:t> and Instruments </a:t>
            </a:r>
            <a:r>
              <a:rPr lang="mr-IN" sz="2200" dirty="0" smtClean="0"/>
              <a:t>–</a:t>
            </a:r>
            <a:r>
              <a:rPr lang="it-IT" sz="2200" dirty="0" smtClean="0"/>
              <a:t> </a:t>
            </a:r>
          </a:p>
          <a:p>
            <a:r>
              <a:rPr lang="it-IT" sz="2200" dirty="0" smtClean="0">
                <a:hlinkClick r:id="rId8"/>
              </a:rPr>
              <a:t>Anna </a:t>
            </a:r>
            <a:r>
              <a:rPr lang="it-IT" sz="2200" dirty="0">
                <a:hlinkClick r:id="rId8"/>
              </a:rPr>
              <a:t>von Gyldenfeldt</a:t>
            </a:r>
            <a:r>
              <a:rPr lang="it-IT" sz="2200" dirty="0"/>
              <a:t> (Federal Maritime and </a:t>
            </a:r>
            <a:r>
              <a:rPr lang="it-IT" sz="2200" dirty="0" err="1"/>
              <a:t>Hydrographic</a:t>
            </a:r>
            <a:r>
              <a:rPr lang="it-IT" sz="2200" dirty="0"/>
              <a:t> Agency, Germany) </a:t>
            </a:r>
            <a:endParaRPr lang="it-IT" sz="2200" dirty="0"/>
          </a:p>
          <a:p>
            <a:r>
              <a:rPr lang="it-IT" sz="2200" dirty="0" smtClean="0">
                <a:hlinkClick r:id="rId9"/>
              </a:rPr>
              <a:t>Didem </a:t>
            </a:r>
            <a:r>
              <a:rPr lang="it-IT" sz="2200" dirty="0">
                <a:hlinkClick r:id="rId9"/>
              </a:rPr>
              <a:t>Cambaz</a:t>
            </a:r>
            <a:r>
              <a:rPr lang="it-IT" sz="2200" dirty="0"/>
              <a:t> (</a:t>
            </a:r>
            <a:r>
              <a:rPr lang="it-IT" sz="2200" dirty="0" err="1"/>
              <a:t>Bogazici</a:t>
            </a:r>
            <a:r>
              <a:rPr lang="it-IT" sz="2200" dirty="0"/>
              <a:t> </a:t>
            </a:r>
            <a:r>
              <a:rPr lang="it-IT" sz="2200" dirty="0" err="1"/>
              <a:t>University</a:t>
            </a:r>
            <a:r>
              <a:rPr lang="it-IT" sz="2200" dirty="0"/>
              <a:t> </a:t>
            </a:r>
            <a:r>
              <a:rPr lang="it-IT" sz="2200" dirty="0" err="1"/>
              <a:t>Kandilli</a:t>
            </a:r>
            <a:r>
              <a:rPr lang="it-IT" sz="2200" dirty="0"/>
              <a:t> </a:t>
            </a:r>
            <a:r>
              <a:rPr lang="it-IT" sz="2200" dirty="0" err="1"/>
              <a:t>Observatory</a:t>
            </a:r>
            <a:r>
              <a:rPr lang="it-IT" sz="2200" dirty="0"/>
              <a:t> and </a:t>
            </a:r>
            <a:r>
              <a:rPr lang="it-IT" sz="2200" dirty="0" smtClean="0"/>
              <a:t>ERI, </a:t>
            </a:r>
            <a:r>
              <a:rPr lang="it-IT" sz="2200" dirty="0" err="1"/>
              <a:t>Turkey</a:t>
            </a:r>
            <a:r>
              <a:rPr lang="it-IT" sz="2200" dirty="0"/>
              <a:t>)</a:t>
            </a:r>
            <a:br>
              <a:rPr lang="it-IT" sz="2200" dirty="0"/>
            </a:br>
            <a:endParaRPr lang="it-IT" sz="2200" dirty="0"/>
          </a:p>
          <a:p>
            <a:r>
              <a:rPr lang="it-IT" sz="2200" b="1" i="1" dirty="0" err="1"/>
              <a:t>Working</a:t>
            </a:r>
            <a:r>
              <a:rPr lang="it-IT" sz="2200" b="1" i="1" dirty="0"/>
              <a:t> Group 4</a:t>
            </a:r>
            <a:r>
              <a:rPr lang="it-IT" sz="2200" dirty="0"/>
              <a:t> - Public </a:t>
            </a:r>
            <a:r>
              <a:rPr lang="it-IT" sz="2200" dirty="0" err="1"/>
              <a:t>Awareness</a:t>
            </a:r>
            <a:r>
              <a:rPr lang="it-IT" sz="2200" dirty="0"/>
              <a:t>, </a:t>
            </a:r>
            <a:r>
              <a:rPr lang="it-IT" sz="2200" dirty="0" err="1"/>
              <a:t>Preparedness</a:t>
            </a:r>
            <a:r>
              <a:rPr lang="it-IT" sz="2200" dirty="0"/>
              <a:t> and </a:t>
            </a:r>
            <a:r>
              <a:rPr lang="it-IT" sz="2200" dirty="0" err="1"/>
              <a:t>Mitigation</a:t>
            </a:r>
            <a:r>
              <a:rPr lang="it-IT" sz="2200" dirty="0"/>
              <a:t> </a:t>
            </a:r>
            <a:endParaRPr lang="it-IT" sz="2200" dirty="0"/>
          </a:p>
          <a:p>
            <a:r>
              <a:rPr lang="it-IT" sz="2200" dirty="0" smtClean="0">
                <a:hlinkClick r:id="rId10"/>
              </a:rPr>
              <a:t>Cecilia </a:t>
            </a:r>
            <a:r>
              <a:rPr lang="it-IT" sz="2200" dirty="0">
                <a:hlinkClick r:id="rId10"/>
              </a:rPr>
              <a:t>Valbonesi </a:t>
            </a:r>
            <a:r>
              <a:rPr lang="it-IT" sz="2200" dirty="0"/>
              <a:t>(</a:t>
            </a:r>
            <a:r>
              <a:rPr lang="it-IT" sz="2200" dirty="0" err="1"/>
              <a:t>Universita</a:t>
            </a:r>
            <a:r>
              <a:rPr lang="it-IT" sz="2200" dirty="0"/>
              <a:t> Degli Studi di Firenze, </a:t>
            </a:r>
            <a:r>
              <a:rPr lang="it-IT" sz="2200" dirty="0" err="1"/>
              <a:t>Italy</a:t>
            </a:r>
            <a:r>
              <a:rPr lang="it-IT" sz="2200" dirty="0"/>
              <a:t>) </a:t>
            </a:r>
            <a:endParaRPr lang="it-IT" sz="2200" dirty="0"/>
          </a:p>
          <a:p>
            <a:r>
              <a:rPr lang="it-IT" sz="2200" dirty="0" smtClean="0">
                <a:hlinkClick r:id="rId11"/>
              </a:rPr>
              <a:t>Raluca </a:t>
            </a:r>
            <a:r>
              <a:rPr lang="it-IT" sz="2200" dirty="0">
                <a:hlinkClick r:id="rId11"/>
              </a:rPr>
              <a:t>Partheniu</a:t>
            </a:r>
            <a:r>
              <a:rPr lang="it-IT" sz="2200" dirty="0"/>
              <a:t> (National </a:t>
            </a:r>
            <a:r>
              <a:rPr lang="it-IT" sz="2200" dirty="0" err="1"/>
              <a:t>Institute</a:t>
            </a:r>
            <a:r>
              <a:rPr lang="it-IT" sz="2200" dirty="0"/>
              <a:t> for Earth </a:t>
            </a:r>
            <a:r>
              <a:rPr lang="it-IT" sz="2200" dirty="0" err="1"/>
              <a:t>Physics</a:t>
            </a:r>
            <a:r>
              <a:rPr lang="it-IT" sz="2200" dirty="0"/>
              <a:t>, Romania</a:t>
            </a:r>
            <a:r>
              <a:rPr lang="it-IT" sz="2200" dirty="0" smtClean="0"/>
              <a:t>)</a:t>
            </a:r>
            <a:endParaRPr lang="it-IT" sz="2200" dirty="0"/>
          </a:p>
        </p:txBody>
      </p:sp>
    </p:spTree>
    <p:extLst>
      <p:ext uri="{BB962C8B-B14F-4D97-AF65-F5344CB8AC3E}">
        <p14:creationId xmlns:p14="http://schemas.microsoft.com/office/powerpoint/2010/main" val="64225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261255" y="620044"/>
            <a:ext cx="11440887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i="1" dirty="0"/>
              <a:t>Task Team on Tsunami </a:t>
            </a:r>
            <a:r>
              <a:rPr lang="it-IT" sz="2000" b="1" i="1" dirty="0" err="1" smtClean="0"/>
              <a:t>Exercises</a:t>
            </a:r>
            <a:endParaRPr lang="it-IT" sz="2000" dirty="0"/>
          </a:p>
          <a:p>
            <a:r>
              <a:rPr lang="it-IT" sz="2000" dirty="0" smtClean="0">
                <a:hlinkClick r:id="rId3"/>
              </a:rPr>
              <a:t>Ceren </a:t>
            </a:r>
            <a:r>
              <a:rPr lang="it-IT" sz="2000" dirty="0">
                <a:hlinkClick r:id="rId3"/>
              </a:rPr>
              <a:t>Ozer </a:t>
            </a:r>
            <a:r>
              <a:rPr lang="it-IT" sz="2000" dirty="0" err="1">
                <a:hlinkClick r:id="rId3"/>
              </a:rPr>
              <a:t>Sozdinle</a:t>
            </a:r>
            <a:r>
              <a:rPr lang="it-IT" sz="2000" dirty="0" err="1"/>
              <a:t>r</a:t>
            </a:r>
            <a:r>
              <a:rPr lang="it-IT" sz="2000" dirty="0"/>
              <a:t> (</a:t>
            </a:r>
            <a:r>
              <a:rPr lang="it-IT" sz="2000" dirty="0" err="1"/>
              <a:t>Gebze</a:t>
            </a:r>
            <a:r>
              <a:rPr lang="it-IT" sz="2000" dirty="0"/>
              <a:t> </a:t>
            </a:r>
            <a:r>
              <a:rPr lang="it-IT" sz="2000" dirty="0" err="1"/>
              <a:t>Teknik</a:t>
            </a:r>
            <a:r>
              <a:rPr lang="it-IT" sz="2000" dirty="0"/>
              <a:t> </a:t>
            </a:r>
            <a:r>
              <a:rPr lang="it-IT" sz="2000" dirty="0" err="1"/>
              <a:t>Universitesi</a:t>
            </a:r>
            <a:r>
              <a:rPr lang="it-IT" sz="2000" dirty="0"/>
              <a:t>, </a:t>
            </a:r>
            <a:r>
              <a:rPr lang="it-IT" sz="2000" dirty="0" err="1"/>
              <a:t>Turkey</a:t>
            </a:r>
            <a:r>
              <a:rPr lang="it-IT" sz="2000" dirty="0"/>
              <a:t>) </a:t>
            </a:r>
            <a:endParaRPr lang="it-IT" sz="2000" dirty="0"/>
          </a:p>
          <a:p>
            <a:r>
              <a:rPr lang="it-IT" sz="2000" dirty="0" smtClean="0">
                <a:hlinkClick r:id="rId4"/>
              </a:rPr>
              <a:t>Marinos </a:t>
            </a:r>
            <a:r>
              <a:rPr lang="it-IT" sz="2000" dirty="0">
                <a:hlinkClick r:id="rId4"/>
              </a:rPr>
              <a:t>Charalampakis</a:t>
            </a:r>
            <a:r>
              <a:rPr lang="it-IT" sz="2000" dirty="0"/>
              <a:t> 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</a:t>
            </a:r>
            <a:br>
              <a:rPr lang="it-IT" sz="2000" dirty="0"/>
            </a:br>
            <a:r>
              <a:rPr lang="it-IT" sz="2000" dirty="0"/>
              <a:t/>
            </a:r>
            <a:br>
              <a:rPr lang="it-IT" sz="2000" dirty="0"/>
            </a:br>
            <a:r>
              <a:rPr lang="it-IT" sz="2000" b="1" i="1" dirty="0"/>
              <a:t>Task Team on </a:t>
            </a:r>
            <a:r>
              <a:rPr lang="it-IT" sz="2000" b="1" i="1" dirty="0" smtClean="0"/>
              <a:t>Operations</a:t>
            </a:r>
            <a:endParaRPr lang="it-IT" sz="2000" dirty="0"/>
          </a:p>
          <a:p>
            <a:r>
              <a:rPr lang="it-IT" sz="2000" dirty="0" smtClean="0">
                <a:hlinkClick r:id="rId5"/>
              </a:rPr>
              <a:t>Alessio </a:t>
            </a:r>
            <a:r>
              <a:rPr lang="it-IT" sz="2000" dirty="0">
                <a:hlinkClick r:id="rId5"/>
              </a:rPr>
              <a:t>Piatanesi</a:t>
            </a:r>
            <a:r>
              <a:rPr lang="it-IT" sz="2000" dirty="0"/>
              <a:t> (Istituto Nazionale di Geofisica e Vulcanologia, </a:t>
            </a:r>
            <a:r>
              <a:rPr lang="it-IT" sz="2000" dirty="0" err="1"/>
              <a:t>Italy</a:t>
            </a:r>
            <a:r>
              <a:rPr lang="it-IT" sz="2000" dirty="0"/>
              <a:t>) </a:t>
            </a:r>
            <a:endParaRPr lang="it-IT" sz="2000" dirty="0"/>
          </a:p>
          <a:p>
            <a:r>
              <a:rPr lang="it-IT" sz="2000" dirty="0" smtClean="0">
                <a:hlinkClick r:id="rId6"/>
              </a:rPr>
              <a:t>Fernando </a:t>
            </a:r>
            <a:r>
              <a:rPr lang="it-IT" sz="2000" dirty="0">
                <a:hlinkClick r:id="rId6"/>
              </a:rPr>
              <a:t>Carrilho </a:t>
            </a:r>
            <a:r>
              <a:rPr lang="it-IT" sz="2000" dirty="0"/>
              <a:t>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Português</a:t>
            </a:r>
            <a:r>
              <a:rPr lang="it-IT" sz="2000" dirty="0"/>
              <a:t> do Mar e da Atmosfera, Portugal)</a:t>
            </a:r>
            <a:r>
              <a:rPr lang="it-IT" sz="2000" dirty="0">
                <a:hlinkClick r:id="rId7"/>
              </a:rPr>
              <a:t/>
            </a:r>
            <a:br>
              <a:rPr lang="it-IT" sz="2000" dirty="0">
                <a:hlinkClick r:id="rId7"/>
              </a:rPr>
            </a:br>
            <a:endParaRPr lang="it-IT" sz="2000" dirty="0"/>
          </a:p>
          <a:p>
            <a:r>
              <a:rPr lang="it-IT" sz="2000" b="1" i="1" dirty="0"/>
              <a:t>Task Team on </a:t>
            </a:r>
            <a:r>
              <a:rPr lang="it-IT" sz="2000" b="1" i="1" dirty="0" err="1" smtClean="0"/>
              <a:t>Documentation</a:t>
            </a:r>
            <a:endParaRPr lang="it-IT" sz="2000" dirty="0"/>
          </a:p>
          <a:p>
            <a:r>
              <a:rPr lang="it-IT" sz="2000" dirty="0" smtClean="0">
                <a:hlinkClick r:id="rId8"/>
              </a:rPr>
              <a:t>Nikos </a:t>
            </a:r>
            <a:r>
              <a:rPr lang="it-IT" sz="2000" dirty="0">
                <a:hlinkClick r:id="rId8"/>
              </a:rPr>
              <a:t>Kalligeris</a:t>
            </a:r>
            <a:r>
              <a:rPr lang="it-IT" sz="2000" dirty="0"/>
              <a:t>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 </a:t>
            </a:r>
            <a:endParaRPr lang="it-IT" sz="2000" dirty="0"/>
          </a:p>
          <a:p>
            <a:r>
              <a:rPr lang="it-IT" sz="2000" dirty="0" smtClean="0">
                <a:hlinkClick r:id="rId9"/>
              </a:rPr>
              <a:t>Stefano </a:t>
            </a:r>
            <a:r>
              <a:rPr lang="it-IT" sz="2000" dirty="0">
                <a:hlinkClick r:id="rId9"/>
              </a:rPr>
              <a:t>Lorito</a:t>
            </a:r>
            <a:r>
              <a:rPr lang="it-IT" sz="2000" dirty="0"/>
              <a:t> (Istituto Nazionale di Geofisica e Vulcanologia Roma, </a:t>
            </a:r>
            <a:r>
              <a:rPr lang="it-IT" sz="2000" dirty="0" err="1"/>
              <a:t>Italy</a:t>
            </a:r>
            <a:r>
              <a:rPr lang="it-IT" sz="2000" dirty="0"/>
              <a:t>)</a:t>
            </a:r>
          </a:p>
          <a:p>
            <a:r>
              <a:rPr lang="it-IT" sz="2000" dirty="0"/>
              <a:t> </a:t>
            </a:r>
          </a:p>
          <a:p>
            <a:r>
              <a:rPr lang="it-IT" sz="2000" b="1" i="1" dirty="0"/>
              <a:t>Task Team on Tsunami </a:t>
            </a:r>
            <a:r>
              <a:rPr lang="it-IT" sz="2000" b="1" i="1" dirty="0" smtClean="0"/>
              <a:t>Ready</a:t>
            </a:r>
            <a:endParaRPr lang="it-IT" sz="2000" dirty="0"/>
          </a:p>
          <a:p>
            <a:r>
              <a:rPr lang="it-IT" sz="2000" dirty="0" smtClean="0">
                <a:hlinkClick r:id="rId10"/>
              </a:rPr>
              <a:t>Maria </a:t>
            </a:r>
            <a:r>
              <a:rPr lang="it-IT" sz="2000" dirty="0">
                <a:hlinkClick r:id="rId10"/>
              </a:rPr>
              <a:t>Ana Baptista</a:t>
            </a:r>
            <a:r>
              <a:rPr lang="it-IT" sz="2000" dirty="0"/>
              <a:t>  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Superior</a:t>
            </a:r>
            <a:r>
              <a:rPr lang="it-IT" sz="2000" dirty="0"/>
              <a:t> de </a:t>
            </a:r>
            <a:r>
              <a:rPr lang="it-IT" sz="2000" dirty="0" err="1"/>
              <a:t>Engenharia</a:t>
            </a:r>
            <a:r>
              <a:rPr lang="it-IT" sz="2000" dirty="0"/>
              <a:t> de </a:t>
            </a:r>
            <a:r>
              <a:rPr lang="it-IT" sz="2000" dirty="0" err="1"/>
              <a:t>Lisboa</a:t>
            </a:r>
            <a:r>
              <a:rPr lang="it-IT" sz="2000" dirty="0"/>
              <a:t>, 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Politécnico</a:t>
            </a:r>
            <a:r>
              <a:rPr lang="it-IT" sz="2000" dirty="0"/>
              <a:t> de </a:t>
            </a:r>
            <a:r>
              <a:rPr lang="it-IT" sz="2000" dirty="0" err="1"/>
              <a:t>Lisboa</a:t>
            </a:r>
            <a:r>
              <a:rPr lang="it-IT" sz="2000" dirty="0"/>
              <a:t>, Portugal) </a:t>
            </a:r>
            <a:endParaRPr lang="it-IT" sz="2000" dirty="0"/>
          </a:p>
          <a:p>
            <a:r>
              <a:rPr lang="it-IT" sz="2000" dirty="0" smtClean="0">
                <a:hlinkClick r:id="rId11"/>
              </a:rPr>
              <a:t>Elena </a:t>
            </a:r>
            <a:r>
              <a:rPr lang="it-IT" sz="2000" dirty="0">
                <a:hlinkClick r:id="rId11"/>
              </a:rPr>
              <a:t>Daskalaki</a:t>
            </a:r>
            <a:r>
              <a:rPr lang="it-IT" sz="2000" dirty="0"/>
              <a:t> 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</a:t>
            </a:r>
          </a:p>
          <a:p>
            <a:r>
              <a:rPr lang="it-IT" sz="2000" dirty="0"/>
              <a:t> </a:t>
            </a:r>
          </a:p>
          <a:p>
            <a:r>
              <a:rPr lang="it-IT" sz="2000" b="1" i="1" dirty="0" smtClean="0">
                <a:solidFill>
                  <a:srgbClr val="FF0000"/>
                </a:solidFill>
              </a:rPr>
              <a:t>NEW</a:t>
            </a:r>
          </a:p>
          <a:p>
            <a:r>
              <a:rPr lang="it-IT" sz="2000" b="1" i="1" dirty="0" smtClean="0">
                <a:solidFill>
                  <a:srgbClr val="FF0000"/>
                </a:solidFill>
              </a:rPr>
              <a:t>Task </a:t>
            </a:r>
            <a:r>
              <a:rPr lang="it-IT" sz="2000" b="1" i="1" dirty="0">
                <a:solidFill>
                  <a:srgbClr val="FF0000"/>
                </a:solidFill>
              </a:rPr>
              <a:t>Team on Non-</a:t>
            </a:r>
            <a:r>
              <a:rPr lang="it-IT" sz="2000" b="1" i="1" dirty="0" err="1">
                <a:solidFill>
                  <a:srgbClr val="FF0000"/>
                </a:solidFill>
              </a:rPr>
              <a:t>Seismic</a:t>
            </a:r>
            <a:r>
              <a:rPr lang="it-IT" sz="2000" b="1" i="1" dirty="0">
                <a:solidFill>
                  <a:srgbClr val="FF0000"/>
                </a:solidFill>
              </a:rPr>
              <a:t> Tsunami </a:t>
            </a:r>
            <a:r>
              <a:rPr lang="it-IT" sz="2000" b="1" i="1" dirty="0" err="1" smtClean="0">
                <a:solidFill>
                  <a:srgbClr val="FF0000"/>
                </a:solidFill>
              </a:rPr>
              <a:t>Sources</a:t>
            </a:r>
            <a:r>
              <a:rPr lang="it-IT" sz="2000" b="1" i="1" dirty="0" smtClean="0">
                <a:solidFill>
                  <a:srgbClr val="FF0000"/>
                </a:solidFill>
              </a:rPr>
              <a:t> </a:t>
            </a:r>
            <a:r>
              <a:rPr lang="it-IT" sz="2000" b="1" i="1" dirty="0" smtClean="0">
                <a:solidFill>
                  <a:schemeClr val="tx2"/>
                </a:solidFill>
              </a:rPr>
              <a:t>(</a:t>
            </a:r>
            <a:r>
              <a:rPr lang="it-IT" sz="2000" b="1" i="1" dirty="0" err="1" smtClean="0">
                <a:solidFill>
                  <a:schemeClr val="tx2"/>
                </a:solidFill>
              </a:rPr>
              <a:t>ToR</a:t>
            </a:r>
            <a:r>
              <a:rPr lang="it-IT" sz="2000" b="1" i="1" dirty="0" smtClean="0">
                <a:solidFill>
                  <a:schemeClr val="tx2"/>
                </a:solidFill>
              </a:rPr>
              <a:t> by March 2024)</a:t>
            </a:r>
            <a:endParaRPr lang="it-IT" sz="2000" dirty="0">
              <a:solidFill>
                <a:schemeClr val="tx2"/>
              </a:solidFill>
            </a:endParaRPr>
          </a:p>
          <a:p>
            <a:r>
              <a:rPr lang="it-IT" sz="2000" dirty="0" smtClean="0">
                <a:hlinkClick r:id="rId12"/>
              </a:rPr>
              <a:t>Rachid </a:t>
            </a:r>
            <a:r>
              <a:rPr lang="it-IT" sz="2000" dirty="0">
                <a:hlinkClick r:id="rId12"/>
              </a:rPr>
              <a:t>Omira</a:t>
            </a:r>
            <a:r>
              <a:rPr lang="it-IT" sz="2000" dirty="0"/>
              <a:t> 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Português</a:t>
            </a:r>
            <a:r>
              <a:rPr lang="it-IT" sz="2000" dirty="0"/>
              <a:t> do Mar e da Atmosfera, Portugal) </a:t>
            </a:r>
            <a:endParaRPr lang="it-IT" sz="2000" dirty="0"/>
          </a:p>
          <a:p>
            <a:r>
              <a:rPr lang="it-IT" sz="2000" dirty="0" smtClean="0">
                <a:hlinkClick r:id="rId13"/>
              </a:rPr>
              <a:t>Fabrizio </a:t>
            </a:r>
            <a:r>
              <a:rPr lang="it-IT" sz="2000" dirty="0">
                <a:hlinkClick r:id="rId13"/>
              </a:rPr>
              <a:t>Romano</a:t>
            </a:r>
            <a:r>
              <a:rPr lang="it-IT" sz="2000" dirty="0"/>
              <a:t> (Istituto Nazionale di Geofisica e Vulcanologia Roma, </a:t>
            </a:r>
            <a:r>
              <a:rPr lang="it-IT" sz="2000" dirty="0" err="1"/>
              <a:t>Italy</a:t>
            </a:r>
            <a:r>
              <a:rPr lang="it-IT" sz="20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64109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261255" y="620044"/>
            <a:ext cx="11440887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 err="1"/>
              <a:t>Working</a:t>
            </a:r>
            <a:r>
              <a:rPr lang="it-IT" sz="2400" b="1" dirty="0"/>
              <a:t> Group on </a:t>
            </a:r>
            <a:r>
              <a:rPr lang="it-IT" sz="2400" b="1" dirty="0" err="1"/>
              <a:t>Tsunamis</a:t>
            </a:r>
            <a:r>
              <a:rPr lang="it-IT" sz="2400" b="1" dirty="0"/>
              <a:t> and </a:t>
            </a:r>
            <a:r>
              <a:rPr lang="it-IT" sz="2400" b="1" dirty="0" err="1"/>
              <a:t>Other</a:t>
            </a:r>
            <a:r>
              <a:rPr lang="it-IT" sz="2400" b="1" dirty="0"/>
              <a:t> </a:t>
            </a:r>
            <a:r>
              <a:rPr lang="it-IT" sz="2400" b="1" dirty="0" err="1"/>
              <a:t>Hazards</a:t>
            </a:r>
            <a:r>
              <a:rPr lang="it-IT" sz="2400" b="1" dirty="0"/>
              <a:t> </a:t>
            </a:r>
            <a:r>
              <a:rPr lang="it-IT" sz="2400" b="1" dirty="0" err="1"/>
              <a:t>Related</a:t>
            </a:r>
            <a:r>
              <a:rPr lang="it-IT" sz="2400" b="1" dirty="0"/>
              <a:t> to Sea-Level </a:t>
            </a:r>
            <a:r>
              <a:rPr lang="it-IT" sz="2400" b="1" dirty="0" err="1"/>
              <a:t>Warning</a:t>
            </a:r>
            <a:r>
              <a:rPr lang="it-IT" sz="2400" b="1" dirty="0"/>
              <a:t> and </a:t>
            </a:r>
            <a:r>
              <a:rPr lang="it-IT" sz="2400" b="1" dirty="0" err="1"/>
              <a:t>Mitigation</a:t>
            </a:r>
            <a:r>
              <a:rPr lang="it-IT" sz="2400" b="1" dirty="0"/>
              <a:t> Systems (TOWS-WG)</a:t>
            </a:r>
            <a:endParaRPr lang="it-IT" sz="2400" dirty="0"/>
          </a:p>
          <a:p>
            <a:r>
              <a:rPr lang="it-IT" sz="2400" dirty="0"/>
              <a:t> </a:t>
            </a:r>
          </a:p>
          <a:p>
            <a:r>
              <a:rPr lang="it-IT" sz="2400" b="1" i="1" dirty="0"/>
              <a:t>Task Team on </a:t>
            </a:r>
            <a:r>
              <a:rPr lang="it-IT" sz="2400" b="1" i="1" dirty="0" err="1"/>
              <a:t>Disaster</a:t>
            </a:r>
            <a:r>
              <a:rPr lang="it-IT" sz="2400" b="1" i="1" dirty="0"/>
              <a:t> Management and </a:t>
            </a:r>
            <a:r>
              <a:rPr lang="it-IT" sz="2400" b="1" i="1" dirty="0" err="1" smtClean="0"/>
              <a:t>Preparedness</a:t>
            </a:r>
            <a:endParaRPr lang="it-IT" sz="2400" dirty="0"/>
          </a:p>
          <a:p>
            <a:r>
              <a:rPr lang="it-IT" sz="2400" dirty="0" smtClean="0">
                <a:hlinkClick r:id="rId3"/>
              </a:rPr>
              <a:t>Ignacio </a:t>
            </a:r>
            <a:r>
              <a:rPr lang="it-IT" sz="2400" dirty="0">
                <a:hlinkClick r:id="rId3"/>
              </a:rPr>
              <a:t>Aguirre Ayerbe</a:t>
            </a:r>
            <a:r>
              <a:rPr lang="it-IT" sz="2400" dirty="0"/>
              <a:t> (</a:t>
            </a:r>
            <a:r>
              <a:rPr lang="it-IT" sz="2400" dirty="0" err="1"/>
              <a:t>Instituto</a:t>
            </a:r>
            <a:r>
              <a:rPr lang="it-IT" sz="2400" dirty="0"/>
              <a:t> de </a:t>
            </a:r>
            <a:r>
              <a:rPr lang="it-IT" sz="2400" dirty="0" err="1"/>
              <a:t>Hidráulica</a:t>
            </a:r>
            <a:r>
              <a:rPr lang="it-IT" sz="2400" dirty="0"/>
              <a:t> </a:t>
            </a:r>
            <a:r>
              <a:rPr lang="it-IT" sz="2400" dirty="0" err="1"/>
              <a:t>Ambiental</a:t>
            </a:r>
            <a:r>
              <a:rPr lang="it-IT" sz="2400" dirty="0"/>
              <a:t> de </a:t>
            </a:r>
            <a:r>
              <a:rPr lang="it-IT" sz="2400" dirty="0" err="1"/>
              <a:t>Cantabria</a:t>
            </a:r>
            <a:r>
              <a:rPr lang="it-IT" sz="2400" dirty="0"/>
              <a:t>, </a:t>
            </a:r>
            <a:r>
              <a:rPr lang="it-IT" sz="2400" dirty="0" err="1" smtClean="0"/>
              <a:t>Spain</a:t>
            </a:r>
            <a:r>
              <a:rPr lang="it-IT" sz="2400" dirty="0" smtClean="0"/>
              <a:t>)</a:t>
            </a:r>
            <a:endParaRPr lang="it-IT" sz="2400" dirty="0"/>
          </a:p>
          <a:p>
            <a:r>
              <a:rPr lang="it-IT" sz="2400" dirty="0" smtClean="0">
                <a:hlinkClick r:id="rId4"/>
              </a:rPr>
              <a:t>Marinos </a:t>
            </a:r>
            <a:r>
              <a:rPr lang="it-IT" sz="2400" dirty="0">
                <a:hlinkClick r:id="rId4"/>
              </a:rPr>
              <a:t>Charalampakis</a:t>
            </a:r>
            <a:r>
              <a:rPr lang="it-IT" sz="2400" dirty="0"/>
              <a:t> (National </a:t>
            </a:r>
            <a:r>
              <a:rPr lang="it-IT" sz="2400" dirty="0" err="1"/>
              <a:t>Observatory</a:t>
            </a:r>
            <a:r>
              <a:rPr lang="it-IT" sz="2400" dirty="0"/>
              <a:t> of </a:t>
            </a:r>
            <a:r>
              <a:rPr lang="it-IT" sz="2400" dirty="0" err="1"/>
              <a:t>Athens</a:t>
            </a:r>
            <a:r>
              <a:rPr lang="it-IT" sz="2400" dirty="0"/>
              <a:t>, </a:t>
            </a:r>
            <a:r>
              <a:rPr lang="it-IT" sz="2400" dirty="0" err="1"/>
              <a:t>Greece</a:t>
            </a:r>
            <a:r>
              <a:rPr lang="it-IT" sz="2400" dirty="0"/>
              <a:t>)</a:t>
            </a:r>
          </a:p>
          <a:p>
            <a:r>
              <a:rPr lang="it-IT" sz="2400" dirty="0"/>
              <a:t> </a:t>
            </a:r>
          </a:p>
          <a:p>
            <a:r>
              <a:rPr lang="it-IT" sz="2400" b="1" i="1" dirty="0"/>
              <a:t>Task Team on Tsunami Watch </a:t>
            </a:r>
            <a:r>
              <a:rPr lang="it-IT" sz="2400" b="1" i="1" dirty="0" smtClean="0"/>
              <a:t>Operations</a:t>
            </a:r>
            <a:endParaRPr lang="it-IT" sz="2400" dirty="0"/>
          </a:p>
          <a:p>
            <a:r>
              <a:rPr lang="it-IT" sz="2400" dirty="0" smtClean="0">
                <a:hlinkClick r:id="rId5"/>
              </a:rPr>
              <a:t>Hélène </a:t>
            </a:r>
            <a:r>
              <a:rPr lang="it-IT" sz="2400" dirty="0">
                <a:hlinkClick r:id="rId5"/>
              </a:rPr>
              <a:t>Hébert</a:t>
            </a:r>
            <a:r>
              <a:rPr lang="it-IT" sz="2400" dirty="0"/>
              <a:t> (</a:t>
            </a:r>
            <a:r>
              <a:rPr lang="it-IT" sz="2400" dirty="0" err="1"/>
              <a:t>Commissariat</a:t>
            </a:r>
            <a:r>
              <a:rPr lang="it-IT" sz="2400" dirty="0"/>
              <a:t> à </a:t>
            </a:r>
            <a:r>
              <a:rPr lang="it-IT" sz="2400" dirty="0" err="1"/>
              <a:t>l’Energie</a:t>
            </a:r>
            <a:r>
              <a:rPr lang="it-IT" sz="2400" dirty="0"/>
              <a:t> </a:t>
            </a:r>
            <a:r>
              <a:rPr lang="it-IT" sz="2400" dirty="0" err="1"/>
              <a:t>Atomique</a:t>
            </a:r>
            <a:r>
              <a:rPr lang="it-IT" sz="2400" dirty="0"/>
              <a:t> et </a:t>
            </a:r>
            <a:r>
              <a:rPr lang="it-IT" sz="2400" dirty="0" err="1"/>
              <a:t>aux</a:t>
            </a:r>
            <a:r>
              <a:rPr lang="it-IT" sz="2400" dirty="0"/>
              <a:t> </a:t>
            </a:r>
            <a:r>
              <a:rPr lang="it-IT" sz="2400" dirty="0" err="1"/>
              <a:t>Energies</a:t>
            </a:r>
            <a:r>
              <a:rPr lang="it-IT" sz="2400" dirty="0"/>
              <a:t> </a:t>
            </a:r>
            <a:r>
              <a:rPr lang="it-IT" sz="2400" dirty="0" err="1"/>
              <a:t>Alternatives</a:t>
            </a:r>
            <a:r>
              <a:rPr lang="it-IT" sz="2400" dirty="0"/>
              <a:t>, </a:t>
            </a:r>
            <a:r>
              <a:rPr lang="it-IT" sz="2400" dirty="0" smtClean="0"/>
              <a:t>France)</a:t>
            </a:r>
          </a:p>
          <a:p>
            <a:r>
              <a:rPr lang="it-IT" sz="2400" dirty="0" smtClean="0">
                <a:hlinkClick r:id="rId6"/>
              </a:rPr>
              <a:t>Alessio </a:t>
            </a:r>
            <a:r>
              <a:rPr lang="it-IT" sz="2400" dirty="0">
                <a:hlinkClick r:id="rId6"/>
              </a:rPr>
              <a:t>Piatanesi</a:t>
            </a:r>
            <a:r>
              <a:rPr lang="it-IT" sz="2400" dirty="0"/>
              <a:t> ((Istituto Nazionale di Geofisica e Vulcanologia Roma, </a:t>
            </a:r>
            <a:r>
              <a:rPr lang="it-IT" sz="2400" dirty="0" err="1"/>
              <a:t>Italy</a:t>
            </a:r>
            <a:r>
              <a:rPr lang="it-IT" sz="2400" dirty="0"/>
              <a:t>) </a:t>
            </a:r>
            <a:endParaRPr lang="it-IT" sz="2400" dirty="0" smtClean="0"/>
          </a:p>
          <a:p>
            <a:endParaRPr lang="it-IT" sz="2400" dirty="0"/>
          </a:p>
          <a:p>
            <a:r>
              <a:rPr lang="it-IT" sz="2400" b="1" i="1" dirty="0"/>
              <a:t>Ocean Decade Tsunami </a:t>
            </a:r>
            <a:r>
              <a:rPr lang="it-IT" sz="2400" b="1" i="1" dirty="0" err="1"/>
              <a:t>Programme</a:t>
            </a:r>
            <a:r>
              <a:rPr lang="it-IT" sz="2400" b="1" i="1" dirty="0"/>
              <a:t> SC</a:t>
            </a:r>
            <a:r>
              <a:rPr lang="it-IT" sz="2400" dirty="0"/>
              <a:t> </a:t>
            </a:r>
            <a:endParaRPr lang="it-IT" sz="2400" dirty="0"/>
          </a:p>
          <a:p>
            <a:r>
              <a:rPr lang="it-IT" sz="2400" dirty="0" smtClean="0">
                <a:hlinkClick r:id="rId7"/>
              </a:rPr>
              <a:t>Maria </a:t>
            </a:r>
            <a:r>
              <a:rPr lang="it-IT" sz="2400" dirty="0">
                <a:hlinkClick r:id="rId7"/>
              </a:rPr>
              <a:t>Ana Baptista</a:t>
            </a:r>
            <a:r>
              <a:rPr lang="it-IT" sz="2400" dirty="0"/>
              <a:t>  (</a:t>
            </a:r>
            <a:r>
              <a:rPr lang="it-IT" sz="2400" dirty="0" err="1"/>
              <a:t>Instituto</a:t>
            </a:r>
            <a:r>
              <a:rPr lang="it-IT" sz="2400" dirty="0"/>
              <a:t> </a:t>
            </a:r>
            <a:r>
              <a:rPr lang="it-IT" sz="2400" dirty="0" err="1"/>
              <a:t>Superior</a:t>
            </a:r>
            <a:r>
              <a:rPr lang="it-IT" sz="2400" dirty="0"/>
              <a:t> de </a:t>
            </a:r>
            <a:r>
              <a:rPr lang="it-IT" sz="2400" dirty="0" err="1"/>
              <a:t>Engenharia</a:t>
            </a:r>
            <a:r>
              <a:rPr lang="it-IT" sz="2400" dirty="0"/>
              <a:t> de </a:t>
            </a:r>
            <a:r>
              <a:rPr lang="it-IT" sz="2400" dirty="0" err="1"/>
              <a:t>Lisboa</a:t>
            </a:r>
            <a:r>
              <a:rPr lang="it-IT" sz="2400" dirty="0"/>
              <a:t>, </a:t>
            </a:r>
            <a:r>
              <a:rPr lang="it-IT" sz="2400" dirty="0" err="1"/>
              <a:t>Instituto</a:t>
            </a:r>
            <a:r>
              <a:rPr lang="it-IT" sz="2400" dirty="0"/>
              <a:t> </a:t>
            </a:r>
            <a:r>
              <a:rPr lang="it-IT" sz="2400" dirty="0" err="1"/>
              <a:t>Politécnico</a:t>
            </a:r>
            <a:r>
              <a:rPr lang="it-IT" sz="2400" dirty="0"/>
              <a:t> de </a:t>
            </a:r>
            <a:r>
              <a:rPr lang="it-IT" sz="2400" dirty="0" err="1"/>
              <a:t>Lisboa</a:t>
            </a:r>
            <a:r>
              <a:rPr lang="it-IT" sz="2400" dirty="0"/>
              <a:t>, Portugal) </a:t>
            </a:r>
          </a:p>
          <a:p>
            <a:r>
              <a:rPr lang="it-IT" sz="2400" dirty="0"/>
              <a:t> </a:t>
            </a:r>
          </a:p>
          <a:p>
            <a:r>
              <a:rPr lang="it-IT" sz="2400" b="1" dirty="0" smtClean="0"/>
              <a:t>Technical </a:t>
            </a:r>
            <a:r>
              <a:rPr lang="it-IT" sz="2400" b="1" dirty="0" err="1"/>
              <a:t>Secretary</a:t>
            </a:r>
            <a:r>
              <a:rPr lang="it-IT" sz="2400" dirty="0"/>
              <a:t>: </a:t>
            </a:r>
            <a:r>
              <a:rPr lang="it-IT" sz="2400" dirty="0">
                <a:hlinkClick r:id="rId8"/>
              </a:rPr>
              <a:t>Denis Chang Seng</a:t>
            </a:r>
            <a:endParaRPr lang="it-IT" sz="2400" dirty="0"/>
          </a:p>
          <a:p>
            <a:endParaRPr lang="it-IT" sz="2400" dirty="0"/>
          </a:p>
        </p:txBody>
      </p:sp>
    </p:spTree>
    <p:extLst>
      <p:ext uri="{BB962C8B-B14F-4D97-AF65-F5344CB8AC3E}">
        <p14:creationId xmlns:p14="http://schemas.microsoft.com/office/powerpoint/2010/main" val="69918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1" y="2346385"/>
            <a:ext cx="49515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MEETINGS 2023-2024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/>
          <p:cNvSpPr txBox="1"/>
          <p:nvPr/>
        </p:nvSpPr>
        <p:spPr>
          <a:xfrm>
            <a:off x="6405977" y="697260"/>
            <a:ext cx="54864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"/>
            <a:r>
              <a:rPr lang="it-IT" sz="2000" b="1" u="sng" dirty="0" smtClean="0">
                <a:solidFill>
                  <a:srgbClr val="FFFF00"/>
                </a:solidFill>
              </a:rPr>
              <a:t>NEAMTWS  MEETINGS  2023</a:t>
            </a:r>
            <a:endParaRPr lang="it-IT" sz="2000" u="sng" dirty="0">
              <a:solidFill>
                <a:srgbClr val="FFFF00"/>
              </a:solidFill>
            </a:endParaRP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12-13 </a:t>
            </a:r>
            <a:r>
              <a:rPr lang="it-IT" sz="2000" dirty="0" err="1">
                <a:solidFill>
                  <a:schemeClr val="bg1"/>
                </a:solidFill>
              </a:rPr>
              <a:t>Apr</a:t>
            </a:r>
            <a:r>
              <a:rPr lang="it-IT" sz="2000" dirty="0">
                <a:solidFill>
                  <a:schemeClr val="bg1"/>
                </a:solidFill>
              </a:rPr>
              <a:t> 2023: </a:t>
            </a:r>
            <a:r>
              <a:rPr lang="it-IT" sz="2000" dirty="0" err="1">
                <a:solidFill>
                  <a:schemeClr val="bg1"/>
                </a:solidFill>
              </a:rPr>
              <a:t>Steering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Committee</a:t>
            </a:r>
            <a:endParaRPr lang="it-IT" sz="2000" dirty="0">
              <a:solidFill>
                <a:schemeClr val="bg1"/>
              </a:solidFill>
            </a:endParaRP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18 </a:t>
            </a:r>
            <a:r>
              <a:rPr lang="it-IT" sz="2000" dirty="0" err="1">
                <a:solidFill>
                  <a:schemeClr val="bg1"/>
                </a:solidFill>
              </a:rPr>
              <a:t>Oct</a:t>
            </a:r>
            <a:r>
              <a:rPr lang="it-IT" sz="2000" dirty="0">
                <a:solidFill>
                  <a:schemeClr val="bg1"/>
                </a:solidFill>
              </a:rPr>
              <a:t> 2023: Joint Meeting of TT on Operations, TT on </a:t>
            </a:r>
            <a:r>
              <a:rPr lang="it-IT" sz="2000" dirty="0" err="1">
                <a:solidFill>
                  <a:schemeClr val="bg1"/>
                </a:solidFill>
              </a:rPr>
              <a:t>Documentation</a:t>
            </a:r>
            <a:r>
              <a:rPr lang="it-IT" sz="2000" dirty="0">
                <a:solidFill>
                  <a:schemeClr val="bg1"/>
                </a:solidFill>
              </a:rPr>
              <a:t>, TSP </a:t>
            </a:r>
            <a:r>
              <a:rPr lang="it-IT" sz="2000" dirty="0" err="1">
                <a:solidFill>
                  <a:schemeClr val="bg1"/>
                </a:solidFill>
              </a:rPr>
              <a:t>representatives</a:t>
            </a:r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 </a:t>
            </a: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6-7 </a:t>
            </a:r>
            <a:r>
              <a:rPr lang="it-IT" sz="2000" dirty="0" err="1">
                <a:solidFill>
                  <a:schemeClr val="bg1"/>
                </a:solidFill>
              </a:rPr>
              <a:t>Nov</a:t>
            </a:r>
            <a:r>
              <a:rPr lang="it-IT" sz="2000" dirty="0">
                <a:solidFill>
                  <a:schemeClr val="bg1"/>
                </a:solidFill>
              </a:rPr>
              <a:t> 2023: NEAMWAVE23 </a:t>
            </a:r>
            <a:r>
              <a:rPr lang="it-IT" sz="2000" dirty="0" err="1">
                <a:solidFill>
                  <a:schemeClr val="bg1"/>
                </a:solidFill>
              </a:rPr>
              <a:t>Exercise</a:t>
            </a:r>
            <a:r>
              <a:rPr lang="it-IT" sz="2000" dirty="0">
                <a:solidFill>
                  <a:schemeClr val="bg1"/>
                </a:solidFill>
              </a:rPr>
              <a:t> (2 joint </a:t>
            </a:r>
            <a:r>
              <a:rPr lang="it-IT" sz="2000" dirty="0" err="1">
                <a:solidFill>
                  <a:schemeClr val="bg1"/>
                </a:solidFill>
              </a:rPr>
              <a:t>scenarios</a:t>
            </a:r>
            <a:r>
              <a:rPr lang="it-IT" sz="2000" dirty="0">
                <a:solidFill>
                  <a:schemeClr val="bg1"/>
                </a:solidFill>
              </a:rPr>
              <a:t>)</a:t>
            </a:r>
          </a:p>
          <a:p>
            <a:pPr marL="36000"/>
            <a:endParaRPr lang="it-IT" sz="2000" dirty="0" smtClean="0">
              <a:solidFill>
                <a:schemeClr val="bg1"/>
              </a:solidFill>
            </a:endParaRPr>
          </a:p>
          <a:p>
            <a:pPr marL="36000"/>
            <a:r>
              <a:rPr lang="it-IT" sz="2000" dirty="0" err="1" smtClean="0">
                <a:solidFill>
                  <a:schemeClr val="bg1"/>
                </a:solidFill>
              </a:rPr>
              <a:t>Meetings</a:t>
            </a:r>
            <a:r>
              <a:rPr lang="it-IT" sz="2000" dirty="0" smtClean="0">
                <a:solidFill>
                  <a:schemeClr val="bg1"/>
                </a:solidFill>
              </a:rPr>
              <a:t> of </a:t>
            </a:r>
            <a:r>
              <a:rPr lang="it-IT" sz="2000" dirty="0" err="1" smtClean="0">
                <a:solidFill>
                  <a:schemeClr val="bg1"/>
                </a:solidFill>
              </a:rPr>
              <a:t>CoastWave</a:t>
            </a:r>
            <a:r>
              <a:rPr lang="it-IT" sz="2000" dirty="0" smtClean="0">
                <a:solidFill>
                  <a:schemeClr val="bg1"/>
                </a:solidFill>
              </a:rPr>
              <a:t> Project </a:t>
            </a: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1 </a:t>
            </a:r>
            <a:r>
              <a:rPr lang="it-IT" sz="2000" dirty="0" err="1">
                <a:solidFill>
                  <a:schemeClr val="bg1"/>
                </a:solidFill>
              </a:rPr>
              <a:t>Feb</a:t>
            </a:r>
            <a:r>
              <a:rPr lang="it-IT" sz="2000" dirty="0">
                <a:solidFill>
                  <a:schemeClr val="bg1"/>
                </a:solidFill>
              </a:rPr>
              <a:t> 2024: Joint Meeting of TT on Operations and TT on </a:t>
            </a:r>
            <a:r>
              <a:rPr lang="it-IT" sz="2000" dirty="0" err="1">
                <a:solidFill>
                  <a:schemeClr val="bg1"/>
                </a:solidFill>
              </a:rPr>
              <a:t>Documentation</a:t>
            </a:r>
            <a:endParaRPr lang="it-IT" sz="2000" dirty="0">
              <a:solidFill>
                <a:schemeClr val="bg1"/>
              </a:solidFill>
            </a:endParaRP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5</a:t>
            </a:r>
            <a:r>
              <a:rPr lang="it-IT" sz="2000" dirty="0" smtClean="0">
                <a:solidFill>
                  <a:schemeClr val="bg1"/>
                </a:solidFill>
              </a:rPr>
              <a:t> Feb. 2024: </a:t>
            </a:r>
            <a:r>
              <a:rPr lang="it-IT" sz="2000" dirty="0" err="1" smtClean="0">
                <a:solidFill>
                  <a:schemeClr val="bg1"/>
                </a:solidFill>
              </a:rPr>
              <a:t>Steering</a:t>
            </a:r>
            <a:r>
              <a:rPr lang="it-IT" sz="2000" dirty="0" smtClean="0">
                <a:solidFill>
                  <a:schemeClr val="bg1"/>
                </a:solidFill>
              </a:rPr>
              <a:t> </a:t>
            </a:r>
            <a:r>
              <a:rPr lang="it-IT" sz="2000" dirty="0" err="1" smtClean="0">
                <a:solidFill>
                  <a:schemeClr val="bg1"/>
                </a:solidFill>
              </a:rPr>
              <a:t>Committee</a:t>
            </a:r>
            <a:endParaRPr lang="it-IT" sz="2000" dirty="0" smtClean="0">
              <a:solidFill>
                <a:schemeClr val="bg1"/>
              </a:solidFill>
            </a:endParaRPr>
          </a:p>
          <a:p>
            <a:pPr marL="36000"/>
            <a:endParaRPr lang="it-IT" sz="2000" dirty="0" smtClean="0">
              <a:solidFill>
                <a:schemeClr val="bg1"/>
              </a:solidFill>
            </a:endParaRPr>
          </a:p>
          <a:p>
            <a:pPr marL="36000"/>
            <a:r>
              <a:rPr lang="it-IT" sz="2000" dirty="0" smtClean="0">
                <a:solidFill>
                  <a:schemeClr val="bg1"/>
                </a:solidFill>
              </a:rPr>
              <a:t>6-8 </a:t>
            </a:r>
            <a:r>
              <a:rPr lang="it-IT" sz="2000" dirty="0" err="1">
                <a:solidFill>
                  <a:schemeClr val="bg1"/>
                </a:solidFill>
              </a:rPr>
              <a:t>Feb</a:t>
            </a:r>
            <a:r>
              <a:rPr lang="it-IT" sz="2000" dirty="0">
                <a:solidFill>
                  <a:schemeClr val="bg1"/>
                </a:solidFill>
              </a:rPr>
              <a:t> 2024</a:t>
            </a:r>
            <a:r>
              <a:rPr lang="it-IT" sz="2000" dirty="0" smtClean="0">
                <a:solidFill>
                  <a:schemeClr val="bg1"/>
                </a:solidFill>
              </a:rPr>
              <a:t>: </a:t>
            </a:r>
            <a:r>
              <a:rPr lang="it-IT" sz="2000" dirty="0">
                <a:solidFill>
                  <a:schemeClr val="bg1"/>
                </a:solidFill>
              </a:rPr>
              <a:t>ICG/NEAMTWS XVIII Session  (</a:t>
            </a:r>
            <a:r>
              <a:rPr lang="it-IT" sz="2000" dirty="0" err="1">
                <a:solidFill>
                  <a:schemeClr val="bg1"/>
                </a:solidFill>
              </a:rPr>
              <a:t>postponed</a:t>
            </a:r>
            <a:r>
              <a:rPr lang="it-IT" sz="2000" dirty="0">
                <a:solidFill>
                  <a:schemeClr val="bg1"/>
                </a:solidFill>
              </a:rPr>
              <a:t> by 2 </a:t>
            </a:r>
            <a:r>
              <a:rPr lang="it-IT" sz="2000" dirty="0" err="1">
                <a:solidFill>
                  <a:schemeClr val="bg1"/>
                </a:solidFill>
              </a:rPr>
              <a:t>months</a:t>
            </a:r>
            <a:r>
              <a:rPr lang="it-IT" sz="2000" dirty="0">
                <a:solidFill>
                  <a:schemeClr val="bg1"/>
                </a:solidFill>
              </a:rPr>
              <a:t>)</a:t>
            </a: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</p:txBody>
      </p:sp>
      <p:sp>
        <p:nvSpPr>
          <p:cNvPr id="3" name="CasellaDiTesto 2"/>
          <p:cNvSpPr txBox="1"/>
          <p:nvPr/>
        </p:nvSpPr>
        <p:spPr>
          <a:xfrm>
            <a:off x="1948277" y="5829299"/>
            <a:ext cx="2966623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it-IT" dirty="0" smtClean="0">
                <a:solidFill>
                  <a:srgbClr val="FFC000"/>
                </a:solidFill>
              </a:rPr>
              <a:t>D&amp;R under </a:t>
            </a:r>
            <a:r>
              <a:rPr lang="it-IT" dirty="0" err="1" smtClean="0">
                <a:solidFill>
                  <a:srgbClr val="FFC000"/>
                </a:solidFill>
              </a:rPr>
              <a:t>review</a:t>
            </a:r>
            <a:endParaRPr lang="it-IT" dirty="0" smtClean="0">
              <a:solidFill>
                <a:srgbClr val="FFC000"/>
              </a:solidFill>
            </a:endParaRPr>
          </a:p>
          <a:p>
            <a:r>
              <a:rPr lang="it-IT" dirty="0" err="1" smtClean="0">
                <a:solidFill>
                  <a:srgbClr val="FFC000"/>
                </a:solidFill>
              </a:rPr>
              <a:t>PoA</a:t>
            </a:r>
            <a:r>
              <a:rPr lang="it-IT" dirty="0" smtClean="0">
                <a:solidFill>
                  <a:srgbClr val="FFC000"/>
                </a:solidFill>
              </a:rPr>
              <a:t> ready by March 2024</a:t>
            </a:r>
            <a:endParaRPr lang="it-IT" dirty="0">
              <a:solidFill>
                <a:srgbClr val="FFC000"/>
              </a:solidFill>
            </a:endParaRPr>
          </a:p>
        </p:txBody>
      </p:sp>
      <p:cxnSp>
        <p:nvCxnSpPr>
          <p:cNvPr id="5" name="Connettore 2 4"/>
          <p:cNvCxnSpPr/>
          <p:nvPr/>
        </p:nvCxnSpPr>
        <p:spPr>
          <a:xfrm flipH="1">
            <a:off x="5078186" y="5649686"/>
            <a:ext cx="1327791" cy="45720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97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 smtClean="0"/>
              <a:t>Acknowledgements</a:t>
            </a:r>
            <a:endParaRPr lang="it-IT" dirty="0"/>
          </a:p>
        </p:txBody>
      </p:sp>
      <p:sp>
        <p:nvSpPr>
          <p:cNvPr id="5" name="Segnaposto contenuto 4"/>
          <p:cNvSpPr>
            <a:spLocks noGrp="1"/>
          </p:cNvSpPr>
          <p:nvPr>
            <p:ph idx="1"/>
          </p:nvPr>
        </p:nvSpPr>
        <p:spPr>
          <a:xfrm>
            <a:off x="838200" y="1361854"/>
            <a:ext cx="10515600" cy="4867927"/>
          </a:xfrm>
        </p:spPr>
        <p:txBody>
          <a:bodyPr/>
          <a:lstStyle/>
          <a:p>
            <a:r>
              <a:rPr lang="it-IT" b="1" dirty="0" err="1"/>
              <a:t>Thanks</a:t>
            </a:r>
            <a:r>
              <a:rPr lang="it-IT" b="1" dirty="0"/>
              <a:t> </a:t>
            </a:r>
            <a:r>
              <a:rPr lang="it-IT" dirty="0" err="1"/>
              <a:t>Mrs</a:t>
            </a:r>
            <a:r>
              <a:rPr lang="it-IT" dirty="0"/>
              <a:t> Maria Ana </a:t>
            </a:r>
            <a:r>
              <a:rPr lang="it-IT" dirty="0" err="1"/>
              <a:t>Baptista</a:t>
            </a:r>
            <a:r>
              <a:rPr lang="it-IT" dirty="0"/>
              <a:t> (</a:t>
            </a:r>
            <a:r>
              <a:rPr lang="it-IT" dirty="0" err="1"/>
              <a:t>Chairperson</a:t>
            </a:r>
            <a:r>
              <a:rPr lang="it-IT" dirty="0"/>
              <a:t>) from Portugal and </a:t>
            </a:r>
            <a:r>
              <a:rPr lang="it-IT" dirty="0" err="1"/>
              <a:t>Mr</a:t>
            </a:r>
            <a:r>
              <a:rPr lang="it-IT" dirty="0"/>
              <a:t> </a:t>
            </a:r>
            <a:r>
              <a:rPr lang="it-IT" dirty="0" err="1"/>
              <a:t>Costas</a:t>
            </a:r>
            <a:r>
              <a:rPr lang="it-IT" dirty="0"/>
              <a:t> </a:t>
            </a:r>
            <a:r>
              <a:rPr lang="it-IT" dirty="0" err="1"/>
              <a:t>Synolakis</a:t>
            </a:r>
            <a:r>
              <a:rPr lang="it-IT" dirty="0"/>
              <a:t> (Vice </a:t>
            </a:r>
            <a:r>
              <a:rPr lang="it-IT" dirty="0" err="1"/>
              <a:t>Chairperson</a:t>
            </a:r>
            <a:r>
              <a:rPr lang="it-IT" dirty="0"/>
              <a:t>) from </a:t>
            </a:r>
            <a:r>
              <a:rPr lang="it-IT" dirty="0" err="1"/>
              <a:t>Greece</a:t>
            </a:r>
            <a:r>
              <a:rPr lang="it-IT" dirty="0"/>
              <a:t> for </a:t>
            </a:r>
            <a:r>
              <a:rPr lang="it-IT" dirty="0" err="1"/>
              <a:t>serving</a:t>
            </a:r>
            <a:r>
              <a:rPr lang="it-IT" dirty="0"/>
              <a:t> </a:t>
            </a:r>
            <a:r>
              <a:rPr lang="it-IT" dirty="0" err="1"/>
              <a:t>two</a:t>
            </a:r>
            <a:r>
              <a:rPr lang="it-IT" dirty="0"/>
              <a:t> consecutive </a:t>
            </a:r>
            <a:r>
              <a:rPr lang="it-IT" dirty="0" err="1"/>
              <a:t>mandates</a:t>
            </a:r>
            <a:r>
              <a:rPr lang="it-IT" dirty="0"/>
              <a:t> (4 </a:t>
            </a:r>
            <a:r>
              <a:rPr lang="it-IT" dirty="0" err="1"/>
              <a:t>years</a:t>
            </a:r>
            <a:r>
              <a:rPr lang="it-IT" dirty="0"/>
              <a:t>) </a:t>
            </a:r>
            <a:r>
              <a:rPr lang="it-IT" dirty="0" err="1"/>
              <a:t>as</a:t>
            </a:r>
            <a:r>
              <a:rPr lang="it-IT" dirty="0"/>
              <a:t> ICG/NEAMTWS </a:t>
            </a:r>
            <a:r>
              <a:rPr lang="it-IT" dirty="0" err="1"/>
              <a:t>Officers</a:t>
            </a:r>
            <a:r>
              <a:rPr lang="it-IT" dirty="0"/>
              <a:t> from 29 </a:t>
            </a:r>
            <a:r>
              <a:rPr lang="it-IT" dirty="0" err="1"/>
              <a:t>May</a:t>
            </a:r>
            <a:r>
              <a:rPr lang="it-IT" dirty="0"/>
              <a:t> 2020 to 8 </a:t>
            </a:r>
            <a:r>
              <a:rPr lang="it-IT" dirty="0" err="1"/>
              <a:t>February</a:t>
            </a:r>
            <a:r>
              <a:rPr lang="it-IT" dirty="0"/>
              <a:t> 2024;</a:t>
            </a:r>
          </a:p>
          <a:p>
            <a:r>
              <a:rPr lang="it-IT" b="1" dirty="0" err="1" smtClean="0"/>
              <a:t>Appreciates</a:t>
            </a:r>
            <a:r>
              <a:rPr lang="it-IT" b="1" dirty="0" smtClean="0"/>
              <a:t> </a:t>
            </a:r>
            <a:r>
              <a:rPr lang="it-IT" dirty="0"/>
              <a:t>NIOF, </a:t>
            </a:r>
            <a:r>
              <a:rPr lang="it-IT" dirty="0" err="1"/>
              <a:t>Egypt's</a:t>
            </a:r>
            <a:r>
              <a:rPr lang="it-IT" dirty="0"/>
              <a:t> </a:t>
            </a:r>
            <a:r>
              <a:rPr lang="it-IT" dirty="0" err="1"/>
              <a:t>efforts</a:t>
            </a:r>
            <a:r>
              <a:rPr lang="it-IT" dirty="0"/>
              <a:t> in </a:t>
            </a:r>
            <a:r>
              <a:rPr lang="it-IT" dirty="0" err="1"/>
              <a:t>their</a:t>
            </a:r>
            <a:r>
              <a:rPr lang="it-IT" dirty="0"/>
              <a:t> </a:t>
            </a:r>
            <a:r>
              <a:rPr lang="it-IT" dirty="0" err="1"/>
              <a:t>preparation</a:t>
            </a:r>
            <a:r>
              <a:rPr lang="it-IT" dirty="0"/>
              <a:t> to </a:t>
            </a:r>
            <a:r>
              <a:rPr lang="it-IT" dirty="0" err="1"/>
              <a:t>organize</a:t>
            </a:r>
            <a:r>
              <a:rPr lang="it-IT" dirty="0"/>
              <a:t> the</a:t>
            </a:r>
            <a:r>
              <a:rPr lang="it-IT" b="1" dirty="0"/>
              <a:t> </a:t>
            </a:r>
            <a:r>
              <a:rPr lang="it-IT" dirty="0"/>
              <a:t>ICG/NEAMTWS-XVIII session; </a:t>
            </a:r>
          </a:p>
          <a:p>
            <a:pPr lvl="1"/>
            <a:r>
              <a:rPr lang="it-IT" b="1" dirty="0" err="1"/>
              <a:t>Welcomes</a:t>
            </a:r>
            <a:r>
              <a:rPr lang="it-IT" dirty="0"/>
              <a:t> the </a:t>
            </a:r>
            <a:r>
              <a:rPr lang="it-IT" dirty="0" err="1"/>
              <a:t>offer</a:t>
            </a:r>
            <a:r>
              <a:rPr lang="it-IT" dirty="0"/>
              <a:t> of </a:t>
            </a:r>
            <a:r>
              <a:rPr lang="it-IT" dirty="0" err="1"/>
              <a:t>Egypt</a:t>
            </a:r>
            <a:r>
              <a:rPr lang="it-IT" dirty="0"/>
              <a:t> to </a:t>
            </a:r>
            <a:r>
              <a:rPr lang="it-IT" dirty="0" err="1"/>
              <a:t>host</a:t>
            </a:r>
            <a:r>
              <a:rPr lang="it-IT" dirty="0"/>
              <a:t> ICG/NEAMTWS-XIX in </a:t>
            </a:r>
            <a:r>
              <a:rPr lang="it-IT" dirty="0" err="1"/>
              <a:t>October</a:t>
            </a:r>
            <a:r>
              <a:rPr lang="it-IT" dirty="0"/>
              <a:t> 2024</a:t>
            </a:r>
            <a:r>
              <a:rPr lang="it-IT" dirty="0" smtClean="0"/>
              <a:t>;</a:t>
            </a:r>
            <a:endParaRPr lang="it-IT" dirty="0"/>
          </a:p>
          <a:p>
            <a:pPr lvl="1"/>
            <a:r>
              <a:rPr lang="it-IT" b="1" dirty="0" err="1"/>
              <a:t>Welcomes</a:t>
            </a:r>
            <a:r>
              <a:rPr lang="it-IT" b="1" dirty="0"/>
              <a:t> </a:t>
            </a:r>
            <a:r>
              <a:rPr lang="it-IT" dirty="0" err="1"/>
              <a:t>Italy’s</a:t>
            </a:r>
            <a:r>
              <a:rPr lang="it-IT" dirty="0"/>
              <a:t> </a:t>
            </a:r>
            <a:r>
              <a:rPr lang="it-IT" dirty="0" err="1"/>
              <a:t>intention</a:t>
            </a:r>
            <a:r>
              <a:rPr lang="it-IT" dirty="0"/>
              <a:t> to </a:t>
            </a:r>
            <a:r>
              <a:rPr lang="it-IT" dirty="0" err="1"/>
              <a:t>host</a:t>
            </a:r>
            <a:r>
              <a:rPr lang="it-IT" dirty="0"/>
              <a:t> the ICG/NEAMTWS-XX session</a:t>
            </a:r>
            <a:r>
              <a:rPr lang="it-IT" dirty="0" smtClean="0"/>
              <a:t>;</a:t>
            </a:r>
            <a:r>
              <a:rPr lang="it-IT" dirty="0"/>
              <a:t> </a:t>
            </a:r>
          </a:p>
          <a:p>
            <a:r>
              <a:rPr lang="it-IT" b="1" dirty="0" smtClean="0">
                <a:solidFill>
                  <a:schemeClr val="tx2"/>
                </a:solidFill>
              </a:rPr>
              <a:t>NEAM </a:t>
            </a:r>
            <a:r>
              <a:rPr lang="it-IT" b="1" dirty="0" err="1" smtClean="0">
                <a:solidFill>
                  <a:schemeClr val="tx2"/>
                </a:solidFill>
              </a:rPr>
              <a:t>Strategy</a:t>
            </a:r>
            <a:r>
              <a:rPr lang="it-IT" b="1" dirty="0" smtClean="0">
                <a:solidFill>
                  <a:schemeClr val="tx2"/>
                </a:solidFill>
              </a:rPr>
              <a:t> </a:t>
            </a:r>
            <a:r>
              <a:rPr lang="it-IT" b="1" dirty="0" err="1">
                <a:solidFill>
                  <a:schemeClr val="tx2"/>
                </a:solidFill>
              </a:rPr>
              <a:t>Document</a:t>
            </a:r>
            <a:r>
              <a:rPr lang="it-IT" b="1" dirty="0">
                <a:solidFill>
                  <a:schemeClr val="tx2"/>
                </a:solidFill>
              </a:rPr>
              <a:t> </a:t>
            </a:r>
            <a:r>
              <a:rPr lang="it-IT" dirty="0" err="1" smtClean="0">
                <a:solidFill>
                  <a:schemeClr val="tx2"/>
                </a:solidFill>
              </a:rPr>
              <a:t>published</a:t>
            </a:r>
            <a:r>
              <a:rPr lang="it-IT" dirty="0" smtClean="0">
                <a:solidFill>
                  <a:schemeClr val="tx2"/>
                </a:solidFill>
              </a:rPr>
              <a:t> </a:t>
            </a:r>
            <a:r>
              <a:rPr lang="it-IT" dirty="0" err="1" smtClean="0">
                <a:solidFill>
                  <a:schemeClr val="tx2"/>
                </a:solidFill>
              </a:rPr>
              <a:t>as</a:t>
            </a:r>
            <a:r>
              <a:rPr lang="it-IT" dirty="0" smtClean="0">
                <a:solidFill>
                  <a:schemeClr val="tx2"/>
                </a:solidFill>
              </a:rPr>
              <a:t> </a:t>
            </a:r>
            <a:r>
              <a:rPr lang="it-IT" dirty="0">
                <a:solidFill>
                  <a:schemeClr val="tx2"/>
                </a:solidFill>
              </a:rPr>
              <a:t>an IOC Technical Series and </a:t>
            </a:r>
            <a:r>
              <a:rPr lang="it-IT" dirty="0" smtClean="0">
                <a:solidFill>
                  <a:schemeClr val="tx2"/>
                </a:solidFill>
              </a:rPr>
              <a:t>Brochure (</a:t>
            </a:r>
            <a:r>
              <a:rPr lang="it-IT" dirty="0" err="1" smtClean="0">
                <a:solidFill>
                  <a:schemeClr val="tx2"/>
                </a:solidFill>
              </a:rPr>
              <a:t>presented</a:t>
            </a:r>
            <a:r>
              <a:rPr lang="it-IT" dirty="0" smtClean="0">
                <a:solidFill>
                  <a:schemeClr val="tx2"/>
                </a:solidFill>
              </a:rPr>
              <a:t> </a:t>
            </a:r>
            <a:r>
              <a:rPr lang="it-IT" dirty="0" err="1" smtClean="0">
                <a:solidFill>
                  <a:schemeClr val="tx2"/>
                </a:solidFill>
              </a:rPr>
              <a:t>at</a:t>
            </a:r>
            <a:r>
              <a:rPr lang="it-IT" dirty="0" smtClean="0">
                <a:solidFill>
                  <a:schemeClr val="tx2"/>
                </a:solidFill>
              </a:rPr>
              <a:t> UNESCO HQ on April 2023)</a:t>
            </a:r>
            <a:endParaRPr lang="it-IT" dirty="0">
              <a:solidFill>
                <a:schemeClr val="tx2"/>
              </a:solidFill>
            </a:endParaRPr>
          </a:p>
          <a:p>
            <a:pPr lvl="1"/>
            <a:r>
              <a:rPr lang="it-IT" dirty="0">
                <a:solidFill>
                  <a:schemeClr val="tx2"/>
                </a:solidFill>
              </a:rPr>
              <a:t>the new Tsunami </a:t>
            </a:r>
            <a:r>
              <a:rPr lang="it-IT" dirty="0" err="1">
                <a:solidFill>
                  <a:schemeClr val="tx2"/>
                </a:solidFill>
              </a:rPr>
              <a:t>Operational</a:t>
            </a:r>
            <a:r>
              <a:rPr lang="it-IT" dirty="0">
                <a:solidFill>
                  <a:schemeClr val="tx2"/>
                </a:solidFill>
              </a:rPr>
              <a:t> User Guide (OUG</a:t>
            </a:r>
            <a:r>
              <a:rPr lang="it-IT" dirty="0" smtClean="0">
                <a:solidFill>
                  <a:schemeClr val="tx2"/>
                </a:solidFill>
              </a:rPr>
              <a:t>) </a:t>
            </a:r>
            <a:r>
              <a:rPr lang="it-IT" dirty="0" err="1" smtClean="0">
                <a:solidFill>
                  <a:schemeClr val="tx2"/>
                </a:solidFill>
              </a:rPr>
              <a:t>ongoing</a:t>
            </a:r>
            <a:r>
              <a:rPr lang="it-IT" dirty="0" smtClean="0">
                <a:solidFill>
                  <a:schemeClr val="tx2"/>
                </a:solidFill>
              </a:rPr>
              <a:t> (TT-</a:t>
            </a:r>
            <a:r>
              <a:rPr lang="it-IT" dirty="0" err="1" smtClean="0">
                <a:solidFill>
                  <a:schemeClr val="tx2"/>
                </a:solidFill>
              </a:rPr>
              <a:t>Documentation</a:t>
            </a:r>
            <a:r>
              <a:rPr lang="it-IT" dirty="0" smtClean="0">
                <a:solidFill>
                  <a:schemeClr val="tx2"/>
                </a:solidFill>
              </a:rPr>
              <a:t>)</a:t>
            </a:r>
            <a:endParaRPr lang="it-IT" dirty="0">
              <a:solidFill>
                <a:schemeClr val="tx2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15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z="4000" dirty="0" smtClean="0"/>
              <a:t>Some </a:t>
            </a:r>
            <a:r>
              <a:rPr lang="it-IT" sz="4000" dirty="0" err="1" smtClean="0"/>
              <a:t>achievements</a:t>
            </a:r>
            <a:r>
              <a:rPr lang="it-IT" sz="4000" dirty="0" smtClean="0"/>
              <a:t> and new </a:t>
            </a:r>
            <a:r>
              <a:rPr lang="it-IT" sz="4000" dirty="0" err="1" smtClean="0"/>
              <a:t>goals</a:t>
            </a:r>
            <a:r>
              <a:rPr lang="it-IT" sz="4000" dirty="0"/>
              <a:t/>
            </a:r>
            <a:br>
              <a:rPr lang="it-IT" sz="4000" dirty="0"/>
            </a:br>
            <a:endParaRPr lang="it-IT" sz="4000" dirty="0"/>
          </a:p>
        </p:txBody>
      </p:sp>
      <p:sp>
        <p:nvSpPr>
          <p:cNvPr id="5" name="Segnaposto contenuto 4"/>
          <p:cNvSpPr>
            <a:spLocks noGrp="1"/>
          </p:cNvSpPr>
          <p:nvPr>
            <p:ph idx="1"/>
          </p:nvPr>
        </p:nvSpPr>
        <p:spPr>
          <a:xfrm>
            <a:off x="723900" y="1118648"/>
            <a:ext cx="10515600" cy="4867927"/>
          </a:xfrm>
        </p:spPr>
        <p:txBody>
          <a:bodyPr/>
          <a:lstStyle/>
          <a:p>
            <a:r>
              <a:rPr lang="it-IT" sz="2400" dirty="0" err="1"/>
              <a:t>Achievements</a:t>
            </a:r>
            <a:r>
              <a:rPr lang="it-IT" sz="2400" dirty="0"/>
              <a:t> in DG-ECHO ‘</a:t>
            </a:r>
            <a:r>
              <a:rPr lang="it-IT" sz="2400" dirty="0" err="1"/>
              <a:t>CoastWAVE</a:t>
            </a:r>
            <a:r>
              <a:rPr lang="it-IT" sz="2400" dirty="0"/>
              <a:t>’ </a:t>
            </a:r>
            <a:r>
              <a:rPr lang="it-IT" sz="2400" dirty="0" err="1"/>
              <a:t>project</a:t>
            </a:r>
            <a:r>
              <a:rPr lang="it-IT" sz="2400" dirty="0"/>
              <a:t> in Cyprus, </a:t>
            </a:r>
            <a:r>
              <a:rPr lang="it-IT" sz="2400" dirty="0" err="1"/>
              <a:t>Egypt</a:t>
            </a:r>
            <a:r>
              <a:rPr lang="it-IT" sz="2400" dirty="0"/>
              <a:t>, </a:t>
            </a:r>
            <a:r>
              <a:rPr lang="it-IT" sz="2400" dirty="0" err="1"/>
              <a:t>Greece</a:t>
            </a:r>
            <a:r>
              <a:rPr lang="it-IT" sz="2400" dirty="0"/>
              <a:t>, Malta Morocco, </a:t>
            </a:r>
            <a:r>
              <a:rPr lang="it-IT" sz="2400" dirty="0" err="1"/>
              <a:t>Spain</a:t>
            </a:r>
            <a:r>
              <a:rPr lang="it-IT" sz="2400" dirty="0"/>
              <a:t>, and </a:t>
            </a:r>
            <a:r>
              <a:rPr lang="it-IT" sz="2400" dirty="0" err="1"/>
              <a:t>Türkiye</a:t>
            </a:r>
            <a:r>
              <a:rPr lang="it-IT" sz="2400" dirty="0"/>
              <a:t> on “</a:t>
            </a:r>
            <a:r>
              <a:rPr lang="it-IT" sz="2400" dirty="0" err="1"/>
              <a:t>Strengthening</a:t>
            </a:r>
            <a:r>
              <a:rPr lang="it-IT" sz="2400" dirty="0"/>
              <a:t> the </a:t>
            </a:r>
            <a:r>
              <a:rPr lang="it-IT" sz="2400" dirty="0" err="1"/>
              <a:t>Resilience</a:t>
            </a:r>
            <a:r>
              <a:rPr lang="it-IT" sz="2400" dirty="0"/>
              <a:t> of </a:t>
            </a:r>
            <a:r>
              <a:rPr lang="it-IT" sz="2400" dirty="0" err="1"/>
              <a:t>Coastal</a:t>
            </a:r>
            <a:r>
              <a:rPr lang="it-IT" sz="2400" dirty="0"/>
              <a:t> </a:t>
            </a:r>
            <a:r>
              <a:rPr lang="it-IT" sz="2400" dirty="0" err="1"/>
              <a:t>Communities</a:t>
            </a:r>
            <a:r>
              <a:rPr lang="it-IT" sz="2400" dirty="0"/>
              <a:t> in NEAM </a:t>
            </a:r>
            <a:r>
              <a:rPr lang="it-IT" sz="2400" dirty="0" err="1"/>
              <a:t>region</a:t>
            </a:r>
            <a:r>
              <a:rPr lang="mr-IN" sz="2400" dirty="0"/>
              <a:t>…</a:t>
            </a:r>
            <a:r>
              <a:rPr lang="it-IT" sz="2400" dirty="0"/>
              <a:t>” (</a:t>
            </a:r>
            <a:r>
              <a:rPr lang="it-IT" sz="2400" dirty="0" err="1"/>
              <a:t>Phase</a:t>
            </a:r>
            <a:r>
              <a:rPr lang="it-IT" sz="2400" dirty="0"/>
              <a:t> 1); </a:t>
            </a:r>
          </a:p>
          <a:p>
            <a:r>
              <a:rPr lang="it-IT" sz="2400" dirty="0" err="1"/>
              <a:t>CoastWAVE</a:t>
            </a:r>
            <a:r>
              <a:rPr lang="it-IT" sz="2400" dirty="0"/>
              <a:t> </a:t>
            </a:r>
            <a:r>
              <a:rPr lang="it-IT" sz="2400" dirty="0" err="1"/>
              <a:t>Phase</a:t>
            </a:r>
            <a:r>
              <a:rPr lang="it-IT" sz="2400" dirty="0"/>
              <a:t> 2 </a:t>
            </a:r>
            <a:r>
              <a:rPr lang="it-IT" sz="2400" dirty="0" err="1"/>
              <a:t>approved</a:t>
            </a:r>
            <a:r>
              <a:rPr lang="it-IT" sz="2400" dirty="0"/>
              <a:t> and </a:t>
            </a:r>
            <a:r>
              <a:rPr lang="it-IT" sz="2400" dirty="0" err="1"/>
              <a:t>starting</a:t>
            </a:r>
            <a:r>
              <a:rPr lang="it-IT" sz="2400" dirty="0"/>
              <a:t> in </a:t>
            </a:r>
            <a:r>
              <a:rPr lang="it-IT" sz="2400" dirty="0" err="1"/>
              <a:t>July</a:t>
            </a:r>
            <a:r>
              <a:rPr lang="it-IT" sz="2400" dirty="0"/>
              <a:t> 2024 ”</a:t>
            </a:r>
            <a:r>
              <a:rPr lang="it-IT" sz="2400" dirty="0" err="1"/>
              <a:t>Scaling</a:t>
            </a:r>
            <a:r>
              <a:rPr lang="it-IT" sz="2400" dirty="0"/>
              <a:t> up</a:t>
            </a:r>
            <a:r>
              <a:rPr lang="mr-IN" sz="2400" dirty="0"/>
              <a:t>…</a:t>
            </a:r>
            <a:r>
              <a:rPr lang="it-IT" sz="2400" dirty="0"/>
              <a:t>.”;</a:t>
            </a:r>
          </a:p>
          <a:p>
            <a:r>
              <a:rPr lang="it-IT" sz="2400" dirty="0" smtClean="0"/>
              <a:t>New </a:t>
            </a:r>
            <a:r>
              <a:rPr lang="it-IT" sz="2400" dirty="0" err="1"/>
              <a:t>phase</a:t>
            </a:r>
            <a:r>
              <a:rPr lang="it-IT" sz="2400" dirty="0"/>
              <a:t> of COST Action AGITHAR - (</a:t>
            </a:r>
            <a:r>
              <a:rPr lang="it-IT" sz="2400" dirty="0" err="1"/>
              <a:t>Accelerating</a:t>
            </a:r>
            <a:r>
              <a:rPr lang="it-IT" sz="2400" dirty="0"/>
              <a:t> Global Science in Tsunami </a:t>
            </a:r>
            <a:r>
              <a:rPr lang="it-IT" sz="2400" dirty="0" err="1"/>
              <a:t>Hazard</a:t>
            </a:r>
            <a:r>
              <a:rPr lang="it-IT" sz="2400" dirty="0"/>
              <a:t> and </a:t>
            </a:r>
            <a:r>
              <a:rPr lang="it-IT" sz="2400" dirty="0" err="1"/>
              <a:t>Risk</a:t>
            </a:r>
            <a:r>
              <a:rPr lang="it-IT" sz="2400" dirty="0"/>
              <a:t> Analysis) to </a:t>
            </a:r>
            <a:r>
              <a:rPr lang="it-IT" sz="2400" dirty="0" err="1"/>
              <a:t>establish</a:t>
            </a:r>
            <a:r>
              <a:rPr lang="it-IT" sz="2400" dirty="0"/>
              <a:t> the Global Tsunami Model (GTM) </a:t>
            </a:r>
            <a:r>
              <a:rPr lang="it-IT" sz="2400" dirty="0" err="1" smtClean="0"/>
              <a:t>organization</a:t>
            </a:r>
            <a:r>
              <a:rPr lang="it-IT" sz="2400" dirty="0" smtClean="0"/>
              <a:t>;</a:t>
            </a:r>
            <a:endParaRPr lang="it-IT" sz="2400" dirty="0"/>
          </a:p>
          <a:p>
            <a:r>
              <a:rPr lang="it-IT" sz="2400" dirty="0" err="1" smtClean="0"/>
              <a:t>Formal</a:t>
            </a:r>
            <a:r>
              <a:rPr lang="it-IT" sz="2400" dirty="0" smtClean="0"/>
              <a:t> </a:t>
            </a:r>
            <a:r>
              <a:rPr lang="it-IT" sz="2400" dirty="0" err="1" smtClean="0"/>
              <a:t>recognition</a:t>
            </a:r>
            <a:r>
              <a:rPr lang="it-IT" sz="2400" dirty="0" smtClean="0"/>
              <a:t> of the TSUNAMI </a:t>
            </a:r>
            <a:r>
              <a:rPr lang="it-IT" sz="2400" dirty="0" err="1" smtClean="0"/>
              <a:t>Thematic</a:t>
            </a:r>
            <a:r>
              <a:rPr lang="it-IT" sz="2400" dirty="0" smtClean="0"/>
              <a:t> </a:t>
            </a:r>
            <a:r>
              <a:rPr lang="it-IT" sz="2400" dirty="0"/>
              <a:t>Core Service (TCS) </a:t>
            </a:r>
            <a:r>
              <a:rPr lang="it-IT" sz="2400" dirty="0" err="1" smtClean="0"/>
              <a:t>within</a:t>
            </a:r>
            <a:r>
              <a:rPr lang="it-IT" sz="2400" dirty="0" smtClean="0"/>
              <a:t> </a:t>
            </a:r>
            <a:r>
              <a:rPr lang="it-IT" sz="2400" dirty="0"/>
              <a:t>EPOS —The </a:t>
            </a:r>
            <a:r>
              <a:rPr lang="it-IT" sz="2400" dirty="0" err="1"/>
              <a:t>European</a:t>
            </a:r>
            <a:r>
              <a:rPr lang="it-IT" sz="2400" dirty="0"/>
              <a:t> </a:t>
            </a:r>
            <a:r>
              <a:rPr lang="it-IT" sz="2400" dirty="0" err="1"/>
              <a:t>Plate</a:t>
            </a:r>
            <a:r>
              <a:rPr lang="it-IT" sz="2400" dirty="0"/>
              <a:t> </a:t>
            </a:r>
            <a:r>
              <a:rPr lang="it-IT" sz="2400" dirty="0" err="1"/>
              <a:t>Observing</a:t>
            </a:r>
            <a:r>
              <a:rPr lang="it-IT" sz="2400" dirty="0"/>
              <a:t> </a:t>
            </a:r>
            <a:r>
              <a:rPr lang="it-IT" sz="2400" dirty="0" smtClean="0"/>
              <a:t>System (EPOS </a:t>
            </a:r>
            <a:r>
              <a:rPr lang="it-IT" sz="2400" dirty="0"/>
              <a:t>General Assembly in </a:t>
            </a:r>
            <a:r>
              <a:rPr lang="it-IT" sz="2400" dirty="0" err="1" smtClean="0"/>
              <a:t>Dec</a:t>
            </a:r>
            <a:r>
              <a:rPr lang="it-IT" sz="2400" dirty="0" smtClean="0"/>
              <a:t>. 2023);</a:t>
            </a:r>
          </a:p>
          <a:p>
            <a:r>
              <a:rPr lang="it-IT" sz="2400" dirty="0" smtClean="0"/>
              <a:t>Some </a:t>
            </a:r>
            <a:r>
              <a:rPr lang="it-IT" sz="2400" dirty="0" err="1" smtClean="0"/>
              <a:t>other</a:t>
            </a:r>
            <a:r>
              <a:rPr lang="it-IT" sz="2400" dirty="0" smtClean="0"/>
              <a:t> </a:t>
            </a:r>
            <a:r>
              <a:rPr lang="it-IT" sz="2400" dirty="0" err="1" smtClean="0"/>
              <a:t>projects</a:t>
            </a:r>
            <a:r>
              <a:rPr lang="it-IT" sz="2400" dirty="0" smtClean="0"/>
              <a:t> </a:t>
            </a:r>
            <a:r>
              <a:rPr lang="it-IT" sz="2400" dirty="0" err="1" smtClean="0"/>
              <a:t>funded</a:t>
            </a:r>
            <a:r>
              <a:rPr lang="it-IT" sz="2400" dirty="0" smtClean="0"/>
              <a:t> by </a:t>
            </a:r>
            <a:r>
              <a:rPr lang="it-IT" sz="2400" dirty="0" smtClean="0">
                <a:solidFill>
                  <a:schemeClr val="tx2"/>
                </a:solidFill>
              </a:rPr>
              <a:t>EU </a:t>
            </a:r>
            <a:r>
              <a:rPr lang="it-IT" sz="2400" dirty="0" err="1" smtClean="0">
                <a:solidFill>
                  <a:schemeClr val="tx2"/>
                </a:solidFill>
              </a:rPr>
              <a:t>contributing</a:t>
            </a:r>
            <a:r>
              <a:rPr lang="it-IT" sz="2400" dirty="0" smtClean="0">
                <a:solidFill>
                  <a:schemeClr val="tx2"/>
                </a:solidFill>
              </a:rPr>
              <a:t> to the </a:t>
            </a:r>
            <a:r>
              <a:rPr lang="it-IT" sz="2400" dirty="0" err="1" smtClean="0">
                <a:solidFill>
                  <a:schemeClr val="tx2"/>
                </a:solidFill>
              </a:rPr>
              <a:t>advancement</a:t>
            </a:r>
            <a:r>
              <a:rPr lang="it-IT" sz="2400" dirty="0" smtClean="0">
                <a:solidFill>
                  <a:schemeClr val="tx2"/>
                </a:solidFill>
              </a:rPr>
              <a:t> of Tsunami science, </a:t>
            </a:r>
            <a:r>
              <a:rPr lang="it-IT" sz="2400" dirty="0" err="1" smtClean="0">
                <a:solidFill>
                  <a:schemeClr val="tx2"/>
                </a:solidFill>
              </a:rPr>
              <a:t>including</a:t>
            </a:r>
            <a:r>
              <a:rPr lang="it-IT" sz="2400" dirty="0" smtClean="0">
                <a:solidFill>
                  <a:schemeClr val="tx2"/>
                </a:solidFill>
              </a:rPr>
              <a:t> </a:t>
            </a:r>
            <a:r>
              <a:rPr lang="it-IT" sz="2400" dirty="0" err="1" smtClean="0">
                <a:solidFill>
                  <a:schemeClr val="tx2"/>
                </a:solidFill>
              </a:rPr>
              <a:t>both</a:t>
            </a:r>
            <a:r>
              <a:rPr lang="it-IT" sz="2400" dirty="0" smtClean="0">
                <a:solidFill>
                  <a:schemeClr val="tx2"/>
                </a:solidFill>
              </a:rPr>
              <a:t> R&amp;D (DT-GEO) and </a:t>
            </a:r>
            <a:r>
              <a:rPr lang="it-IT" sz="2400" dirty="0" err="1" smtClean="0">
                <a:solidFill>
                  <a:schemeClr val="tx2"/>
                </a:solidFill>
              </a:rPr>
              <a:t>warning-oriented</a:t>
            </a:r>
            <a:r>
              <a:rPr lang="it-IT" sz="2400" dirty="0" smtClean="0">
                <a:solidFill>
                  <a:schemeClr val="tx2"/>
                </a:solidFill>
              </a:rPr>
              <a:t> (EPOS, </a:t>
            </a:r>
            <a:r>
              <a:rPr lang="it-IT" sz="2400" dirty="0" err="1" smtClean="0">
                <a:solidFill>
                  <a:schemeClr val="tx2"/>
                </a:solidFill>
              </a:rPr>
              <a:t>GeoInquire</a:t>
            </a:r>
            <a:r>
              <a:rPr lang="it-IT" sz="2400" dirty="0" smtClean="0">
                <a:solidFill>
                  <a:schemeClr val="tx2"/>
                </a:solidFill>
              </a:rPr>
              <a:t>)</a:t>
            </a:r>
          </a:p>
          <a:p>
            <a:r>
              <a:rPr lang="it-IT" sz="2400" dirty="0" smtClean="0">
                <a:solidFill>
                  <a:schemeClr val="tx2"/>
                </a:solidFill>
              </a:rPr>
              <a:t>SMART </a:t>
            </a:r>
            <a:r>
              <a:rPr lang="it-IT" sz="2400" dirty="0" err="1" smtClean="0">
                <a:solidFill>
                  <a:schemeClr val="tx2"/>
                </a:solidFill>
              </a:rPr>
              <a:t>Cables</a:t>
            </a:r>
            <a:r>
              <a:rPr lang="it-IT" sz="2400" dirty="0" smtClean="0">
                <a:solidFill>
                  <a:schemeClr val="tx2"/>
                </a:solidFill>
              </a:rPr>
              <a:t> </a:t>
            </a:r>
            <a:r>
              <a:rPr lang="it-IT" sz="2400" dirty="0" err="1">
                <a:solidFill>
                  <a:schemeClr val="tx2"/>
                </a:solidFill>
              </a:rPr>
              <a:t>initiatives</a:t>
            </a:r>
            <a:r>
              <a:rPr lang="it-IT" sz="2400" dirty="0">
                <a:solidFill>
                  <a:schemeClr val="tx2"/>
                </a:solidFill>
              </a:rPr>
              <a:t> (Portugal, France, </a:t>
            </a:r>
            <a:r>
              <a:rPr lang="it-IT" sz="2400" dirty="0" err="1">
                <a:solidFill>
                  <a:schemeClr val="tx2"/>
                </a:solidFill>
              </a:rPr>
              <a:t>Italy</a:t>
            </a:r>
            <a:r>
              <a:rPr lang="mr-IN" sz="2400" dirty="0">
                <a:solidFill>
                  <a:schemeClr val="tx2"/>
                </a:solidFill>
              </a:rPr>
              <a:t>…</a:t>
            </a:r>
            <a:r>
              <a:rPr lang="it-IT" sz="2400" dirty="0" smtClean="0">
                <a:solidFill>
                  <a:schemeClr val="tx2"/>
                </a:solidFill>
              </a:rPr>
              <a:t>) and first DART-</a:t>
            </a:r>
            <a:r>
              <a:rPr lang="it-IT" sz="2400" dirty="0" err="1" smtClean="0">
                <a:solidFill>
                  <a:schemeClr val="tx2"/>
                </a:solidFill>
              </a:rPr>
              <a:t>like</a:t>
            </a:r>
            <a:r>
              <a:rPr lang="it-IT" sz="2400" dirty="0" smtClean="0">
                <a:solidFill>
                  <a:schemeClr val="tx2"/>
                </a:solidFill>
              </a:rPr>
              <a:t> </a:t>
            </a:r>
            <a:r>
              <a:rPr lang="it-IT" sz="2400" dirty="0" err="1" smtClean="0"/>
              <a:t>buoys</a:t>
            </a:r>
            <a:r>
              <a:rPr lang="it-IT" sz="2400" dirty="0" smtClean="0"/>
              <a:t> in NEAM </a:t>
            </a:r>
            <a:r>
              <a:rPr lang="it-IT" sz="2400" dirty="0" err="1" smtClean="0"/>
              <a:t>region</a:t>
            </a:r>
            <a:r>
              <a:rPr lang="it-IT" sz="2400" dirty="0" smtClean="0"/>
              <a:t> (2025).</a:t>
            </a:r>
            <a:endParaRPr lang="it-IT" sz="2400" b="1" dirty="0"/>
          </a:p>
        </p:txBody>
      </p:sp>
    </p:spTree>
    <p:extLst>
      <p:ext uri="{BB962C8B-B14F-4D97-AF65-F5344CB8AC3E}">
        <p14:creationId xmlns:p14="http://schemas.microsoft.com/office/powerpoint/2010/main" val="111481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smtClean="0"/>
              <a:t>Some </a:t>
            </a:r>
            <a:r>
              <a:rPr lang="it-IT" dirty="0" err="1" smtClean="0"/>
              <a:t>achievements</a:t>
            </a:r>
            <a:r>
              <a:rPr lang="it-IT" dirty="0" smtClean="0"/>
              <a:t> and new </a:t>
            </a:r>
            <a:r>
              <a:rPr lang="it-IT" dirty="0" err="1" smtClean="0"/>
              <a:t>goals</a:t>
            </a:r>
            <a:r>
              <a:rPr lang="it-IT" dirty="0"/>
              <a:t/>
            </a:r>
            <a:br>
              <a:rPr lang="it-IT" dirty="0"/>
            </a:br>
            <a:endParaRPr lang="it-IT" dirty="0"/>
          </a:p>
        </p:txBody>
      </p:sp>
      <p:sp>
        <p:nvSpPr>
          <p:cNvPr id="5" name="Segnaposto contenuto 4"/>
          <p:cNvSpPr>
            <a:spLocks noGrp="1"/>
          </p:cNvSpPr>
          <p:nvPr>
            <p:ph idx="1"/>
          </p:nvPr>
        </p:nvSpPr>
        <p:spPr>
          <a:xfrm>
            <a:off x="654627" y="1395030"/>
            <a:ext cx="10515600" cy="4867927"/>
          </a:xfrm>
        </p:spPr>
        <p:txBody>
          <a:bodyPr/>
          <a:lstStyle/>
          <a:p>
            <a:r>
              <a:rPr lang="it-IT" b="1" dirty="0" smtClean="0"/>
              <a:t>Cannes</a:t>
            </a:r>
            <a:r>
              <a:rPr lang="it-IT" dirty="0" smtClean="0"/>
              <a:t> </a:t>
            </a:r>
            <a:r>
              <a:rPr lang="it-IT" dirty="0" err="1"/>
              <a:t>Municipality</a:t>
            </a:r>
            <a:r>
              <a:rPr lang="it-IT" dirty="0"/>
              <a:t> </a:t>
            </a:r>
            <a:r>
              <a:rPr lang="it-IT" dirty="0" smtClean="0"/>
              <a:t>(France) </a:t>
            </a:r>
            <a:r>
              <a:rPr lang="it-IT" dirty="0" err="1"/>
              <a:t>as</a:t>
            </a:r>
            <a:r>
              <a:rPr lang="it-IT" dirty="0"/>
              <a:t> the first UNESCO IOC </a:t>
            </a:r>
            <a:r>
              <a:rPr lang="it-IT" b="1" dirty="0"/>
              <a:t>Tsunami Ready </a:t>
            </a:r>
            <a:r>
              <a:rPr lang="it-IT" dirty="0" err="1"/>
              <a:t>Recognized</a:t>
            </a:r>
            <a:r>
              <a:rPr lang="it-IT" dirty="0"/>
              <a:t> Community in </a:t>
            </a:r>
            <a:r>
              <a:rPr lang="it-IT" dirty="0" smtClean="0"/>
              <a:t>NEAM </a:t>
            </a:r>
            <a:r>
              <a:rPr lang="it-IT" dirty="0" err="1" smtClean="0"/>
              <a:t>region</a:t>
            </a:r>
            <a:r>
              <a:rPr lang="it-IT" dirty="0" smtClean="0"/>
              <a:t> (</a:t>
            </a:r>
            <a:r>
              <a:rPr lang="it-IT" dirty="0" err="1" smtClean="0"/>
              <a:t>ceremony</a:t>
            </a:r>
            <a:r>
              <a:rPr lang="it-IT" dirty="0" smtClean="0"/>
              <a:t> 19 </a:t>
            </a:r>
            <a:r>
              <a:rPr lang="it-IT" dirty="0" err="1"/>
              <a:t>January</a:t>
            </a:r>
            <a:r>
              <a:rPr lang="it-IT" dirty="0"/>
              <a:t> </a:t>
            </a:r>
            <a:r>
              <a:rPr lang="it-IT" dirty="0" smtClean="0"/>
              <a:t>2024);</a:t>
            </a:r>
            <a:r>
              <a:rPr lang="it-IT" dirty="0"/>
              <a:t> </a:t>
            </a:r>
            <a:endParaRPr lang="it-IT" dirty="0"/>
          </a:p>
          <a:p>
            <a:r>
              <a:rPr lang="it-IT" dirty="0" smtClean="0"/>
              <a:t>Progress </a:t>
            </a:r>
            <a:r>
              <a:rPr lang="it-IT" dirty="0"/>
              <a:t>made </a:t>
            </a:r>
            <a:r>
              <a:rPr lang="it-IT" dirty="0" err="1"/>
              <a:t>towards</a:t>
            </a:r>
            <a:r>
              <a:rPr lang="it-IT" dirty="0"/>
              <a:t> </a:t>
            </a:r>
            <a:r>
              <a:rPr lang="it-IT" b="1" dirty="0" smtClean="0"/>
              <a:t>Tsunami </a:t>
            </a:r>
            <a:r>
              <a:rPr lang="it-IT" b="1" dirty="0"/>
              <a:t>Ready </a:t>
            </a:r>
            <a:r>
              <a:rPr lang="it-IT" b="1" dirty="0" err="1" smtClean="0"/>
              <a:t>recognition</a:t>
            </a:r>
            <a:r>
              <a:rPr lang="it-IT" b="1" dirty="0" smtClean="0"/>
              <a:t> </a:t>
            </a:r>
            <a:r>
              <a:rPr lang="it-IT" dirty="0" smtClean="0"/>
              <a:t>in </a:t>
            </a:r>
            <a:r>
              <a:rPr lang="it-IT" dirty="0"/>
              <a:t>Cyprus (Larnaca), </a:t>
            </a:r>
            <a:r>
              <a:rPr lang="it-IT" dirty="0" err="1"/>
              <a:t>Egypt</a:t>
            </a:r>
            <a:r>
              <a:rPr lang="it-IT" dirty="0"/>
              <a:t> (Alexandria), </a:t>
            </a:r>
            <a:r>
              <a:rPr lang="it-IT" dirty="0" err="1"/>
              <a:t>Greece</a:t>
            </a:r>
            <a:r>
              <a:rPr lang="it-IT" dirty="0"/>
              <a:t> (</a:t>
            </a:r>
            <a:r>
              <a:rPr lang="it-IT" dirty="0" err="1"/>
              <a:t>Samos</a:t>
            </a:r>
            <a:r>
              <a:rPr lang="it-IT" dirty="0"/>
              <a:t>), </a:t>
            </a:r>
            <a:r>
              <a:rPr lang="it-IT" dirty="0" err="1"/>
              <a:t>Italy</a:t>
            </a:r>
            <a:r>
              <a:rPr lang="it-IT" dirty="0"/>
              <a:t> (Minturno, Palmi, Marzamemi, Otranto and Stromboli), </a:t>
            </a:r>
            <a:r>
              <a:rPr lang="it-IT" dirty="0" err="1"/>
              <a:t>Israel</a:t>
            </a:r>
            <a:r>
              <a:rPr lang="it-IT" dirty="0"/>
              <a:t> (</a:t>
            </a:r>
            <a:r>
              <a:rPr lang="it-IT" dirty="0" err="1"/>
              <a:t>entire</a:t>
            </a:r>
            <a:r>
              <a:rPr lang="it-IT" dirty="0"/>
              <a:t> </a:t>
            </a:r>
            <a:r>
              <a:rPr lang="it-IT" dirty="0" err="1"/>
              <a:t>coast</a:t>
            </a:r>
            <a:r>
              <a:rPr lang="it-IT" dirty="0"/>
              <a:t>), Malta (</a:t>
            </a:r>
            <a:r>
              <a:rPr lang="it-IT" dirty="0" err="1"/>
              <a:t>Marsaxlokk</a:t>
            </a:r>
            <a:r>
              <a:rPr lang="it-IT" dirty="0"/>
              <a:t>), Morocco (</a:t>
            </a:r>
            <a:r>
              <a:rPr lang="it-IT" dirty="0" err="1"/>
              <a:t>El</a:t>
            </a:r>
            <a:r>
              <a:rPr lang="it-IT" dirty="0"/>
              <a:t> </a:t>
            </a:r>
            <a:r>
              <a:rPr lang="it-IT" dirty="0" err="1"/>
              <a:t>Jadida</a:t>
            </a:r>
            <a:r>
              <a:rPr lang="it-IT" dirty="0"/>
              <a:t>), </a:t>
            </a:r>
            <a:r>
              <a:rPr lang="it-IT" dirty="0" err="1"/>
              <a:t>Spain</a:t>
            </a:r>
            <a:r>
              <a:rPr lang="it-IT" dirty="0"/>
              <a:t> (</a:t>
            </a:r>
            <a:r>
              <a:rPr lang="it-IT" dirty="0" err="1"/>
              <a:t>Chipiona</a:t>
            </a:r>
            <a:r>
              <a:rPr lang="it-IT" dirty="0"/>
              <a:t>), and </a:t>
            </a:r>
            <a:r>
              <a:rPr lang="it-IT" dirty="0" err="1"/>
              <a:t>Türkiye</a:t>
            </a:r>
            <a:r>
              <a:rPr lang="it-IT" dirty="0"/>
              <a:t> (</a:t>
            </a:r>
            <a:r>
              <a:rPr lang="it-IT" dirty="0" err="1"/>
              <a:t>Büyükçekmece</a:t>
            </a:r>
            <a:r>
              <a:rPr lang="it-IT" dirty="0" smtClean="0"/>
              <a:t>), </a:t>
            </a:r>
            <a:r>
              <a:rPr lang="it-IT" dirty="0" err="1" smtClean="0"/>
              <a:t>Spain</a:t>
            </a:r>
            <a:r>
              <a:rPr lang="it-IT" dirty="0" smtClean="0"/>
              <a:t> </a:t>
            </a:r>
            <a:r>
              <a:rPr lang="it-IT" dirty="0"/>
              <a:t>(</a:t>
            </a:r>
            <a:r>
              <a:rPr lang="it-IT" dirty="0" err="1"/>
              <a:t>Chipiona</a:t>
            </a:r>
            <a:r>
              <a:rPr lang="it-IT" dirty="0"/>
              <a:t>) and </a:t>
            </a:r>
            <a:r>
              <a:rPr lang="it-IT" dirty="0" err="1"/>
              <a:t>other</a:t>
            </a:r>
            <a:r>
              <a:rPr lang="it-IT" dirty="0"/>
              <a:t> </a:t>
            </a:r>
            <a:r>
              <a:rPr lang="it-IT" dirty="0" err="1" smtClean="0"/>
              <a:t>initiatives</a:t>
            </a:r>
            <a:r>
              <a:rPr lang="it-IT" dirty="0" smtClean="0"/>
              <a:t> </a:t>
            </a:r>
            <a:r>
              <a:rPr lang="it-IT" dirty="0"/>
              <a:t>in Portugal;</a:t>
            </a:r>
            <a:endParaRPr lang="it-IT" dirty="0"/>
          </a:p>
          <a:p>
            <a:r>
              <a:rPr lang="it-IT" dirty="0" smtClean="0"/>
              <a:t>At </a:t>
            </a:r>
            <a:r>
              <a:rPr lang="it-IT" dirty="0" err="1" smtClean="0"/>
              <a:t>least</a:t>
            </a:r>
            <a:r>
              <a:rPr lang="it-IT" dirty="0" smtClean="0"/>
              <a:t> </a:t>
            </a:r>
            <a:r>
              <a:rPr lang="it-IT" dirty="0" err="1"/>
              <a:t>seven</a:t>
            </a:r>
            <a:r>
              <a:rPr lang="it-IT" dirty="0"/>
              <a:t> new UNESCO IOC </a:t>
            </a:r>
            <a:r>
              <a:rPr lang="it-IT" b="1" dirty="0"/>
              <a:t>Tsunami Ready </a:t>
            </a:r>
            <a:r>
              <a:rPr lang="it-IT" dirty="0" err="1"/>
              <a:t>Recognized</a:t>
            </a:r>
            <a:r>
              <a:rPr lang="it-IT" dirty="0"/>
              <a:t> </a:t>
            </a:r>
            <a:r>
              <a:rPr lang="it-IT" dirty="0" err="1"/>
              <a:t>communities</a:t>
            </a:r>
            <a:r>
              <a:rPr lang="it-IT" dirty="0"/>
              <a:t> in NEAM </a:t>
            </a:r>
            <a:r>
              <a:rPr lang="it-IT" dirty="0" err="1"/>
              <a:t>countries</a:t>
            </a:r>
            <a:r>
              <a:rPr lang="it-IT" dirty="0"/>
              <a:t> in the </a:t>
            </a:r>
            <a:r>
              <a:rPr lang="it-IT" dirty="0" err="1"/>
              <a:t>next</a:t>
            </a:r>
            <a:r>
              <a:rPr lang="it-IT" dirty="0"/>
              <a:t> </a:t>
            </a:r>
            <a:r>
              <a:rPr lang="it-IT" dirty="0" err="1"/>
              <a:t>two</a:t>
            </a:r>
            <a:r>
              <a:rPr lang="it-IT" dirty="0"/>
              <a:t> </a:t>
            </a:r>
            <a:r>
              <a:rPr lang="it-IT" dirty="0" err="1" smtClean="0"/>
              <a:t>years</a:t>
            </a:r>
            <a:r>
              <a:rPr lang="it-IT" dirty="0" smtClean="0"/>
              <a:t>; </a:t>
            </a:r>
          </a:p>
        </p:txBody>
      </p:sp>
    </p:spTree>
    <p:extLst>
      <p:ext uri="{BB962C8B-B14F-4D97-AF65-F5344CB8AC3E}">
        <p14:creationId xmlns:p14="http://schemas.microsoft.com/office/powerpoint/2010/main" val="213700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smtClean="0"/>
              <a:t>Some </a:t>
            </a:r>
            <a:r>
              <a:rPr lang="it-IT" dirty="0" err="1" smtClean="0"/>
              <a:t>Decisions</a:t>
            </a:r>
            <a:r>
              <a:rPr lang="it-IT" dirty="0" smtClean="0"/>
              <a:t> and </a:t>
            </a:r>
            <a:r>
              <a:rPr lang="it-IT" dirty="0" err="1" smtClean="0"/>
              <a:t>Recommendations</a:t>
            </a:r>
            <a:r>
              <a:rPr lang="it-IT" dirty="0" smtClean="0"/>
              <a:t> </a:t>
            </a:r>
            <a:r>
              <a:rPr lang="it-IT" dirty="0"/>
              <a:t/>
            </a:r>
            <a:br>
              <a:rPr lang="it-IT" dirty="0"/>
            </a:br>
            <a:endParaRPr lang="it-IT" dirty="0"/>
          </a:p>
        </p:txBody>
      </p:sp>
      <p:sp>
        <p:nvSpPr>
          <p:cNvPr id="5" name="Segnaposto contenuto 4"/>
          <p:cNvSpPr>
            <a:spLocks noGrp="1"/>
          </p:cNvSpPr>
          <p:nvPr>
            <p:ph idx="1"/>
          </p:nvPr>
        </p:nvSpPr>
        <p:spPr>
          <a:xfrm>
            <a:off x="723900" y="1118648"/>
            <a:ext cx="10515600" cy="4867927"/>
          </a:xfrm>
        </p:spPr>
        <p:txBody>
          <a:bodyPr/>
          <a:lstStyle/>
          <a:p>
            <a:endParaRPr lang="it-IT" dirty="0"/>
          </a:p>
          <a:p>
            <a:pPr lvl="0"/>
            <a:r>
              <a:rPr lang="it-IT" dirty="0" err="1"/>
              <a:t>Tο</a:t>
            </a:r>
            <a:r>
              <a:rPr lang="it-IT" dirty="0"/>
              <a:t> </a:t>
            </a:r>
            <a:r>
              <a:rPr lang="it-IT" dirty="0" err="1"/>
              <a:t>conduct</a:t>
            </a:r>
            <a:r>
              <a:rPr lang="it-IT" dirty="0"/>
              <a:t> the </a:t>
            </a:r>
            <a:r>
              <a:rPr lang="it-IT" dirty="0" err="1"/>
              <a:t>next</a:t>
            </a:r>
            <a:r>
              <a:rPr lang="it-IT" dirty="0"/>
              <a:t> </a:t>
            </a:r>
            <a:r>
              <a:rPr lang="it-IT" dirty="0" err="1"/>
              <a:t>NEAMWave</a:t>
            </a:r>
            <a:r>
              <a:rPr lang="it-IT" dirty="0"/>
              <a:t> </a:t>
            </a:r>
            <a:r>
              <a:rPr lang="it-IT" dirty="0" err="1"/>
              <a:t>exercise</a:t>
            </a:r>
            <a:r>
              <a:rPr lang="it-IT" dirty="0"/>
              <a:t> </a:t>
            </a:r>
            <a:r>
              <a:rPr lang="it-IT" dirty="0" err="1"/>
              <a:t>will</a:t>
            </a:r>
            <a:r>
              <a:rPr lang="it-IT" dirty="0"/>
              <a:t> take </a:t>
            </a:r>
            <a:r>
              <a:rPr lang="it-IT" dirty="0" err="1"/>
              <a:t>place</a:t>
            </a:r>
            <a:r>
              <a:rPr lang="it-IT" dirty="0"/>
              <a:t> in the 4th </a:t>
            </a:r>
            <a:r>
              <a:rPr lang="it-IT" dirty="0" err="1"/>
              <a:t>quarter</a:t>
            </a:r>
            <a:r>
              <a:rPr lang="it-IT" dirty="0"/>
              <a:t> of the 2025 (NEAMWave25</a:t>
            </a:r>
            <a:r>
              <a:rPr lang="it-IT" dirty="0" smtClean="0"/>
              <a:t>)</a:t>
            </a:r>
          </a:p>
          <a:p>
            <a:pPr lvl="0"/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each</a:t>
            </a:r>
            <a:r>
              <a:rPr lang="it-IT" dirty="0"/>
              <a:t> TSP </a:t>
            </a:r>
            <a:r>
              <a:rPr lang="it-IT" dirty="0" err="1"/>
              <a:t>continues</a:t>
            </a:r>
            <a:r>
              <a:rPr lang="it-IT" dirty="0"/>
              <a:t> to </a:t>
            </a:r>
            <a:r>
              <a:rPr lang="it-IT" dirty="0" err="1"/>
              <a:t>provide</a:t>
            </a:r>
            <a:r>
              <a:rPr lang="it-IT" dirty="0"/>
              <a:t> </a:t>
            </a:r>
            <a:r>
              <a:rPr lang="it-IT" dirty="0" err="1"/>
              <a:t>alert-level</a:t>
            </a:r>
            <a:r>
              <a:rPr lang="it-IT" dirty="0"/>
              <a:t> information </a:t>
            </a:r>
            <a:r>
              <a:rPr lang="it-IT" dirty="0" err="1"/>
              <a:t>based</a:t>
            </a:r>
            <a:r>
              <a:rPr lang="it-IT" dirty="0"/>
              <a:t> on </a:t>
            </a:r>
            <a:r>
              <a:rPr lang="it-IT" dirty="0" err="1"/>
              <a:t>their</a:t>
            </a:r>
            <a:r>
              <a:rPr lang="it-IT" dirty="0"/>
              <a:t> best </a:t>
            </a:r>
            <a:r>
              <a:rPr lang="it-IT" dirty="0" err="1"/>
              <a:t>practices</a:t>
            </a:r>
            <a:r>
              <a:rPr lang="it-IT" dirty="0"/>
              <a:t>, </a:t>
            </a:r>
            <a:r>
              <a:rPr lang="it-IT" dirty="0" err="1"/>
              <a:t>including</a:t>
            </a:r>
            <a:r>
              <a:rPr lang="it-IT" dirty="0"/>
              <a:t> </a:t>
            </a:r>
            <a:r>
              <a:rPr lang="mr-IN" dirty="0" smtClean="0"/>
              <a:t>…</a:t>
            </a:r>
            <a:r>
              <a:rPr lang="it-IT" dirty="0" smtClean="0"/>
              <a:t> </a:t>
            </a:r>
            <a:r>
              <a:rPr lang="it-IT" dirty="0" err="1" smtClean="0"/>
              <a:t>other</a:t>
            </a:r>
            <a:r>
              <a:rPr lang="it-IT" dirty="0" smtClean="0"/>
              <a:t> </a:t>
            </a:r>
            <a:r>
              <a:rPr lang="it-IT" dirty="0" err="1"/>
              <a:t>methods</a:t>
            </a:r>
            <a:r>
              <a:rPr lang="it-IT" dirty="0"/>
              <a:t> </a:t>
            </a:r>
            <a:endParaRPr lang="it-IT" dirty="0" smtClean="0"/>
          </a:p>
          <a:p>
            <a:pPr lvl="1"/>
            <a:r>
              <a:rPr lang="it-IT" b="1" dirty="0" err="1"/>
              <a:t>Supports</a:t>
            </a:r>
            <a:r>
              <a:rPr lang="it-IT" dirty="0"/>
              <a:t> the </a:t>
            </a:r>
            <a:r>
              <a:rPr lang="it-IT" dirty="0" err="1"/>
              <a:t>investigation</a:t>
            </a:r>
            <a:r>
              <a:rPr lang="it-IT" dirty="0"/>
              <a:t> and </a:t>
            </a:r>
            <a:r>
              <a:rPr lang="it-IT" dirty="0" err="1"/>
              <a:t>possibility</a:t>
            </a:r>
            <a:r>
              <a:rPr lang="it-IT" dirty="0"/>
              <a:t> to </a:t>
            </a:r>
            <a:r>
              <a:rPr lang="it-IT" dirty="0" err="1"/>
              <a:t>adopt</a:t>
            </a:r>
            <a:r>
              <a:rPr lang="it-IT" dirty="0"/>
              <a:t> tsunami </a:t>
            </a:r>
            <a:r>
              <a:rPr lang="it-IT" dirty="0" err="1"/>
              <a:t>forecasting</a:t>
            </a:r>
            <a:r>
              <a:rPr lang="it-IT" dirty="0"/>
              <a:t> </a:t>
            </a:r>
            <a:r>
              <a:rPr lang="it-IT" dirty="0" err="1"/>
              <a:t>methods</a:t>
            </a:r>
            <a:r>
              <a:rPr lang="it-IT" dirty="0"/>
              <a:t> by </a:t>
            </a:r>
            <a:r>
              <a:rPr lang="it-IT" dirty="0" err="1"/>
              <a:t>TSPs</a:t>
            </a:r>
            <a:r>
              <a:rPr lang="it-IT" dirty="0"/>
              <a:t> </a:t>
            </a:r>
            <a:r>
              <a:rPr lang="mr-IN" dirty="0" smtClean="0"/>
              <a:t>…</a:t>
            </a:r>
            <a:r>
              <a:rPr lang="it-IT" dirty="0" smtClean="0"/>
              <a:t>.. </a:t>
            </a:r>
            <a:r>
              <a:rPr lang="it-IT" dirty="0" err="1" smtClean="0"/>
              <a:t>which</a:t>
            </a:r>
            <a:r>
              <a:rPr lang="it-IT" dirty="0" smtClean="0"/>
              <a:t> </a:t>
            </a:r>
            <a:r>
              <a:rPr lang="it-IT" dirty="0" err="1"/>
              <a:t>consider</a:t>
            </a:r>
            <a:r>
              <a:rPr lang="it-IT" dirty="0"/>
              <a:t> tsunami </a:t>
            </a:r>
            <a:r>
              <a:rPr lang="it-IT" dirty="0" err="1"/>
              <a:t>numerical</a:t>
            </a:r>
            <a:r>
              <a:rPr lang="it-IT" dirty="0"/>
              <a:t> </a:t>
            </a:r>
            <a:r>
              <a:rPr lang="it-IT" dirty="0" err="1"/>
              <a:t>modeling</a:t>
            </a:r>
            <a:r>
              <a:rPr lang="it-IT" dirty="0"/>
              <a:t> and </a:t>
            </a:r>
            <a:r>
              <a:rPr lang="it-IT" dirty="0" err="1"/>
              <a:t>uncertainty</a:t>
            </a:r>
            <a:r>
              <a:rPr lang="it-IT" dirty="0"/>
              <a:t> </a:t>
            </a:r>
            <a:r>
              <a:rPr lang="it-IT" dirty="0" err="1"/>
              <a:t>quantification</a:t>
            </a:r>
            <a:r>
              <a:rPr lang="it-IT" dirty="0"/>
              <a:t> (e.g., the </a:t>
            </a:r>
            <a:r>
              <a:rPr lang="it-IT" dirty="0" err="1"/>
              <a:t>Probabilistic</a:t>
            </a:r>
            <a:r>
              <a:rPr lang="it-IT" dirty="0"/>
              <a:t> Tsunami </a:t>
            </a:r>
            <a:r>
              <a:rPr lang="it-IT" dirty="0" err="1"/>
              <a:t>Forecasting</a:t>
            </a:r>
            <a:r>
              <a:rPr lang="it-IT" dirty="0"/>
              <a:t> PTF, </a:t>
            </a:r>
            <a:r>
              <a:rPr lang="it-IT" dirty="0" err="1"/>
              <a:t>pre-calculated</a:t>
            </a:r>
            <a:r>
              <a:rPr lang="it-IT" dirty="0"/>
              <a:t> scenario </a:t>
            </a:r>
            <a:r>
              <a:rPr lang="it-IT" dirty="0" err="1"/>
              <a:t>databases</a:t>
            </a:r>
            <a:r>
              <a:rPr lang="it-IT" dirty="0"/>
              <a:t>, etc</a:t>
            </a:r>
            <a:r>
              <a:rPr lang="it-IT" dirty="0" smtClean="0"/>
              <a:t>.).</a:t>
            </a:r>
            <a:endParaRPr lang="it-IT" dirty="0"/>
          </a:p>
          <a:p>
            <a:pPr lvl="1"/>
            <a:r>
              <a:rPr lang="it-IT" b="1" dirty="0" err="1"/>
              <a:t>Supports</a:t>
            </a:r>
            <a:r>
              <a:rPr lang="it-IT" dirty="0"/>
              <a:t> the </a:t>
            </a:r>
            <a:r>
              <a:rPr lang="it-IT" dirty="0" err="1"/>
              <a:t>ongoing</a:t>
            </a:r>
            <a:r>
              <a:rPr lang="it-IT" dirty="0"/>
              <a:t> </a:t>
            </a:r>
            <a:r>
              <a:rPr lang="it-IT" dirty="0" err="1"/>
              <a:t>transition</a:t>
            </a:r>
            <a:r>
              <a:rPr lang="it-IT" dirty="0"/>
              <a:t> of CAT-INGV from the </a:t>
            </a:r>
            <a:r>
              <a:rPr lang="it-IT" dirty="0" err="1"/>
              <a:t>decision</a:t>
            </a:r>
            <a:r>
              <a:rPr lang="it-IT" dirty="0"/>
              <a:t> </a:t>
            </a:r>
            <a:r>
              <a:rPr lang="it-IT" dirty="0" err="1"/>
              <a:t>matrix</a:t>
            </a:r>
            <a:r>
              <a:rPr lang="it-IT" dirty="0"/>
              <a:t> to the PTF, and </a:t>
            </a:r>
            <a:r>
              <a:rPr lang="it-IT" dirty="0" err="1"/>
              <a:t>requires</a:t>
            </a:r>
            <a:r>
              <a:rPr lang="it-IT" dirty="0"/>
              <a:t> </a:t>
            </a:r>
            <a:r>
              <a:rPr lang="mr-IN" dirty="0" smtClean="0"/>
              <a:t>…</a:t>
            </a:r>
            <a:r>
              <a:rPr lang="it-IT" dirty="0" smtClean="0"/>
              <a:t>. </a:t>
            </a:r>
            <a:r>
              <a:rPr lang="it-IT" dirty="0" err="1" smtClean="0"/>
              <a:t>that</a:t>
            </a:r>
            <a:r>
              <a:rPr lang="it-IT" dirty="0" smtClean="0"/>
              <a:t> </a:t>
            </a:r>
            <a:r>
              <a:rPr lang="it-IT" dirty="0"/>
              <a:t>TSP </a:t>
            </a:r>
            <a:r>
              <a:rPr lang="it-IT" dirty="0" err="1"/>
              <a:t>subscribers</a:t>
            </a:r>
            <a:r>
              <a:rPr lang="it-IT" dirty="0"/>
              <a:t> are </a:t>
            </a:r>
            <a:r>
              <a:rPr lang="it-IT" dirty="0" err="1"/>
              <a:t>informed</a:t>
            </a:r>
            <a:r>
              <a:rPr lang="it-IT" dirty="0"/>
              <a:t> </a:t>
            </a:r>
            <a:r>
              <a:rPr lang="it-IT" dirty="0" err="1"/>
              <a:t>accordingly</a:t>
            </a:r>
            <a:r>
              <a:rPr lang="it-IT" dirty="0" smtClean="0"/>
              <a:t>.</a:t>
            </a:r>
            <a:endParaRPr lang="it-IT" dirty="0"/>
          </a:p>
          <a:p>
            <a:pPr lvl="1"/>
            <a:endParaRPr lang="it-IT" dirty="0"/>
          </a:p>
          <a:p>
            <a:endParaRPr lang="it-IT" dirty="0"/>
          </a:p>
          <a:p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80469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67366A-9DA7-E05A-1634-E403D8E3E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91" y="59317"/>
            <a:ext cx="2506030" cy="17179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ICG/NEAMTWS</a:t>
            </a:r>
            <a:b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2023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  <a:t/>
            </a:r>
            <a:b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  <a:t/>
            </a:r>
            <a:b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  <a:t>Key Meetings &amp;</a:t>
            </a:r>
            <a:b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</a:rPr>
              <a:t>Events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/>
            </a:r>
            <a:b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fr-FR" sz="2800" dirty="0"/>
          </a:p>
        </p:txBody>
      </p:sp>
      <p:pic>
        <p:nvPicPr>
          <p:cNvPr id="5" name="Picture 2" descr="expert meeting naples">
            <a:extLst>
              <a:ext uri="{FF2B5EF4-FFF2-40B4-BE49-F238E27FC236}">
                <a16:creationId xmlns="" xmlns:a16="http://schemas.microsoft.com/office/drawing/2014/main" id="{7D245642-DE5F-4C3D-FEDD-65D9055591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4" t="23642" r="6924" b="27320"/>
          <a:stretch/>
        </p:blipFill>
        <p:spPr bwMode="auto">
          <a:xfrm>
            <a:off x="5137792" y="80577"/>
            <a:ext cx="5710334" cy="263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1043">
            <a:extLst>
              <a:ext uri="{FF2B5EF4-FFF2-40B4-BE49-F238E27FC236}">
                <a16:creationId xmlns="" xmlns:a16="http://schemas.microsoft.com/office/drawing/2014/main" id="{CD84038B-4A56-439B-A184-79B2D450669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="" xmlns:a16="http://schemas.microsoft.com/office/drawing/2014/main" id="{4F96EE13-2C4D-4262-812E-DDE5FC35F0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67FDBA34-2ECE-D9E0-33A4-D80D74EE8CD9}"/>
              </a:ext>
            </a:extLst>
          </p:cNvPr>
          <p:cNvSpPr txBox="1"/>
          <p:nvPr/>
        </p:nvSpPr>
        <p:spPr>
          <a:xfrm>
            <a:off x="1814935" y="4817687"/>
            <a:ext cx="273489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  <a:tabLst>
                <a:tab pos="114935" algn="l"/>
              </a:tabLst>
            </a:pP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Tsunami Evacuation mapping  and validation </a:t>
            </a:r>
            <a:r>
              <a:rPr lang="en-US" sz="1400" dirty="0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workshops 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in </a:t>
            </a:r>
            <a:r>
              <a:rPr lang="en-US" sz="1400" dirty="0" err="1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Larnaka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, Cyprus, </a:t>
            </a:r>
            <a:r>
              <a:rPr lang="en-US" sz="1400" dirty="0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June and Sep 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2023. </a:t>
            </a:r>
            <a:endParaRPr lang="en-US" sz="1400" dirty="0" smtClean="0">
              <a:latin typeface="72 Light" panose="020B0303030000000003" pitchFamily="34" charset="0"/>
              <a:ea typeface="Calibri" panose="020F0502020204030204" pitchFamily="34" charset="0"/>
              <a:cs typeface="72 Light" panose="020B0303030000000003" pitchFamily="34" charset="0"/>
            </a:endParaRPr>
          </a:p>
          <a:p>
            <a:pPr marL="0" indent="0">
              <a:buNone/>
              <a:tabLst>
                <a:tab pos="114935" algn="l"/>
              </a:tabLst>
            </a:pPr>
            <a:r>
              <a:rPr lang="en-US" sz="1400" dirty="0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First 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country in NEAM to conduct evacuation mapping using </a:t>
            </a:r>
            <a:r>
              <a:rPr lang="en-US" sz="1400" b="1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PTHA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 </a:t>
            </a:r>
            <a:r>
              <a:rPr lang="en-US" sz="1400" dirty="0" err="1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withsupport</a:t>
            </a:r>
            <a:r>
              <a:rPr lang="en-US" sz="1400" dirty="0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 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of </a:t>
            </a:r>
            <a:r>
              <a:rPr lang="en-US" sz="1400" dirty="0" smtClean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partners (</a:t>
            </a:r>
            <a:r>
              <a:rPr lang="en-US" sz="1400" dirty="0"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Italy, Greece and Spain)</a:t>
            </a:r>
            <a:r>
              <a:rPr lang="en-US" sz="1400" dirty="0">
                <a:latin typeface="72 Light" panose="020B0303030000000003" pitchFamily="34" charset="0"/>
                <a:cs typeface="72 Light" panose="020B0303030000000003" pitchFamily="34" charset="0"/>
              </a:rPr>
              <a:t> </a:t>
            </a:r>
            <a:r>
              <a:rPr lang="en-US" sz="1400" dirty="0" smtClean="0">
                <a:latin typeface="72 Light" panose="020B0303030000000003" pitchFamily="34" charset="0"/>
                <a:cs typeface="72 Light" panose="020B0303030000000003" pitchFamily="34" charset="0"/>
              </a:rPr>
              <a:t>(</a:t>
            </a:r>
            <a:r>
              <a:rPr lang="en-US" sz="1400" i="0" dirty="0" err="1" smtClean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CoastWAVE</a:t>
            </a:r>
            <a:r>
              <a:rPr lang="en-US" sz="1400" i="0" dirty="0" smtClean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 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Project)</a:t>
            </a:r>
            <a:endParaRPr lang="fr-FR" sz="1400" dirty="0">
              <a:effectLst/>
              <a:latin typeface="72 Light" panose="020B0303030000000003" pitchFamily="34" charset="0"/>
              <a:ea typeface="Calibri" panose="020F0502020204030204" pitchFamily="34" charset="0"/>
              <a:cs typeface="72 Light" panose="020B0303030000000003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678C9D68-A582-33C9-32BE-483E50F16D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836" b="15090"/>
          <a:stretch/>
        </p:blipFill>
        <p:spPr>
          <a:xfrm>
            <a:off x="4773112" y="3753485"/>
            <a:ext cx="7224101" cy="24475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9C8C2907-15E9-0C82-DFB7-8ED9A84ECD10}"/>
              </a:ext>
            </a:extLst>
          </p:cNvPr>
          <p:cNvSpPr txBox="1"/>
          <p:nvPr/>
        </p:nvSpPr>
        <p:spPr>
          <a:xfrm>
            <a:off x="5038204" y="2915129"/>
            <a:ext cx="6915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fr-FR" sz="1400" dirty="0">
                <a:effectLst/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Expert meeting 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on the Implementation of the new ICG/NEAMTWS 2030 Strategy to Further Advance NEAMTWS, Naples, Italy from 28-30 November 2022</a:t>
            </a:r>
          </a:p>
        </p:txBody>
      </p:sp>
      <p:pic>
        <p:nvPicPr>
          <p:cNvPr id="14" name="Picture 2" descr="May be an image of 4 people, people studying, table, map, phone and text">
            <a:extLst>
              <a:ext uri="{FF2B5EF4-FFF2-40B4-BE49-F238E27FC236}">
                <a16:creationId xmlns="" xmlns:a16="http://schemas.microsoft.com/office/drawing/2014/main" id="{4C582CAC-E04C-7980-5B6B-82D1D44E80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4" r="1" b="23691"/>
          <a:stretch/>
        </p:blipFill>
        <p:spPr bwMode="auto">
          <a:xfrm>
            <a:off x="7973" y="4589870"/>
            <a:ext cx="1800030" cy="226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2F0C6647-2114-10F4-879A-B83283E2D90D}"/>
              </a:ext>
            </a:extLst>
          </p:cNvPr>
          <p:cNvSpPr txBox="1"/>
          <p:nvPr/>
        </p:nvSpPr>
        <p:spPr>
          <a:xfrm>
            <a:off x="133282" y="1772397"/>
            <a:ext cx="435794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  <a:tabLst>
                <a:tab pos="114935" algn="l"/>
              </a:tabLst>
            </a:pPr>
            <a:r>
              <a:rPr lang="en-GB" sz="1400" b="0" dirty="0">
                <a:effectLst/>
                <a:latin typeface="72 Light" panose="020B0303030000000003" pitchFamily="34" charset="0"/>
                <a:ea typeface="Calibri" panose="020F0502020204030204" pitchFamily="34" charset="0"/>
                <a:cs typeface="72 Light" panose="020B0303030000000003" pitchFamily="34" charset="0"/>
              </a:rPr>
              <a:t>Ceremony event with UNESCO Permanent Delegations of Tsunami Service Provider (TSP) countries to launch NEAMTWS 2030 Strategy, 12 April 2022, HQ, Paris, France</a:t>
            </a:r>
            <a:endParaRPr lang="fr-FR" sz="1400" dirty="0">
              <a:effectLst/>
              <a:latin typeface="72 Light" panose="020B0303030000000003" pitchFamily="34" charset="0"/>
              <a:ea typeface="Calibri" panose="020F0502020204030204" pitchFamily="34" charset="0"/>
              <a:cs typeface="72 Light" panose="020B03030300000000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29818A09-C98E-3FA5-4C73-95C79BF519E8}"/>
              </a:ext>
            </a:extLst>
          </p:cNvPr>
          <p:cNvSpPr txBox="1"/>
          <p:nvPr/>
        </p:nvSpPr>
        <p:spPr>
          <a:xfrm>
            <a:off x="4603299" y="6339011"/>
            <a:ext cx="75727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Regional workshop </a:t>
            </a:r>
            <a:r>
              <a:rPr lang="en-US" sz="1400" dirty="0">
                <a:latin typeface="72 Light" panose="020B0303030000000003" pitchFamily="34" charset="0"/>
                <a:cs typeface="72 Light" panose="020B0303030000000003" pitchFamily="34" charset="0"/>
              </a:rPr>
              <a:t>to s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et</a:t>
            </a:r>
            <a:r>
              <a:rPr lang="en-US" sz="1400" dirty="0">
                <a:latin typeface="72 Light" panose="020B0303030000000003" pitchFamily="34" charset="0"/>
                <a:cs typeface="72 Light" panose="020B0303030000000003" pitchFamily="34" charset="0"/>
              </a:rPr>
              <a:t> the b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enchmark for the development of Tsunami Standard Operating Procedures (SOPs), JRC, </a:t>
            </a:r>
            <a:r>
              <a:rPr lang="en-US" sz="1400" i="0" dirty="0" err="1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Ispra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,  </a:t>
            </a:r>
            <a:r>
              <a:rPr lang="en-US" sz="1400" dirty="0">
                <a:latin typeface="72 Light" panose="020B0303030000000003" pitchFamily="34" charset="0"/>
                <a:cs typeface="72 Light" panose="020B0303030000000003" pitchFamily="34" charset="0"/>
              </a:rPr>
              <a:t>6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 October 2023</a:t>
            </a:r>
            <a:r>
              <a:rPr lang="en-US" sz="1400" dirty="0">
                <a:latin typeface="72 Light" panose="020B0303030000000003" pitchFamily="34" charset="0"/>
                <a:cs typeface="72 Light" panose="020B0303030000000003" pitchFamily="34" charset="0"/>
              </a:rPr>
              <a:t> (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 </a:t>
            </a:r>
            <a:r>
              <a:rPr lang="en-US" sz="1400" i="0" dirty="0" err="1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CoastWAVE</a:t>
            </a:r>
            <a:r>
              <a:rPr lang="en-US" sz="1400" i="0" dirty="0">
                <a:effectLst/>
                <a:latin typeface="72 Light" panose="020B0303030000000003" pitchFamily="34" charset="0"/>
                <a:cs typeface="72 Light" panose="020B0303030000000003" pitchFamily="34" charset="0"/>
              </a:rPr>
              <a:t> Project)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1D19B13F-0634-EDBB-AA8D-3002CA875D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6213" y="119204"/>
            <a:ext cx="1228341" cy="1717556"/>
          </a:xfrm>
          <a:prstGeom prst="rect">
            <a:avLst/>
          </a:prstGeom>
        </p:spPr>
      </p:pic>
      <p:cxnSp>
        <p:nvCxnSpPr>
          <p:cNvPr id="1025" name="Straight Connector 1024">
            <a:extLst>
              <a:ext uri="{FF2B5EF4-FFF2-40B4-BE49-F238E27FC236}">
                <a16:creationId xmlns="" xmlns:a16="http://schemas.microsoft.com/office/drawing/2014/main" id="{C7863E88-D849-75CE-87F5-F157D55D4825}"/>
              </a:ext>
            </a:extLst>
          </p:cNvPr>
          <p:cNvCxnSpPr>
            <a:cxnSpLocks/>
          </p:cNvCxnSpPr>
          <p:nvPr/>
        </p:nvCxnSpPr>
        <p:spPr>
          <a:xfrm flipH="1">
            <a:off x="4619244" y="6242253"/>
            <a:ext cx="755681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Straight Connector 1026">
            <a:extLst>
              <a:ext uri="{FF2B5EF4-FFF2-40B4-BE49-F238E27FC236}">
                <a16:creationId xmlns="" xmlns:a16="http://schemas.microsoft.com/office/drawing/2014/main" id="{EC79664B-45DA-5FFE-FE69-6D5A5382B681}"/>
              </a:ext>
            </a:extLst>
          </p:cNvPr>
          <p:cNvCxnSpPr>
            <a:cxnSpLocks/>
          </p:cNvCxnSpPr>
          <p:nvPr/>
        </p:nvCxnSpPr>
        <p:spPr>
          <a:xfrm flipH="1">
            <a:off x="7973" y="4532625"/>
            <a:ext cx="454186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4" descr="Article">
            <a:extLst>
              <a:ext uri="{FF2B5EF4-FFF2-40B4-BE49-F238E27FC236}">
                <a16:creationId xmlns="" xmlns:a16="http://schemas.microsoft.com/office/drawing/2014/main" id="{1C4E6600-E88D-62D3-3A63-64EB7657BD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9104" b="57530"/>
          <a:stretch/>
        </p:blipFill>
        <p:spPr bwMode="auto">
          <a:xfrm>
            <a:off x="0" y="2820613"/>
            <a:ext cx="4598785" cy="171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Google Shape;196;p25"/>
          <p:cNvPicPr preferRelativeResize="0"/>
          <p:nvPr/>
        </p:nvPicPr>
        <p:blipFill rotWithShape="1">
          <a:blip r:embed="rId7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227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1" y="2346385"/>
            <a:ext cx="54346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1 - HAZARD 2023 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2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38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45000"/>
                <a:lumOff val="55000"/>
              </a:schemeClr>
            </a:gs>
            <a:gs pos="95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29" y="1241142"/>
            <a:ext cx="6777482" cy="5029200"/>
          </a:xfrm>
          <a:prstGeom prst="rect">
            <a:avLst/>
          </a:prstGeom>
        </p:spPr>
      </p:pic>
      <p:pic>
        <p:nvPicPr>
          <p:cNvPr id="3" name="Immagine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763" b="9333"/>
          <a:stretch/>
        </p:blipFill>
        <p:spPr>
          <a:xfrm>
            <a:off x="8202710" y="1241142"/>
            <a:ext cx="2583478" cy="3370218"/>
          </a:xfrm>
          <a:prstGeom prst="rect">
            <a:avLst/>
          </a:prstGeom>
        </p:spPr>
      </p:pic>
      <p:pic>
        <p:nvPicPr>
          <p:cNvPr id="4" name="Immagin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6188" y="161292"/>
            <a:ext cx="1283121" cy="710725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7520473" y="4842587"/>
            <a:ext cx="45488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/>
              <a:t>In some </a:t>
            </a:r>
            <a:r>
              <a:rPr lang="it-IT" dirty="0" err="1" smtClean="0"/>
              <a:t>countries</a:t>
            </a:r>
            <a:r>
              <a:rPr lang="it-IT" dirty="0" smtClean="0"/>
              <a:t> (e.g. </a:t>
            </a:r>
            <a:r>
              <a:rPr lang="it-IT" dirty="0" err="1" smtClean="0"/>
              <a:t>Italy</a:t>
            </a:r>
            <a:r>
              <a:rPr lang="it-IT" dirty="0" smtClean="0"/>
              <a:t>) the TSUMAPS-NEAM S-PTHA </a:t>
            </a:r>
            <a:r>
              <a:rPr lang="it-IT" dirty="0" err="1" smtClean="0"/>
              <a:t>were</a:t>
            </a:r>
            <a:r>
              <a:rPr lang="it-IT" dirty="0" smtClean="0"/>
              <a:t> </a:t>
            </a:r>
            <a:r>
              <a:rPr lang="it-IT" dirty="0" err="1" smtClean="0"/>
              <a:t>used</a:t>
            </a:r>
            <a:r>
              <a:rPr lang="it-IT" dirty="0" smtClean="0"/>
              <a:t> to </a:t>
            </a:r>
            <a:r>
              <a:rPr lang="it-IT" dirty="0" err="1" smtClean="0"/>
              <a:t>define</a:t>
            </a:r>
            <a:r>
              <a:rPr lang="it-IT" dirty="0" smtClean="0"/>
              <a:t> the </a:t>
            </a:r>
            <a:r>
              <a:rPr lang="it-IT" dirty="0" err="1" smtClean="0"/>
              <a:t>inundation</a:t>
            </a:r>
            <a:r>
              <a:rPr lang="it-IT" dirty="0" smtClean="0"/>
              <a:t> </a:t>
            </a:r>
            <a:r>
              <a:rPr lang="it-IT" dirty="0" err="1" smtClean="0"/>
              <a:t>zones</a:t>
            </a:r>
            <a:r>
              <a:rPr lang="it-IT" dirty="0" smtClean="0"/>
              <a:t>.</a:t>
            </a:r>
          </a:p>
          <a:p>
            <a:r>
              <a:rPr lang="it-IT" dirty="0" err="1" smtClean="0"/>
              <a:t>Other</a:t>
            </a:r>
            <a:r>
              <a:rPr lang="it-IT" dirty="0" smtClean="0"/>
              <a:t> </a:t>
            </a:r>
            <a:r>
              <a:rPr lang="it-IT" dirty="0" err="1" smtClean="0"/>
              <a:t>approaches</a:t>
            </a:r>
            <a:r>
              <a:rPr lang="it-IT" dirty="0" smtClean="0"/>
              <a:t> </a:t>
            </a:r>
            <a:r>
              <a:rPr lang="it-IT" dirty="0" err="1" smtClean="0"/>
              <a:t>at</a:t>
            </a:r>
            <a:r>
              <a:rPr lang="it-IT" dirty="0" smtClean="0"/>
              <a:t> </a:t>
            </a:r>
            <a:r>
              <a:rPr lang="it-IT" dirty="0" err="1" smtClean="0"/>
              <a:t>regional</a:t>
            </a:r>
            <a:r>
              <a:rPr lang="it-IT" dirty="0" smtClean="0"/>
              <a:t> / </a:t>
            </a:r>
            <a:r>
              <a:rPr lang="it-IT" dirty="0" err="1" smtClean="0"/>
              <a:t>local</a:t>
            </a:r>
            <a:r>
              <a:rPr lang="it-IT" dirty="0" smtClean="0"/>
              <a:t> scale are </a:t>
            </a:r>
            <a:r>
              <a:rPr lang="it-IT" dirty="0" err="1" smtClean="0"/>
              <a:t>being</a:t>
            </a:r>
            <a:r>
              <a:rPr lang="it-IT" dirty="0" smtClean="0"/>
              <a:t> </a:t>
            </a:r>
            <a:r>
              <a:rPr lang="it-IT" dirty="0" err="1" smtClean="0"/>
              <a:t>adopted</a:t>
            </a:r>
            <a:r>
              <a:rPr lang="it-IT" dirty="0" smtClean="0"/>
              <a:t> (e.g. France, Larnaca/Cyprus, etc.)</a:t>
            </a:r>
            <a:endParaRPr lang="it-IT" dirty="0"/>
          </a:p>
        </p:txBody>
      </p:sp>
      <p:sp>
        <p:nvSpPr>
          <p:cNvPr id="6" name="CasellaDiTesto 5"/>
          <p:cNvSpPr txBox="1"/>
          <p:nvPr/>
        </p:nvSpPr>
        <p:spPr>
          <a:xfrm>
            <a:off x="235131" y="270432"/>
            <a:ext cx="747848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600" dirty="0" smtClean="0"/>
              <a:t>S-PTHA </a:t>
            </a:r>
            <a:r>
              <a:rPr lang="it-IT" sz="2600" dirty="0" err="1" smtClean="0"/>
              <a:t>assessment</a:t>
            </a:r>
            <a:r>
              <a:rPr lang="it-IT" sz="2600" dirty="0" smtClean="0"/>
              <a:t> </a:t>
            </a:r>
            <a:r>
              <a:rPr lang="it-IT" sz="2600" dirty="0" err="1" smtClean="0"/>
              <a:t>at</a:t>
            </a:r>
            <a:r>
              <a:rPr lang="it-IT" sz="2600" dirty="0" smtClean="0"/>
              <a:t> </a:t>
            </a:r>
            <a:r>
              <a:rPr lang="it-IT" sz="2600" dirty="0" err="1" smtClean="0"/>
              <a:t>various</a:t>
            </a:r>
            <a:r>
              <a:rPr lang="it-IT" sz="2600" dirty="0" smtClean="0"/>
              <a:t> </a:t>
            </a:r>
            <a:r>
              <a:rPr lang="it-IT" sz="2600" dirty="0" err="1" smtClean="0"/>
              <a:t>scales</a:t>
            </a:r>
            <a:r>
              <a:rPr lang="it-IT" sz="2600" dirty="0" smtClean="0"/>
              <a:t> (global to </a:t>
            </a:r>
            <a:r>
              <a:rPr lang="it-IT" sz="2600" dirty="0" err="1" smtClean="0"/>
              <a:t>local</a:t>
            </a:r>
            <a:r>
              <a:rPr lang="it-IT" sz="2600" dirty="0" smtClean="0"/>
              <a:t>)</a:t>
            </a:r>
            <a:endParaRPr lang="it-IT" sz="2600" dirty="0"/>
          </a:p>
        </p:txBody>
      </p:sp>
    </p:spTree>
    <p:extLst>
      <p:ext uri="{BB962C8B-B14F-4D97-AF65-F5344CB8AC3E}">
        <p14:creationId xmlns:p14="http://schemas.microsoft.com/office/powerpoint/2010/main" val="104778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e 3"/>
          <p:cNvGrpSpPr/>
          <p:nvPr/>
        </p:nvGrpSpPr>
        <p:grpSpPr>
          <a:xfrm>
            <a:off x="48126" y="2552572"/>
            <a:ext cx="12047620" cy="3482919"/>
            <a:chOff x="6236247" y="13657899"/>
            <a:chExt cx="30512469" cy="8768713"/>
          </a:xfrm>
        </p:grpSpPr>
        <p:pic>
          <p:nvPicPr>
            <p:cNvPr id="5" name="Imag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81"/>
            <a:stretch/>
          </p:blipFill>
          <p:spPr>
            <a:xfrm>
              <a:off x="15057887" y="15061089"/>
              <a:ext cx="9517170" cy="3444860"/>
            </a:xfrm>
            <a:prstGeom prst="rect">
              <a:avLst/>
            </a:prstGeom>
          </p:spPr>
        </p:pic>
        <p:pic>
          <p:nvPicPr>
            <p:cNvPr id="6" name="Imag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95706" y="13657899"/>
              <a:ext cx="4953010" cy="4306833"/>
            </a:xfrm>
            <a:prstGeom prst="rect">
              <a:avLst/>
            </a:prstGeom>
          </p:spPr>
        </p:pic>
        <p:pic>
          <p:nvPicPr>
            <p:cNvPr id="7" name="Image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0" r="4207"/>
            <a:stretch/>
          </p:blipFill>
          <p:spPr>
            <a:xfrm>
              <a:off x="23893529" y="15575726"/>
              <a:ext cx="8611768" cy="4099568"/>
            </a:xfrm>
            <a:prstGeom prst="rect">
              <a:avLst/>
            </a:prstGeom>
          </p:spPr>
        </p:pic>
        <p:pic>
          <p:nvPicPr>
            <p:cNvPr id="8" name="Image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012"/>
            <a:stretch/>
          </p:blipFill>
          <p:spPr>
            <a:xfrm>
              <a:off x="8002843" y="14935668"/>
              <a:ext cx="7980399" cy="3648463"/>
            </a:xfrm>
            <a:prstGeom prst="rect">
              <a:avLst/>
            </a:prstGeom>
          </p:spPr>
        </p:pic>
        <p:pic>
          <p:nvPicPr>
            <p:cNvPr id="9" name="Image 8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63"/>
            <a:stretch/>
          </p:blipFill>
          <p:spPr>
            <a:xfrm>
              <a:off x="6236247" y="17264491"/>
              <a:ext cx="4108712" cy="5162121"/>
            </a:xfrm>
            <a:prstGeom prst="rect">
              <a:avLst/>
            </a:prstGeom>
          </p:spPr>
        </p:pic>
      </p:grpSp>
      <p:pic>
        <p:nvPicPr>
          <p:cNvPr id="12" name="Picture 20" descr="fig0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07536" y="792203"/>
            <a:ext cx="1914116" cy="119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E6BAB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E9940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706" y="1990915"/>
            <a:ext cx="1311266" cy="776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5432250" y="1933179"/>
            <a:ext cx="13619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19138" indent="-719138"/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)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Tsunamigenic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  <a:p>
            <a:pPr marL="719138" indent="-719138"/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seismicity.</a:t>
            </a:r>
          </a:p>
          <a:p>
            <a:pPr marL="719138" indent="-719138"/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b) Seismicity per </a:t>
            </a:r>
          </a:p>
          <a:p>
            <a:pPr marL="719138" indent="-719138"/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Seismogenic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zone</a:t>
            </a:r>
            <a:endParaRPr lang="fr-FR" sz="1200" dirty="0"/>
          </a:p>
        </p:txBody>
      </p:sp>
      <p:pic>
        <p:nvPicPr>
          <p:cNvPr id="16" name="Picture 2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874384" y="667110"/>
            <a:ext cx="2676918" cy="167226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</p:pic>
      <p:pic>
        <p:nvPicPr>
          <p:cNvPr id="17" name="Image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4171" y="327606"/>
            <a:ext cx="2043239" cy="160495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6948897" y="2311353"/>
            <a:ext cx="252897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19138" indent="-719138" algn="just"/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Overview of the method (from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Souty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&amp;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Gailler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2021).</a:t>
            </a:r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ZoneTexte 20"/>
          <p:cNvSpPr txBox="1"/>
          <p:nvPr/>
        </p:nvSpPr>
        <p:spPr>
          <a:xfrm>
            <a:off x="1973903" y="5294629"/>
            <a:ext cx="999350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1600" b="1" dirty="0" smtClean="0">
                <a:solidFill>
                  <a:prstClr val="black"/>
                </a:solidFill>
              </a:rPr>
              <a:t>Probability over 2500 years</a:t>
            </a:r>
            <a:endParaRPr lang="en-US" sz="1600" b="1" dirty="0">
              <a:solidFill>
                <a:prstClr val="black"/>
              </a:solidFill>
            </a:endParaRPr>
          </a:p>
          <a:p>
            <a:pPr marL="266700" lvl="0" indent="-266700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</a:rPr>
              <a:t>Stronger maximum waves heights expected </a:t>
            </a:r>
            <a:r>
              <a:rPr lang="en-US" sz="1600" dirty="0">
                <a:solidFill>
                  <a:prstClr val="black"/>
                </a:solidFill>
              </a:rPr>
              <a:t>in easternmost </a:t>
            </a:r>
            <a:r>
              <a:rPr lang="en-US" sz="1600" dirty="0" smtClean="0">
                <a:solidFill>
                  <a:prstClr val="black"/>
                </a:solidFill>
              </a:rPr>
              <a:t>areas </a:t>
            </a:r>
          </a:p>
          <a:p>
            <a:pPr marL="723900" lvl="1" indent="-2667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prstClr val="black"/>
                </a:solidFill>
              </a:rPr>
              <a:t>up to 100% probability of 1.2 m waves in the </a:t>
            </a:r>
            <a:r>
              <a:rPr lang="en-US" sz="1600" dirty="0" err="1">
                <a:solidFill>
                  <a:prstClr val="black"/>
                </a:solidFill>
              </a:rPr>
              <a:t>Alpes</a:t>
            </a:r>
            <a:r>
              <a:rPr lang="en-US" sz="1600" dirty="0">
                <a:solidFill>
                  <a:prstClr val="black"/>
                </a:solidFill>
              </a:rPr>
              <a:t> Maritimes and </a:t>
            </a:r>
            <a:r>
              <a:rPr lang="en-US" sz="1600" dirty="0" err="1">
                <a:solidFill>
                  <a:prstClr val="black"/>
                </a:solidFill>
              </a:rPr>
              <a:t>Var</a:t>
            </a:r>
            <a:r>
              <a:rPr lang="en-US" sz="1600" dirty="0">
                <a:solidFill>
                  <a:prstClr val="black"/>
                </a:solidFill>
              </a:rPr>
              <a:t> </a:t>
            </a:r>
            <a:r>
              <a:rPr lang="en-US" sz="1600" dirty="0" smtClean="0">
                <a:solidFill>
                  <a:prstClr val="black"/>
                </a:solidFill>
              </a:rPr>
              <a:t>departments</a:t>
            </a:r>
          </a:p>
          <a:p>
            <a:pPr marL="266700" indent="-266700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</a:rPr>
              <a:t>Lower amplitudes expected toward the west</a:t>
            </a:r>
            <a:endParaRPr lang="en-US" sz="1600" dirty="0">
              <a:solidFill>
                <a:prstClr val="black"/>
              </a:solidFill>
            </a:endParaRPr>
          </a:p>
          <a:p>
            <a:pPr marL="723900" lvl="1" indent="-2667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prstClr val="black"/>
                </a:solidFill>
              </a:rPr>
              <a:t>up to 100% probability of </a:t>
            </a:r>
            <a:r>
              <a:rPr lang="en-US" sz="1600" dirty="0" smtClean="0">
                <a:solidFill>
                  <a:prstClr val="black"/>
                </a:solidFill>
              </a:rPr>
              <a:t>50 cm </a:t>
            </a:r>
            <a:r>
              <a:rPr lang="en-US" sz="1600" dirty="0">
                <a:solidFill>
                  <a:prstClr val="black"/>
                </a:solidFill>
              </a:rPr>
              <a:t>waves in the </a:t>
            </a:r>
            <a:r>
              <a:rPr lang="en-US" sz="1600" dirty="0" err="1" smtClean="0">
                <a:solidFill>
                  <a:prstClr val="black"/>
                </a:solidFill>
              </a:rPr>
              <a:t>Bouches</a:t>
            </a:r>
            <a:r>
              <a:rPr lang="en-US" sz="1600" dirty="0" smtClean="0">
                <a:solidFill>
                  <a:prstClr val="black"/>
                </a:solidFill>
              </a:rPr>
              <a:t>-du-Rhône department</a:t>
            </a:r>
          </a:p>
          <a:p>
            <a:pPr marL="723900" lvl="1" indent="-2667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prstClr val="black"/>
                </a:solidFill>
              </a:rPr>
              <a:t>up to </a:t>
            </a:r>
            <a:r>
              <a:rPr lang="en-US" sz="1600" dirty="0" smtClean="0">
                <a:solidFill>
                  <a:prstClr val="black"/>
                </a:solidFill>
              </a:rPr>
              <a:t>80-90% </a:t>
            </a:r>
            <a:r>
              <a:rPr lang="en-US" sz="1600" dirty="0">
                <a:solidFill>
                  <a:prstClr val="black"/>
                </a:solidFill>
              </a:rPr>
              <a:t>probability of </a:t>
            </a:r>
            <a:r>
              <a:rPr lang="en-US" sz="1600" dirty="0" smtClean="0">
                <a:solidFill>
                  <a:prstClr val="black"/>
                </a:solidFill>
              </a:rPr>
              <a:t>50 cm </a:t>
            </a:r>
            <a:r>
              <a:rPr lang="en-US" sz="1600" dirty="0">
                <a:solidFill>
                  <a:prstClr val="black"/>
                </a:solidFill>
              </a:rPr>
              <a:t>waves </a:t>
            </a:r>
            <a:r>
              <a:rPr lang="en-US" sz="1600" dirty="0" smtClean="0">
                <a:solidFill>
                  <a:prstClr val="black"/>
                </a:solidFill>
              </a:rPr>
              <a:t>locally in </a:t>
            </a:r>
            <a:r>
              <a:rPr lang="en-US" sz="1600" dirty="0">
                <a:solidFill>
                  <a:prstClr val="black"/>
                </a:solidFill>
              </a:rPr>
              <a:t>the </a:t>
            </a:r>
            <a:r>
              <a:rPr lang="en-US" sz="1600" dirty="0" err="1" smtClean="0">
                <a:solidFill>
                  <a:prstClr val="black"/>
                </a:solidFill>
              </a:rPr>
              <a:t>Hérault</a:t>
            </a:r>
            <a:r>
              <a:rPr lang="en-US" sz="1600" dirty="0" smtClean="0">
                <a:solidFill>
                  <a:prstClr val="black"/>
                </a:solidFill>
              </a:rPr>
              <a:t>, Aude and </a:t>
            </a:r>
            <a:r>
              <a:rPr lang="en-US" sz="1600" dirty="0" err="1" smtClean="0">
                <a:solidFill>
                  <a:prstClr val="black"/>
                </a:solidFill>
              </a:rPr>
              <a:t>Pyrénées</a:t>
            </a:r>
            <a:r>
              <a:rPr lang="en-US" sz="1600" dirty="0" smtClean="0">
                <a:solidFill>
                  <a:prstClr val="black"/>
                </a:solidFill>
              </a:rPr>
              <a:t> </a:t>
            </a:r>
            <a:r>
              <a:rPr lang="en-US" sz="1600" dirty="0" err="1" smtClean="0">
                <a:solidFill>
                  <a:prstClr val="black"/>
                </a:solidFill>
              </a:rPr>
              <a:t>Orientales</a:t>
            </a:r>
            <a:r>
              <a:rPr lang="en-US" sz="1600" dirty="0" smtClean="0">
                <a:solidFill>
                  <a:prstClr val="black"/>
                </a:solidFill>
              </a:rPr>
              <a:t> departments</a:t>
            </a:r>
          </a:p>
          <a:p>
            <a:pPr marL="723900" lvl="1" indent="-266700">
              <a:buFont typeface="Arial" panose="020B0604020202020204" pitchFamily="34" charset="0"/>
              <a:buChar char="•"/>
            </a:pP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61238" y="4463005"/>
            <a:ext cx="49679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19138" indent="-719138" algn="r"/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Probability 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of occurrence of waves with a maximum height 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of 0.5 m to 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1.2 m over a 2500-year period, considering the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seismogenic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zones of the Algerian margin (z03+z05) and the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Ligurian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Sea (z05+z06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 along the French coastline at 25 m resolution.</a:t>
            </a:r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12681" y="694703"/>
            <a:ext cx="396277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703388"/>
            <a:r>
              <a:rPr lang="en-US" sz="1600" b="1" dirty="0" smtClean="0"/>
              <a:t>Approach</a:t>
            </a:r>
          </a:p>
          <a:p>
            <a:pPr marL="457200" indent="-457200" defTabSz="1703388">
              <a:buFont typeface="Arial" panose="020B0604020202020204" pitchFamily="34" charset="0"/>
              <a:buChar char="•"/>
            </a:pPr>
            <a:r>
              <a:rPr lang="en-US" sz="1600" dirty="0" smtClean="0"/>
              <a:t>S-PTHA HR optimized in computation time, site independent method</a:t>
            </a:r>
          </a:p>
          <a:p>
            <a:pPr marL="457200" indent="-457200" defTabSz="1703388">
              <a:buFont typeface="Arial" panose="020B0604020202020204" pitchFamily="34" charset="0"/>
              <a:buChar char="•"/>
            </a:pPr>
            <a:r>
              <a:rPr lang="en-US" sz="1600" dirty="0" smtClean="0"/>
              <a:t>Scenarios based on CENALT faults and </a:t>
            </a:r>
            <a:r>
              <a:rPr lang="en-US" sz="1600" dirty="0" err="1" smtClean="0"/>
              <a:t>seismogenic</a:t>
            </a:r>
            <a:r>
              <a:rPr lang="en-US" sz="1600" dirty="0" smtClean="0"/>
              <a:t> zones</a:t>
            </a:r>
          </a:p>
          <a:p>
            <a:pPr marL="457200" indent="-457200" defTabSz="1703388">
              <a:buFont typeface="Arial" panose="020B0604020202020204" pitchFamily="34" charset="0"/>
              <a:buChar char="•"/>
            </a:pPr>
            <a:r>
              <a:rPr lang="en-US" sz="1600" dirty="0" smtClean="0"/>
              <a:t>Integration of heterogeneous sources, application to the entire French Mediterranean coastline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21403" y="-18023"/>
            <a:ext cx="75505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High-Resolution Seismic-Probabilistic Tsunami Hazard Assessment (S-PTHA) along the French Mediterranean coastlines</a:t>
            </a:r>
          </a:p>
        </p:txBody>
      </p:sp>
      <p:sp>
        <p:nvSpPr>
          <p:cNvPr id="27" name="ZoneTexte 26"/>
          <p:cNvSpPr txBox="1"/>
          <p:nvPr/>
        </p:nvSpPr>
        <p:spPr>
          <a:xfrm>
            <a:off x="9740865" y="1862583"/>
            <a:ext cx="22838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Extent of target zones at 25 m resolution (red rectangles) based on bathy-topo Litto3d</a:t>
            </a:r>
            <a:r>
              <a:rPr lang="fr-FR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®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data. </a:t>
            </a:r>
          </a:p>
          <a:p>
            <a:pPr algn="r"/>
            <a:endParaRPr lang="fr-FR" sz="1200" dirty="0"/>
          </a:p>
        </p:txBody>
      </p:sp>
      <p:sp>
        <p:nvSpPr>
          <p:cNvPr id="28" name="ZoneTexte 27"/>
          <p:cNvSpPr txBox="1"/>
          <p:nvPr/>
        </p:nvSpPr>
        <p:spPr>
          <a:xfrm>
            <a:off x="10819486" y="3625642"/>
            <a:ext cx="12041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Alpes Maritimes</a:t>
            </a:r>
            <a:endParaRPr lang="fr-FR" sz="1200" dirty="0">
              <a:solidFill>
                <a:srgbClr val="FF0000"/>
              </a:solidFill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8330844" y="3287134"/>
            <a:ext cx="3892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Var</a:t>
            </a:r>
            <a:endParaRPr lang="fr-FR" sz="1200" dirty="0">
              <a:solidFill>
                <a:srgbClr val="FF0000"/>
              </a:solidFill>
            </a:endParaRPr>
          </a:p>
        </p:txBody>
      </p:sp>
      <p:sp>
        <p:nvSpPr>
          <p:cNvPr id="30" name="ZoneTexte 29"/>
          <p:cNvSpPr txBox="1"/>
          <p:nvPr/>
        </p:nvSpPr>
        <p:spPr>
          <a:xfrm>
            <a:off x="5184242" y="2997772"/>
            <a:ext cx="13692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Bouches-du-Rhône</a:t>
            </a:r>
            <a:endParaRPr lang="fr-FR" sz="1200" dirty="0">
              <a:solidFill>
                <a:srgbClr val="FF0000"/>
              </a:solidFill>
            </a:endParaRPr>
          </a:p>
        </p:txBody>
      </p:sp>
      <p:sp>
        <p:nvSpPr>
          <p:cNvPr id="31" name="ZoneTexte 30"/>
          <p:cNvSpPr txBox="1"/>
          <p:nvPr/>
        </p:nvSpPr>
        <p:spPr>
          <a:xfrm>
            <a:off x="1026745" y="2938403"/>
            <a:ext cx="6479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Hérault</a:t>
            </a:r>
            <a:endParaRPr lang="fr-FR" sz="1200" dirty="0">
              <a:solidFill>
                <a:srgbClr val="FF0000"/>
              </a:solidFill>
            </a:endParaRPr>
          </a:p>
        </p:txBody>
      </p:sp>
      <p:sp>
        <p:nvSpPr>
          <p:cNvPr id="32" name="ZoneTexte 31"/>
          <p:cNvSpPr txBox="1"/>
          <p:nvPr/>
        </p:nvSpPr>
        <p:spPr>
          <a:xfrm>
            <a:off x="217002" y="3816393"/>
            <a:ext cx="5116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Aude</a:t>
            </a:r>
            <a:endParaRPr lang="fr-FR" sz="1200" dirty="0">
              <a:solidFill>
                <a:srgbClr val="FF0000"/>
              </a:solidFill>
            </a:endParaRPr>
          </a:p>
        </p:txBody>
      </p:sp>
      <p:sp>
        <p:nvSpPr>
          <p:cNvPr id="33" name="ZoneTexte 32"/>
          <p:cNvSpPr txBox="1"/>
          <p:nvPr/>
        </p:nvSpPr>
        <p:spPr>
          <a:xfrm>
            <a:off x="832537" y="5238546"/>
            <a:ext cx="827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 smtClean="0">
                <a:solidFill>
                  <a:srgbClr val="FF0000"/>
                </a:solidFill>
              </a:rPr>
              <a:t>Pyrénées</a:t>
            </a:r>
          </a:p>
          <a:p>
            <a:r>
              <a:rPr lang="fr-FR" sz="1200" dirty="0" smtClean="0">
                <a:solidFill>
                  <a:srgbClr val="FF0000"/>
                </a:solidFill>
              </a:rPr>
              <a:t>Orientales</a:t>
            </a:r>
            <a:endParaRPr lang="fr-FR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00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44.png">
            <a:extLst>
              <a:ext uri="{FF2B5EF4-FFF2-40B4-BE49-F238E27FC236}">
                <a16:creationId xmlns:a16="http://schemas.microsoft.com/office/drawing/2014/main" xmlns="" id="{94EABC69-AD53-C54F-667F-AB9D739C73F6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048607" y="5517529"/>
            <a:ext cx="3340322" cy="1292843"/>
          </a:xfrm>
          <a:prstGeom prst="rect">
            <a:avLst/>
          </a:prstGeom>
          <a:ln/>
        </p:spPr>
      </p:pic>
      <p:sp>
        <p:nvSpPr>
          <p:cNvPr id="5" name="Rectangle 25">
            <a:extLst>
              <a:ext uri="{FF2B5EF4-FFF2-40B4-BE49-F238E27FC236}">
                <a16:creationId xmlns:a16="http://schemas.microsoft.com/office/drawing/2014/main" xmlns="" id="{12B85455-BA7F-0A12-CCBE-5A9233E79117}"/>
              </a:ext>
            </a:extLst>
          </p:cNvPr>
          <p:cNvSpPr/>
          <p:nvPr/>
        </p:nvSpPr>
        <p:spPr>
          <a:xfrm>
            <a:off x="8823881" y="844118"/>
            <a:ext cx="3303966" cy="10238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6" name="Picture 10">
            <a:extLst>
              <a:ext uri="{FF2B5EF4-FFF2-40B4-BE49-F238E27FC236}">
                <a16:creationId xmlns:a16="http://schemas.microsoft.com/office/drawing/2014/main" xmlns="" id="{B9563884-FC1A-02CA-F39E-AF0A565B10B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/>
          <a:stretch/>
        </p:blipFill>
        <p:spPr>
          <a:xfrm>
            <a:off x="4557323" y="1426093"/>
            <a:ext cx="2807406" cy="3944380"/>
          </a:xfrm>
          <a:prstGeom prst="rect">
            <a:avLst/>
          </a:prstGeom>
        </p:spPr>
      </p:pic>
      <p:pic>
        <p:nvPicPr>
          <p:cNvPr id="7" name="Picture 12" descr="Shape&#10;&#10;Description automatically generated with low confidence">
            <a:extLst>
              <a:ext uri="{FF2B5EF4-FFF2-40B4-BE49-F238E27FC236}">
                <a16:creationId xmlns:a16="http://schemas.microsoft.com/office/drawing/2014/main" xmlns="" id="{E07424E7-9AE7-9A04-ACB5-55E65DCD3039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6209" y="0"/>
            <a:ext cx="787563" cy="787563"/>
          </a:xfrm>
          <a:prstGeom prst="rect">
            <a:avLst/>
          </a:prstGeom>
        </p:spPr>
      </p:pic>
      <p:sp>
        <p:nvSpPr>
          <p:cNvPr id="8" name="TextBox 14">
            <a:extLst>
              <a:ext uri="{FF2B5EF4-FFF2-40B4-BE49-F238E27FC236}">
                <a16:creationId xmlns:a16="http://schemas.microsoft.com/office/drawing/2014/main" xmlns="" id="{BE19A50C-DCB4-3D19-4525-0516C81FCADF}"/>
              </a:ext>
            </a:extLst>
          </p:cNvPr>
          <p:cNvSpPr txBox="1"/>
          <p:nvPr/>
        </p:nvSpPr>
        <p:spPr>
          <a:xfrm>
            <a:off x="585912" y="9703"/>
            <a:ext cx="64927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800" b="1" dirty="0">
                <a:solidFill>
                  <a:srgbClr val="002060"/>
                </a:solidFill>
              </a:rPr>
              <a:t>TRRP IMPLEMENTATION  NEAM </a:t>
            </a:r>
            <a:r>
              <a:rPr lang="es-ES" sz="2800" b="1" dirty="0" smtClean="0">
                <a:solidFill>
                  <a:srgbClr val="002060"/>
                </a:solidFill>
              </a:rPr>
              <a:t>REGION</a:t>
            </a:r>
          </a:p>
          <a:p>
            <a:r>
              <a:rPr lang="es-ES" sz="2800" b="1" dirty="0" err="1" smtClean="0">
                <a:solidFill>
                  <a:srgbClr val="002060"/>
                </a:solidFill>
              </a:rPr>
              <a:t>Larnaca</a:t>
            </a:r>
            <a:r>
              <a:rPr lang="es-ES" sz="2800" b="1" dirty="0" smtClean="0">
                <a:solidFill>
                  <a:srgbClr val="002060"/>
                </a:solidFill>
              </a:rPr>
              <a:t>, </a:t>
            </a:r>
            <a:r>
              <a:rPr lang="es-ES" sz="2800" b="1" dirty="0" err="1" smtClean="0">
                <a:solidFill>
                  <a:srgbClr val="002060"/>
                </a:solidFill>
              </a:rPr>
              <a:t>Cyprus</a:t>
            </a:r>
            <a:r>
              <a:rPr lang="es-ES" sz="2800" b="1" dirty="0" smtClean="0">
                <a:solidFill>
                  <a:srgbClr val="002060"/>
                </a:solidFill>
              </a:rPr>
              <a:t> case </a:t>
            </a:r>
            <a:r>
              <a:rPr lang="es-ES" sz="2800" b="1" dirty="0" err="1" smtClean="0">
                <a:solidFill>
                  <a:srgbClr val="002060"/>
                </a:solidFill>
              </a:rPr>
              <a:t>study</a:t>
            </a:r>
            <a:r>
              <a:rPr lang="es-ES" sz="2800" b="1" dirty="0" smtClean="0">
                <a:solidFill>
                  <a:srgbClr val="002060"/>
                </a:solidFill>
              </a:rPr>
              <a:t> (</a:t>
            </a:r>
            <a:r>
              <a:rPr lang="es-ES" sz="2800" b="1" dirty="0" err="1" smtClean="0">
                <a:solidFill>
                  <a:srgbClr val="002060"/>
                </a:solidFill>
              </a:rPr>
              <a:t>CoastWave</a:t>
            </a:r>
            <a:r>
              <a:rPr lang="es-ES" sz="2800" b="1" dirty="0" smtClean="0">
                <a:solidFill>
                  <a:srgbClr val="002060"/>
                </a:solidFill>
              </a:rPr>
              <a:t>)</a:t>
            </a:r>
            <a:endParaRPr lang="es-ES" sz="2800" b="1" dirty="0">
              <a:solidFill>
                <a:srgbClr val="002060"/>
              </a:solidFill>
            </a:endParaRPr>
          </a:p>
        </p:txBody>
      </p:sp>
      <p:pic>
        <p:nvPicPr>
          <p:cNvPr id="12" name="Imagen 18">
            <a:extLst>
              <a:ext uri="{FF2B5EF4-FFF2-40B4-BE49-F238E27FC236}">
                <a16:creationId xmlns:a16="http://schemas.microsoft.com/office/drawing/2014/main" xmlns="" id="{1A325396-C840-0B0E-C91A-336AA31481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708" y="4589788"/>
            <a:ext cx="3968173" cy="22205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xmlns="" id="{FAA9D463-53FF-B354-D229-DBE812588B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7010" y="1363554"/>
            <a:ext cx="3819970" cy="3354230"/>
          </a:xfrm>
          <a:prstGeom prst="rect">
            <a:avLst/>
          </a:prstGeom>
        </p:spPr>
      </p:pic>
      <p:sp>
        <p:nvSpPr>
          <p:cNvPr id="14" name="TextBox 11">
            <a:extLst>
              <a:ext uri="{FF2B5EF4-FFF2-40B4-BE49-F238E27FC236}">
                <a16:creationId xmlns:a16="http://schemas.microsoft.com/office/drawing/2014/main" xmlns="" id="{E00D90FB-B4A0-B9D0-F7EC-7DF3B8CB6658}"/>
              </a:ext>
            </a:extLst>
          </p:cNvPr>
          <p:cNvSpPr txBox="1"/>
          <p:nvPr/>
        </p:nvSpPr>
        <p:spPr>
          <a:xfrm>
            <a:off x="585912" y="933215"/>
            <a:ext cx="6009198" cy="36933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02124"/>
                </a:solidFill>
                <a:latin typeface="Barlow Medium" panose="00000600000000000000" pitchFamily="2" charset="0"/>
              </a:rPr>
              <a:t>From </a:t>
            </a:r>
            <a:r>
              <a:rPr lang="en-US" dirty="0">
                <a:solidFill>
                  <a:srgbClr val="202124"/>
                </a:solidFill>
                <a:latin typeface="Barlow Medium" panose="00000600000000000000" pitchFamily="2" charset="0"/>
              </a:rPr>
              <a:t>PTHA to Evacuation Planning</a:t>
            </a:r>
            <a:endParaRPr lang="es-ES" dirty="0">
              <a:latin typeface="Barlow Medium" panose="00000600000000000000" pitchFamily="2" charset="0"/>
            </a:endParaRPr>
          </a:p>
        </p:txBody>
      </p:sp>
      <p:pic>
        <p:nvPicPr>
          <p:cNvPr id="15" name="Imagen 19">
            <a:extLst>
              <a:ext uri="{FF2B5EF4-FFF2-40B4-BE49-F238E27FC236}">
                <a16:creationId xmlns:a16="http://schemas.microsoft.com/office/drawing/2014/main" xmlns="" id="{CE299E60-16E2-FA20-0082-18887B5FFF48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89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89012" y="711310"/>
            <a:ext cx="4890776" cy="3283519"/>
          </a:xfrm>
          <a:prstGeom prst="rect">
            <a:avLst/>
          </a:prstGeom>
          <a:noFill/>
        </p:spPr>
      </p:pic>
      <p:sp>
        <p:nvSpPr>
          <p:cNvPr id="16" name="Arrow: Right 16">
            <a:extLst>
              <a:ext uri="{FF2B5EF4-FFF2-40B4-BE49-F238E27FC236}">
                <a16:creationId xmlns:a16="http://schemas.microsoft.com/office/drawing/2014/main" xmlns="" id="{FF1FC54E-F62D-50F4-5AC0-548425744FB3}"/>
              </a:ext>
            </a:extLst>
          </p:cNvPr>
          <p:cNvSpPr/>
          <p:nvPr/>
        </p:nvSpPr>
        <p:spPr>
          <a:xfrm>
            <a:off x="4361383" y="3183000"/>
            <a:ext cx="468952" cy="24600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sp>
        <p:nvSpPr>
          <p:cNvPr id="17" name="Oval 18">
            <a:extLst>
              <a:ext uri="{FF2B5EF4-FFF2-40B4-BE49-F238E27FC236}">
                <a16:creationId xmlns:a16="http://schemas.microsoft.com/office/drawing/2014/main" xmlns="" id="{0D563B4E-ED5B-37CD-A56B-62820906A784}"/>
              </a:ext>
            </a:extLst>
          </p:cNvPr>
          <p:cNvSpPr/>
          <p:nvPr/>
        </p:nvSpPr>
        <p:spPr>
          <a:xfrm>
            <a:off x="4205023" y="1763861"/>
            <a:ext cx="328017" cy="32801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s-ES" b="1" dirty="0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8" name="Imagen 7">
            <a:extLst>
              <a:ext uri="{FF2B5EF4-FFF2-40B4-BE49-F238E27FC236}">
                <a16:creationId xmlns:a16="http://schemas.microsoft.com/office/drawing/2014/main" xmlns="" id="{97B95ACB-0845-0732-9BD4-A696B8D621DA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53852"/>
          <a:stretch/>
        </p:blipFill>
        <p:spPr>
          <a:xfrm>
            <a:off x="7441943" y="3155307"/>
            <a:ext cx="3446032" cy="1642362"/>
          </a:xfrm>
          <a:prstGeom prst="rect">
            <a:avLst/>
          </a:prstGeom>
          <a:solidFill>
            <a:schemeClr val="bg1">
              <a:alpha val="80000"/>
            </a:schemeClr>
          </a:solidFill>
        </p:spPr>
      </p:pic>
      <p:pic>
        <p:nvPicPr>
          <p:cNvPr id="19" name="Imagen 5">
            <a:extLst>
              <a:ext uri="{FF2B5EF4-FFF2-40B4-BE49-F238E27FC236}">
                <a16:creationId xmlns:a16="http://schemas.microsoft.com/office/drawing/2014/main" xmlns="" id="{607B2AFE-0E34-2569-748F-80578F17549E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2954" t="29886" r="16418" b="18906"/>
          <a:stretch/>
        </p:blipFill>
        <p:spPr>
          <a:xfrm>
            <a:off x="10646645" y="3758395"/>
            <a:ext cx="1371631" cy="559376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xmlns="" id="{A2988E36-5033-7EE7-4DD6-3EF28A7FD969}"/>
              </a:ext>
            </a:extLst>
          </p:cNvPr>
          <p:cNvSpPr/>
          <p:nvPr/>
        </p:nvSpPr>
        <p:spPr>
          <a:xfrm>
            <a:off x="4197375" y="3245741"/>
            <a:ext cx="328017" cy="32801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s-ES" b="1" dirty="0">
                <a:solidFill>
                  <a:schemeClr val="bg1"/>
                </a:solidFill>
              </a:rPr>
              <a:t>2</a:t>
            </a:r>
          </a:p>
        </p:txBody>
      </p:sp>
      <p:grpSp>
        <p:nvGrpSpPr>
          <p:cNvPr id="21" name="Group 28">
            <a:extLst>
              <a:ext uri="{FF2B5EF4-FFF2-40B4-BE49-F238E27FC236}">
                <a16:creationId xmlns:a16="http://schemas.microsoft.com/office/drawing/2014/main" xmlns="" id="{A9020E67-FC75-FA41-AD92-3109DA66468D}"/>
              </a:ext>
            </a:extLst>
          </p:cNvPr>
          <p:cNvGrpSpPr/>
          <p:nvPr/>
        </p:nvGrpSpPr>
        <p:grpSpPr>
          <a:xfrm>
            <a:off x="6916369" y="2819061"/>
            <a:ext cx="552820" cy="386834"/>
            <a:chOff x="6781901" y="2862446"/>
            <a:chExt cx="552820" cy="386834"/>
          </a:xfrm>
        </p:grpSpPr>
        <p:sp>
          <p:nvSpPr>
            <p:cNvPr id="22" name="Arrow: Right 27">
              <a:extLst>
                <a:ext uri="{FF2B5EF4-FFF2-40B4-BE49-F238E27FC236}">
                  <a16:creationId xmlns:a16="http://schemas.microsoft.com/office/drawing/2014/main" xmlns="" id="{420DC9D5-B97C-FD1C-3B54-68E292367280}"/>
                </a:ext>
              </a:extLst>
            </p:cNvPr>
            <p:cNvSpPr/>
            <p:nvPr/>
          </p:nvSpPr>
          <p:spPr>
            <a:xfrm>
              <a:off x="6944194" y="2862446"/>
              <a:ext cx="390527" cy="246000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dirty="0">
                <a:solidFill>
                  <a:schemeClr val="tx1"/>
                </a:solidFill>
              </a:endParaRPr>
            </a:p>
          </p:txBody>
        </p:sp>
        <p:sp>
          <p:nvSpPr>
            <p:cNvPr id="23" name="Oval 20">
              <a:extLst>
                <a:ext uri="{FF2B5EF4-FFF2-40B4-BE49-F238E27FC236}">
                  <a16:creationId xmlns:a16="http://schemas.microsoft.com/office/drawing/2014/main" xmlns="" id="{CCEAE607-B6FD-26B1-F823-F5B24A0DCCBA}"/>
                </a:ext>
              </a:extLst>
            </p:cNvPr>
            <p:cNvSpPr/>
            <p:nvPr/>
          </p:nvSpPr>
          <p:spPr>
            <a:xfrm>
              <a:off x="6781901" y="2921263"/>
              <a:ext cx="328017" cy="32801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sp>
        <p:nvSpPr>
          <p:cNvPr id="24" name="TextBox 33">
            <a:extLst>
              <a:ext uri="{FF2B5EF4-FFF2-40B4-BE49-F238E27FC236}">
                <a16:creationId xmlns:a16="http://schemas.microsoft.com/office/drawing/2014/main" xmlns="" id="{187FA491-E234-945D-7C02-B42B945447FD}"/>
              </a:ext>
            </a:extLst>
          </p:cNvPr>
          <p:cNvSpPr txBox="1"/>
          <p:nvPr/>
        </p:nvSpPr>
        <p:spPr>
          <a:xfrm>
            <a:off x="7567475" y="4478255"/>
            <a:ext cx="3500966" cy="307777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Decision adopted by the national authorities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25" name="Group 34">
            <a:extLst>
              <a:ext uri="{FF2B5EF4-FFF2-40B4-BE49-F238E27FC236}">
                <a16:creationId xmlns:a16="http://schemas.microsoft.com/office/drawing/2014/main" xmlns="" id="{4734F616-F205-6024-CE49-BE9449611590}"/>
              </a:ext>
            </a:extLst>
          </p:cNvPr>
          <p:cNvGrpSpPr/>
          <p:nvPr/>
        </p:nvGrpSpPr>
        <p:grpSpPr>
          <a:xfrm>
            <a:off x="9036881" y="3842654"/>
            <a:ext cx="328017" cy="518157"/>
            <a:chOff x="8450021" y="5607694"/>
            <a:chExt cx="328017" cy="518157"/>
          </a:xfrm>
        </p:grpSpPr>
        <p:sp>
          <p:nvSpPr>
            <p:cNvPr id="26" name="Arrow: Right 29">
              <a:extLst>
                <a:ext uri="{FF2B5EF4-FFF2-40B4-BE49-F238E27FC236}">
                  <a16:creationId xmlns:a16="http://schemas.microsoft.com/office/drawing/2014/main" xmlns="" id="{CAEE5E63-75F2-5388-6E25-9404D3461EF8}"/>
                </a:ext>
              </a:extLst>
            </p:cNvPr>
            <p:cNvSpPr/>
            <p:nvPr/>
          </p:nvSpPr>
          <p:spPr>
            <a:xfrm rot="5400000">
              <a:off x="8460140" y="5856229"/>
              <a:ext cx="307779" cy="231466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>
                <a:solidFill>
                  <a:schemeClr val="tx1"/>
                </a:solidFill>
              </a:endParaRPr>
            </a:p>
          </p:txBody>
        </p:sp>
        <p:sp>
          <p:nvSpPr>
            <p:cNvPr id="27" name="Oval 30">
              <a:extLst>
                <a:ext uri="{FF2B5EF4-FFF2-40B4-BE49-F238E27FC236}">
                  <a16:creationId xmlns:a16="http://schemas.microsoft.com/office/drawing/2014/main" xmlns="" id="{0482CAB5-7578-0DB6-622B-293811DEF6B0}"/>
                </a:ext>
              </a:extLst>
            </p:cNvPr>
            <p:cNvSpPr/>
            <p:nvPr/>
          </p:nvSpPr>
          <p:spPr>
            <a:xfrm>
              <a:off x="8450021" y="5607694"/>
              <a:ext cx="328017" cy="32801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28" name="image42.png">
            <a:extLst>
              <a:ext uri="{FF2B5EF4-FFF2-40B4-BE49-F238E27FC236}">
                <a16:creationId xmlns:a16="http://schemas.microsoft.com/office/drawing/2014/main" xmlns="" id="{0A49B984-BB1F-0279-D7D6-76908699AAD9}"/>
              </a:ext>
            </a:extLst>
          </p:cNvPr>
          <p:cNvPicPr/>
          <p:nvPr/>
        </p:nvPicPr>
        <p:blipFill>
          <a:blip r:embed="rId13"/>
          <a:srcRect/>
          <a:stretch>
            <a:fillRect/>
          </a:stretch>
        </p:blipFill>
        <p:spPr>
          <a:xfrm>
            <a:off x="8423900" y="5517529"/>
            <a:ext cx="3755269" cy="1292843"/>
          </a:xfrm>
          <a:prstGeom prst="rect">
            <a:avLst/>
          </a:prstGeom>
          <a:ln/>
        </p:spPr>
      </p:pic>
      <p:grpSp>
        <p:nvGrpSpPr>
          <p:cNvPr id="29" name="Group 40">
            <a:extLst>
              <a:ext uri="{FF2B5EF4-FFF2-40B4-BE49-F238E27FC236}">
                <a16:creationId xmlns:a16="http://schemas.microsoft.com/office/drawing/2014/main" xmlns="" id="{9CD1D025-2011-4ABF-4EEB-D549108EDB26}"/>
              </a:ext>
            </a:extLst>
          </p:cNvPr>
          <p:cNvGrpSpPr/>
          <p:nvPr/>
        </p:nvGrpSpPr>
        <p:grpSpPr>
          <a:xfrm>
            <a:off x="8267146" y="4757361"/>
            <a:ext cx="328017" cy="517277"/>
            <a:chOff x="8260048" y="5049166"/>
            <a:chExt cx="328017" cy="517277"/>
          </a:xfrm>
        </p:grpSpPr>
        <p:sp>
          <p:nvSpPr>
            <p:cNvPr id="30" name="Oval 37">
              <a:extLst>
                <a:ext uri="{FF2B5EF4-FFF2-40B4-BE49-F238E27FC236}">
                  <a16:creationId xmlns:a16="http://schemas.microsoft.com/office/drawing/2014/main" xmlns="" id="{2BC26959-FE07-323A-79B7-776D1905D98E}"/>
                </a:ext>
              </a:extLst>
            </p:cNvPr>
            <p:cNvSpPr/>
            <p:nvPr/>
          </p:nvSpPr>
          <p:spPr>
            <a:xfrm>
              <a:off x="8260048" y="5049166"/>
              <a:ext cx="328017" cy="32801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31" name="Arrow: Right 39">
              <a:extLst>
                <a:ext uri="{FF2B5EF4-FFF2-40B4-BE49-F238E27FC236}">
                  <a16:creationId xmlns:a16="http://schemas.microsoft.com/office/drawing/2014/main" xmlns="" id="{CC5C9ABA-D6CA-1E02-4E56-56BA6570843A}"/>
                </a:ext>
              </a:extLst>
            </p:cNvPr>
            <p:cNvSpPr/>
            <p:nvPr/>
          </p:nvSpPr>
          <p:spPr>
            <a:xfrm rot="5400000">
              <a:off x="8289194" y="5323102"/>
              <a:ext cx="255216" cy="231466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>
                <a:solidFill>
                  <a:schemeClr val="tx1"/>
                </a:solidFill>
              </a:endParaRPr>
            </a:p>
          </p:txBody>
        </p:sp>
      </p:grpSp>
      <p:sp>
        <p:nvSpPr>
          <p:cNvPr id="32" name="TextBox 41">
            <a:extLst>
              <a:ext uri="{FF2B5EF4-FFF2-40B4-BE49-F238E27FC236}">
                <a16:creationId xmlns:a16="http://schemas.microsoft.com/office/drawing/2014/main" xmlns="" id="{F480D8DD-E33C-8CC1-106D-1E40DBE22200}"/>
              </a:ext>
            </a:extLst>
          </p:cNvPr>
          <p:cNvSpPr txBox="1"/>
          <p:nvPr/>
        </p:nvSpPr>
        <p:spPr>
          <a:xfrm>
            <a:off x="3720708" y="1524332"/>
            <a:ext cx="776444" cy="307777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PTHA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33" name="TextBox 42">
            <a:extLst>
              <a:ext uri="{FF2B5EF4-FFF2-40B4-BE49-F238E27FC236}">
                <a16:creationId xmlns:a16="http://schemas.microsoft.com/office/drawing/2014/main" xmlns="" id="{6CBBDC4B-2809-76F6-7A53-1ED36216719C}"/>
              </a:ext>
            </a:extLst>
          </p:cNvPr>
          <p:cNvSpPr txBox="1"/>
          <p:nvPr/>
        </p:nvSpPr>
        <p:spPr>
          <a:xfrm>
            <a:off x="2627810" y="4108924"/>
            <a:ext cx="1981633" cy="523220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b="1" kern="100" dirty="0">
                <a:solidFill>
                  <a:schemeClr val="bg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ANALYSIS TO FACILITATE DECISION MAKING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34" name="Arrow: Right 23">
            <a:extLst>
              <a:ext uri="{FF2B5EF4-FFF2-40B4-BE49-F238E27FC236}">
                <a16:creationId xmlns:a16="http://schemas.microsoft.com/office/drawing/2014/main" xmlns="" id="{09EB4053-D98D-E25E-BDEE-86F02BF208C5}"/>
              </a:ext>
            </a:extLst>
          </p:cNvPr>
          <p:cNvSpPr/>
          <p:nvPr/>
        </p:nvSpPr>
        <p:spPr>
          <a:xfrm rot="5400000">
            <a:off x="3931052" y="3661251"/>
            <a:ext cx="658662" cy="231466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sp>
        <p:nvSpPr>
          <p:cNvPr id="35" name="TextBox 43">
            <a:extLst>
              <a:ext uri="{FF2B5EF4-FFF2-40B4-BE49-F238E27FC236}">
                <a16:creationId xmlns:a16="http://schemas.microsoft.com/office/drawing/2014/main" xmlns="" id="{F704111C-20C7-A51D-8A30-70FB7CCBEC2F}"/>
              </a:ext>
            </a:extLst>
          </p:cNvPr>
          <p:cNvSpPr txBox="1"/>
          <p:nvPr/>
        </p:nvSpPr>
        <p:spPr>
          <a:xfrm>
            <a:off x="8539633" y="4994309"/>
            <a:ext cx="3637987" cy="523220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r>
              <a:rPr lang="en-US" sz="14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Multi-stakeholder development of evacuation maps based on PTHA and Evacuation models</a:t>
            </a:r>
            <a:endParaRPr lang="es-ES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67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331788" y="2346385"/>
            <a:ext cx="58602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2 - WARNING 2023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33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7125" y="222176"/>
            <a:ext cx="10515600" cy="664778"/>
          </a:xfrm>
        </p:spPr>
        <p:txBody>
          <a:bodyPr>
            <a:normAutofit fontScale="90000"/>
          </a:bodyPr>
          <a:lstStyle/>
          <a:p>
            <a:r>
              <a:rPr lang="fr-FR" dirty="0" smtClean="0">
                <a:solidFill>
                  <a:schemeClr val="bg1"/>
                </a:solidFill>
              </a:rPr>
              <a:t>NEAMTWS 2023 Events</a:t>
            </a:r>
            <a:endParaRPr lang="fr-FR" dirty="0">
              <a:solidFill>
                <a:schemeClr val="bg1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F953-55CE-4F69-B114-32A052554844}" type="slidenum">
              <a:rPr lang="fr-FR" smtClean="0"/>
              <a:t>18</a:t>
            </a:fld>
            <a:endParaRPr lang="fr-FR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62" y="1029904"/>
            <a:ext cx="11884475" cy="5609637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8725010" y="1066341"/>
            <a:ext cx="3427637" cy="1754326"/>
          </a:xfrm>
          <a:prstGeom prst="rect">
            <a:avLst/>
          </a:prstGeom>
          <a:solidFill>
            <a:schemeClr val="accent1">
              <a:lumMod val="75000"/>
              <a:alpha val="59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chemeClr val="bg1"/>
                </a:solidFill>
              </a:rPr>
              <a:t>11 </a:t>
            </a:r>
            <a:r>
              <a:rPr lang="fr-FR" dirty="0" err="1" smtClean="0">
                <a:solidFill>
                  <a:schemeClr val="bg1"/>
                </a:solidFill>
              </a:rPr>
              <a:t>events</a:t>
            </a:r>
            <a:r>
              <a:rPr lang="fr-FR" dirty="0" smtClean="0">
                <a:solidFill>
                  <a:schemeClr val="bg1"/>
                </a:solidFill>
              </a:rPr>
              <a:t> </a:t>
            </a:r>
            <a:r>
              <a:rPr lang="fr-FR" dirty="0">
                <a:solidFill>
                  <a:schemeClr val="bg1"/>
                </a:solidFill>
              </a:rPr>
              <a:t>M 5.5 to 7.9</a:t>
            </a:r>
          </a:p>
          <a:p>
            <a:pPr lvl="1"/>
            <a:r>
              <a:rPr lang="fr-FR" dirty="0">
                <a:solidFill>
                  <a:schemeClr val="bg1"/>
                </a:solidFill>
              </a:rPr>
              <a:t>4 NE Atlantic</a:t>
            </a:r>
          </a:p>
          <a:p>
            <a:pPr lvl="1"/>
            <a:r>
              <a:rPr lang="fr-FR" dirty="0">
                <a:solidFill>
                  <a:schemeClr val="bg1"/>
                </a:solidFill>
              </a:rPr>
              <a:t>7 </a:t>
            </a:r>
            <a:r>
              <a:rPr lang="fr-FR" dirty="0" err="1" smtClean="0">
                <a:solidFill>
                  <a:schemeClr val="bg1"/>
                </a:solidFill>
              </a:rPr>
              <a:t>Mediterranean</a:t>
            </a:r>
            <a:endParaRPr lang="fr-FR" dirty="0">
              <a:solidFill>
                <a:schemeClr val="bg1"/>
              </a:solidFill>
            </a:endParaRPr>
          </a:p>
          <a:p>
            <a:r>
              <a:rPr lang="fr-FR" dirty="0" err="1">
                <a:solidFill>
                  <a:schemeClr val="bg1"/>
                </a:solidFill>
              </a:rPr>
              <a:t>Mostly</a:t>
            </a:r>
            <a:r>
              <a:rPr lang="fr-FR" dirty="0">
                <a:solidFill>
                  <a:schemeClr val="bg1"/>
                </a:solidFill>
              </a:rPr>
              <a:t> information </a:t>
            </a:r>
            <a:r>
              <a:rPr lang="fr-FR" dirty="0" err="1">
                <a:solidFill>
                  <a:schemeClr val="bg1"/>
                </a:solidFill>
              </a:rPr>
              <a:t>level</a:t>
            </a:r>
            <a:endParaRPr lang="fr-FR" dirty="0">
              <a:solidFill>
                <a:schemeClr val="bg1"/>
              </a:solidFill>
            </a:endParaRPr>
          </a:p>
          <a:p>
            <a:pPr lvl="1"/>
            <a:r>
              <a:rPr lang="fr-FR" dirty="0" err="1" smtClean="0">
                <a:solidFill>
                  <a:schemeClr val="bg1"/>
                </a:solidFill>
              </a:rPr>
              <a:t>Feb</a:t>
            </a:r>
            <a:r>
              <a:rPr lang="fr-FR" dirty="0" smtClean="0">
                <a:solidFill>
                  <a:schemeClr val="bg1"/>
                </a:solidFill>
              </a:rPr>
              <a:t>. 6 </a:t>
            </a:r>
            <a:r>
              <a:rPr lang="fr-FR" dirty="0">
                <a:solidFill>
                  <a:schemeClr val="bg1"/>
                </a:solidFill>
              </a:rPr>
              <a:t>– M 7.9 </a:t>
            </a:r>
            <a:r>
              <a:rPr lang="fr-FR" dirty="0" smtClean="0">
                <a:solidFill>
                  <a:schemeClr val="bg1"/>
                </a:solidFill>
              </a:rPr>
              <a:t> -  Watch</a:t>
            </a:r>
            <a:endParaRPr lang="fr-FR" dirty="0">
              <a:solidFill>
                <a:schemeClr val="bg1"/>
              </a:solidFill>
            </a:endParaRPr>
          </a:p>
          <a:p>
            <a:pPr lvl="1"/>
            <a:r>
              <a:rPr lang="fr-FR" dirty="0" err="1" smtClean="0">
                <a:solidFill>
                  <a:schemeClr val="bg1"/>
                </a:solidFill>
              </a:rPr>
              <a:t>Feb</a:t>
            </a:r>
            <a:r>
              <a:rPr lang="fr-FR" dirty="0" smtClean="0">
                <a:solidFill>
                  <a:schemeClr val="bg1"/>
                </a:solidFill>
              </a:rPr>
              <a:t> 20 - </a:t>
            </a:r>
            <a:r>
              <a:rPr lang="fr-FR" dirty="0">
                <a:solidFill>
                  <a:schemeClr val="bg1"/>
                </a:solidFill>
              </a:rPr>
              <a:t>M 6.3 </a:t>
            </a:r>
            <a:r>
              <a:rPr lang="fr-FR" dirty="0" smtClean="0">
                <a:solidFill>
                  <a:schemeClr val="bg1"/>
                </a:solidFill>
              </a:rPr>
              <a:t> -  </a:t>
            </a:r>
            <a:r>
              <a:rPr lang="fr-FR" dirty="0" err="1" smtClean="0">
                <a:solidFill>
                  <a:schemeClr val="bg1"/>
                </a:solidFill>
              </a:rPr>
              <a:t>Advisory</a:t>
            </a:r>
            <a:endParaRPr lang="fr-FR" dirty="0">
              <a:solidFill>
                <a:schemeClr val="bg1"/>
              </a:solidFill>
            </a:endParaRPr>
          </a:p>
        </p:txBody>
      </p:sp>
      <p:pic>
        <p:nvPicPr>
          <p:cNvPr id="7" name="Image 7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762" y="4171919"/>
            <a:ext cx="3001814" cy="2467622"/>
          </a:xfrm>
          <a:prstGeom prst="rect">
            <a:avLst/>
          </a:prstGeom>
        </p:spPr>
      </p:pic>
      <p:pic>
        <p:nvPicPr>
          <p:cNvPr id="8" name="Google Shape;196;p25"/>
          <p:cNvPicPr preferRelativeResize="0"/>
          <p:nvPr/>
        </p:nvPicPr>
        <p:blipFill rotWithShape="1">
          <a:blip r:embed="rId4">
            <a:alphaModFix/>
          </a:blip>
          <a:srcRect b="35860"/>
          <a:stretch/>
        </p:blipFill>
        <p:spPr>
          <a:xfrm>
            <a:off x="10898941" y="74683"/>
            <a:ext cx="1253706" cy="695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5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olo 1"/>
          <p:cNvSpPr txBox="1">
            <a:spLocks/>
          </p:cNvSpPr>
          <p:nvPr/>
        </p:nvSpPr>
        <p:spPr>
          <a:xfrm>
            <a:off x="1355271" y="498356"/>
            <a:ext cx="8229600" cy="85725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4000" b="1" dirty="0" err="1" smtClean="0"/>
              <a:t>Turkey</a:t>
            </a:r>
            <a:r>
              <a:rPr lang="it-IT" sz="4000" dirty="0" smtClean="0"/>
              <a:t> </a:t>
            </a:r>
            <a:r>
              <a:rPr lang="it-IT" sz="4000" dirty="0" err="1" smtClean="0"/>
              <a:t>event</a:t>
            </a:r>
            <a:r>
              <a:rPr lang="it-IT" sz="4000" dirty="0" smtClean="0"/>
              <a:t> Feb. 6, 2023 </a:t>
            </a:r>
          </a:p>
          <a:p>
            <a:r>
              <a:rPr lang="it-IT" sz="4000" dirty="0" smtClean="0"/>
              <a:t>some </a:t>
            </a:r>
            <a:r>
              <a:rPr lang="it-IT" sz="4000" dirty="0" err="1" smtClean="0"/>
              <a:t>considerations</a:t>
            </a:r>
            <a:endParaRPr lang="it-IT" sz="4000" dirty="0"/>
          </a:p>
        </p:txBody>
      </p:sp>
      <p:sp>
        <p:nvSpPr>
          <p:cNvPr id="4" name="Segnaposto testo 2"/>
          <p:cNvSpPr txBox="1">
            <a:spLocks/>
          </p:cNvSpPr>
          <p:nvPr/>
        </p:nvSpPr>
        <p:spPr>
          <a:xfrm>
            <a:off x="0" y="1525648"/>
            <a:ext cx="4882242" cy="33944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charset="0"/>
              <a:buChar char="•"/>
            </a:pPr>
            <a:r>
              <a:rPr lang="it-IT" dirty="0" smtClean="0"/>
              <a:t>Tide </a:t>
            </a:r>
            <a:r>
              <a:rPr lang="it-IT" dirty="0" err="1" smtClean="0"/>
              <a:t>gauges</a:t>
            </a:r>
            <a:r>
              <a:rPr lang="it-IT" dirty="0" smtClean="0"/>
              <a:t> in </a:t>
            </a:r>
            <a:r>
              <a:rPr lang="it-IT" dirty="0" err="1" smtClean="0"/>
              <a:t>Eastern</a:t>
            </a:r>
            <a:r>
              <a:rPr lang="it-IT" dirty="0" smtClean="0"/>
              <a:t> </a:t>
            </a:r>
            <a:r>
              <a:rPr lang="it-IT" dirty="0" err="1" smtClean="0"/>
              <a:t>Med</a:t>
            </a:r>
            <a:r>
              <a:rPr lang="it-IT" dirty="0" smtClean="0"/>
              <a:t> </a:t>
            </a:r>
            <a:r>
              <a:rPr lang="it-IT" dirty="0" err="1" smtClean="0"/>
              <a:t>coasts</a:t>
            </a:r>
            <a:r>
              <a:rPr lang="it-IT" dirty="0" smtClean="0"/>
              <a:t> are </a:t>
            </a:r>
            <a:r>
              <a:rPr lang="it-IT" dirty="0" err="1" smtClean="0"/>
              <a:t>not</a:t>
            </a:r>
            <a:r>
              <a:rPr lang="it-IT" dirty="0" smtClean="0"/>
              <a:t> </a:t>
            </a:r>
            <a:r>
              <a:rPr lang="it-IT" dirty="0" err="1" smtClean="0"/>
              <a:t>enough</a:t>
            </a:r>
            <a:endParaRPr lang="it-IT" dirty="0" smtClean="0"/>
          </a:p>
          <a:p>
            <a:pPr marL="285750" indent="-285750" algn="l">
              <a:buFont typeface="Arial" charset="0"/>
              <a:buChar char="•"/>
            </a:pPr>
            <a:r>
              <a:rPr lang="it-IT" dirty="0"/>
              <a:t>First </a:t>
            </a:r>
            <a:r>
              <a:rPr lang="it-IT" dirty="0" err="1"/>
              <a:t>event</a:t>
            </a:r>
            <a:r>
              <a:rPr lang="it-IT" dirty="0"/>
              <a:t> to </a:t>
            </a:r>
            <a:r>
              <a:rPr lang="it-IT" dirty="0" err="1" smtClean="0"/>
              <a:t>have</a:t>
            </a:r>
            <a:r>
              <a:rPr lang="it-IT" dirty="0" smtClean="0"/>
              <a:t> </a:t>
            </a:r>
            <a:r>
              <a:rPr lang="it-IT" dirty="0" err="1" smtClean="0"/>
              <a:t>triggered</a:t>
            </a:r>
            <a:r>
              <a:rPr lang="it-IT" dirty="0" smtClean="0"/>
              <a:t> DRR </a:t>
            </a:r>
            <a:r>
              <a:rPr lang="it-IT" dirty="0" err="1" smtClean="0"/>
              <a:t>actions</a:t>
            </a:r>
            <a:r>
              <a:rPr lang="it-IT" dirty="0" smtClean="0"/>
              <a:t> in </a:t>
            </a:r>
            <a:r>
              <a:rPr lang="it-IT" dirty="0" err="1" smtClean="0"/>
              <a:t>many</a:t>
            </a:r>
            <a:r>
              <a:rPr lang="it-IT" dirty="0" smtClean="0"/>
              <a:t> </a:t>
            </a:r>
            <a:r>
              <a:rPr lang="it-IT" dirty="0" err="1" smtClean="0"/>
              <a:t>countries</a:t>
            </a:r>
            <a:endParaRPr lang="it-IT" dirty="0" smtClean="0"/>
          </a:p>
          <a:p>
            <a:pPr marL="285750" indent="-285750" algn="l">
              <a:buFont typeface="Arial" charset="0"/>
              <a:buChar char="•"/>
            </a:pPr>
            <a:r>
              <a:rPr lang="it-IT" dirty="0" smtClean="0"/>
              <a:t>First </a:t>
            </a:r>
            <a:r>
              <a:rPr lang="it-IT" dirty="0" err="1" smtClean="0"/>
              <a:t>event</a:t>
            </a:r>
            <a:r>
              <a:rPr lang="it-IT" dirty="0" smtClean="0"/>
              <a:t> to </a:t>
            </a:r>
            <a:r>
              <a:rPr lang="it-IT" dirty="0" err="1" smtClean="0"/>
              <a:t>have</a:t>
            </a:r>
            <a:r>
              <a:rPr lang="it-IT" dirty="0" smtClean="0"/>
              <a:t> </a:t>
            </a:r>
            <a:r>
              <a:rPr lang="it-IT" dirty="0" err="1" smtClean="0"/>
              <a:t>attracted</a:t>
            </a:r>
            <a:r>
              <a:rPr lang="it-IT" dirty="0" smtClean="0"/>
              <a:t> strong media </a:t>
            </a:r>
            <a:r>
              <a:rPr lang="it-IT" dirty="0" err="1" smtClean="0"/>
              <a:t>attention</a:t>
            </a:r>
            <a:r>
              <a:rPr lang="it-IT" dirty="0" smtClean="0"/>
              <a:t> in </a:t>
            </a:r>
            <a:r>
              <a:rPr lang="it-IT" dirty="0" err="1" smtClean="0"/>
              <a:t>Italy</a:t>
            </a:r>
            <a:r>
              <a:rPr lang="it-IT" dirty="0" smtClean="0"/>
              <a:t> (and in </a:t>
            </a:r>
            <a:r>
              <a:rPr lang="it-IT" dirty="0" err="1" smtClean="0"/>
              <a:t>other</a:t>
            </a:r>
            <a:r>
              <a:rPr lang="it-IT" dirty="0" smtClean="0"/>
              <a:t> </a:t>
            </a:r>
            <a:r>
              <a:rPr lang="it-IT" dirty="0" err="1" smtClean="0"/>
              <a:t>countries</a:t>
            </a:r>
            <a:r>
              <a:rPr lang="it-IT" dirty="0" smtClean="0"/>
              <a:t>)</a:t>
            </a:r>
          </a:p>
          <a:p>
            <a:pPr marL="285750" indent="-285750" algn="l">
              <a:buFont typeface="Arial" charset="0"/>
              <a:buChar char="•"/>
            </a:pPr>
            <a:r>
              <a:rPr lang="it-IT" dirty="0" smtClean="0"/>
              <a:t>First </a:t>
            </a:r>
            <a:r>
              <a:rPr lang="it-IT" dirty="0" err="1" smtClean="0"/>
              <a:t>event</a:t>
            </a:r>
            <a:r>
              <a:rPr lang="it-IT" dirty="0" smtClean="0"/>
              <a:t> to </a:t>
            </a:r>
            <a:r>
              <a:rPr lang="it-IT" dirty="0" err="1" smtClean="0"/>
              <a:t>highlight</a:t>
            </a:r>
            <a:r>
              <a:rPr lang="it-IT" dirty="0" smtClean="0"/>
              <a:t> the DM </a:t>
            </a:r>
            <a:r>
              <a:rPr lang="it-IT" dirty="0" err="1" smtClean="0"/>
              <a:t>problems</a:t>
            </a:r>
            <a:endParaRPr lang="it-IT" dirty="0" smtClean="0"/>
          </a:p>
          <a:p>
            <a:pPr marL="285750" indent="-285750" algn="l">
              <a:buFont typeface="Arial" charset="0"/>
              <a:buChar char="•"/>
            </a:pPr>
            <a:r>
              <a:rPr lang="it-IT" dirty="0" smtClean="0"/>
              <a:t>Acceleration of the </a:t>
            </a:r>
            <a:r>
              <a:rPr lang="it-IT" dirty="0" err="1" smtClean="0"/>
              <a:t>path</a:t>
            </a:r>
            <a:r>
              <a:rPr lang="it-IT" dirty="0" smtClean="0"/>
              <a:t> </a:t>
            </a:r>
            <a:r>
              <a:rPr lang="it-IT" dirty="0" err="1" smtClean="0"/>
              <a:t>towards</a:t>
            </a:r>
            <a:r>
              <a:rPr lang="it-IT" dirty="0" smtClean="0"/>
              <a:t> the </a:t>
            </a:r>
            <a:r>
              <a:rPr lang="it-IT" dirty="0" err="1" smtClean="0"/>
              <a:t>adoption</a:t>
            </a:r>
            <a:r>
              <a:rPr lang="it-IT" dirty="0" smtClean="0"/>
              <a:t> of the PTF in the </a:t>
            </a:r>
            <a:r>
              <a:rPr lang="it-IT" dirty="0" err="1" smtClean="0"/>
              <a:t>operational</a:t>
            </a:r>
            <a:r>
              <a:rPr lang="it-IT" dirty="0" smtClean="0"/>
              <a:t> </a:t>
            </a:r>
            <a:r>
              <a:rPr lang="it-IT" dirty="0" err="1" smtClean="0"/>
              <a:t>procedures</a:t>
            </a:r>
            <a:endParaRPr lang="it-IT" dirty="0"/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85" t="6462" r="4904" b="3930"/>
          <a:stretch/>
        </p:blipFill>
        <p:spPr>
          <a:xfrm>
            <a:off x="5373089" y="1844302"/>
            <a:ext cx="6464196" cy="3614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9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 txBox="1">
            <a:spLocks/>
          </p:cNvSpPr>
          <p:nvPr/>
        </p:nvSpPr>
        <p:spPr>
          <a:xfrm>
            <a:off x="1231961" y="-194037"/>
            <a:ext cx="8229600" cy="8572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3200" dirty="0" err="1" smtClean="0">
                <a:solidFill>
                  <a:srgbClr val="002060"/>
                </a:solidFill>
                <a:latin typeface="+mn-lt"/>
              </a:rPr>
              <a:t>Turkey</a:t>
            </a:r>
            <a:r>
              <a:rPr lang="it-IT" sz="3200" dirty="0" smtClean="0">
                <a:solidFill>
                  <a:srgbClr val="002060"/>
                </a:solidFill>
                <a:latin typeface="+mn-lt"/>
              </a:rPr>
              <a:t>, </a:t>
            </a:r>
            <a:r>
              <a:rPr lang="it-IT" sz="3200" dirty="0" err="1" smtClean="0">
                <a:solidFill>
                  <a:srgbClr val="002060"/>
                </a:solidFill>
                <a:latin typeface="+mn-lt"/>
              </a:rPr>
              <a:t>February</a:t>
            </a:r>
            <a:r>
              <a:rPr lang="it-IT" sz="3200" dirty="0" smtClean="0">
                <a:solidFill>
                  <a:srgbClr val="002060"/>
                </a:solidFill>
                <a:latin typeface="+mn-lt"/>
              </a:rPr>
              <a:t> 6, 2023 </a:t>
            </a:r>
            <a:r>
              <a:rPr lang="mr-IN" sz="3200" dirty="0" smtClean="0">
                <a:solidFill>
                  <a:srgbClr val="002060"/>
                </a:solidFill>
                <a:latin typeface="+mn-lt"/>
              </a:rPr>
              <a:t>–</a:t>
            </a:r>
            <a:r>
              <a:rPr lang="it-IT" sz="3200" dirty="0" smtClean="0">
                <a:solidFill>
                  <a:srgbClr val="002060"/>
                </a:solidFill>
                <a:latin typeface="+mn-lt"/>
              </a:rPr>
              <a:t> M7.9</a:t>
            </a:r>
            <a:endParaRPr lang="it-IT" sz="32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5" name="Immagine 4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85" t="6462" r="4904" b="3930"/>
          <a:stretch/>
        </p:blipFill>
        <p:spPr>
          <a:xfrm>
            <a:off x="416104" y="664971"/>
            <a:ext cx="5253804" cy="2937610"/>
          </a:xfrm>
          <a:prstGeom prst="rect">
            <a:avLst/>
          </a:prstGeom>
        </p:spPr>
      </p:pic>
      <p:pic>
        <p:nvPicPr>
          <p:cNvPr id="6" name="Google Shape;130;p7"/>
          <p:cNvPicPr preferRelativeResize="0"/>
          <p:nvPr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5824" y="844745"/>
            <a:ext cx="4853119" cy="283541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Connettore 2 6"/>
          <p:cNvCxnSpPr/>
          <p:nvPr/>
        </p:nvCxnSpPr>
        <p:spPr>
          <a:xfrm>
            <a:off x="5669908" y="2547257"/>
            <a:ext cx="2053314" cy="48086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magin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2813" y="4005312"/>
            <a:ext cx="4741936" cy="2585837"/>
          </a:xfrm>
          <a:prstGeom prst="rect">
            <a:avLst/>
          </a:prstGeom>
        </p:spPr>
      </p:pic>
      <p:pic>
        <p:nvPicPr>
          <p:cNvPr id="11" name="Immagine 10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157" t="7432" r="12490" b="54756"/>
          <a:stretch/>
        </p:blipFill>
        <p:spPr>
          <a:xfrm>
            <a:off x="638099" y="3712435"/>
            <a:ext cx="4708662" cy="313560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CasellaDiTesto 11"/>
          <p:cNvSpPr txBox="1"/>
          <p:nvPr/>
        </p:nvSpPr>
        <p:spPr>
          <a:xfrm>
            <a:off x="3378914" y="3961697"/>
            <a:ext cx="22448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 err="1" smtClean="0">
                <a:solidFill>
                  <a:srgbClr val="C00000"/>
                </a:solidFill>
              </a:rPr>
              <a:t>Initial</a:t>
            </a:r>
            <a:r>
              <a:rPr lang="it-IT" sz="1400" b="1" dirty="0" smtClean="0">
                <a:solidFill>
                  <a:srgbClr val="C00000"/>
                </a:solidFill>
              </a:rPr>
              <a:t> </a:t>
            </a:r>
            <a:r>
              <a:rPr lang="it-IT" sz="1400" b="1" dirty="0" err="1" smtClean="0">
                <a:solidFill>
                  <a:srgbClr val="C00000"/>
                </a:solidFill>
              </a:rPr>
              <a:t>message</a:t>
            </a:r>
            <a:r>
              <a:rPr lang="it-IT" sz="1400" b="1" dirty="0" smtClean="0">
                <a:solidFill>
                  <a:srgbClr val="C00000"/>
                </a:solidFill>
              </a:rPr>
              <a:t> </a:t>
            </a:r>
            <a:r>
              <a:rPr lang="it-IT" sz="1400" b="1" dirty="0" err="1" smtClean="0">
                <a:solidFill>
                  <a:srgbClr val="C00000"/>
                </a:solidFill>
              </a:rPr>
              <a:t>after</a:t>
            </a:r>
            <a:r>
              <a:rPr lang="it-IT" sz="1400" b="1" dirty="0" smtClean="0">
                <a:solidFill>
                  <a:srgbClr val="C00000"/>
                </a:solidFill>
              </a:rPr>
              <a:t> 8’</a:t>
            </a:r>
            <a:endParaRPr lang="it-IT" sz="1400" b="1" dirty="0">
              <a:solidFill>
                <a:srgbClr val="C00000"/>
              </a:solidFill>
            </a:endParaRPr>
          </a:p>
        </p:txBody>
      </p:sp>
      <p:cxnSp>
        <p:nvCxnSpPr>
          <p:cNvPr id="13" name="Connettore 1 12"/>
          <p:cNvCxnSpPr/>
          <p:nvPr/>
        </p:nvCxnSpPr>
        <p:spPr>
          <a:xfrm>
            <a:off x="1146614" y="3766044"/>
            <a:ext cx="57021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1 13"/>
          <p:cNvCxnSpPr/>
          <p:nvPr/>
        </p:nvCxnSpPr>
        <p:spPr>
          <a:xfrm>
            <a:off x="1480708" y="5878584"/>
            <a:ext cx="57021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64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52;p23"/>
          <p:cNvSpPr txBox="1"/>
          <p:nvPr/>
        </p:nvSpPr>
        <p:spPr>
          <a:xfrm>
            <a:off x="-1" y="0"/>
            <a:ext cx="10329864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PROBABILISTIC</a:t>
            </a: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TSUNAMI FORECAST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Google Shape;153;p23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800271" y="68038"/>
            <a:ext cx="1150189" cy="6382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154;p23"/>
          <p:cNvSpPr txBox="1"/>
          <p:nvPr/>
        </p:nvSpPr>
        <p:spPr>
          <a:xfrm>
            <a:off x="232921" y="615513"/>
            <a:ext cx="3255119" cy="9541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2023 February 6 Mw 7.8 earthquake was the first one of a doublet which shook Türkiye and Syria causing about 60,000 casualties.</a:t>
            </a:r>
            <a:endParaRPr/>
          </a:p>
        </p:txBody>
      </p:sp>
      <p:pic>
        <p:nvPicPr>
          <p:cNvPr id="6" name="Google Shape;155;p23" descr="Fig. 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61565" y="1600398"/>
            <a:ext cx="2889102" cy="23098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" name="Google Shape;156;p23"/>
          <p:cNvGrpSpPr/>
          <p:nvPr/>
        </p:nvGrpSpPr>
        <p:grpSpPr>
          <a:xfrm>
            <a:off x="3611881" y="3685735"/>
            <a:ext cx="4014869" cy="2729750"/>
            <a:chOff x="3611881" y="3685735"/>
            <a:chExt cx="4014869" cy="2729750"/>
          </a:xfrm>
        </p:grpSpPr>
        <p:pic>
          <p:nvPicPr>
            <p:cNvPr id="8" name="Google Shape;157;p23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3611881" y="4219698"/>
              <a:ext cx="4014869" cy="219578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" name="Google Shape;158;p23"/>
            <p:cNvSpPr/>
            <p:nvPr/>
          </p:nvSpPr>
          <p:spPr>
            <a:xfrm>
              <a:off x="5556738" y="3685735"/>
              <a:ext cx="267287" cy="502414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" name="Google Shape;159;p23"/>
          <p:cNvGrpSpPr/>
          <p:nvPr/>
        </p:nvGrpSpPr>
        <p:grpSpPr>
          <a:xfrm>
            <a:off x="7730285" y="3426584"/>
            <a:ext cx="4349271" cy="3293219"/>
            <a:chOff x="7730285" y="3426584"/>
            <a:chExt cx="4349271" cy="3293219"/>
          </a:xfrm>
        </p:grpSpPr>
        <p:pic>
          <p:nvPicPr>
            <p:cNvPr id="11" name="Google Shape;160;p23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7730285" y="4117809"/>
              <a:ext cx="4349271" cy="260199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Google Shape;161;p23"/>
            <p:cNvSpPr/>
            <p:nvPr/>
          </p:nvSpPr>
          <p:spPr>
            <a:xfrm>
              <a:off x="9719092" y="3426584"/>
              <a:ext cx="267287" cy="502414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Google Shape;162;p23"/>
          <p:cNvSpPr txBox="1"/>
          <p:nvPr/>
        </p:nvSpPr>
        <p:spPr>
          <a:xfrm>
            <a:off x="80287" y="4042596"/>
            <a:ext cx="3250667" cy="2677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80990" marR="0" lvl="0" indent="-38099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response to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tsunami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warning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trains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were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stopped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different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locations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 Southern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Italy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for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several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hours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evacuation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some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coastal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areas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was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enforced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dirty="0"/>
          </a:p>
          <a:p>
            <a:pPr marL="380990" marR="0" lvl="0" indent="-38099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However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only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relatively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small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tsunami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was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recorded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by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Turkish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close-by</a:t>
            </a:r>
            <a:r>
              <a:rPr lang="pt-PT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tide-gauges</a:t>
            </a:r>
            <a:r>
              <a:rPr lang="pt-PT" sz="1400" b="0" i="0" u="none" strike="noStrike" cap="none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Eastern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Mediterranean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with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maximum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recorded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amplitude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less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PT" sz="14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than</a:t>
            </a:r>
            <a:r>
              <a:rPr lang="pt-PT" sz="1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50 cm. </a:t>
            </a:r>
            <a:endParaRPr dirty="0"/>
          </a:p>
        </p:txBody>
      </p:sp>
      <p:grpSp>
        <p:nvGrpSpPr>
          <p:cNvPr id="14" name="Google Shape;163;p23"/>
          <p:cNvGrpSpPr/>
          <p:nvPr/>
        </p:nvGrpSpPr>
        <p:grpSpPr>
          <a:xfrm>
            <a:off x="3684834" y="775520"/>
            <a:ext cx="3914374" cy="2757984"/>
            <a:chOff x="3684834" y="775520"/>
            <a:chExt cx="3914374" cy="2757984"/>
          </a:xfrm>
        </p:grpSpPr>
        <p:grpSp>
          <p:nvGrpSpPr>
            <p:cNvPr id="15" name="Google Shape;164;p23"/>
            <p:cNvGrpSpPr/>
            <p:nvPr/>
          </p:nvGrpSpPr>
          <p:grpSpPr>
            <a:xfrm>
              <a:off x="3684834" y="1031777"/>
              <a:ext cx="3914374" cy="2501727"/>
              <a:chOff x="3684834" y="1031777"/>
              <a:chExt cx="3914374" cy="2501727"/>
            </a:xfrm>
          </p:grpSpPr>
          <p:pic>
            <p:nvPicPr>
              <p:cNvPr id="17" name="Google Shape;165;p23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3684834" y="1031777"/>
                <a:ext cx="3914374" cy="2501727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" name="Google Shape;166;p23"/>
              <p:cNvSpPr/>
              <p:nvPr/>
            </p:nvSpPr>
            <p:spPr>
              <a:xfrm>
                <a:off x="4161956" y="2831848"/>
                <a:ext cx="319835" cy="202482"/>
              </a:xfrm>
              <a:prstGeom prst="ellipse">
                <a:avLst/>
              </a:prstGeom>
              <a:noFill/>
              <a:ln w="12700" cap="flat" cmpd="sng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" name="Google Shape;167;p23"/>
              <p:cNvSpPr/>
              <p:nvPr/>
            </p:nvSpPr>
            <p:spPr>
              <a:xfrm>
                <a:off x="3708935" y="2140590"/>
                <a:ext cx="319835" cy="202482"/>
              </a:xfrm>
              <a:prstGeom prst="ellipse">
                <a:avLst/>
              </a:prstGeom>
              <a:noFill/>
              <a:ln w="12700" cap="flat" cmpd="sng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" name="Google Shape;168;p23"/>
              <p:cNvSpPr/>
              <p:nvPr/>
            </p:nvSpPr>
            <p:spPr>
              <a:xfrm>
                <a:off x="4641708" y="2366802"/>
                <a:ext cx="651971" cy="407646"/>
              </a:xfrm>
              <a:prstGeom prst="ellipse">
                <a:avLst/>
              </a:prstGeom>
              <a:noFill/>
              <a:ln w="12700" cap="flat" cmpd="sng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" name="Google Shape;169;p23"/>
              <p:cNvSpPr/>
              <p:nvPr/>
            </p:nvSpPr>
            <p:spPr>
              <a:xfrm>
                <a:off x="6524500" y="2782648"/>
                <a:ext cx="651971" cy="321464"/>
              </a:xfrm>
              <a:prstGeom prst="ellipse">
                <a:avLst/>
              </a:prstGeom>
              <a:noFill/>
              <a:ln w="12700" cap="flat" cmpd="sng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6" name="Google Shape;170;p23"/>
            <p:cNvSpPr txBox="1"/>
            <p:nvPr/>
          </p:nvSpPr>
          <p:spPr>
            <a:xfrm>
              <a:off x="4852058" y="775520"/>
              <a:ext cx="1409360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PT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Decision Matrix</a:t>
              </a:r>
              <a:endParaRPr/>
            </a:p>
          </p:txBody>
        </p:sp>
      </p:grpSp>
      <p:grpSp>
        <p:nvGrpSpPr>
          <p:cNvPr id="22" name="Google Shape;171;p23"/>
          <p:cNvGrpSpPr/>
          <p:nvPr/>
        </p:nvGrpSpPr>
        <p:grpSpPr>
          <a:xfrm>
            <a:off x="7836581" y="1031777"/>
            <a:ext cx="4242975" cy="1783671"/>
            <a:chOff x="7836581" y="1031777"/>
            <a:chExt cx="4242975" cy="1783671"/>
          </a:xfrm>
        </p:grpSpPr>
        <p:pic>
          <p:nvPicPr>
            <p:cNvPr id="23" name="Google Shape;172;p23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7836581" y="1031777"/>
              <a:ext cx="4242975" cy="178367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" name="Google Shape;173;p23"/>
            <p:cNvSpPr/>
            <p:nvPr/>
          </p:nvSpPr>
          <p:spPr>
            <a:xfrm>
              <a:off x="8092440" y="2057400"/>
              <a:ext cx="3703320" cy="285672"/>
            </a:xfrm>
            <a:prstGeom prst="rect">
              <a:avLst/>
            </a:prstGeom>
            <a:solidFill>
              <a:srgbClr val="FF0000">
                <a:alpha val="49803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3084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7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09;p26"/>
          <p:cNvSpPr txBox="1"/>
          <p:nvPr/>
        </p:nvSpPr>
        <p:spPr>
          <a:xfrm>
            <a:off x="554689" y="37863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SMART CABLES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Google Shape;210;p26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768169" y="0"/>
            <a:ext cx="1423831" cy="79011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oogle Shape;211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1500" y="2749848"/>
            <a:ext cx="6159701" cy="36045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212;p26"/>
          <p:cNvSpPr/>
          <p:nvPr/>
        </p:nvSpPr>
        <p:spPr>
          <a:xfrm>
            <a:off x="203712" y="605345"/>
            <a:ext cx="10194663" cy="23082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New </a:t>
            </a:r>
            <a:r>
              <a:rPr lang="pt-PT" sz="2400" b="1" i="0" u="none" strike="noStrike" cap="none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Submarine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Cable Ring </a:t>
            </a:r>
            <a:r>
              <a:rPr lang="pt-PT" sz="2400" b="1" i="0" u="none" strike="noStrike" cap="none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connecting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Portugal </a:t>
            </a:r>
            <a:r>
              <a:rPr lang="pt-PT" sz="2400" b="1" i="0" u="none" strike="noStrike" cap="none" dirty="0" err="1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Mainland</a:t>
            </a:r>
            <a:r>
              <a:rPr lang="pt-PT" sz="2400" b="1" i="0" u="none" strike="noStrike" cap="none" dirty="0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-</a:t>
            </a:r>
            <a:r>
              <a:rPr lang="pt-PT" sz="2400" b="1" i="0" u="none" strike="noStrike" cap="none" dirty="0" err="1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Azores</a:t>
            </a:r>
            <a:r>
              <a:rPr lang="pt-PT" sz="2400" b="1" i="0" u="none" strike="noStrike" cap="none" dirty="0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-Madeira</a:t>
            </a:r>
            <a:endParaRPr sz="2400" b="1" i="0" u="none" strike="noStrike" cap="none" dirty="0">
              <a:solidFill>
                <a:schemeClr val="dk1"/>
              </a:solidFill>
              <a:ea typeface="Arial"/>
              <a:cs typeface="Arial"/>
              <a:sym typeface="Arial"/>
            </a:endParaRPr>
          </a:p>
          <a:p>
            <a:pPr marL="285750" lvl="0" indent="-285750">
              <a:lnSpc>
                <a:spcPct val="150000"/>
              </a:lnSpc>
              <a:buClr>
                <a:srgbClr val="000000"/>
              </a:buClr>
              <a:buSzPts val="1800"/>
              <a:buFont typeface="Arial"/>
              <a:buChar char="•"/>
            </a:pPr>
            <a:r>
              <a:rPr lang="pt-PT" sz="2400" dirty="0" err="1">
                <a:solidFill>
                  <a:schemeClr val="dk1"/>
                </a:solidFill>
              </a:rPr>
              <a:t>O</a:t>
            </a:r>
            <a:r>
              <a:rPr lang="pt-PT" sz="2400" b="0" i="0" u="none" strike="noStrike" cap="none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pportunity</a:t>
            </a:r>
            <a:r>
              <a:rPr lang="pt-PT" sz="2400" b="0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for a 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SMART </a:t>
            </a:r>
            <a:r>
              <a:rPr lang="pt-PT" sz="2400" b="1" i="0" u="none" strike="noStrike" cap="none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system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(SMART </a:t>
            </a:r>
            <a:r>
              <a:rPr lang="pt-PT" sz="2400" b="1" dirty="0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CAM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) </a:t>
            </a:r>
            <a:r>
              <a:rPr lang="pt-PT" sz="2400" b="1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supported</a:t>
            </a:r>
            <a:r>
              <a:rPr lang="pt-PT" sz="2400" b="1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400" b="1" dirty="0" err="1">
                <a:solidFill>
                  <a:schemeClr val="dk1"/>
                </a:solidFill>
                <a:ea typeface="Arial"/>
                <a:cs typeface="Arial"/>
                <a:sym typeface="Arial"/>
              </a:rPr>
              <a:t>by</a:t>
            </a:r>
            <a:r>
              <a:rPr lang="pt-PT" sz="2400" b="1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400" b="1" dirty="0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Portugal</a:t>
            </a:r>
          </a:p>
          <a:p>
            <a:pPr marL="285750" lvl="0" indent="-285750">
              <a:lnSpc>
                <a:spcPct val="150000"/>
              </a:lnSpc>
              <a:buClr>
                <a:srgbClr val="000000"/>
              </a:buClr>
              <a:buSzPts val="1800"/>
              <a:buFont typeface="Arial"/>
              <a:buChar char="•"/>
            </a:pPr>
            <a:r>
              <a:rPr lang="pt-PT" sz="2400" b="1" i="0" u="none" strike="noStrike" cap="none" dirty="0" err="1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Operational</a:t>
            </a:r>
            <a:r>
              <a:rPr lang="pt-PT" sz="2400" b="1" i="0" u="none" strike="noStrike" cap="none" dirty="0" smtClean="0">
                <a:solidFill>
                  <a:schemeClr val="dk1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400" b="1" i="0" u="none" strike="noStrike" cap="none" dirty="0">
                <a:solidFill>
                  <a:schemeClr val="dk1"/>
                </a:solidFill>
                <a:ea typeface="Arial"/>
                <a:cs typeface="Arial"/>
                <a:sym typeface="Arial"/>
              </a:rPr>
              <a:t>in 2025-2026</a:t>
            </a:r>
            <a:endParaRPr sz="2400" dirty="0"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i="0" u="none" strike="noStrike" cap="none" dirty="0">
              <a:solidFill>
                <a:schemeClr val="dk1"/>
              </a:solidFill>
              <a:ea typeface="Arial"/>
              <a:cs typeface="Arial"/>
              <a:sym typeface="Arial"/>
            </a:endParaRPr>
          </a:p>
        </p:txBody>
      </p:sp>
      <p:pic>
        <p:nvPicPr>
          <p:cNvPr id="6" name="Google Shape;213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24777" y="2749839"/>
            <a:ext cx="5435999" cy="233241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214;p26"/>
          <p:cNvSpPr txBox="1"/>
          <p:nvPr/>
        </p:nvSpPr>
        <p:spPr>
          <a:xfrm>
            <a:off x="7543875" y="5082250"/>
            <a:ext cx="38778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2100" dirty="0" err="1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Timeline</a:t>
            </a:r>
            <a:r>
              <a:rPr lang="pt-PT" sz="210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PT" sz="2100" dirty="0" err="1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of</a:t>
            </a:r>
            <a:r>
              <a:rPr lang="pt-PT" sz="210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 1755-like tsunami </a:t>
            </a:r>
            <a:r>
              <a:rPr lang="pt-PT" sz="2100" dirty="0" err="1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propagation</a:t>
            </a:r>
            <a:r>
              <a:rPr lang="pt-PT" sz="210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 in NE </a:t>
            </a:r>
            <a:r>
              <a:rPr lang="pt-PT" sz="2100" dirty="0" err="1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Atlantic</a:t>
            </a:r>
            <a:endParaRPr sz="2100" dirty="0">
              <a:solidFill>
                <a:schemeClr val="accent5">
                  <a:lumMod val="75000"/>
                </a:schemeClr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722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gnaposto contenuto 4" descr="Immagine che contiene testo, mappa, diagramma, linea&#10;&#10;Descrizione generata automaticamente">
            <a:extLst>
              <a:ext uri="{FF2B5EF4-FFF2-40B4-BE49-F238E27FC236}">
                <a16:creationId xmlns="" xmlns:a16="http://schemas.microsoft.com/office/drawing/2014/main" id="{31EA36B8-8025-C784-020B-4DCD091BE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71043"/>
            <a:ext cx="5723243" cy="4313936"/>
          </a:xfrm>
          <a:prstGeom prst="rect">
            <a:avLst/>
          </a:prstGeom>
        </p:spPr>
      </p:pic>
      <p:sp>
        <p:nvSpPr>
          <p:cNvPr id="3" name="Titolo 1">
            <a:extLst>
              <a:ext uri="{FF2B5EF4-FFF2-40B4-BE49-F238E27FC236}">
                <a16:creationId xmlns="" xmlns:a16="http://schemas.microsoft.com/office/drawing/2014/main" id="{E348FA24-3F9F-66E5-CB4A-40B2C76FB2CC}"/>
              </a:ext>
            </a:extLst>
          </p:cNvPr>
          <p:cNvSpPr txBox="1">
            <a:spLocks/>
          </p:cNvSpPr>
          <p:nvPr/>
        </p:nvSpPr>
        <p:spPr>
          <a:xfrm>
            <a:off x="-261801" y="370862"/>
            <a:ext cx="6671861" cy="741724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>
                <a:solidFill>
                  <a:schemeClr val="accent5"/>
                </a:solidFill>
                <a:latin typeface="+mn-lt"/>
              </a:rPr>
              <a:t>WESTERN IONIAN SEA INFRASTRUCTURE</a:t>
            </a:r>
          </a:p>
          <a:p>
            <a:r>
              <a:rPr lang="en-GB" sz="2800" dirty="0" smtClean="0">
                <a:solidFill>
                  <a:schemeClr val="accent5"/>
                </a:solidFill>
                <a:latin typeface="+mn-lt"/>
              </a:rPr>
              <a:t>Deployed December 2023</a:t>
            </a:r>
            <a:endParaRPr lang="it-IT" sz="2800" dirty="0">
              <a:solidFill>
                <a:schemeClr val="accent5"/>
              </a:solidFill>
              <a:latin typeface="+mn-lt"/>
            </a:endParaRPr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8963" y="4861767"/>
            <a:ext cx="1625600" cy="736600"/>
          </a:xfrm>
          <a:prstGeom prst="rect">
            <a:avLst/>
          </a:prstGeom>
        </p:spPr>
      </p:pic>
      <p:pic>
        <p:nvPicPr>
          <p:cNvPr id="7" name="Immagine 6" descr="Immagine che contiene testo, monitor, Visualizzatore, computer&#10;&#10;Descrizione generata automaticamente">
            <a:extLst>
              <a:ext uri="{FF2B5EF4-FFF2-40B4-BE49-F238E27FC236}">
                <a16:creationId xmlns="" xmlns:a16="http://schemas.microsoft.com/office/drawing/2014/main" id="{88B6F5EA-2563-6BAD-44BD-1AA9E2F63B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551" y="4478020"/>
            <a:ext cx="2689905" cy="1306959"/>
          </a:xfrm>
          <a:prstGeom prst="rect">
            <a:avLst/>
          </a:prstGeom>
        </p:spPr>
      </p:pic>
      <p:pic>
        <p:nvPicPr>
          <p:cNvPr id="8" name="Segnaposto contenuto 4" descr="Immagine che contiene schermata, Policromia&#10;&#10;Descrizione generata automaticamente">
            <a:extLst>
              <a:ext uri="{FF2B5EF4-FFF2-40B4-BE49-F238E27FC236}">
                <a16:creationId xmlns="" xmlns:a16="http://schemas.microsoft.com/office/drawing/2014/main" id="{2FF98DF6-B535-90B4-17BB-286AE8E6B7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5551" y="1041799"/>
            <a:ext cx="2951289" cy="1590929"/>
          </a:xfrm>
          <a:prstGeom prst="rect">
            <a:avLst/>
          </a:prstGeom>
        </p:spPr>
      </p:pic>
      <p:pic>
        <p:nvPicPr>
          <p:cNvPr id="9" name="Immagine 8" descr="Immagine che contiene schermata, Policromia&#10;&#10;Descrizione generata automaticamente">
            <a:extLst>
              <a:ext uri="{FF2B5EF4-FFF2-40B4-BE49-F238E27FC236}">
                <a16:creationId xmlns="" xmlns:a16="http://schemas.microsoft.com/office/drawing/2014/main" id="{7BE78F30-0730-CE62-821C-19D355CDB3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5551" y="2699338"/>
            <a:ext cx="2951289" cy="1599384"/>
          </a:xfrm>
          <a:prstGeom prst="rect">
            <a:avLst/>
          </a:prstGeom>
        </p:spPr>
      </p:pic>
      <p:pic>
        <p:nvPicPr>
          <p:cNvPr id="10" name="Immagine 9" descr="Immagine che contiene testo, Carattere, schermata, linea&#10;&#10;Descrizione generata automaticamente">
            <a:extLst>
              <a:ext uri="{FF2B5EF4-FFF2-40B4-BE49-F238E27FC236}">
                <a16:creationId xmlns="" xmlns:a16="http://schemas.microsoft.com/office/drawing/2014/main" id="{7494E2BD-356E-76E0-B8A1-FF879DDB4EA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91" t="10169" r="6472" b="7699"/>
          <a:stretch/>
        </p:blipFill>
        <p:spPr>
          <a:xfrm>
            <a:off x="8737642" y="4354607"/>
            <a:ext cx="3415005" cy="2146041"/>
          </a:xfrm>
          <a:prstGeom prst="rect">
            <a:avLst/>
          </a:prstGeom>
        </p:spPr>
      </p:pic>
      <p:sp>
        <p:nvSpPr>
          <p:cNvPr id="11" name="Rettangolo 10"/>
          <p:cNvSpPr/>
          <p:nvPr/>
        </p:nvSpPr>
        <p:spPr>
          <a:xfrm>
            <a:off x="9201251" y="1132324"/>
            <a:ext cx="29155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 Narrow" panose="020B0606020202030204" pitchFamily="34" charset="0"/>
              </a:rPr>
              <a:t> </a:t>
            </a:r>
            <a:r>
              <a:rPr lang="en-GB" dirty="0" smtClean="0">
                <a:latin typeface="Arial Narrow" panose="020B0606020202030204" pitchFamily="34" charset="0"/>
              </a:rPr>
              <a:t>WEST </a:t>
            </a:r>
            <a:r>
              <a:rPr lang="en-GB" dirty="0">
                <a:latin typeface="Arial Narrow" panose="020B0606020202030204" pitchFamily="34" charset="0"/>
              </a:rPr>
              <a:t>COAST, </a:t>
            </a:r>
            <a:r>
              <a:rPr lang="en-GB" dirty="0" smtClean="0">
                <a:latin typeface="Arial Narrow" panose="020B0606020202030204" pitchFamily="34" charset="0"/>
              </a:rPr>
              <a:t>EASTERN HONSHU</a:t>
            </a:r>
            <a:r>
              <a:rPr lang="en-GB" dirty="0">
                <a:latin typeface="Arial Narrow" panose="020B0606020202030204" pitchFamily="34" charset="0"/>
              </a:rPr>
              <a:t>, </a:t>
            </a:r>
            <a:r>
              <a:rPr lang="en-GB" dirty="0" smtClean="0">
                <a:latin typeface="Arial Narrow" panose="020B0606020202030204" pitchFamily="34" charset="0"/>
              </a:rPr>
              <a:t>JAPAN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 Narrow" panose="020B0606020202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 Narrow" panose="020B0606020202030204" pitchFamily="34" charset="0"/>
              </a:rPr>
              <a:t> 01/01/2024 07:10  </a:t>
            </a:r>
            <a:r>
              <a:rPr lang="en-GB" dirty="0" err="1">
                <a:latin typeface="Arial Narrow" panose="020B0606020202030204" pitchFamily="34" charset="0"/>
              </a:rPr>
              <a:t>M</a:t>
            </a:r>
            <a:r>
              <a:rPr lang="en-GB" baseline="-25000" dirty="0" err="1">
                <a:latin typeface="Arial Narrow" panose="020B0606020202030204" pitchFamily="34" charset="0"/>
              </a:rPr>
              <a:t>wpd</a:t>
            </a:r>
            <a:r>
              <a:rPr lang="en-GB" dirty="0">
                <a:latin typeface="Arial Narrow" panose="020B0606020202030204" pitchFamily="34" charset="0"/>
              </a:rPr>
              <a:t> 7.4</a:t>
            </a:r>
          </a:p>
        </p:txBody>
      </p:sp>
      <p:pic>
        <p:nvPicPr>
          <p:cNvPr id="12" name="Google Shape;196;p25"/>
          <p:cNvPicPr preferRelativeResize="0"/>
          <p:nvPr/>
        </p:nvPicPr>
        <p:blipFill rotWithShape="1">
          <a:blip r:embed="rId8">
            <a:alphaModFix/>
          </a:blip>
          <a:srcRect b="35860"/>
          <a:stretch/>
        </p:blipFill>
        <p:spPr>
          <a:xfrm>
            <a:off x="10898941" y="74683"/>
            <a:ext cx="1253706" cy="695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78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66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4;p25"/>
          <p:cNvSpPr/>
          <p:nvPr/>
        </p:nvSpPr>
        <p:spPr>
          <a:xfrm>
            <a:off x="1" y="3826412"/>
            <a:ext cx="12168454" cy="3031588"/>
          </a:xfrm>
          <a:prstGeom prst="round2SameRect">
            <a:avLst>
              <a:gd name="adj1" fmla="val 16667"/>
              <a:gd name="adj2" fmla="val 0"/>
            </a:avLst>
          </a:prstGeom>
          <a:solidFill>
            <a:srgbClr val="FFC000"/>
          </a:solidFill>
          <a:ln w="25400" cap="flat" cmpd="sng">
            <a:solidFill>
              <a:srgbClr val="31538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Google Shape;195;p25"/>
          <p:cNvSpPr txBox="1"/>
          <p:nvPr/>
        </p:nvSpPr>
        <p:spPr>
          <a:xfrm>
            <a:off x="-1" y="0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NON-SEISMIC TSUNAMI SOURCES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Google Shape;196;p25"/>
          <p:cNvPicPr preferRelativeResize="0"/>
          <p:nvPr/>
        </p:nvPicPr>
        <p:blipFill rotWithShape="1">
          <a:blip r:embed="rId4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Google Shape;197;p25"/>
          <p:cNvGrpSpPr/>
          <p:nvPr/>
        </p:nvGrpSpPr>
        <p:grpSpPr>
          <a:xfrm>
            <a:off x="81920" y="4674013"/>
            <a:ext cx="3413760" cy="1895463"/>
            <a:chOff x="176258" y="836980"/>
            <a:chExt cx="4842510" cy="2767149"/>
          </a:xfrm>
        </p:grpSpPr>
        <p:pic>
          <p:nvPicPr>
            <p:cNvPr id="6" name="Google Shape;198;p25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76258" y="836980"/>
              <a:ext cx="4842510" cy="276714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Google Shape;199;p25"/>
            <p:cNvSpPr/>
            <p:nvPr/>
          </p:nvSpPr>
          <p:spPr>
            <a:xfrm>
              <a:off x="2366561" y="2032073"/>
              <a:ext cx="477829" cy="365760"/>
            </a:xfrm>
            <a:prstGeom prst="roundRect">
              <a:avLst>
                <a:gd name="adj" fmla="val 16667"/>
              </a:avLst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8" name="Google Shape;200;p25"/>
          <p:cNvSpPr txBox="1"/>
          <p:nvPr/>
        </p:nvSpPr>
        <p:spPr>
          <a:xfrm>
            <a:off x="172027" y="795438"/>
            <a:ext cx="7475550" cy="2800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ICG/NEAMTWS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at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February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2024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session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DECIDED to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establish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a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new</a:t>
            </a:r>
            <a:endParaRPr sz="2200"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200" b="1" i="0" u="none" strike="noStrike" cap="none" dirty="0">
              <a:solidFill>
                <a:srgbClr val="000000"/>
              </a:solidFill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2200" b="1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Task</a:t>
            </a:r>
            <a:r>
              <a:rPr lang="pt-PT" sz="2200" b="1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Team </a:t>
            </a:r>
            <a:r>
              <a:rPr lang="pt-PT" sz="2200" b="1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on</a:t>
            </a:r>
            <a:r>
              <a:rPr lang="pt-PT" sz="2200" b="1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Non-</a:t>
            </a:r>
            <a:r>
              <a:rPr lang="pt-PT" sz="2200" b="1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Seismic</a:t>
            </a:r>
            <a:r>
              <a:rPr lang="pt-PT" sz="2200" b="1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Tsunami</a:t>
            </a:r>
            <a:endParaRPr sz="2200"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200" b="0" i="0" u="none" strike="noStrike" cap="none" dirty="0">
              <a:solidFill>
                <a:srgbClr val="000000"/>
              </a:solidFill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Among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other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issues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,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this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TT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will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be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important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to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foster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integration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of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TWS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specifically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conceived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for non-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seismic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tsunami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with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those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already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operating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for </a:t>
            </a:r>
            <a:r>
              <a:rPr lang="pt-PT" sz="2200" b="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seismic</a:t>
            </a:r>
            <a:r>
              <a:rPr lang="pt-PT" sz="2200" b="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tsunami</a:t>
            </a:r>
            <a:endParaRPr sz="2200" dirty="0"/>
          </a:p>
        </p:txBody>
      </p:sp>
      <p:pic>
        <p:nvPicPr>
          <p:cNvPr id="9" name="Google Shape;201;p25"/>
          <p:cNvPicPr preferRelativeResize="0"/>
          <p:nvPr/>
        </p:nvPicPr>
        <p:blipFill rotWithShape="1">
          <a:blip r:embed="rId6">
            <a:alphaModFix/>
          </a:blip>
          <a:srcRect t="19718" b="23944"/>
          <a:stretch/>
        </p:blipFill>
        <p:spPr>
          <a:xfrm>
            <a:off x="6267262" y="4582512"/>
            <a:ext cx="2760630" cy="20569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202;p2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520975" y="4674013"/>
            <a:ext cx="2714687" cy="1747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203;p25"/>
          <p:cNvPicPr preferRelativeResize="0"/>
          <p:nvPr/>
        </p:nvPicPr>
        <p:blipFill rotWithShape="1">
          <a:blip r:embed="rId8">
            <a:alphaModFix/>
          </a:blip>
          <a:srcRect l="7208"/>
          <a:stretch/>
        </p:blipFill>
        <p:spPr>
          <a:xfrm>
            <a:off x="9059492" y="4345772"/>
            <a:ext cx="3024554" cy="229373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204;p25"/>
          <p:cNvSpPr txBox="1"/>
          <p:nvPr/>
        </p:nvSpPr>
        <p:spPr>
          <a:xfrm>
            <a:off x="4346917" y="4002477"/>
            <a:ext cx="389080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TEWS for Stromboli volcano, Italy</a:t>
            </a:r>
            <a:endParaRPr/>
          </a:p>
        </p:txBody>
      </p:sp>
      <p:pic>
        <p:nvPicPr>
          <p:cNvPr id="13" name="Stromboli Short Sciara del fuoco tsunam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381797" y="1011320"/>
            <a:ext cx="4702249" cy="2645015"/>
          </a:xfrm>
          <a:prstGeom prst="rect">
            <a:avLst/>
          </a:prstGeom>
        </p:spPr>
      </p:pic>
      <p:pic>
        <p:nvPicPr>
          <p:cNvPr id="14" name="Immagine 1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346138" y="695707"/>
            <a:ext cx="5463507" cy="57986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94783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4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000">
              <a:schemeClr val="accent1">
                <a:lumMod val="45000"/>
                <a:lumOff val="55000"/>
              </a:schemeClr>
            </a:gs>
            <a:gs pos="1400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33;p28"/>
          <p:cNvSpPr txBox="1"/>
          <p:nvPr/>
        </p:nvSpPr>
        <p:spPr>
          <a:xfrm>
            <a:off x="-1" y="0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TSUNAMI BUOYS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Google Shape;234;p28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768169" y="0"/>
            <a:ext cx="1423831" cy="79011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Google Shape;235;p28"/>
          <p:cNvGrpSpPr/>
          <p:nvPr/>
        </p:nvGrpSpPr>
        <p:grpSpPr>
          <a:xfrm>
            <a:off x="2163068" y="874368"/>
            <a:ext cx="6636969" cy="6037958"/>
            <a:chOff x="119135" y="736323"/>
            <a:chExt cx="6636969" cy="6037958"/>
          </a:xfrm>
        </p:grpSpPr>
        <p:pic>
          <p:nvPicPr>
            <p:cNvPr id="5" name="Google Shape;236;p2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19135" y="3499253"/>
              <a:ext cx="6636969" cy="327502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Google Shape;237;p28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119135" y="736323"/>
              <a:ext cx="4523203" cy="250376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Google Shape;238;p28"/>
            <p:cNvSpPr/>
            <p:nvPr/>
          </p:nvSpPr>
          <p:spPr>
            <a:xfrm>
              <a:off x="1997613" y="1662468"/>
              <a:ext cx="1167618" cy="1012874"/>
            </a:xfrm>
            <a:prstGeom prst="rect">
              <a:avLst/>
            </a:prstGeom>
            <a:solidFill>
              <a:srgbClr val="FF0000">
                <a:alpha val="49803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8" name="Google Shape;239;p28"/>
            <p:cNvCxnSpPr/>
            <p:nvPr/>
          </p:nvCxnSpPr>
          <p:spPr>
            <a:xfrm>
              <a:off x="1997613" y="2675342"/>
              <a:ext cx="196947" cy="823911"/>
            </a:xfrm>
            <a:prstGeom prst="straightConnector1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9" name="Google Shape;240;p28"/>
            <p:cNvCxnSpPr/>
            <p:nvPr/>
          </p:nvCxnSpPr>
          <p:spPr>
            <a:xfrm>
              <a:off x="3165231" y="2675342"/>
              <a:ext cx="3560842" cy="823911"/>
            </a:xfrm>
            <a:prstGeom prst="straightConnector1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0" name="Google Shape;241;p28"/>
          <p:cNvSpPr txBox="1"/>
          <p:nvPr/>
        </p:nvSpPr>
        <p:spPr>
          <a:xfrm>
            <a:off x="6796625" y="1007243"/>
            <a:ext cx="5539350" cy="2123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Wingdings" charset="2"/>
              <a:buChar char="Ø"/>
            </a:pP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2 tsunami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buoys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will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installed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in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Ionian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sea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by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2025</a:t>
            </a:r>
            <a:endParaRPr sz="2200" i="0" u="none" strike="noStrike" cap="none" dirty="0">
              <a:solidFill>
                <a:srgbClr val="000000"/>
              </a:solidFill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Wingdings" charset="2"/>
              <a:buChar char="Ø"/>
            </a:pP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Location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and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technical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requirements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decided</a:t>
            </a:r>
            <a:endParaRPr sz="2200" i="0" u="none" strike="noStrike" cap="none" dirty="0">
              <a:solidFill>
                <a:srgbClr val="000000"/>
              </a:solidFill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Wingdings" charset="2"/>
              <a:buChar char="Ø"/>
            </a:pP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A </a:t>
            </a:r>
            <a:r>
              <a:rPr lang="pt-PT" sz="2200" dirty="0" err="1"/>
              <a:t>E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uropean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tender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will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finalized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in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next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few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months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endParaRPr sz="2200" dirty="0"/>
          </a:p>
        </p:txBody>
      </p:sp>
    </p:spTree>
    <p:extLst>
      <p:ext uri="{BB962C8B-B14F-4D97-AF65-F5344CB8AC3E}">
        <p14:creationId xmlns:p14="http://schemas.microsoft.com/office/powerpoint/2010/main" val="179075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0" y="2346385"/>
            <a:ext cx="534837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3 - MITIGATION 2023-2024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75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4" y="695707"/>
            <a:ext cx="10686692" cy="616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5-Point Star 35"/>
          <p:cNvSpPr/>
          <p:nvPr/>
        </p:nvSpPr>
        <p:spPr>
          <a:xfrm>
            <a:off x="7204202" y="5029018"/>
            <a:ext cx="397296" cy="329606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5-Point Star 36"/>
          <p:cNvSpPr/>
          <p:nvPr/>
        </p:nvSpPr>
        <p:spPr>
          <a:xfrm>
            <a:off x="947326" y="3777416"/>
            <a:ext cx="397296" cy="329606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bject 16"/>
          <p:cNvSpPr txBox="1">
            <a:spLocks/>
          </p:cNvSpPr>
          <p:nvPr/>
        </p:nvSpPr>
        <p:spPr>
          <a:xfrm>
            <a:off x="2223999" y="-629856"/>
            <a:ext cx="8543925" cy="1325563"/>
          </a:xfrm>
          <a:prstGeom prst="rect">
            <a:avLst/>
          </a:prstGeom>
        </p:spPr>
        <p:txBody>
          <a:bodyPr vert="horz" wrap="square" lIns="0" tIns="477520" rIns="0" bIns="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3035">
              <a:lnSpc>
                <a:spcPct val="100000"/>
              </a:lnSpc>
              <a:tabLst>
                <a:tab pos="7607934" algn="l"/>
              </a:tabLst>
            </a:pPr>
            <a:r>
              <a:rPr lang="it-IT" sz="4000" b="1" u="sng" spc="-55" dirty="0" smtClean="0">
                <a:solidFill>
                  <a:schemeClr val="tx2"/>
                </a:solidFill>
                <a:latin typeface="Calibri Light"/>
                <a:cs typeface="Calibri Light"/>
              </a:rPr>
              <a:t>N</a:t>
            </a:r>
            <a:r>
              <a:rPr lang="it-IT" sz="4000" b="1" u="sng" spc="-95" dirty="0" smtClean="0">
                <a:solidFill>
                  <a:schemeClr val="tx2"/>
                </a:solidFill>
                <a:latin typeface="Calibri Light"/>
                <a:cs typeface="Calibri Light"/>
              </a:rPr>
              <a:t>E</a:t>
            </a:r>
            <a:r>
              <a:rPr lang="it-IT" sz="4000" b="1" u="sng" spc="-60" dirty="0" smtClean="0">
                <a:solidFill>
                  <a:schemeClr val="tx2"/>
                </a:solidFill>
                <a:latin typeface="Calibri Light"/>
                <a:cs typeface="Calibri Light"/>
              </a:rPr>
              <a:t>A</a:t>
            </a:r>
            <a:r>
              <a:rPr lang="it-IT" sz="4000" b="1" u="sng" spc="-50" dirty="0" smtClean="0">
                <a:solidFill>
                  <a:schemeClr val="tx2"/>
                </a:solidFill>
                <a:latin typeface="Calibri Light"/>
                <a:cs typeface="Calibri Light"/>
              </a:rPr>
              <a:t>M</a:t>
            </a:r>
            <a:r>
              <a:rPr lang="it-IT" sz="4000" b="1" u="sng" spc="-225" dirty="0" smtClean="0">
                <a:solidFill>
                  <a:schemeClr val="tx2"/>
                </a:solidFill>
                <a:latin typeface="Calibri Light"/>
                <a:cs typeface="Calibri Light"/>
              </a:rPr>
              <a:t>W</a:t>
            </a:r>
            <a:r>
              <a:rPr lang="it-IT" sz="4000" b="1" u="sng" spc="-165" dirty="0" smtClean="0">
                <a:solidFill>
                  <a:schemeClr val="tx2"/>
                </a:solidFill>
                <a:latin typeface="Calibri Light"/>
                <a:cs typeface="Calibri Light"/>
              </a:rPr>
              <a:t>a</a:t>
            </a:r>
            <a:r>
              <a:rPr lang="it-IT" sz="4000" b="1" u="sng" spc="-100" dirty="0" smtClean="0">
                <a:solidFill>
                  <a:schemeClr val="tx2"/>
                </a:solidFill>
                <a:latin typeface="Calibri Light"/>
                <a:cs typeface="Calibri Light"/>
              </a:rPr>
              <a:t>v</a:t>
            </a:r>
            <a:r>
              <a:rPr lang="it-IT" sz="4000" b="1" u="sng" spc="-45" dirty="0" smtClean="0">
                <a:solidFill>
                  <a:schemeClr val="tx2"/>
                </a:solidFill>
                <a:latin typeface="Calibri Light"/>
                <a:cs typeface="Calibri Light"/>
              </a:rPr>
              <a:t>e2</a:t>
            </a:r>
            <a:r>
              <a:rPr lang="it-IT" sz="4000" b="1" u="sng" spc="-50" dirty="0" smtClean="0">
                <a:solidFill>
                  <a:schemeClr val="tx2"/>
                </a:solidFill>
                <a:latin typeface="Calibri Light"/>
                <a:cs typeface="Calibri Light"/>
              </a:rPr>
              <a:t>3 </a:t>
            </a:r>
            <a:r>
              <a:rPr lang="it-IT" sz="4000" b="1" u="sng" spc="-50" dirty="0" err="1" smtClean="0">
                <a:solidFill>
                  <a:schemeClr val="tx2"/>
                </a:solidFill>
                <a:latin typeface="Calibri Light"/>
                <a:cs typeface="Calibri Light"/>
              </a:rPr>
              <a:t>scenarios</a:t>
            </a:r>
            <a:r>
              <a:rPr lang="it-IT" sz="4000" b="1" u="sng" spc="-50" dirty="0" smtClean="0">
                <a:solidFill>
                  <a:schemeClr val="tx2"/>
                </a:solidFill>
                <a:latin typeface="Calibri Light"/>
                <a:cs typeface="Calibri Light"/>
              </a:rPr>
              <a:t>, Nov. 6-7, 2023</a:t>
            </a:r>
            <a:endParaRPr lang="it-IT" sz="4000" b="1" dirty="0">
              <a:solidFill>
                <a:schemeClr val="tx2"/>
              </a:solidFill>
              <a:latin typeface="Calibri Light"/>
              <a:cs typeface="Calibri Light"/>
            </a:endParaRPr>
          </a:p>
        </p:txBody>
      </p:sp>
      <p:sp>
        <p:nvSpPr>
          <p:cNvPr id="9" name="TextBox 27"/>
          <p:cNvSpPr txBox="1"/>
          <p:nvPr/>
        </p:nvSpPr>
        <p:spPr>
          <a:xfrm>
            <a:off x="983438" y="1587673"/>
            <a:ext cx="2744354" cy="923330"/>
          </a:xfrm>
          <a:prstGeom prst="rect">
            <a:avLst/>
          </a:prstGeom>
          <a:solidFill>
            <a:schemeClr val="bg1">
              <a:lumMod val="65000"/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North Eastern Atlantic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Joint scenario (Mw=8.5) by </a:t>
            </a:r>
            <a:r>
              <a:rPr lang="en-US" b="1" dirty="0">
                <a:solidFill>
                  <a:schemeClr val="bg1"/>
                </a:solidFill>
              </a:rPr>
              <a:t>IPMA</a:t>
            </a:r>
            <a:r>
              <a:rPr lang="en-US" dirty="0">
                <a:solidFill>
                  <a:schemeClr val="bg1"/>
                </a:solidFill>
              </a:rPr>
              <a:t> &amp; </a:t>
            </a:r>
            <a:r>
              <a:rPr lang="en-US" b="1" dirty="0">
                <a:solidFill>
                  <a:schemeClr val="bg1"/>
                </a:solidFill>
              </a:rPr>
              <a:t>CENALT</a:t>
            </a:r>
          </a:p>
        </p:txBody>
      </p:sp>
      <p:sp>
        <p:nvSpPr>
          <p:cNvPr id="10" name="TextBox 28"/>
          <p:cNvSpPr txBox="1"/>
          <p:nvPr/>
        </p:nvSpPr>
        <p:spPr>
          <a:xfrm>
            <a:off x="5220701" y="5671494"/>
            <a:ext cx="2866986" cy="923330"/>
          </a:xfrm>
          <a:prstGeom prst="rect">
            <a:avLst/>
          </a:prstGeom>
          <a:solidFill>
            <a:schemeClr val="bg1">
              <a:lumMod val="65000"/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Eastern Mediterranean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Joint Scenario (Mw=8.1) by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INGV, NOA</a:t>
            </a: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&amp;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KOERI </a:t>
            </a:r>
          </a:p>
        </p:txBody>
      </p:sp>
      <p:cxnSp>
        <p:nvCxnSpPr>
          <p:cNvPr id="11" name="Straight Arrow Connector 29"/>
          <p:cNvCxnSpPr>
            <a:cxnSpLocks/>
          </p:cNvCxnSpPr>
          <p:nvPr/>
        </p:nvCxnSpPr>
        <p:spPr>
          <a:xfrm flipH="1">
            <a:off x="1265197" y="2576503"/>
            <a:ext cx="877246" cy="1222745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31"/>
          <p:cNvCxnSpPr>
            <a:cxnSpLocks/>
          </p:cNvCxnSpPr>
          <p:nvPr/>
        </p:nvCxnSpPr>
        <p:spPr>
          <a:xfrm flipV="1">
            <a:off x="6495962" y="5358624"/>
            <a:ext cx="708240" cy="378371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">
            <a:extLst>
              <a:ext uri="{FF2B5EF4-FFF2-40B4-BE49-F238E27FC236}">
                <a16:creationId xmlns:a16="http://schemas.microsoft.com/office/drawing/2014/main" xmlns="" id="{9516E5D3-1BB6-EB5E-3767-7A5E04B5E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777"/>
            <a:ext cx="2282798" cy="731520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xmlns="" id="{05D4F589-3C9F-BE50-319B-74CA3139AAA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12" t="10314"/>
          <a:stretch/>
        </p:blipFill>
        <p:spPr>
          <a:xfrm>
            <a:off x="6830799" y="1796144"/>
            <a:ext cx="3937125" cy="2236070"/>
          </a:xfrm>
          <a:prstGeom prst="rect">
            <a:avLst/>
          </a:prstGeom>
        </p:spPr>
      </p:pic>
      <p:pic>
        <p:nvPicPr>
          <p:cNvPr id="15" name="Picture 6" descr="A picture containing text, map, screenshot, multimedia software&#10;&#10;Description automatically generated">
            <a:extLst>
              <a:ext uri="{FF2B5EF4-FFF2-40B4-BE49-F238E27FC236}">
                <a16:creationId xmlns:a16="http://schemas.microsoft.com/office/drawing/2014/main" xmlns="" id="{34E9827C-9716-FFF1-8D77-24E07194ADE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5634"/>
          <a:stretch/>
        </p:blipFill>
        <p:spPr bwMode="auto">
          <a:xfrm>
            <a:off x="1703821" y="3367585"/>
            <a:ext cx="3287868" cy="3097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83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bject 16">
            <a:extLst>
              <a:ext uri="{FF2B5EF4-FFF2-40B4-BE49-F238E27FC236}">
                <a16:creationId xmlns:a16="http://schemas.microsoft.com/office/drawing/2014/main" xmlns="" id="{373ABDBA-5520-B169-707E-B6D2A5A737E9}"/>
              </a:ext>
            </a:extLst>
          </p:cNvPr>
          <p:cNvSpPr txBox="1">
            <a:spLocks/>
          </p:cNvSpPr>
          <p:nvPr/>
        </p:nvSpPr>
        <p:spPr>
          <a:xfrm>
            <a:off x="1804202" y="-566605"/>
            <a:ext cx="8543925" cy="1325563"/>
          </a:xfrm>
          <a:prstGeom prst="rect">
            <a:avLst/>
          </a:prstGeom>
        </p:spPr>
        <p:txBody>
          <a:bodyPr vert="horz" wrap="square" lIns="0" tIns="477520" rIns="0" bIns="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3035">
              <a:lnSpc>
                <a:spcPct val="100000"/>
              </a:lnSpc>
              <a:tabLst>
                <a:tab pos="7607934" algn="l"/>
              </a:tabLst>
            </a:pPr>
            <a:r>
              <a:rPr lang="it-IT" sz="4000" u="sng" spc="-55" smtClean="0">
                <a:latin typeface="Calibri Light"/>
                <a:cs typeface="Calibri Light"/>
              </a:rPr>
              <a:t>N</a:t>
            </a:r>
            <a:r>
              <a:rPr lang="it-IT" sz="4000" u="sng" spc="-95" smtClean="0">
                <a:latin typeface="Calibri Light"/>
                <a:cs typeface="Calibri Light"/>
              </a:rPr>
              <a:t>E</a:t>
            </a:r>
            <a:r>
              <a:rPr lang="it-IT" sz="4000" u="sng" spc="-60" smtClean="0">
                <a:latin typeface="Calibri Light"/>
                <a:cs typeface="Calibri Light"/>
              </a:rPr>
              <a:t>A</a:t>
            </a:r>
            <a:r>
              <a:rPr lang="it-IT" sz="4000" u="sng" spc="-50" smtClean="0">
                <a:latin typeface="Calibri Light"/>
                <a:cs typeface="Calibri Light"/>
              </a:rPr>
              <a:t>M</a:t>
            </a:r>
            <a:r>
              <a:rPr lang="it-IT" sz="4000" u="sng" spc="-225" smtClean="0">
                <a:latin typeface="Calibri Light"/>
                <a:cs typeface="Calibri Light"/>
              </a:rPr>
              <a:t>W</a:t>
            </a:r>
            <a:r>
              <a:rPr lang="it-IT" sz="4000" u="sng" spc="-165" smtClean="0">
                <a:latin typeface="Calibri Light"/>
                <a:cs typeface="Calibri Light"/>
              </a:rPr>
              <a:t>a</a:t>
            </a:r>
            <a:r>
              <a:rPr lang="it-IT" sz="4000" u="sng" spc="-100" smtClean="0">
                <a:latin typeface="Calibri Light"/>
                <a:cs typeface="Calibri Light"/>
              </a:rPr>
              <a:t>v</a:t>
            </a:r>
            <a:r>
              <a:rPr lang="it-IT" sz="4000" u="sng" spc="-45" smtClean="0">
                <a:latin typeface="Calibri Light"/>
                <a:cs typeface="Calibri Light"/>
              </a:rPr>
              <a:t>e2</a:t>
            </a:r>
            <a:r>
              <a:rPr lang="it-IT" sz="4000" u="sng" spc="-50" smtClean="0">
                <a:latin typeface="Calibri Light"/>
                <a:cs typeface="Calibri Light"/>
              </a:rPr>
              <a:t>3 &amp; Tsunami Ready</a:t>
            </a:r>
            <a:endParaRPr lang="it-IT" sz="4000" dirty="0">
              <a:latin typeface="Calibri Light"/>
              <a:cs typeface="Calibri Light"/>
            </a:endParaRPr>
          </a:p>
        </p:txBody>
      </p:sp>
      <p:pic>
        <p:nvPicPr>
          <p:cNvPr id="25" name="Picture 1">
            <a:extLst>
              <a:ext uri="{FF2B5EF4-FFF2-40B4-BE49-F238E27FC236}">
                <a16:creationId xmlns:a16="http://schemas.microsoft.com/office/drawing/2014/main" xmlns="" id="{7F06DE63-A3F0-6076-9A63-5F5DE4298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9" y="23621"/>
            <a:ext cx="2282798" cy="731520"/>
          </a:xfrm>
          <a:prstGeom prst="rect">
            <a:avLst/>
          </a:prstGeom>
        </p:spPr>
      </p:pic>
      <p:grpSp>
        <p:nvGrpSpPr>
          <p:cNvPr id="28" name="Gruppo 27"/>
          <p:cNvGrpSpPr/>
          <p:nvPr/>
        </p:nvGrpSpPr>
        <p:grpSpPr>
          <a:xfrm>
            <a:off x="258560" y="914402"/>
            <a:ext cx="11283042" cy="5603240"/>
            <a:chOff x="659795" y="1393798"/>
            <a:chExt cx="9328232" cy="5140171"/>
          </a:xfrm>
        </p:grpSpPr>
        <p:pic>
          <p:nvPicPr>
            <p:cNvPr id="4" name="Picture 2">
              <a:extLst>
                <a:ext uri="{FF2B5EF4-FFF2-40B4-BE49-F238E27FC236}">
                  <a16:creationId xmlns:a16="http://schemas.microsoft.com/office/drawing/2014/main" xmlns="" id="{0A217E42-8AD6-E488-D3C7-F2D8175A38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9840" y="1393798"/>
              <a:ext cx="8908187" cy="5140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Oval 14">
              <a:extLst>
                <a:ext uri="{FF2B5EF4-FFF2-40B4-BE49-F238E27FC236}">
                  <a16:creationId xmlns:a16="http://schemas.microsoft.com/office/drawing/2014/main" xmlns="" id="{FEBF41BC-ECB5-9139-CFD8-3EF3A3BE9C15}"/>
                </a:ext>
              </a:extLst>
            </p:cNvPr>
            <p:cNvSpPr/>
            <p:nvPr/>
          </p:nvSpPr>
          <p:spPr>
            <a:xfrm>
              <a:off x="9269009" y="4474913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6" name="Oval 16">
              <a:extLst>
                <a:ext uri="{FF2B5EF4-FFF2-40B4-BE49-F238E27FC236}">
                  <a16:creationId xmlns:a16="http://schemas.microsoft.com/office/drawing/2014/main" xmlns="" id="{35FFD92D-F6E3-3A9F-0262-157C56C62475}"/>
                </a:ext>
              </a:extLst>
            </p:cNvPr>
            <p:cNvSpPr/>
            <p:nvPr/>
          </p:nvSpPr>
          <p:spPr>
            <a:xfrm>
              <a:off x="8764486" y="5707700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xmlns="" id="{4A0B0AF3-06AD-BC2D-A4A3-FBEFA66EAD69}"/>
                </a:ext>
              </a:extLst>
            </p:cNvPr>
            <p:cNvSpPr/>
            <p:nvPr/>
          </p:nvSpPr>
          <p:spPr>
            <a:xfrm>
              <a:off x="7912614" y="3806839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xmlns="" id="{ED6E1831-013C-3659-74E9-0300A518C179}"/>
                </a:ext>
              </a:extLst>
            </p:cNvPr>
            <p:cNvSpPr/>
            <p:nvPr/>
          </p:nvSpPr>
          <p:spPr>
            <a:xfrm>
              <a:off x="8233612" y="2764666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9" name="Oval 19">
              <a:extLst>
                <a:ext uri="{FF2B5EF4-FFF2-40B4-BE49-F238E27FC236}">
                  <a16:creationId xmlns:a16="http://schemas.microsoft.com/office/drawing/2014/main" xmlns="" id="{549743AD-C689-F28A-BA65-875904A4669E}"/>
                </a:ext>
              </a:extLst>
            </p:cNvPr>
            <p:cNvSpPr/>
            <p:nvPr/>
          </p:nvSpPr>
          <p:spPr>
            <a:xfrm>
              <a:off x="5367632" y="4621680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0" name="Oval 20">
              <a:extLst>
                <a:ext uri="{FF2B5EF4-FFF2-40B4-BE49-F238E27FC236}">
                  <a16:creationId xmlns:a16="http://schemas.microsoft.com/office/drawing/2014/main" xmlns="" id="{F33BA105-0695-5665-A7DD-DB71AFBAAF38}"/>
                </a:ext>
              </a:extLst>
            </p:cNvPr>
            <p:cNvSpPr/>
            <p:nvPr/>
          </p:nvSpPr>
          <p:spPr>
            <a:xfrm>
              <a:off x="1488567" y="3736418"/>
              <a:ext cx="182880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1" name="Oval 21">
              <a:extLst>
                <a:ext uri="{FF2B5EF4-FFF2-40B4-BE49-F238E27FC236}">
                  <a16:creationId xmlns:a16="http://schemas.microsoft.com/office/drawing/2014/main" xmlns="" id="{FC3AF452-DD86-4FEA-76A9-67D0788BEFA8}"/>
                </a:ext>
              </a:extLst>
            </p:cNvPr>
            <p:cNvSpPr/>
            <p:nvPr/>
          </p:nvSpPr>
          <p:spPr>
            <a:xfrm>
              <a:off x="1362139" y="4295286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2" name="TextBox 24">
              <a:extLst>
                <a:ext uri="{FF2B5EF4-FFF2-40B4-BE49-F238E27FC236}">
                  <a16:creationId xmlns:a16="http://schemas.microsoft.com/office/drawing/2014/main" xmlns="" id="{5B970F62-133D-27BE-3287-77349A0EFAE0}"/>
                </a:ext>
              </a:extLst>
            </p:cNvPr>
            <p:cNvSpPr txBox="1"/>
            <p:nvPr/>
          </p:nvSpPr>
          <p:spPr>
            <a:xfrm>
              <a:off x="8030094" y="3621893"/>
              <a:ext cx="555597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Samos</a:t>
              </a:r>
            </a:p>
          </p:txBody>
        </p:sp>
        <p:sp>
          <p:nvSpPr>
            <p:cNvPr id="13" name="TextBox 25">
              <a:extLst>
                <a:ext uri="{FF2B5EF4-FFF2-40B4-BE49-F238E27FC236}">
                  <a16:creationId xmlns:a16="http://schemas.microsoft.com/office/drawing/2014/main" xmlns="" id="{7939EFCB-7EE6-D0CB-C8B7-5B8A4F0B6933}"/>
                </a:ext>
              </a:extLst>
            </p:cNvPr>
            <p:cNvSpPr txBox="1"/>
            <p:nvPr/>
          </p:nvSpPr>
          <p:spPr>
            <a:xfrm>
              <a:off x="8871891" y="4621680"/>
              <a:ext cx="641838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Larnaka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4" name="TextBox 26">
              <a:extLst>
                <a:ext uri="{FF2B5EF4-FFF2-40B4-BE49-F238E27FC236}">
                  <a16:creationId xmlns:a16="http://schemas.microsoft.com/office/drawing/2014/main" xmlns="" id="{E396775A-C7EB-5290-29E5-4528DBD361EB}"/>
                </a:ext>
              </a:extLst>
            </p:cNvPr>
            <p:cNvSpPr txBox="1"/>
            <p:nvPr/>
          </p:nvSpPr>
          <p:spPr>
            <a:xfrm>
              <a:off x="8194941" y="5439321"/>
              <a:ext cx="833173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Alexandria</a:t>
              </a:r>
            </a:p>
          </p:txBody>
        </p:sp>
        <p:sp>
          <p:nvSpPr>
            <p:cNvPr id="15" name="TextBox 30">
              <a:extLst>
                <a:ext uri="{FF2B5EF4-FFF2-40B4-BE49-F238E27FC236}">
                  <a16:creationId xmlns:a16="http://schemas.microsoft.com/office/drawing/2014/main" xmlns="" id="{38EE35A3-F8DC-E1E0-C06C-B8CC8C214790}"/>
                </a:ext>
              </a:extLst>
            </p:cNvPr>
            <p:cNvSpPr txBox="1"/>
            <p:nvPr/>
          </p:nvSpPr>
          <p:spPr>
            <a:xfrm>
              <a:off x="8194937" y="2460364"/>
              <a:ext cx="653380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Istanbul</a:t>
              </a:r>
            </a:p>
          </p:txBody>
        </p:sp>
        <p:sp>
          <p:nvSpPr>
            <p:cNvPr id="16" name="TextBox 32">
              <a:extLst>
                <a:ext uri="{FF2B5EF4-FFF2-40B4-BE49-F238E27FC236}">
                  <a16:creationId xmlns:a16="http://schemas.microsoft.com/office/drawing/2014/main" xmlns="" id="{92647180-35AA-1C1A-E9B4-BA3CD2C51491}"/>
                </a:ext>
              </a:extLst>
            </p:cNvPr>
            <p:cNvSpPr txBox="1"/>
            <p:nvPr/>
          </p:nvSpPr>
          <p:spPr>
            <a:xfrm>
              <a:off x="5547451" y="4711365"/>
              <a:ext cx="501672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Malta</a:t>
              </a:r>
            </a:p>
          </p:txBody>
        </p:sp>
        <p:sp>
          <p:nvSpPr>
            <p:cNvPr id="17" name="TextBox 33">
              <a:extLst>
                <a:ext uri="{FF2B5EF4-FFF2-40B4-BE49-F238E27FC236}">
                  <a16:creationId xmlns:a16="http://schemas.microsoft.com/office/drawing/2014/main" xmlns="" id="{9B1C750B-4998-7652-CFE1-713912696F0D}"/>
                </a:ext>
              </a:extLst>
            </p:cNvPr>
            <p:cNvSpPr txBox="1"/>
            <p:nvPr/>
          </p:nvSpPr>
          <p:spPr>
            <a:xfrm>
              <a:off x="1584474" y="3450668"/>
              <a:ext cx="816841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Chipiona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8" name="TextBox 34">
              <a:extLst>
                <a:ext uri="{FF2B5EF4-FFF2-40B4-BE49-F238E27FC236}">
                  <a16:creationId xmlns:a16="http://schemas.microsoft.com/office/drawing/2014/main" xmlns="" id="{93F6E584-CB54-56CE-1E8D-E65C466502FB}"/>
                </a:ext>
              </a:extLst>
            </p:cNvPr>
            <p:cNvSpPr txBox="1"/>
            <p:nvPr/>
          </p:nvSpPr>
          <p:spPr>
            <a:xfrm>
              <a:off x="1293026" y="4503906"/>
              <a:ext cx="699868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El </a:t>
              </a:r>
              <a:r>
                <a:rPr kumimoji="0" lang="en-US" sz="1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Jadida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19" name="5-Point Star 35">
              <a:extLst>
                <a:ext uri="{FF2B5EF4-FFF2-40B4-BE49-F238E27FC236}">
                  <a16:creationId xmlns:a16="http://schemas.microsoft.com/office/drawing/2014/main" xmlns="" id="{0EE2080B-8F15-CF5F-5001-92C1E0FF083D}"/>
                </a:ext>
              </a:extLst>
            </p:cNvPr>
            <p:cNvSpPr/>
            <p:nvPr/>
          </p:nvSpPr>
          <p:spPr>
            <a:xfrm>
              <a:off x="7477866" y="4941722"/>
              <a:ext cx="353442" cy="307773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5-Point Star 36">
              <a:extLst>
                <a:ext uri="{FF2B5EF4-FFF2-40B4-BE49-F238E27FC236}">
                  <a16:creationId xmlns:a16="http://schemas.microsoft.com/office/drawing/2014/main" xmlns="" id="{EC2584CD-8422-15D1-9EED-7352E45A3756}"/>
                </a:ext>
              </a:extLst>
            </p:cNvPr>
            <p:cNvSpPr/>
            <p:nvPr/>
          </p:nvSpPr>
          <p:spPr>
            <a:xfrm>
              <a:off x="998227" y="3636420"/>
              <a:ext cx="353442" cy="307773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TextBox 27">
              <a:extLst>
                <a:ext uri="{FF2B5EF4-FFF2-40B4-BE49-F238E27FC236}">
                  <a16:creationId xmlns:a16="http://schemas.microsoft.com/office/drawing/2014/main" xmlns="" id="{53BEBA8C-B887-BFA1-B861-929A6DA2D6F7}"/>
                </a:ext>
              </a:extLst>
            </p:cNvPr>
            <p:cNvSpPr txBox="1"/>
            <p:nvPr/>
          </p:nvSpPr>
          <p:spPr>
            <a:xfrm>
              <a:off x="659795" y="3025204"/>
              <a:ext cx="2365784" cy="523220"/>
            </a:xfrm>
            <a:prstGeom prst="rect">
              <a:avLst/>
            </a:prstGeom>
            <a:solidFill>
              <a:srgbClr val="0070C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NE Atlantic </a:t>
              </a:r>
              <a:r>
                <a:rPr kumimoji="0" lang="en-US" sz="1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Scenairo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(Mw=8.5) by </a:t>
              </a: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IPMA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&amp; </a:t>
              </a: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CENALT</a:t>
              </a:r>
            </a:p>
          </p:txBody>
        </p:sp>
        <p:sp>
          <p:nvSpPr>
            <p:cNvPr id="24" name="TextBox 28">
              <a:extLst>
                <a:ext uri="{FF2B5EF4-FFF2-40B4-BE49-F238E27FC236}">
                  <a16:creationId xmlns:a16="http://schemas.microsoft.com/office/drawing/2014/main" xmlns="" id="{E04D7EB2-FB02-37DA-F6FA-72C01352341F}"/>
                </a:ext>
              </a:extLst>
            </p:cNvPr>
            <p:cNvSpPr txBox="1"/>
            <p:nvPr/>
          </p:nvSpPr>
          <p:spPr>
            <a:xfrm>
              <a:off x="6049123" y="5298368"/>
              <a:ext cx="1984429" cy="738664"/>
            </a:xfrm>
            <a:prstGeom prst="rect">
              <a:avLst/>
            </a:prstGeom>
            <a:solidFill>
              <a:srgbClr val="0070C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Eastern Mediterranean Scenario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(Mw=8.1) by </a:t>
              </a: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/>
                  <a:ea typeface="+mn-ea"/>
                  <a:cs typeface="+mn-cs"/>
                </a:rPr>
                <a:t>INGV, NOA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&amp; </a:t>
              </a: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/>
                  <a:ea typeface="+mn-ea"/>
                  <a:cs typeface="+mn-cs"/>
                </a:rPr>
                <a:t>KOERI </a:t>
              </a:r>
            </a:p>
          </p:txBody>
        </p:sp>
        <p:sp>
          <p:nvSpPr>
            <p:cNvPr id="26" name="Oval 2">
              <a:extLst>
                <a:ext uri="{FF2B5EF4-FFF2-40B4-BE49-F238E27FC236}">
                  <a16:creationId xmlns:a16="http://schemas.microsoft.com/office/drawing/2014/main" xmlns="" id="{4A334170-730A-C157-75D6-AC3A20AB8664}"/>
                </a:ext>
              </a:extLst>
            </p:cNvPr>
            <p:cNvSpPr/>
            <p:nvPr/>
          </p:nvSpPr>
          <p:spPr>
            <a:xfrm>
              <a:off x="5491857" y="3141974"/>
              <a:ext cx="179819" cy="182880"/>
            </a:xfrm>
            <a:prstGeom prst="ellipse">
              <a:avLst/>
            </a:prstGeom>
            <a:solidFill>
              <a:srgbClr val="FFFF00"/>
            </a:solidFill>
            <a:ln w="6350" cap="flat">
              <a:solidFill>
                <a:srgbClr val="000000"/>
              </a:solidFill>
              <a:prstDash val="solid"/>
              <a:round/>
            </a:ln>
            <a:effectLst>
              <a:outerShdw blurRad="38100" dist="230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8" tIns="45718" rIns="45718" bIns="45718" numCol="1" spcCol="38100" rtlCol="0" anchor="ctr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  <p:sp>
          <p:nvSpPr>
            <p:cNvPr id="27" name="TextBox 3">
              <a:extLst>
                <a:ext uri="{FF2B5EF4-FFF2-40B4-BE49-F238E27FC236}">
                  <a16:creationId xmlns:a16="http://schemas.microsoft.com/office/drawing/2014/main" xmlns="" id="{289AD9D2-339A-A187-9515-75E1EA0372F4}"/>
                </a:ext>
              </a:extLst>
            </p:cNvPr>
            <p:cNvSpPr txBox="1"/>
            <p:nvPr/>
          </p:nvSpPr>
          <p:spPr>
            <a:xfrm>
              <a:off x="5200638" y="3328647"/>
              <a:ext cx="762256" cy="30777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45718" tIns="45718" rIns="45718" bIns="45718" numCol="1" spcCol="38100" rtlCol="0" anchor="t">
              <a:spAutoFit/>
            </a:bodyPr>
            <a:lstStyle/>
            <a:p>
              <a:pPr marL="0" marR="0" lvl="0" indent="0" algn="l" defTabSz="4572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  <a:sym typeface="Helvetica"/>
                </a:rPr>
                <a:t>Minturno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Helvetica"/>
              </a:endParaRPr>
            </a:p>
          </p:txBody>
        </p:sp>
      </p:grpSp>
      <p:pic>
        <p:nvPicPr>
          <p:cNvPr id="29" name="Picture 6">
            <a:extLst>
              <a:ext uri="{FF2B5EF4-FFF2-40B4-BE49-F238E27FC236}">
                <a16:creationId xmlns:a16="http://schemas.microsoft.com/office/drawing/2014/main" xmlns="" id="{11F3AA00-499E-B83E-EBCC-962EB61BCD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2659" y="4566568"/>
            <a:ext cx="3446231" cy="201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6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="" xmlns:a16="http://schemas.microsoft.com/office/drawing/2014/main" id="{2CCE08B0-321A-F96C-497B-9BBE6A80F749}"/>
              </a:ext>
            </a:extLst>
          </p:cNvPr>
          <p:cNvSpPr txBox="1">
            <a:spLocks/>
          </p:cNvSpPr>
          <p:nvPr/>
        </p:nvSpPr>
        <p:spPr>
          <a:xfrm>
            <a:off x="440972" y="353589"/>
            <a:ext cx="7013928" cy="275791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NEAMWave23 / WTAD</a:t>
            </a:r>
            <a:br>
              <a:rPr lang="en-GB" b="1" dirty="0" smtClean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b="1" dirty="0" smtClean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15 Tsunami Exercises Organised</a:t>
            </a:r>
            <a:endParaRPr lang="en-CA" b="1" dirty="0" smtClean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CA" sz="1800" dirty="0" smtClean="0">
                <a:ea typeface="Calibri" panose="020F0502020204030204" pitchFamily="34" charset="0"/>
                <a:cs typeface="72 Light" panose="020B0303030000000003" pitchFamily="34" charset="0"/>
              </a:rPr>
              <a:t> Regional NEAMWave23 conducted on  6-7 November 2023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dirty="0" smtClean="0">
                <a:ea typeface="Arial" panose="020B0604020202020204" pitchFamily="34" charset="0"/>
                <a:cs typeface="72 Light" panose="020B0303030000000003" pitchFamily="34" charset="0"/>
              </a:rPr>
              <a:t> For the first time, </a:t>
            </a:r>
            <a:r>
              <a:rPr lang="en-GB" sz="1800" dirty="0" err="1" smtClean="0">
                <a:ea typeface="Arial" panose="020B0604020202020204" pitchFamily="34" charset="0"/>
                <a:cs typeface="72 Light" panose="020B0303030000000003" pitchFamily="34" charset="0"/>
              </a:rPr>
              <a:t>NEAMWave</a:t>
            </a:r>
            <a:r>
              <a:rPr lang="en-GB" sz="1800" dirty="0" smtClean="0">
                <a:ea typeface="Arial" panose="020B0604020202020204" pitchFamily="34" charset="0"/>
                <a:cs typeface="72 Light" panose="020B0303030000000003" pitchFamily="34" charset="0"/>
              </a:rPr>
              <a:t> 23 exercises was also conducted at the local communities in all the seven pilot "Tsunami Ready" </a:t>
            </a:r>
            <a:r>
              <a:rPr lang="en-GB" sz="1800" dirty="0" err="1" smtClean="0">
                <a:ea typeface="Arial" panose="020B0604020202020204" pitchFamily="34" charset="0"/>
                <a:cs typeface="72 Light" panose="020B0303030000000003" pitchFamily="34" charset="0"/>
              </a:rPr>
              <a:t>CoastWAVE</a:t>
            </a:r>
            <a:r>
              <a:rPr lang="en-GB" sz="1800" dirty="0" smtClean="0">
                <a:ea typeface="Arial" panose="020B0604020202020204" pitchFamily="34" charset="0"/>
                <a:cs typeface="72 Light" panose="020B0303030000000003" pitchFamily="34" charset="0"/>
              </a:rPr>
              <a:t> project countries. 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dirty="0" smtClean="0">
                <a:ea typeface="Arial" panose="020B0604020202020204" pitchFamily="34" charset="0"/>
                <a:cs typeface="72 Light" panose="020B0303030000000003" pitchFamily="34" charset="0"/>
              </a:rPr>
              <a:t> Exercises also conducted in Italy, France, and Portugal (Non </a:t>
            </a:r>
            <a:r>
              <a:rPr lang="en-GB" sz="1800" dirty="0" err="1" smtClean="0">
                <a:ea typeface="Arial" panose="020B0604020202020204" pitchFamily="34" charset="0"/>
                <a:cs typeface="72 Light" panose="020B0303030000000003" pitchFamily="34" charset="0"/>
              </a:rPr>
              <a:t>CoastWAVE</a:t>
            </a:r>
            <a:r>
              <a:rPr lang="en-GB" sz="1800" dirty="0" smtClean="0">
                <a:ea typeface="Arial" panose="020B0604020202020204" pitchFamily="34" charset="0"/>
                <a:cs typeface="72 Light" panose="020B0303030000000003" pitchFamily="34" charset="0"/>
              </a:rPr>
              <a:t> Project countries) </a:t>
            </a:r>
            <a:endParaRPr lang="fr-FR" sz="1800" dirty="0" smtClean="0">
              <a:ea typeface="Arial" panose="020B0604020202020204" pitchFamily="34" charset="0"/>
              <a:cs typeface="72 Light" panose="020B0303030000000003" pitchFamily="34" charset="0"/>
            </a:endParaRPr>
          </a:p>
          <a:p>
            <a:endParaRPr lang="en-CA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9">
            <a:extLst>
              <a:ext uri="{FF2B5EF4-FFF2-40B4-BE49-F238E27FC236}">
                <a16:creationId xmlns="" xmlns:a16="http://schemas.microsoft.com/office/drawing/2014/main" id="{53A6711D-94C1-BF3F-A8E2-0525811A61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219" r="25376" b="19128"/>
          <a:stretch/>
        </p:blipFill>
        <p:spPr>
          <a:xfrm>
            <a:off x="252236" y="3921059"/>
            <a:ext cx="7391399" cy="2600119"/>
          </a:xfrm>
          <a:prstGeom prst="rect">
            <a:avLst/>
          </a:prstGeom>
        </p:spPr>
      </p:pic>
      <p:pic>
        <p:nvPicPr>
          <p:cNvPr id="4" name="Picture 10">
            <a:extLst>
              <a:ext uri="{FF2B5EF4-FFF2-40B4-BE49-F238E27FC236}">
                <a16:creationId xmlns="" xmlns:a16="http://schemas.microsoft.com/office/drawing/2014/main" id="{63E8D5CD-0F14-97B2-2677-0729CF840E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333" t="32889" r="22167" b="25482"/>
          <a:stretch/>
        </p:blipFill>
        <p:spPr>
          <a:xfrm>
            <a:off x="7677645" y="202528"/>
            <a:ext cx="2732151" cy="2775350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="" xmlns:a16="http://schemas.microsoft.com/office/drawing/2014/main" id="{3AAFFE97-0496-14EA-4073-B9654B65DF73}"/>
              </a:ext>
            </a:extLst>
          </p:cNvPr>
          <p:cNvSpPr txBox="1"/>
          <p:nvPr/>
        </p:nvSpPr>
        <p:spPr>
          <a:xfrm>
            <a:off x="5736243" y="753718"/>
            <a:ext cx="609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0385"/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fr-FR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="" xmlns:a16="http://schemas.microsoft.com/office/drawing/2014/main" id="{B0463FA6-B973-BA47-8D25-BDA55EF24BAC}"/>
              </a:ext>
            </a:extLst>
          </p:cNvPr>
          <p:cNvSpPr txBox="1"/>
          <p:nvPr/>
        </p:nvSpPr>
        <p:spPr>
          <a:xfrm>
            <a:off x="252236" y="3551727"/>
            <a:ext cx="5840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72 Light" panose="020B0303030000000003" pitchFamily="34" charset="0"/>
              </a:rPr>
              <a:t>School  evacuation in Chipiona, Spain, 6 November 2023 </a:t>
            </a:r>
            <a:endParaRPr lang="fr-FR" dirty="0">
              <a:cs typeface="72 Light" panose="020B0303030000000003" pitchFamily="34" charset="0"/>
            </a:endParaRPr>
          </a:p>
        </p:txBody>
      </p:sp>
      <p:pic>
        <p:nvPicPr>
          <p:cNvPr id="8" name="Minturno_Nursery_20231107_091357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98610" y="3111500"/>
            <a:ext cx="1993106" cy="3543300"/>
          </a:xfrm>
          <a:prstGeom prst="rect">
            <a:avLst/>
          </a:prstGeom>
        </p:spPr>
      </p:pic>
      <p:sp>
        <p:nvSpPr>
          <p:cNvPr id="9" name="CasellaDiTesto 8"/>
          <p:cNvSpPr txBox="1"/>
          <p:nvPr/>
        </p:nvSpPr>
        <p:spPr>
          <a:xfrm>
            <a:off x="7968343" y="5320849"/>
            <a:ext cx="20302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dirty="0" smtClean="0"/>
              <a:t>Vertical </a:t>
            </a:r>
            <a:r>
              <a:rPr lang="it-IT" dirty="0" err="1" smtClean="0"/>
              <a:t>evacuation</a:t>
            </a:r>
            <a:r>
              <a:rPr lang="it-IT" dirty="0" smtClean="0"/>
              <a:t> in a nursery in Minturno, </a:t>
            </a:r>
            <a:r>
              <a:rPr lang="it-IT" dirty="0" err="1" smtClean="0"/>
              <a:t>Italy</a:t>
            </a:r>
            <a:endParaRPr lang="it-IT" dirty="0" smtClean="0"/>
          </a:p>
          <a:p>
            <a:pPr algn="r"/>
            <a:r>
              <a:rPr lang="it-IT" dirty="0" smtClean="0"/>
              <a:t>7 </a:t>
            </a:r>
            <a:r>
              <a:rPr lang="it-IT" dirty="0" err="1" smtClean="0"/>
              <a:t>November</a:t>
            </a:r>
            <a:r>
              <a:rPr lang="it-IT" dirty="0" smtClean="0"/>
              <a:t> 2023</a:t>
            </a:r>
            <a:endParaRPr lang="it-IT" dirty="0"/>
          </a:p>
        </p:txBody>
      </p:sp>
      <p:pic>
        <p:nvPicPr>
          <p:cNvPr id="10" name="Google Shape;234;p28"/>
          <p:cNvPicPr preferRelativeResize="0"/>
          <p:nvPr/>
        </p:nvPicPr>
        <p:blipFill rotWithShape="1">
          <a:blip r:embed="rId7">
            <a:alphaModFix/>
          </a:blip>
          <a:srcRect b="35860"/>
          <a:stretch/>
        </p:blipFill>
        <p:spPr>
          <a:xfrm>
            <a:off x="10768169" y="0"/>
            <a:ext cx="1423831" cy="7901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062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93">
            <a:extLst>
              <a:ext uri="{FF2B5EF4-FFF2-40B4-BE49-F238E27FC236}">
                <a16:creationId xmlns:a16="http://schemas.microsoft.com/office/drawing/2014/main" xmlns="" id="{7B260FF3-CCDA-7CC0-EFA4-523C2C5CBB87}"/>
              </a:ext>
            </a:extLst>
          </p:cNvPr>
          <p:cNvSpPr/>
          <p:nvPr/>
        </p:nvSpPr>
        <p:spPr>
          <a:xfrm>
            <a:off x="8823881" y="844118"/>
            <a:ext cx="3303966" cy="10238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8D291A6-0D08-2D91-5E63-DB68A4B2D1C5}"/>
              </a:ext>
            </a:extLst>
          </p:cNvPr>
          <p:cNvSpPr txBox="1"/>
          <p:nvPr/>
        </p:nvSpPr>
        <p:spPr>
          <a:xfrm>
            <a:off x="571382" y="61701"/>
            <a:ext cx="90263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800" b="1" dirty="0" smtClean="0">
                <a:solidFill>
                  <a:srgbClr val="002060"/>
                </a:solidFill>
              </a:rPr>
              <a:t>Tsunami </a:t>
            </a:r>
            <a:r>
              <a:rPr lang="es-ES" sz="2800" b="1" dirty="0" err="1" smtClean="0">
                <a:solidFill>
                  <a:srgbClr val="002060"/>
                </a:solidFill>
              </a:rPr>
              <a:t>Ready</a:t>
            </a:r>
            <a:r>
              <a:rPr lang="es-ES" sz="2800" b="1" dirty="0" smtClean="0">
                <a:solidFill>
                  <a:srgbClr val="002060"/>
                </a:solidFill>
              </a:rPr>
              <a:t> </a:t>
            </a:r>
            <a:r>
              <a:rPr lang="es-ES" sz="2800" b="1" dirty="0" err="1" smtClean="0">
                <a:solidFill>
                  <a:srgbClr val="002060"/>
                </a:solidFill>
              </a:rPr>
              <a:t>Implementation</a:t>
            </a:r>
            <a:r>
              <a:rPr lang="es-ES" sz="2800" b="1" dirty="0" smtClean="0">
                <a:solidFill>
                  <a:srgbClr val="002060"/>
                </a:solidFill>
              </a:rPr>
              <a:t>  in </a:t>
            </a:r>
            <a:r>
              <a:rPr lang="es-ES" sz="2800" b="1" dirty="0" err="1" smtClean="0">
                <a:solidFill>
                  <a:srgbClr val="002060"/>
                </a:solidFill>
              </a:rPr>
              <a:t>the</a:t>
            </a:r>
            <a:r>
              <a:rPr lang="es-ES" sz="2800" b="1" dirty="0" smtClean="0">
                <a:solidFill>
                  <a:srgbClr val="002060"/>
                </a:solidFill>
              </a:rPr>
              <a:t> NEAM </a:t>
            </a:r>
            <a:r>
              <a:rPr lang="es-ES" sz="2800" b="1" dirty="0">
                <a:solidFill>
                  <a:srgbClr val="002060"/>
                </a:solidFill>
              </a:rPr>
              <a:t>REGION</a:t>
            </a:r>
          </a:p>
        </p:txBody>
      </p:sp>
      <p:pic>
        <p:nvPicPr>
          <p:cNvPr id="10" name="Picture 9" descr="E:\TSUNAMI READY\coChair\SC2023_Paris\istanbul.jpeg">
            <a:extLst>
              <a:ext uri="{FF2B5EF4-FFF2-40B4-BE49-F238E27FC236}">
                <a16:creationId xmlns:a16="http://schemas.microsoft.com/office/drawing/2014/main" xmlns="" id="{C8FC064F-3F4C-D0DF-F8AA-FCDA276AEE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/>
          <a:stretch/>
        </p:blipFill>
        <p:spPr bwMode="auto">
          <a:xfrm>
            <a:off x="9681013" y="1262434"/>
            <a:ext cx="2196000" cy="135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48">
            <a:extLst>
              <a:ext uri="{FF2B5EF4-FFF2-40B4-BE49-F238E27FC236}">
                <a16:creationId xmlns:a16="http://schemas.microsoft.com/office/drawing/2014/main" xmlns="" id="{BC84010E-C2B0-2A4B-D06D-0FD01B23235D}"/>
              </a:ext>
            </a:extLst>
          </p:cNvPr>
          <p:cNvSpPr txBox="1"/>
          <p:nvPr/>
        </p:nvSpPr>
        <p:spPr>
          <a:xfrm>
            <a:off x="9597684" y="901761"/>
            <a:ext cx="19030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Büyükçekmece</a:t>
            </a:r>
          </a:p>
        </p:txBody>
      </p:sp>
      <p:pic>
        <p:nvPicPr>
          <p:cNvPr id="12" name="Picture 10" descr="E:\TSUNAMI READY\coChair\SC2023_Paris\2Cannes.jpg">
            <a:extLst>
              <a:ext uri="{FF2B5EF4-FFF2-40B4-BE49-F238E27FC236}">
                <a16:creationId xmlns:a16="http://schemas.microsoft.com/office/drawing/2014/main" xmlns="" id="{AF9A1876-6BC4-7ED6-62DB-71EC6A839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983" y="3249294"/>
            <a:ext cx="2051189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52">
            <a:extLst>
              <a:ext uri="{FF2B5EF4-FFF2-40B4-BE49-F238E27FC236}">
                <a16:creationId xmlns:a16="http://schemas.microsoft.com/office/drawing/2014/main" xmlns="" id="{B6E6621D-84B9-92B4-A581-E102EC609621}"/>
              </a:ext>
            </a:extLst>
          </p:cNvPr>
          <p:cNvSpPr txBox="1"/>
          <p:nvPr/>
        </p:nvSpPr>
        <p:spPr>
          <a:xfrm>
            <a:off x="848022" y="2919827"/>
            <a:ext cx="10150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/>
              </a:rPr>
              <a:t>Cannes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TextBox 55">
            <a:extLst>
              <a:ext uri="{FF2B5EF4-FFF2-40B4-BE49-F238E27FC236}">
                <a16:creationId xmlns:a16="http://schemas.microsoft.com/office/drawing/2014/main" xmlns="" id="{DF7F17A0-F065-D86E-4614-DF370137E7A3}"/>
              </a:ext>
            </a:extLst>
          </p:cNvPr>
          <p:cNvSpPr txBox="1"/>
          <p:nvPr/>
        </p:nvSpPr>
        <p:spPr>
          <a:xfrm>
            <a:off x="9986387" y="4881642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Alexandria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5" name="Picture 12" descr="E:\TSUNAMI READY\coChair\SC2023_Paris\Larnaca.jpg">
            <a:extLst>
              <a:ext uri="{FF2B5EF4-FFF2-40B4-BE49-F238E27FC236}">
                <a16:creationId xmlns:a16="http://schemas.microsoft.com/office/drawing/2014/main" xmlns="" id="{36A5A81C-1D08-9D8F-6CED-5B01CE23D7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4" t="11989" r="20193"/>
          <a:stretch/>
        </p:blipFill>
        <p:spPr bwMode="auto">
          <a:xfrm>
            <a:off x="5833872" y="5244445"/>
            <a:ext cx="2042326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57">
            <a:extLst>
              <a:ext uri="{FF2B5EF4-FFF2-40B4-BE49-F238E27FC236}">
                <a16:creationId xmlns:a16="http://schemas.microsoft.com/office/drawing/2014/main" xmlns="" id="{DA210B35-8359-12BD-7A8A-4805BE261A5A}"/>
              </a:ext>
            </a:extLst>
          </p:cNvPr>
          <p:cNvSpPr txBox="1"/>
          <p:nvPr/>
        </p:nvSpPr>
        <p:spPr>
          <a:xfrm>
            <a:off x="5728057" y="4881642"/>
            <a:ext cx="1098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Larnaca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7" name="Picture 13" descr="E:\TSUNAMI READY\coChair\SC2023_Paris\Marina-di-Minturno-LT.jpg">
            <a:extLst>
              <a:ext uri="{FF2B5EF4-FFF2-40B4-BE49-F238E27FC236}">
                <a16:creationId xmlns:a16="http://schemas.microsoft.com/office/drawing/2014/main" xmlns="" id="{0512F1CB-3338-CF61-E542-E576636F6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83"/>
          <a:stretch/>
        </p:blipFill>
        <p:spPr bwMode="auto">
          <a:xfrm>
            <a:off x="2406373" y="5244445"/>
            <a:ext cx="123652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59">
            <a:extLst>
              <a:ext uri="{FF2B5EF4-FFF2-40B4-BE49-F238E27FC236}">
                <a16:creationId xmlns:a16="http://schemas.microsoft.com/office/drawing/2014/main" xmlns="" id="{1BBC538C-1855-DF68-2D3E-646BC0A47BF6}"/>
              </a:ext>
            </a:extLst>
          </p:cNvPr>
          <p:cNvSpPr txBox="1"/>
          <p:nvPr/>
        </p:nvSpPr>
        <p:spPr>
          <a:xfrm>
            <a:off x="2312995" y="4881642"/>
            <a:ext cx="11817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Minturno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9" name="Picture 14" descr="E:\TSUNAMI READY\coChair\SC2023_Paris\Palmi.jpg">
            <a:extLst>
              <a:ext uri="{FF2B5EF4-FFF2-40B4-BE49-F238E27FC236}">
                <a16:creationId xmlns:a16="http://schemas.microsoft.com/office/drawing/2014/main" xmlns="" id="{812B38BB-6223-4F17-0EDB-C03408BB66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654"/>
          <a:stretch/>
        </p:blipFill>
        <p:spPr bwMode="auto">
          <a:xfrm>
            <a:off x="951190" y="5244445"/>
            <a:ext cx="135688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61">
            <a:extLst>
              <a:ext uri="{FF2B5EF4-FFF2-40B4-BE49-F238E27FC236}">
                <a16:creationId xmlns:a16="http://schemas.microsoft.com/office/drawing/2014/main" xmlns="" id="{77A030ED-9941-3D8C-CCF9-A78F76B722E5}"/>
              </a:ext>
            </a:extLst>
          </p:cNvPr>
          <p:cNvSpPr txBox="1"/>
          <p:nvPr/>
        </p:nvSpPr>
        <p:spPr>
          <a:xfrm>
            <a:off x="851135" y="4881642"/>
            <a:ext cx="808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Palmi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1" name="Picture 15" descr="E:\TSUNAMI READY\coChair\SC2023_Paris\vathy.jpg">
            <a:extLst>
              <a:ext uri="{FF2B5EF4-FFF2-40B4-BE49-F238E27FC236}">
                <a16:creationId xmlns:a16="http://schemas.microsoft.com/office/drawing/2014/main" xmlns="" id="{C89D8274-1F81-E6BC-0708-6E45FDB1D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5887" y="5244445"/>
            <a:ext cx="2052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68">
            <a:extLst>
              <a:ext uri="{FF2B5EF4-FFF2-40B4-BE49-F238E27FC236}">
                <a16:creationId xmlns:a16="http://schemas.microsoft.com/office/drawing/2014/main" xmlns="" id="{5BF1BACC-0433-86D0-CA4F-78991A8BA324}"/>
              </a:ext>
            </a:extLst>
          </p:cNvPr>
          <p:cNvSpPr txBox="1"/>
          <p:nvPr/>
        </p:nvSpPr>
        <p:spPr>
          <a:xfrm>
            <a:off x="7881635" y="4881642"/>
            <a:ext cx="947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Samos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3" name="Picture 16" descr="E:\TSUNAMI READY\coChair\SC2023_Paris\Marsaxlokk.png">
            <a:extLst>
              <a:ext uri="{FF2B5EF4-FFF2-40B4-BE49-F238E27FC236}">
                <a16:creationId xmlns:a16="http://schemas.microsoft.com/office/drawing/2014/main" xmlns="" id="{7CA403B0-70F2-96B5-01F9-B8E124F5B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733" y="3249294"/>
            <a:ext cx="185895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7359812" y="2919827"/>
            <a:ext cx="14478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Marsaxlokk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5" name="Picture 17" descr="E:\TSUNAMI READY\coChair\SC2023_Paris\marzamemi.png">
            <a:extLst>
              <a:ext uri="{FF2B5EF4-FFF2-40B4-BE49-F238E27FC236}">
                <a16:creationId xmlns:a16="http://schemas.microsoft.com/office/drawing/2014/main" xmlns="" id="{10F4FDBB-4D01-EDA4-D110-4DC40A8F4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186" y="3249295"/>
            <a:ext cx="2150584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72">
            <a:extLst>
              <a:ext uri="{FF2B5EF4-FFF2-40B4-BE49-F238E27FC236}">
                <a16:creationId xmlns:a16="http://schemas.microsoft.com/office/drawing/2014/main" xmlns="" id="{325465A6-2C84-2979-13CA-70D4C5D0F6D8}"/>
              </a:ext>
            </a:extLst>
          </p:cNvPr>
          <p:cNvSpPr/>
          <p:nvPr/>
        </p:nvSpPr>
        <p:spPr>
          <a:xfrm>
            <a:off x="3000214" y="2919827"/>
            <a:ext cx="14702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Marzamemi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7" name="Picture 2" descr="Top Things to Do in El Jadida, Morocco">
            <a:extLst>
              <a:ext uri="{FF2B5EF4-FFF2-40B4-BE49-F238E27FC236}">
                <a16:creationId xmlns:a16="http://schemas.microsoft.com/office/drawing/2014/main" xmlns="" id="{8422C41C-5660-F760-78F7-AE4A5FFD4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389" y="1262433"/>
            <a:ext cx="157543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74">
            <a:extLst>
              <a:ext uri="{FF2B5EF4-FFF2-40B4-BE49-F238E27FC236}">
                <a16:creationId xmlns:a16="http://schemas.microsoft.com/office/drawing/2014/main" xmlns="" id="{B0E46137-9708-6270-4BD6-9144E9AB6452}"/>
              </a:ext>
            </a:extLst>
          </p:cNvPr>
          <p:cNvSpPr/>
          <p:nvPr/>
        </p:nvSpPr>
        <p:spPr>
          <a:xfrm>
            <a:off x="5921621" y="901761"/>
            <a:ext cx="12137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El Jadida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9" name="Picture 2" descr="E:\TSUNAMI READY\coChair\SC2023_Paris\Chipiona.jpg">
            <a:extLst>
              <a:ext uri="{FF2B5EF4-FFF2-40B4-BE49-F238E27FC236}">
                <a16:creationId xmlns:a16="http://schemas.microsoft.com/office/drawing/2014/main" xmlns="" id="{720C1926-7313-BA1E-2360-638EE0F1ED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25"/>
          <a:stretch/>
        </p:blipFill>
        <p:spPr bwMode="auto">
          <a:xfrm>
            <a:off x="3954121" y="1262433"/>
            <a:ext cx="1973347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Rectangle 76">
            <a:extLst>
              <a:ext uri="{FF2B5EF4-FFF2-40B4-BE49-F238E27FC236}">
                <a16:creationId xmlns:a16="http://schemas.microsoft.com/office/drawing/2014/main" xmlns="" id="{3FD03598-D4A2-0057-2E71-C582587BCFEC}"/>
              </a:ext>
            </a:extLst>
          </p:cNvPr>
          <p:cNvSpPr/>
          <p:nvPr/>
        </p:nvSpPr>
        <p:spPr>
          <a:xfrm>
            <a:off x="3877233" y="901761"/>
            <a:ext cx="116891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Chipiona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1" name="TextBox 77">
            <a:extLst>
              <a:ext uri="{FF2B5EF4-FFF2-40B4-BE49-F238E27FC236}">
                <a16:creationId xmlns:a16="http://schemas.microsoft.com/office/drawing/2014/main" xmlns="" id="{2CCEC677-6894-0BFC-B5E4-A93C9ABFA25C}"/>
              </a:ext>
            </a:extLst>
          </p:cNvPr>
          <p:cNvSpPr txBox="1"/>
          <p:nvPr/>
        </p:nvSpPr>
        <p:spPr>
          <a:xfrm>
            <a:off x="831303" y="1231164"/>
            <a:ext cx="2415437" cy="123110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>
            <a:defPPr>
              <a:defRPr lang="es-ES"/>
            </a:defPPr>
            <a:lvl1pPr>
              <a:defRPr b="1">
                <a:solidFill>
                  <a:srgbClr val="202124"/>
                </a:solidFill>
                <a:latin typeface="Roboto" panose="02000000000000000000" pitchFamily="2" charset="0"/>
              </a:defRPr>
            </a:lvl1pPr>
          </a:lstStyle>
          <a:p>
            <a:r>
              <a:rPr lang="en-US" sz="2000" dirty="0">
                <a:latin typeface="Barlow Medium" panose="00000600000000000000" pitchFamily="2" charset="0"/>
              </a:rPr>
              <a:t>11 Countries</a:t>
            </a:r>
          </a:p>
          <a:p>
            <a:pPr>
              <a:spcAft>
                <a:spcPts val="1200"/>
              </a:spcAft>
            </a:pPr>
            <a:r>
              <a:rPr lang="en-US" sz="2000" dirty="0">
                <a:latin typeface="Barlow Medium" panose="00000600000000000000" pitchFamily="2" charset="0"/>
              </a:rPr>
              <a:t>15 Communities</a:t>
            </a:r>
          </a:p>
          <a:p>
            <a:r>
              <a:rPr lang="en-US" sz="2400" dirty="0">
                <a:solidFill>
                  <a:srgbClr val="00B050"/>
                </a:solidFill>
                <a:latin typeface="Barlow Medium" panose="00000600000000000000" pitchFamily="2" charset="0"/>
              </a:rPr>
              <a:t>…more coming!</a:t>
            </a:r>
          </a:p>
        </p:txBody>
      </p:sp>
      <p:sp>
        <p:nvSpPr>
          <p:cNvPr id="32" name="Rectangle 4">
            <a:extLst>
              <a:ext uri="{FF2B5EF4-FFF2-40B4-BE49-F238E27FC236}">
                <a16:creationId xmlns:a16="http://schemas.microsoft.com/office/drawing/2014/main" xmlns="" id="{A536E7A9-882E-534E-D568-49FF2DE0471E}"/>
              </a:ext>
            </a:extLst>
          </p:cNvPr>
          <p:cNvSpPr/>
          <p:nvPr/>
        </p:nvSpPr>
        <p:spPr>
          <a:xfrm>
            <a:off x="3699900" y="865658"/>
            <a:ext cx="5717709" cy="1852453"/>
          </a:xfrm>
          <a:prstGeom prst="rect">
            <a:avLst/>
          </a:pr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33" name="Picture 82" descr="A beach with buildings and a body of water&#10;&#10;Description automatically generated">
            <a:extLst>
              <a:ext uri="{FF2B5EF4-FFF2-40B4-BE49-F238E27FC236}">
                <a16:creationId xmlns:a16="http://schemas.microsoft.com/office/drawing/2014/main" xmlns="" id="{2A716868-B33B-4078-797B-EFD5E4373BB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4" r="7736"/>
          <a:stretch/>
        </p:blipFill>
        <p:spPr>
          <a:xfrm>
            <a:off x="7702749" y="1262433"/>
            <a:ext cx="1591132" cy="1368000"/>
          </a:xfrm>
          <a:prstGeom prst="rect">
            <a:avLst/>
          </a:prstGeom>
        </p:spPr>
      </p:pic>
      <p:sp>
        <p:nvSpPr>
          <p:cNvPr id="34" name="Rectangle 83">
            <a:extLst>
              <a:ext uri="{FF2B5EF4-FFF2-40B4-BE49-F238E27FC236}">
                <a16:creationId xmlns:a16="http://schemas.microsoft.com/office/drawing/2014/main" xmlns="" id="{84175F4D-C86B-741E-728E-3970512EA41C}"/>
              </a:ext>
            </a:extLst>
          </p:cNvPr>
          <p:cNvSpPr/>
          <p:nvPr/>
        </p:nvSpPr>
        <p:spPr>
          <a:xfrm>
            <a:off x="7614617" y="901761"/>
            <a:ext cx="8098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Loulé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5" name="Picture 85" descr="A beach with a city in the background&#10;&#10;Description automatically generated">
            <a:extLst>
              <a:ext uri="{FF2B5EF4-FFF2-40B4-BE49-F238E27FC236}">
                <a16:creationId xmlns:a16="http://schemas.microsoft.com/office/drawing/2014/main" xmlns="" id="{FA33DE6F-885A-79C8-438F-C6B9D23C718D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5" r="-3"/>
          <a:stretch/>
        </p:blipFill>
        <p:spPr>
          <a:xfrm>
            <a:off x="9681013" y="3249294"/>
            <a:ext cx="2191452" cy="1368000"/>
          </a:xfrm>
          <a:prstGeom prst="rect">
            <a:avLst/>
          </a:prstGeom>
        </p:spPr>
      </p:pic>
      <p:sp>
        <p:nvSpPr>
          <p:cNvPr id="36" name="TextBox 86">
            <a:extLst>
              <a:ext uri="{FF2B5EF4-FFF2-40B4-BE49-F238E27FC236}">
                <a16:creationId xmlns:a16="http://schemas.microsoft.com/office/drawing/2014/main" xmlns="" id="{74DF26CE-BEEF-8F55-7A81-44F36551BE3D}"/>
              </a:ext>
            </a:extLst>
          </p:cNvPr>
          <p:cNvSpPr txBox="1"/>
          <p:nvPr/>
        </p:nvSpPr>
        <p:spPr>
          <a:xfrm>
            <a:off x="9602679" y="2919827"/>
            <a:ext cx="803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Israel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7" name="Picture 11" descr="E:\TSUNAMI READY\coChair\SC2023_Paris\alexandria.jpg">
            <a:extLst>
              <a:ext uri="{FF2B5EF4-FFF2-40B4-BE49-F238E27FC236}">
                <a16:creationId xmlns:a16="http://schemas.microsoft.com/office/drawing/2014/main" xmlns="" id="{EE258087-CD1A-88B1-FF5E-B5C6907641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5747" y="5244445"/>
            <a:ext cx="1848647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Free-form: Shape 96">
            <a:extLst>
              <a:ext uri="{FF2B5EF4-FFF2-40B4-BE49-F238E27FC236}">
                <a16:creationId xmlns:a16="http://schemas.microsoft.com/office/drawing/2014/main" xmlns="" id="{73002B6F-C473-4924-9DED-F6CCE7135BA7}"/>
              </a:ext>
            </a:extLst>
          </p:cNvPr>
          <p:cNvSpPr/>
          <p:nvPr/>
        </p:nvSpPr>
        <p:spPr>
          <a:xfrm>
            <a:off x="5566801" y="864355"/>
            <a:ext cx="6509060" cy="5830975"/>
          </a:xfrm>
          <a:custGeom>
            <a:avLst/>
            <a:gdLst>
              <a:gd name="connsiteX0" fmla="*/ 4091994 w 6578353"/>
              <a:gd name="connsiteY0" fmla="*/ 0 h 5783952"/>
              <a:gd name="connsiteX1" fmla="*/ 6578353 w 6578353"/>
              <a:gd name="connsiteY1" fmla="*/ 0 h 5783952"/>
              <a:gd name="connsiteX2" fmla="*/ 6578353 w 6578353"/>
              <a:gd name="connsiteY2" fmla="*/ 5783952 h 5783952"/>
              <a:gd name="connsiteX3" fmla="*/ 0 w 6578353"/>
              <a:gd name="connsiteY3" fmla="*/ 5783952 h 5783952"/>
              <a:gd name="connsiteX4" fmla="*/ 0 w 6578353"/>
              <a:gd name="connsiteY4" fmla="*/ 3977276 h 5783952"/>
              <a:gd name="connsiteX5" fmla="*/ 4091994 w 6578353"/>
              <a:gd name="connsiteY5" fmla="*/ 3977276 h 5783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578353" h="5783952">
                <a:moveTo>
                  <a:pt x="4091994" y="0"/>
                </a:moveTo>
                <a:lnTo>
                  <a:pt x="6578353" y="0"/>
                </a:lnTo>
                <a:lnTo>
                  <a:pt x="6578353" y="5783952"/>
                </a:lnTo>
                <a:lnTo>
                  <a:pt x="0" y="5783952"/>
                </a:lnTo>
                <a:lnTo>
                  <a:pt x="0" y="3977276"/>
                </a:lnTo>
                <a:lnTo>
                  <a:pt x="4091994" y="3977276"/>
                </a:lnTo>
                <a:close/>
              </a:path>
            </a:pathLst>
          </a:cu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39" name="Imagen 1"/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09"/>
          <a:stretch/>
        </p:blipFill>
        <p:spPr>
          <a:xfrm>
            <a:off x="5337162" y="3249294"/>
            <a:ext cx="1995607" cy="1368000"/>
          </a:xfrm>
          <a:prstGeom prst="rect">
            <a:avLst/>
          </a:prstGeom>
        </p:spPr>
      </p:pic>
      <p:sp>
        <p:nvSpPr>
          <p:cNvPr id="40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5271812" y="2919827"/>
            <a:ext cx="10438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Otranto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1" name="Imagen 4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22" r="8449" b="21957"/>
          <a:stretch/>
        </p:blipFill>
        <p:spPr>
          <a:xfrm>
            <a:off x="3748593" y="5244445"/>
            <a:ext cx="1518185" cy="1368000"/>
          </a:xfrm>
          <a:prstGeom prst="rect">
            <a:avLst/>
          </a:prstGeom>
        </p:spPr>
      </p:pic>
      <p:sp>
        <p:nvSpPr>
          <p:cNvPr id="42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3655612" y="4881642"/>
            <a:ext cx="12891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Stromboli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3" name="Forma libre 50"/>
          <p:cNvSpPr/>
          <p:nvPr/>
        </p:nvSpPr>
        <p:spPr>
          <a:xfrm>
            <a:off x="840447" y="2901422"/>
            <a:ext cx="8586306" cy="3793908"/>
          </a:xfrm>
          <a:custGeom>
            <a:avLst/>
            <a:gdLst>
              <a:gd name="connsiteX0" fmla="*/ 0 w 8610159"/>
              <a:gd name="connsiteY0" fmla="*/ 0 h 3793908"/>
              <a:gd name="connsiteX1" fmla="*/ 8610159 w 8610159"/>
              <a:gd name="connsiteY1" fmla="*/ 0 h 3793908"/>
              <a:gd name="connsiteX2" fmla="*/ 8610159 w 8610159"/>
              <a:gd name="connsiteY2" fmla="*/ 1828761 h 3793908"/>
              <a:gd name="connsiteX3" fmla="*/ 4543205 w 8610159"/>
              <a:gd name="connsiteY3" fmla="*/ 1828761 h 3793908"/>
              <a:gd name="connsiteX4" fmla="*/ 4543205 w 8610159"/>
              <a:gd name="connsiteY4" fmla="*/ 3793908 h 3793908"/>
              <a:gd name="connsiteX5" fmla="*/ 0 w 8610159"/>
              <a:gd name="connsiteY5" fmla="*/ 3793908 h 3793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10159" h="3793908">
                <a:moveTo>
                  <a:pt x="0" y="0"/>
                </a:moveTo>
                <a:lnTo>
                  <a:pt x="8610159" y="0"/>
                </a:lnTo>
                <a:lnTo>
                  <a:pt x="8610159" y="1828761"/>
                </a:lnTo>
                <a:lnTo>
                  <a:pt x="4543205" y="1828761"/>
                </a:lnTo>
                <a:lnTo>
                  <a:pt x="4543205" y="3793908"/>
                </a:lnTo>
                <a:lnTo>
                  <a:pt x="0" y="3793908"/>
                </a:lnTo>
                <a:close/>
              </a:path>
            </a:pathLst>
          </a:cu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18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C488D100-73F1-9EE2-AB2C-7EB2AAC48A51}"/>
              </a:ext>
            </a:extLst>
          </p:cNvPr>
          <p:cNvSpPr txBox="1">
            <a:spLocks/>
          </p:cNvSpPr>
          <p:nvPr/>
        </p:nvSpPr>
        <p:spPr>
          <a:xfrm>
            <a:off x="838200" y="-214416"/>
            <a:ext cx="10515600" cy="1325563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smtClean="0">
                <a:solidFill>
                  <a:srgbClr val="0070C0"/>
                </a:solidFill>
              </a:rPr>
              <a:t>Communication and Outreach</a:t>
            </a:r>
            <a:endParaRPr lang="fr-FR" sz="5400" dirty="0">
              <a:solidFill>
                <a:srgbClr val="0070C0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44DFE000-1F8F-248B-C200-46946C4AA057}"/>
              </a:ext>
            </a:extLst>
          </p:cNvPr>
          <p:cNvSpPr txBox="1">
            <a:spLocks/>
          </p:cNvSpPr>
          <p:nvPr/>
        </p:nvSpPr>
        <p:spPr>
          <a:xfrm>
            <a:off x="-6417" y="1710322"/>
            <a:ext cx="4121426" cy="487443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400" b="1" dirty="0" smtClean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28 Articles Produced and Published</a:t>
            </a:r>
          </a:p>
          <a:p>
            <a:r>
              <a:rPr lang="en-US" sz="3400" b="1" dirty="0" smtClean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+ others on TSPs websites</a:t>
            </a:r>
          </a:p>
          <a:p>
            <a:endParaRPr lang="en-US" sz="2200" b="1" dirty="0" smtClean="0">
              <a:latin typeface="Arial" panose="020B060402020202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4600" b="1" dirty="0" smtClean="0">
                <a:solidFill>
                  <a:srgbClr val="0070C0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4000" b="1" dirty="0" smtClean="0">
                <a:solidFill>
                  <a:srgbClr val="0070C0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9</a:t>
            </a:r>
            <a:r>
              <a:rPr lang="en-US" sz="4600" b="1" dirty="0" smtClean="0">
                <a:solidFill>
                  <a:srgbClr val="0070C0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800" b="1" dirty="0" smtClean="0">
                <a:solidFill>
                  <a:srgbClr val="0070C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Brochures/Leaflets and Posters</a:t>
            </a: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NEAMTWS 2030 Strategy Brochure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err="1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NEAMWave</a:t>
            </a: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Exercise – Information Brief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NEAMWave23 Exercise – Information leaflet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Tsunami Fact Sheet Brochure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Tsunami What to do Brochure.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Tsunami Ready Recognition Programme Brochure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Tsunami Ready Poster 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Coastal Hazard Ready Poster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l">
              <a:buFont typeface="Symbol" panose="05050102010706020507" pitchFamily="18" charset="2"/>
              <a:buChar char=""/>
            </a:pPr>
            <a:r>
              <a:rPr lang="en-GB" sz="2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ICG/NEAMTWS Poster update</a:t>
            </a:r>
            <a:endParaRPr lang="fr-FR" sz="26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fr-FR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xmlns="" id="{B0908520-A45A-4ADE-3E9B-45DBE1B60F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0873" y="3506677"/>
            <a:ext cx="1675127" cy="2481925"/>
          </a:xfrm>
          <a:prstGeom prst="rect">
            <a:avLst/>
          </a:prstGeom>
        </p:spPr>
      </p:pic>
      <p:pic>
        <p:nvPicPr>
          <p:cNvPr id="7" name="Picture 5">
            <a:extLst>
              <a:ext uri="{FF2B5EF4-FFF2-40B4-BE49-F238E27FC236}">
                <a16:creationId xmlns:a16="http://schemas.microsoft.com/office/drawing/2014/main" xmlns="" id="{55A0317C-109B-3E50-0B0C-7661759D18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85" t="11265" r="48794" b="9363"/>
          <a:stretch/>
        </p:blipFill>
        <p:spPr>
          <a:xfrm>
            <a:off x="6275474" y="3506677"/>
            <a:ext cx="1744791" cy="2481927"/>
          </a:xfrm>
          <a:prstGeom prst="rect">
            <a:avLst/>
          </a:prstGeom>
        </p:spPr>
      </p:pic>
      <p:pic>
        <p:nvPicPr>
          <p:cNvPr id="8" name="Picture 2" descr="A brochure with text and images&#10;&#10;Description automatically generated">
            <a:extLst>
              <a:ext uri="{FF2B5EF4-FFF2-40B4-BE49-F238E27FC236}">
                <a16:creationId xmlns:a16="http://schemas.microsoft.com/office/drawing/2014/main" xmlns="" id="{DE057CF5-0E32-96DA-8181-2034ED4512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83"/>
          <a:stretch/>
        </p:blipFill>
        <p:spPr bwMode="auto">
          <a:xfrm>
            <a:off x="9566553" y="3593281"/>
            <a:ext cx="1106840" cy="23953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xmlns="" id="{D37D174E-DB89-57D5-2EC8-5A2A59A2A3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4"/>
          <a:stretch/>
        </p:blipFill>
        <p:spPr bwMode="auto">
          <a:xfrm>
            <a:off x="8218004" y="3581405"/>
            <a:ext cx="1169075" cy="23953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xmlns="" id="{B4BD4895-D64A-324E-945F-3C317969F3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39"/>
          <a:stretch/>
        </p:blipFill>
        <p:spPr bwMode="auto">
          <a:xfrm>
            <a:off x="10978406" y="3581405"/>
            <a:ext cx="890611" cy="23953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volcanic eruption grindavik">
            <a:extLst>
              <a:ext uri="{FF2B5EF4-FFF2-40B4-BE49-F238E27FC236}">
                <a16:creationId xmlns:a16="http://schemas.microsoft.com/office/drawing/2014/main" xmlns="" id="{02E4A6E6-01BB-7B5D-6C8A-9037C0CAA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931" y="1694371"/>
            <a:ext cx="1660546" cy="93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xmlns="" id="{8E17DF3C-6B08-7DDE-E7F3-8D736FAF9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477" y="1710322"/>
            <a:ext cx="1409780" cy="96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Article">
            <a:extLst>
              <a:ext uri="{FF2B5EF4-FFF2-40B4-BE49-F238E27FC236}">
                <a16:creationId xmlns:a16="http://schemas.microsoft.com/office/drawing/2014/main" xmlns="" id="{FF648F95-835C-49D1-7A83-6FAF35CFED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269"/>
          <a:stretch/>
        </p:blipFill>
        <p:spPr bwMode="auto">
          <a:xfrm>
            <a:off x="7768257" y="1710322"/>
            <a:ext cx="3005954" cy="983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xmlns="" id="{8D5C1F4D-4ED8-6929-5946-E29738507E0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774212" y="1710322"/>
            <a:ext cx="1299002" cy="983682"/>
          </a:xfrm>
          <a:prstGeom prst="rect">
            <a:avLst/>
          </a:prstGeom>
        </p:spPr>
      </p:pic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xmlns="" id="{D7608E1E-F895-FD79-50F4-8717717CC0EE}"/>
              </a:ext>
            </a:extLst>
          </p:cNvPr>
          <p:cNvCxnSpPr>
            <a:cxnSpLocks/>
          </p:cNvCxnSpPr>
          <p:nvPr/>
        </p:nvCxnSpPr>
        <p:spPr>
          <a:xfrm>
            <a:off x="4244009" y="2934586"/>
            <a:ext cx="79479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666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>
            <a:alphaModFix/>
          </a:blip>
          <a:srcRect b="35860"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4" name="Rectangle 11">
            <a:extLst>
              <a:ext uri="{FF2B5EF4-FFF2-40B4-BE49-F238E27FC236}">
                <a16:creationId xmlns:a16="http://schemas.microsoft.com/office/drawing/2014/main" xmlns="" id="{AD96FDFD-4E42-4A06-B8B5-768A1DB9C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E42A494C-481F-D2CA-B0E8-A99349EF6AFF}"/>
              </a:ext>
            </a:extLst>
          </p:cNvPr>
          <p:cNvSpPr txBox="1">
            <a:spLocks/>
          </p:cNvSpPr>
          <p:nvPr/>
        </p:nvSpPr>
        <p:spPr>
          <a:xfrm>
            <a:off x="739459" y="-571158"/>
            <a:ext cx="10710033" cy="1446427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smtClean="0">
                <a:solidFill>
                  <a:srgbClr val="0070C0"/>
                </a:solidFill>
                <a:latin typeface="+mn-lt"/>
              </a:rPr>
              <a:t>Communication and Outreach</a:t>
            </a:r>
            <a:endParaRPr lang="fr-FR" sz="54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xmlns="" id="{F5E10B74-13D4-0E7C-A10A-56D7422BC807}"/>
              </a:ext>
            </a:extLst>
          </p:cNvPr>
          <p:cNvSpPr txBox="1">
            <a:spLocks/>
          </p:cNvSpPr>
          <p:nvPr/>
        </p:nvSpPr>
        <p:spPr>
          <a:xfrm>
            <a:off x="178801" y="1159248"/>
            <a:ext cx="5778111" cy="569875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charset="2"/>
              <a:buChar char="Ø"/>
            </a:pPr>
            <a:r>
              <a:rPr lang="en-US" b="1" dirty="0" smtClean="0">
                <a:solidFill>
                  <a:srgbClr val="0070C0"/>
                </a:solidFill>
              </a:rPr>
              <a:t>10 </a:t>
            </a:r>
            <a:r>
              <a:rPr lang="en-US" sz="2000" b="1" dirty="0" smtClean="0">
                <a:solidFill>
                  <a:srgbClr val="0070C0"/>
                </a:solidFill>
              </a:rPr>
              <a:t>Videos Produced and Published</a:t>
            </a: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Stromboli Volcano - Tsunami Warning System documentary, 3 min, 10 min versions) (To be launched in Feb 2024)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Tsunami Exercise in </a:t>
            </a:r>
            <a:r>
              <a:rPr lang="en-GB" sz="1600" dirty="0" err="1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Chipiona</a:t>
            </a: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Spain, Dec 2023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Tsunami Risk in Malta (documentary, 3 min, 10 min versions), 5 Nov 2023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Supporting Children Prepare, 5 Nov 2023 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Commemorating the Aegean Sea event, October 2023.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Tsunami Evacuation Workshop in Cyprus, Sep 2023.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err="1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CoastWAVE</a:t>
            </a: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Project Standard Operating Procedures (SOPs) Workshop, </a:t>
            </a:r>
            <a:r>
              <a:rPr lang="en-GB" sz="1600" dirty="0" err="1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Ispra</a:t>
            </a: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Italy.</a:t>
            </a:r>
            <a:endParaRPr lang="fr-FR" sz="1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GB" sz="1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Tsunami Exercise, Istanbul during WTAD 2022</a:t>
            </a:r>
          </a:p>
          <a:p>
            <a:pPr marL="285750" indent="-285750" algn="l">
              <a:buFont typeface="Wingdings" charset="2"/>
              <a:buChar char="Ø"/>
            </a:pPr>
            <a:endParaRPr lang="en-GB" sz="1400" dirty="0" smtClean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charset="2"/>
              <a:buChar char="Ø"/>
            </a:pPr>
            <a:r>
              <a:rPr lang="en-US" sz="1600" b="1" dirty="0" smtClean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+ others on TSPs websites</a:t>
            </a:r>
          </a:p>
          <a:p>
            <a:pPr algn="l">
              <a:spcBef>
                <a:spcPts val="300"/>
              </a:spcBef>
            </a:pPr>
            <a:r>
              <a:rPr lang="en-US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fr-FR" sz="1800" dirty="0" err="1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ncluding</a:t>
            </a:r>
            <a:r>
              <a:rPr lang="fr-FR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3.4 million </a:t>
            </a:r>
            <a:r>
              <a:rPr lang="fr-FR" sz="1800" dirty="0" err="1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views</a:t>
            </a:r>
            <a:r>
              <a:rPr lang="fr-FR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the 2020 SAMOS tsunami:</a:t>
            </a:r>
          </a:p>
          <a:p>
            <a:pPr algn="l">
              <a:spcBef>
                <a:spcPts val="300"/>
              </a:spcBef>
            </a:pPr>
            <a:r>
              <a:rPr lang="fr-FR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fr-FR" sz="1800" dirty="0" err="1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www.youtube.com</a:t>
            </a:r>
            <a:r>
              <a:rPr lang="fr-FR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fr-FR" sz="1800" dirty="0" err="1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watch?v</a:t>
            </a:r>
            <a:r>
              <a:rPr lang="fr-FR" sz="18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=YM6hha4n5W4&amp;t=5s</a:t>
            </a:r>
          </a:p>
          <a:p>
            <a:pPr marL="285750" indent="-285750" algn="l">
              <a:buFont typeface="Wingdings" charset="2"/>
              <a:buChar char="Ø"/>
            </a:pPr>
            <a:r>
              <a:rPr lang="fr-FR" sz="1800" dirty="0" smtClean="0">
                <a:solidFill>
                  <a:schemeClr val="tx2"/>
                </a:solidFill>
                <a:hlinkClick r:id="rId3"/>
              </a:rPr>
              <a:t>Story </a:t>
            </a:r>
            <a:r>
              <a:rPr lang="fr-FR" sz="1800" dirty="0" err="1" smtClean="0">
                <a:solidFill>
                  <a:schemeClr val="tx2"/>
                </a:solidFill>
                <a:hlinkClick r:id="rId3"/>
              </a:rPr>
              <a:t>Maps</a:t>
            </a:r>
            <a:r>
              <a:rPr lang="fr-FR" sz="1800" dirty="0" smtClean="0">
                <a:solidFill>
                  <a:schemeClr val="tx2"/>
                </a:solidFill>
                <a:hlinkClick r:id="rId3"/>
              </a:rPr>
              <a:t>: Traveling </a:t>
            </a:r>
            <a:r>
              <a:rPr lang="fr-FR" sz="1800" dirty="0" err="1" smtClean="0">
                <a:solidFill>
                  <a:schemeClr val="tx2"/>
                </a:solidFill>
                <a:hlinkClick r:id="rId3"/>
              </a:rPr>
              <a:t>through</a:t>
            </a:r>
            <a:r>
              <a:rPr lang="fr-FR" sz="1800" dirty="0" smtClean="0">
                <a:solidFill>
                  <a:schemeClr val="tx2"/>
                </a:solidFill>
                <a:hlinkClick r:id="rId3"/>
              </a:rPr>
              <a:t> </a:t>
            </a:r>
            <a:r>
              <a:rPr lang="fr-FR" sz="1800" dirty="0" err="1" smtClean="0">
                <a:solidFill>
                  <a:schemeClr val="tx2"/>
                </a:solidFill>
                <a:hlinkClick r:id="rId3"/>
              </a:rPr>
              <a:t>Mediterranean</a:t>
            </a:r>
            <a:r>
              <a:rPr lang="fr-FR" sz="1800" dirty="0" smtClean="0">
                <a:solidFill>
                  <a:schemeClr val="tx2"/>
                </a:solidFill>
                <a:hlinkClick r:id="rId3"/>
              </a:rPr>
              <a:t> tsunamis</a:t>
            </a:r>
            <a:endParaRPr lang="fr-FR" sz="1800" dirty="0" smtClean="0">
              <a:solidFill>
                <a:schemeClr val="tx2"/>
              </a:solidFill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xmlns="" id="{B23AF9A7-1893-4D5A-0F52-D6360CCB44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6912" y="1596700"/>
            <a:ext cx="1792494" cy="1203691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xmlns="" id="{A7962098-1D54-AD63-0CE0-DF4E63AD2D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001" t="28741" r="53712" b="38074"/>
          <a:stretch/>
        </p:blipFill>
        <p:spPr>
          <a:xfrm>
            <a:off x="5921191" y="4288734"/>
            <a:ext cx="1792495" cy="1179006"/>
          </a:xfrm>
          <a:prstGeom prst="rect">
            <a:avLst/>
          </a:prstGeom>
        </p:spPr>
      </p:pic>
      <p:pic>
        <p:nvPicPr>
          <p:cNvPr id="9" name="Content Placeholder 12">
            <a:extLst>
              <a:ext uri="{FF2B5EF4-FFF2-40B4-BE49-F238E27FC236}">
                <a16:creationId xmlns:a16="http://schemas.microsoft.com/office/drawing/2014/main" xmlns="" id="{686158C5-F816-7183-9390-9C5A9165763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801" t="40625" r="50000" b="28946"/>
          <a:stretch/>
        </p:blipFill>
        <p:spPr>
          <a:xfrm>
            <a:off x="9814763" y="3040166"/>
            <a:ext cx="1866637" cy="11431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EACE7CA6-E52B-587F-E654-839049C917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t="28464" r="17500" b="39476"/>
          <a:stretch/>
        </p:blipFill>
        <p:spPr>
          <a:xfrm>
            <a:off x="9814763" y="1596700"/>
            <a:ext cx="1866638" cy="1236445"/>
          </a:xfrm>
          <a:prstGeom prst="rect">
            <a:avLst/>
          </a:prstGeom>
        </p:spPr>
      </p:pic>
      <p:pic>
        <p:nvPicPr>
          <p:cNvPr id="11" name="Content Placeholder 4">
            <a:extLst>
              <a:ext uri="{FF2B5EF4-FFF2-40B4-BE49-F238E27FC236}">
                <a16:creationId xmlns:a16="http://schemas.microsoft.com/office/drawing/2014/main" xmlns="" id="{E09FD360-40D6-67CF-85CE-E7A694EBE76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933" t="36848" r="50000" b="28245"/>
          <a:stretch/>
        </p:blipFill>
        <p:spPr>
          <a:xfrm>
            <a:off x="7867886" y="4288734"/>
            <a:ext cx="1904881" cy="1127376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xmlns="" id="{19B45451-A3F5-AC50-E522-4E07B4BD7F4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4706" t="31556" r="50131" b="34642"/>
          <a:stretch/>
        </p:blipFill>
        <p:spPr>
          <a:xfrm>
            <a:off x="7848766" y="3055914"/>
            <a:ext cx="1866638" cy="1127376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xmlns="" id="{9AF366DC-22FE-1B76-9CAC-2ADD74B2B55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4917" t="46222" r="50583" b="20148"/>
          <a:stretch/>
        </p:blipFill>
        <p:spPr>
          <a:xfrm>
            <a:off x="9875748" y="4323582"/>
            <a:ext cx="1805652" cy="1092528"/>
          </a:xfrm>
          <a:prstGeom prst="rect">
            <a:avLst/>
          </a:prstGeom>
        </p:spPr>
      </p:pic>
      <p:pic>
        <p:nvPicPr>
          <p:cNvPr id="14" name="Picture 15">
            <a:extLst>
              <a:ext uri="{FF2B5EF4-FFF2-40B4-BE49-F238E27FC236}">
                <a16:creationId xmlns:a16="http://schemas.microsoft.com/office/drawing/2014/main" xmlns="" id="{288C740A-6795-CEB2-D52D-26FA83B0200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6912" y="3040165"/>
            <a:ext cx="1792494" cy="1179006"/>
          </a:xfrm>
          <a:prstGeom prst="rect">
            <a:avLst/>
          </a:prstGeom>
        </p:spPr>
      </p:pic>
      <p:pic>
        <p:nvPicPr>
          <p:cNvPr id="15" name="Picture 17">
            <a:extLst>
              <a:ext uri="{FF2B5EF4-FFF2-40B4-BE49-F238E27FC236}">
                <a16:creationId xmlns:a16="http://schemas.microsoft.com/office/drawing/2014/main" xmlns="" id="{9DBE11B2-0CCA-F6BE-898F-5F850C262CC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29735" y="1596701"/>
            <a:ext cx="1792495" cy="1196526"/>
          </a:xfrm>
          <a:prstGeom prst="rect">
            <a:avLst/>
          </a:prstGeom>
        </p:spPr>
      </p:pic>
      <p:sp>
        <p:nvSpPr>
          <p:cNvPr id="16" name="CasellaDiTesto 15"/>
          <p:cNvSpPr txBox="1"/>
          <p:nvPr/>
        </p:nvSpPr>
        <p:spPr>
          <a:xfrm>
            <a:off x="5921191" y="6298359"/>
            <a:ext cx="66181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>
                <a:solidFill>
                  <a:schemeClr val="tx2"/>
                </a:solidFill>
              </a:rPr>
              <a:t>https://</a:t>
            </a:r>
            <a:r>
              <a:rPr lang="fr-FR" sz="1400" dirty="0" err="1">
                <a:solidFill>
                  <a:schemeClr val="tx2"/>
                </a:solidFill>
              </a:rPr>
              <a:t>storymaps.arcgis.com</a:t>
            </a:r>
            <a:r>
              <a:rPr lang="fr-FR" sz="1400" dirty="0">
                <a:solidFill>
                  <a:schemeClr val="tx2"/>
                </a:solidFill>
              </a:rPr>
              <a:t>/stories/32091c82e42a4d30a2f24b1e7b5955b6</a:t>
            </a:r>
          </a:p>
          <a:p>
            <a:endParaRPr lang="it-IT" sz="1600" dirty="0"/>
          </a:p>
        </p:txBody>
      </p:sp>
    </p:spTree>
    <p:extLst>
      <p:ext uri="{BB962C8B-B14F-4D97-AF65-F5344CB8AC3E}">
        <p14:creationId xmlns:p14="http://schemas.microsoft.com/office/powerpoint/2010/main" val="9692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45614" y="1297892"/>
            <a:ext cx="2676092" cy="3568123"/>
          </a:xfrm>
          <a:prstGeom prst="rect">
            <a:avLst/>
          </a:prstGeom>
        </p:spPr>
      </p:pic>
      <p:sp>
        <p:nvSpPr>
          <p:cNvPr id="4" name="CasellaDiTesto 3"/>
          <p:cNvSpPr txBox="1"/>
          <p:nvPr/>
        </p:nvSpPr>
        <p:spPr>
          <a:xfrm>
            <a:off x="9515908" y="5021290"/>
            <a:ext cx="26760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>
                <a:solidFill>
                  <a:schemeClr val="bg1"/>
                </a:solidFill>
              </a:rPr>
              <a:t>The Stromboli MULE </a:t>
            </a:r>
            <a:r>
              <a:rPr lang="it-IT" dirty="0" err="1" smtClean="0">
                <a:solidFill>
                  <a:schemeClr val="bg1"/>
                </a:solidFill>
              </a:rPr>
              <a:t>carrying</a:t>
            </a:r>
            <a:r>
              <a:rPr lang="it-IT" dirty="0" smtClean="0">
                <a:solidFill>
                  <a:schemeClr val="bg1"/>
                </a:solidFill>
              </a:rPr>
              <a:t> new </a:t>
            </a:r>
            <a:r>
              <a:rPr lang="it-IT" dirty="0" err="1" smtClean="0">
                <a:solidFill>
                  <a:schemeClr val="bg1"/>
                </a:solidFill>
              </a:rPr>
              <a:t>sirens</a:t>
            </a:r>
            <a:r>
              <a:rPr lang="it-IT" dirty="0" smtClean="0">
                <a:solidFill>
                  <a:schemeClr val="bg1"/>
                </a:solidFill>
              </a:rPr>
              <a:t> </a:t>
            </a:r>
            <a:r>
              <a:rPr lang="it-IT" dirty="0" err="1" smtClean="0">
                <a:solidFill>
                  <a:schemeClr val="bg1"/>
                </a:solidFill>
              </a:rPr>
              <a:t>around</a:t>
            </a:r>
            <a:r>
              <a:rPr lang="it-IT" dirty="0" smtClean="0">
                <a:solidFill>
                  <a:schemeClr val="bg1"/>
                </a:solidFill>
              </a:rPr>
              <a:t> the </a:t>
            </a:r>
            <a:r>
              <a:rPr lang="it-IT" dirty="0" err="1" smtClean="0">
                <a:solidFill>
                  <a:schemeClr val="bg1"/>
                </a:solidFill>
              </a:rPr>
              <a:t>volcano</a:t>
            </a:r>
            <a:endParaRPr lang="it-IT" dirty="0" smtClean="0">
              <a:solidFill>
                <a:schemeClr val="bg1"/>
              </a:solidFill>
            </a:endParaRPr>
          </a:p>
          <a:p>
            <a:r>
              <a:rPr lang="it-IT" dirty="0" smtClean="0">
                <a:solidFill>
                  <a:schemeClr val="bg1"/>
                </a:solidFill>
              </a:rPr>
              <a:t>(</a:t>
            </a:r>
            <a:r>
              <a:rPr lang="it-IT" dirty="0" err="1" smtClean="0">
                <a:solidFill>
                  <a:schemeClr val="bg1"/>
                </a:solidFill>
              </a:rPr>
              <a:t>Dec</a:t>
            </a:r>
            <a:r>
              <a:rPr lang="it-IT" dirty="0" smtClean="0">
                <a:solidFill>
                  <a:schemeClr val="bg1"/>
                </a:solidFill>
              </a:rPr>
              <a:t>. 2023)</a:t>
            </a:r>
          </a:p>
        </p:txBody>
      </p:sp>
      <p:sp>
        <p:nvSpPr>
          <p:cNvPr id="5" name="CasellaDiTesto 4"/>
          <p:cNvSpPr txBox="1"/>
          <p:nvPr/>
        </p:nvSpPr>
        <p:spPr>
          <a:xfrm>
            <a:off x="6228273" y="2900440"/>
            <a:ext cx="25016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smtClean="0">
                <a:solidFill>
                  <a:schemeClr val="bg1"/>
                </a:solidFill>
              </a:rPr>
              <a:t>THANK YOU</a:t>
            </a:r>
            <a:endParaRPr lang="it-IT" sz="3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9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f8e024d6-51f2-471b-ac2c-b1117d65062e}" enabled="1" method="Standard" siteId="{1d4fae52-39b3-4bfa-b0b3-022956b11194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5305</TotalTime>
  <Words>1502</Words>
  <Application>Microsoft Macintosh PowerPoint</Application>
  <PresentationFormat>Widescreen</PresentationFormat>
  <Paragraphs>283</Paragraphs>
  <Slides>33</Slides>
  <Notes>0</Notes>
  <HiddenSlides>0</HiddenSlides>
  <MMClips>2</MMClips>
  <ScaleCrop>false</ScaleCrop>
  <HeadingPairs>
    <vt:vector size="6" baseType="variant">
      <vt:variant>
        <vt:lpstr>Caratteri utilizzati</vt:lpstr>
      </vt:variant>
      <vt:variant>
        <vt:i4>12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33</vt:i4>
      </vt:variant>
    </vt:vector>
  </HeadingPairs>
  <TitlesOfParts>
    <vt:vector size="46" baseType="lpstr">
      <vt:lpstr>72 Light</vt:lpstr>
      <vt:lpstr>Arial Narrow</vt:lpstr>
      <vt:lpstr>Barlow Medium</vt:lpstr>
      <vt:lpstr>Calibri</vt:lpstr>
      <vt:lpstr>Calibri Light</vt:lpstr>
      <vt:lpstr>DengXian Light</vt:lpstr>
      <vt:lpstr>Helvetica</vt:lpstr>
      <vt:lpstr>Mangal</vt:lpstr>
      <vt:lpstr>Symbol</vt:lpstr>
      <vt:lpstr>Times New Roman</vt:lpstr>
      <vt:lpstr>Wingdings</vt:lpstr>
      <vt:lpstr>Arial</vt:lpstr>
      <vt:lpstr>9_Custom Design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Acknowledgements</vt:lpstr>
      <vt:lpstr>Some achievements and new goals </vt:lpstr>
      <vt:lpstr>Some achievements and new goals </vt:lpstr>
      <vt:lpstr>Some Decisions and Recommendations  </vt:lpstr>
      <vt:lpstr>ICG/NEAMTWS 2023  Key Meetings &amp; Events 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NEAMTWS 2023 Events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Chang Seng, Denis</dc:creator>
  <cp:lastModifiedBy>Utente di Microsoft Office</cp:lastModifiedBy>
  <cp:revision>225</cp:revision>
  <dcterms:created xsi:type="dcterms:W3CDTF">2023-04-09T12:47:38Z</dcterms:created>
  <dcterms:modified xsi:type="dcterms:W3CDTF">2024-02-21T02:19:20Z</dcterms:modified>
</cp:coreProperties>
</file>