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media/image6.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440" r:id="rId6"/>
    <p:sldId id="475" r:id="rId7"/>
    <p:sldId id="476" r:id="rId8"/>
    <p:sldId id="489" r:id="rId9"/>
    <p:sldId id="444" r:id="rId10"/>
    <p:sldId id="446" r:id="rId11"/>
    <p:sldId id="465" r:id="rId12"/>
    <p:sldId id="447" r:id="rId13"/>
    <p:sldId id="460" r:id="rId14"/>
    <p:sldId id="491" r:id="rId15"/>
    <p:sldId id="459" r:id="rId16"/>
    <p:sldId id="492" r:id="rId17"/>
    <p:sldId id="469" r:id="rId18"/>
    <p:sldId id="453" r:id="rId19"/>
    <p:sldId id="461" r:id="rId20"/>
    <p:sldId id="470" r:id="rId21"/>
    <p:sldId id="490" r:id="rId22"/>
    <p:sldId id="478" r:id="rId23"/>
    <p:sldId id="481" r:id="rId24"/>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AC8FA"/>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8" d="100"/>
          <a:sy n="18" d="100"/>
        </p:scale>
        <p:origin x="2976" y="32"/>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15.02.2024</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3BF49-2B01-0A4A-8F1B-9659BAE9EFB1}" type="slidenum">
              <a:rPr lang="tr-TR" smtClean="0"/>
              <a:t>10</a:t>
            </a:fld>
            <a:endParaRPr lang="tr-TR"/>
          </a:p>
        </p:txBody>
      </p:sp>
    </p:spTree>
    <p:extLst>
      <p:ext uri="{BB962C8B-B14F-4D97-AF65-F5344CB8AC3E}">
        <p14:creationId xmlns:p14="http://schemas.microsoft.com/office/powerpoint/2010/main" val="243093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5" name="Footer Placeholder 4">
            <a:extLst>
              <a:ext uri="{FF2B5EF4-FFF2-40B4-BE49-F238E27FC236}">
                <a16:creationId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5" name="Footer Placeholder 4">
            <a:extLst>
              <a:ext uri="{FF2B5EF4-FFF2-40B4-BE49-F238E27FC236}">
                <a16:creationId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5" name="Footer Placeholder 4">
            <a:extLst>
              <a:ext uri="{FF2B5EF4-FFF2-40B4-BE49-F238E27FC236}">
                <a16:creationId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5" name="Footer Placeholder 4">
            <a:extLst>
              <a:ext uri="{FF2B5EF4-FFF2-40B4-BE49-F238E27FC236}">
                <a16:creationId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5" name="Footer Placeholder 4">
            <a:extLst>
              <a:ext uri="{FF2B5EF4-FFF2-40B4-BE49-F238E27FC236}">
                <a16:creationId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6" name="Footer Placeholder 5">
            <a:extLst>
              <a:ext uri="{FF2B5EF4-FFF2-40B4-BE49-F238E27FC236}">
                <a16:creationId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8" name="Footer Placeholder 7">
            <a:extLst>
              <a:ext uri="{FF2B5EF4-FFF2-40B4-BE49-F238E27FC236}">
                <a16:creationId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4" name="Footer Placeholder 3">
            <a:extLst>
              <a:ext uri="{FF2B5EF4-FFF2-40B4-BE49-F238E27FC236}">
                <a16:creationId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3" name="Footer Placeholder 2">
            <a:extLst>
              <a:ext uri="{FF2B5EF4-FFF2-40B4-BE49-F238E27FC236}">
                <a16:creationId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6" name="Footer Placeholder 5">
            <a:extLst>
              <a:ext uri="{FF2B5EF4-FFF2-40B4-BE49-F238E27FC236}">
                <a16:creationId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2/15/2024</a:t>
            </a:fld>
            <a:endParaRPr lang="en-US"/>
          </a:p>
        </p:txBody>
      </p:sp>
      <p:sp>
        <p:nvSpPr>
          <p:cNvPr id="6" name="Footer Placeholder 5">
            <a:extLst>
              <a:ext uri="{FF2B5EF4-FFF2-40B4-BE49-F238E27FC236}">
                <a16:creationId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2/15/2024</a:t>
            </a:fld>
            <a:endParaRPr lang="en-US"/>
          </a:p>
        </p:txBody>
      </p:sp>
      <p:sp>
        <p:nvSpPr>
          <p:cNvPr id="5" name="Footer Placeholder 4">
            <a:extLst>
              <a:ext uri="{FF2B5EF4-FFF2-40B4-BE49-F238E27FC236}">
                <a16:creationId xmlns:a16="http://schemas.microsoft.com/office/drawing/2014/main"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F303CD-C22A-AB41-B42F-657C14964665}"/>
              </a:ext>
            </a:extLst>
          </p:cNvPr>
          <p:cNvSpPr>
            <a:spLocks noGrp="1"/>
          </p:cNvSpPr>
          <p:nvPr>
            <p:ph type="subTitle" idx="1"/>
          </p:nvPr>
        </p:nvSpPr>
        <p:spPr>
          <a:xfrm>
            <a:off x="761999" y="6128644"/>
            <a:ext cx="8372475" cy="547364"/>
          </a:xfrm>
        </p:spPr>
        <p:txBody>
          <a:bodyPr>
            <a:normAutofit fontScale="77500" lnSpcReduction="20000"/>
          </a:bodyPr>
          <a:lstStyle/>
          <a:p>
            <a:pPr>
              <a:lnSpc>
                <a:spcPct val="110000"/>
              </a:lnSpc>
              <a:spcBef>
                <a:spcPts val="600"/>
              </a:spcBef>
              <a:spcAft>
                <a:spcPts val="600"/>
              </a:spcAft>
            </a:pPr>
            <a:r>
              <a:rPr lang="en-US" sz="2000" i="1" dirty="0"/>
              <a:t>MEETING OF THE INTER-ICG TASK TEAM ON DISASTER MANAGEMENT AND PREPAREDNESS</a:t>
            </a:r>
            <a:br>
              <a:rPr lang="en-GB" sz="2000" i="1" dirty="0"/>
            </a:br>
            <a:r>
              <a:rPr lang="en-US" sz="2000" i="1" dirty="0"/>
              <a:t>Sendai, 19–20 February 2024</a:t>
            </a:r>
          </a:p>
        </p:txBody>
      </p:sp>
      <p:sp>
        <p:nvSpPr>
          <p:cNvPr id="10" name="TextBox 9">
            <a:extLst>
              <a:ext uri="{FF2B5EF4-FFF2-40B4-BE49-F238E27FC236}">
                <a16:creationId xmlns:a16="http://schemas.microsoft.com/office/drawing/2014/main" id="{4B474A55-EB20-4D4A-BE74-6C63D86CA542}"/>
              </a:ext>
            </a:extLst>
          </p:cNvPr>
          <p:cNvSpPr txBox="1"/>
          <p:nvPr/>
        </p:nvSpPr>
        <p:spPr>
          <a:xfrm>
            <a:off x="671630" y="4220991"/>
            <a:ext cx="8562745" cy="1246495"/>
          </a:xfrm>
          <a:prstGeom prst="rect">
            <a:avLst/>
          </a:prstGeom>
          <a:noFill/>
        </p:spPr>
        <p:txBody>
          <a:bodyPr wrap="square" rtlCol="0">
            <a:spAutoFit/>
          </a:bodyPr>
          <a:lstStyle/>
          <a:p>
            <a:pPr algn="ctr"/>
            <a:r>
              <a:rPr lang="tr-TR" sz="2500" dirty="0"/>
              <a:t>Coordinated by Task Team on Tsunami Exercise</a:t>
            </a:r>
            <a:r>
              <a:rPr lang="en-US" sz="2500" dirty="0"/>
              <a:t> ICG/NEAMTWS</a:t>
            </a:r>
          </a:p>
          <a:p>
            <a:pPr algn="ctr"/>
            <a:r>
              <a:rPr lang="tr-TR" sz="2500" i="1" dirty="0"/>
              <a:t>co-chairs</a:t>
            </a:r>
            <a:r>
              <a:rPr lang="tr-TR" sz="2500" dirty="0"/>
              <a:t>: </a:t>
            </a:r>
            <a:r>
              <a:rPr lang="tr-TR" sz="2500" b="1" dirty="0"/>
              <a:t>Ceren Ozer Sozdinler (Tu</a:t>
            </a:r>
            <a:r>
              <a:rPr lang="en-US" sz="2500" b="1" dirty="0" err="1"/>
              <a:t>rkiye</a:t>
            </a:r>
            <a:r>
              <a:rPr lang="tr-TR" sz="2500" b="1" dirty="0"/>
              <a:t>)</a:t>
            </a:r>
            <a:endParaRPr lang="en-US" sz="2500" b="1" dirty="0"/>
          </a:p>
          <a:p>
            <a:pPr algn="ctr"/>
            <a:r>
              <a:rPr lang="en-US" sz="2500" b="1" dirty="0"/>
              <a:t>		</a:t>
            </a:r>
            <a:r>
              <a:rPr lang="tr-TR" sz="2500" b="1" u="sng" dirty="0"/>
              <a:t>Marinos Charalampakis (Greece)</a:t>
            </a:r>
            <a:endParaRPr lang="tr-TR" sz="2500" u="sng" dirty="0"/>
          </a:p>
        </p:txBody>
      </p:sp>
      <p:sp>
        <p:nvSpPr>
          <p:cNvPr id="2" name="Rectangle 1">
            <a:extLst>
              <a:ext uri="{FF2B5EF4-FFF2-40B4-BE49-F238E27FC236}">
                <a16:creationId xmlns:a16="http://schemas.microsoft.com/office/drawing/2014/main" id="{37B8EC98-909C-514C-AE35-9084067FD784}"/>
              </a:ext>
            </a:extLst>
          </p:cNvPr>
          <p:cNvSpPr/>
          <p:nvPr/>
        </p:nvSpPr>
        <p:spPr>
          <a:xfrm>
            <a:off x="607137" y="2099972"/>
            <a:ext cx="8683727" cy="1366528"/>
          </a:xfrm>
          <a:prstGeom prst="rect">
            <a:avLst/>
          </a:prstGeom>
        </p:spPr>
        <p:txBody>
          <a:bodyPr wrap="square">
            <a:spAutoFit/>
          </a:bodyPr>
          <a:lstStyle/>
          <a:p>
            <a:pPr lvl="0" algn="ctr">
              <a:lnSpc>
                <a:spcPct val="115000"/>
              </a:lnSpc>
              <a:spcAft>
                <a:spcPts val="0"/>
              </a:spcAft>
            </a:pP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J3</a:t>
            </a:r>
            <a:r>
              <a:rPr lang="tr-TR"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 </a:t>
            </a: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WAVE Exercises</a:t>
            </a:r>
          </a:p>
          <a:p>
            <a:pPr lvl="0" algn="ctr">
              <a:lnSpc>
                <a:spcPct val="115000"/>
              </a:lnSpc>
              <a:spcAft>
                <a:spcPts val="0"/>
              </a:spcAft>
            </a:pPr>
            <a:r>
              <a:rPr lang="tr-TR"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NEAMWave</a:t>
            </a:r>
            <a:endParaRPr lang="tr-TR" sz="3600"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sp>
        <p:nvSpPr>
          <p:cNvPr id="7" name="object 7">
            <a:extLst>
              <a:ext uri="{FF2B5EF4-FFF2-40B4-BE49-F238E27FC236}">
                <a16:creationId xmlns:a16="http://schemas.microsoft.com/office/drawing/2014/main"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6217692" y="25748"/>
            <a:ext cx="3661674" cy="11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7F14-AE89-3C9F-C8A6-42DEEC2A03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7BD2D40-62D3-27CE-CA9F-94D628CC0242}"/>
              </a:ext>
            </a:extLst>
          </p:cNvPr>
          <p:cNvSpPr txBox="1">
            <a:spLocks noGrp="1"/>
          </p:cNvSpPr>
          <p:nvPr>
            <p:ph type="title"/>
          </p:nvPr>
        </p:nvSpPr>
        <p:spPr>
          <a:xfrm>
            <a:off x="681037" y="296163"/>
            <a:ext cx="8543925" cy="566744"/>
          </a:xfrm>
          <a:prstGeom prst="rect">
            <a:avLst/>
          </a:prstGeom>
        </p:spPr>
        <p:txBody>
          <a:bodyPr vert="horz" wrap="square" lIns="0" tIns="605027" rIns="0" bIns="0" rtlCol="0">
            <a:noAutofit/>
          </a:bodyPr>
          <a:lstStyle/>
          <a:p>
            <a:pPr marL="132715" algn="ctr">
              <a:lnSpc>
                <a:spcPct val="100000"/>
              </a:lnSpc>
              <a:tabLst>
                <a:tab pos="7607934" algn="l"/>
              </a:tabLst>
            </a:pPr>
            <a:r>
              <a:rPr lang="en-US" sz="3200" u="sng" spc="-50" dirty="0">
                <a:latin typeface="Calibri Light"/>
                <a:cs typeface="Calibri Light"/>
              </a:rPr>
              <a:t>Preparations </a:t>
            </a:r>
            <a:r>
              <a:rPr sz="3200" u="sng" spc="-155" dirty="0">
                <a:latin typeface="Calibri Light"/>
                <a:cs typeface="Calibri Light"/>
              </a:rPr>
              <a:t>f</a:t>
            </a:r>
            <a:r>
              <a:rPr sz="3200" u="sng" spc="-50" dirty="0">
                <a:latin typeface="Calibri Light"/>
                <a:cs typeface="Calibri Light"/>
              </a:rPr>
              <a:t>o</a:t>
            </a:r>
            <a:r>
              <a:rPr sz="3200" u="sng" spc="-15" dirty="0">
                <a:latin typeface="Calibri Light"/>
                <a:cs typeface="Calibri Light"/>
              </a:rPr>
              <a:t>r</a:t>
            </a:r>
            <a:r>
              <a:rPr sz="3200" u="sng" spc="-125" dirty="0">
                <a:latin typeface="Calibri Light"/>
                <a:cs typeface="Calibri Light"/>
              </a:rPr>
              <a:t> </a:t>
            </a:r>
            <a:r>
              <a:rPr sz="3200" u="sng" spc="-75" dirty="0">
                <a:latin typeface="Calibri Light"/>
                <a:cs typeface="Calibri Light"/>
              </a:rPr>
              <a:t>N</a:t>
            </a:r>
            <a:r>
              <a:rPr sz="3200" u="sng" spc="-105" dirty="0">
                <a:latin typeface="Calibri Light"/>
                <a:cs typeface="Calibri Light"/>
              </a:rPr>
              <a:t>E</a:t>
            </a:r>
            <a:r>
              <a:rPr sz="3200" u="sng" spc="-50" dirty="0">
                <a:latin typeface="Calibri Light"/>
                <a:cs typeface="Calibri Light"/>
              </a:rPr>
              <a:t>A</a:t>
            </a:r>
            <a:r>
              <a:rPr sz="3200" u="sng" spc="-90" dirty="0">
                <a:latin typeface="Calibri Light"/>
                <a:cs typeface="Calibri Light"/>
              </a:rPr>
              <a:t>M</a:t>
            </a:r>
            <a:r>
              <a:rPr sz="3200" u="sng" spc="-225" dirty="0">
                <a:latin typeface="Calibri Light"/>
                <a:cs typeface="Calibri Light"/>
              </a:rPr>
              <a:t>W</a:t>
            </a:r>
            <a:r>
              <a:rPr sz="3200" u="sng" spc="-140" dirty="0">
                <a:latin typeface="Calibri Light"/>
                <a:cs typeface="Calibri Light"/>
              </a:rPr>
              <a:t>a</a:t>
            </a:r>
            <a:r>
              <a:rPr sz="3200" u="sng" spc="-100" dirty="0">
                <a:latin typeface="Calibri Light"/>
                <a:cs typeface="Calibri Light"/>
              </a:rPr>
              <a:t>v</a:t>
            </a:r>
            <a:r>
              <a:rPr sz="3200" u="sng" spc="-65" dirty="0">
                <a:latin typeface="Calibri Light"/>
                <a:cs typeface="Calibri Light"/>
              </a:rPr>
              <a:t>e</a:t>
            </a:r>
            <a:r>
              <a:rPr lang="en-US" sz="3200" u="sng" spc="-75" dirty="0">
                <a:latin typeface="Calibri Light"/>
                <a:cs typeface="Calibri Light"/>
              </a:rPr>
              <a:t>23</a:t>
            </a:r>
            <a:endParaRPr sz="3200" dirty="0">
              <a:latin typeface="Calibri Light"/>
              <a:cs typeface="Calibri Light"/>
            </a:endParaRPr>
          </a:p>
        </p:txBody>
      </p:sp>
      <p:sp>
        <p:nvSpPr>
          <p:cNvPr id="5" name="object 5">
            <a:extLst>
              <a:ext uri="{FF2B5EF4-FFF2-40B4-BE49-F238E27FC236}">
                <a16:creationId xmlns:a16="http://schemas.microsoft.com/office/drawing/2014/main" id="{E26742AF-3D2F-E659-624E-12C63C96A124}"/>
              </a:ext>
            </a:extLst>
          </p:cNvPr>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D667845C-9A10-A1AB-4AD1-9F82D74421F5}"/>
              </a:ext>
            </a:extLst>
          </p:cNvPr>
          <p:cNvPicPr>
            <a:picLocks noChangeAspect="1"/>
          </p:cNvPicPr>
          <p:nvPr/>
        </p:nvPicPr>
        <p:blipFill>
          <a:blip r:embed="rId4"/>
          <a:stretch>
            <a:fillRect/>
          </a:stretch>
        </p:blipFill>
        <p:spPr>
          <a:xfrm>
            <a:off x="7611646" y="13716"/>
            <a:ext cx="2282798" cy="731520"/>
          </a:xfrm>
          <a:prstGeom prst="rect">
            <a:avLst/>
          </a:prstGeom>
        </p:spPr>
      </p:pic>
      <p:sp>
        <p:nvSpPr>
          <p:cNvPr id="7" name="object 10">
            <a:extLst>
              <a:ext uri="{FF2B5EF4-FFF2-40B4-BE49-F238E27FC236}">
                <a16:creationId xmlns:a16="http://schemas.microsoft.com/office/drawing/2014/main" id="{3A7117D4-7011-7F78-FC27-FB1C13794085}"/>
              </a:ext>
            </a:extLst>
          </p:cNvPr>
          <p:cNvSpPr txBox="1"/>
          <p:nvPr/>
        </p:nvSpPr>
        <p:spPr>
          <a:xfrm>
            <a:off x="681038" y="1929843"/>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endParaRPr lang="en-US" b="1" dirty="0">
              <a:cs typeface="Calibri"/>
            </a:endParaRPr>
          </a:p>
        </p:txBody>
      </p:sp>
      <p:pic>
        <p:nvPicPr>
          <p:cNvPr id="6" name="Picture 5" descr="A close-up of a brochure&#10;&#10;Description automatically generated">
            <a:extLst>
              <a:ext uri="{FF2B5EF4-FFF2-40B4-BE49-F238E27FC236}">
                <a16:creationId xmlns:a16="http://schemas.microsoft.com/office/drawing/2014/main" id="{F958760C-55E6-6013-6D51-98D7D9FB908C}"/>
              </a:ext>
            </a:extLst>
          </p:cNvPr>
          <p:cNvPicPr>
            <a:picLocks noChangeAspect="1"/>
          </p:cNvPicPr>
          <p:nvPr/>
        </p:nvPicPr>
        <p:blipFill>
          <a:blip r:embed="rId5"/>
          <a:stretch>
            <a:fillRect/>
          </a:stretch>
        </p:blipFill>
        <p:spPr>
          <a:xfrm>
            <a:off x="185273" y="1210230"/>
            <a:ext cx="6010584" cy="5296172"/>
          </a:xfrm>
          <a:prstGeom prst="rect">
            <a:avLst/>
          </a:prstGeom>
        </p:spPr>
      </p:pic>
      <p:pic>
        <p:nvPicPr>
          <p:cNvPr id="9" name="Picture 8" descr="A screenshot of a website&#10;&#10;Description automatically generated">
            <a:extLst>
              <a:ext uri="{FF2B5EF4-FFF2-40B4-BE49-F238E27FC236}">
                <a16:creationId xmlns:a16="http://schemas.microsoft.com/office/drawing/2014/main" id="{32D65D80-1B73-8139-7E3D-44443C6D633B}"/>
              </a:ext>
            </a:extLst>
          </p:cNvPr>
          <p:cNvPicPr>
            <a:picLocks noChangeAspect="1"/>
          </p:cNvPicPr>
          <p:nvPr/>
        </p:nvPicPr>
        <p:blipFill>
          <a:blip r:embed="rId6"/>
          <a:stretch>
            <a:fillRect/>
          </a:stretch>
        </p:blipFill>
        <p:spPr>
          <a:xfrm>
            <a:off x="6237402" y="1200704"/>
            <a:ext cx="3029106" cy="5305698"/>
          </a:xfrm>
          <a:prstGeom prst="rect">
            <a:avLst/>
          </a:prstGeom>
        </p:spPr>
      </p:pic>
      <p:sp>
        <p:nvSpPr>
          <p:cNvPr id="10" name="TextBox 9">
            <a:extLst>
              <a:ext uri="{FF2B5EF4-FFF2-40B4-BE49-F238E27FC236}">
                <a16:creationId xmlns:a16="http://schemas.microsoft.com/office/drawing/2014/main" id="{C86966F0-552A-8888-FC16-3925FE935161}"/>
              </a:ext>
            </a:extLst>
          </p:cNvPr>
          <p:cNvSpPr txBox="1"/>
          <p:nvPr/>
        </p:nvSpPr>
        <p:spPr>
          <a:xfrm>
            <a:off x="6371138" y="6430911"/>
            <a:ext cx="3474606" cy="307777"/>
          </a:xfrm>
          <a:prstGeom prst="rect">
            <a:avLst/>
          </a:prstGeom>
          <a:noFill/>
        </p:spPr>
        <p:txBody>
          <a:bodyPr wrap="none" rtlCol="0">
            <a:spAutoFit/>
          </a:bodyPr>
          <a:lstStyle/>
          <a:p>
            <a:r>
              <a:rPr lang="en-US" sz="1400" i="1" dirty="0"/>
              <a:t>Special thanks to Maria Camila </a:t>
            </a:r>
            <a:r>
              <a:rPr lang="en-US" sz="1400" i="1" dirty="0">
                <a:solidFill>
                  <a:srgbClr val="262626"/>
                </a:solidFill>
                <a:effectLst/>
                <a:latin typeface="Segoe UI" panose="020B0502040204020203" pitchFamily="34" charset="0"/>
              </a:rPr>
              <a:t>León Duque</a:t>
            </a:r>
            <a:r>
              <a:rPr lang="en-US" sz="1400" i="1" dirty="0"/>
              <a:t>!</a:t>
            </a:r>
          </a:p>
        </p:txBody>
      </p:sp>
    </p:spTree>
    <p:extLst>
      <p:ext uri="{BB962C8B-B14F-4D97-AF65-F5344CB8AC3E}">
        <p14:creationId xmlns:p14="http://schemas.microsoft.com/office/powerpoint/2010/main" val="416210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59AF-32FD-5BCD-7366-222102FFB28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50631E3-0DF3-0881-E3EF-5007B5E13E12}"/>
              </a:ext>
            </a:extLst>
          </p:cNvPr>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Preparations </a:t>
            </a:r>
            <a:r>
              <a:rPr sz="4000" u="sng" spc="-155" dirty="0">
                <a:latin typeface="Calibri Light"/>
                <a:cs typeface="Calibri Light"/>
              </a:rPr>
              <a:t>f</a:t>
            </a:r>
            <a:r>
              <a:rPr sz="4000" u="sng" spc="-50" dirty="0">
                <a:latin typeface="Calibri Light"/>
                <a:cs typeface="Calibri Light"/>
              </a:rPr>
              <a:t>o</a:t>
            </a:r>
            <a:r>
              <a:rPr sz="4000" u="sng" spc="-15" dirty="0">
                <a:latin typeface="Calibri Light"/>
                <a:cs typeface="Calibri Light"/>
              </a:rPr>
              <a:t>r</a:t>
            </a:r>
            <a:r>
              <a:rPr sz="4000" u="sng" spc="-125" dirty="0">
                <a:latin typeface="Calibri Light"/>
                <a:cs typeface="Calibri Light"/>
              </a:rPr>
              <a:t> </a:t>
            </a:r>
            <a:r>
              <a:rPr sz="4000" u="sng" spc="-75" dirty="0">
                <a:latin typeface="Calibri Light"/>
                <a:cs typeface="Calibri Light"/>
              </a:rPr>
              <a:t>N</a:t>
            </a:r>
            <a:r>
              <a:rPr sz="4000" u="sng" spc="-105" dirty="0">
                <a:latin typeface="Calibri Light"/>
                <a:cs typeface="Calibri Light"/>
              </a:rPr>
              <a:t>E</a:t>
            </a:r>
            <a:r>
              <a:rPr sz="4000" u="sng" spc="-50" dirty="0">
                <a:latin typeface="Calibri Light"/>
                <a:cs typeface="Calibri Light"/>
              </a:rPr>
              <a:t>A</a:t>
            </a:r>
            <a:r>
              <a:rPr sz="4000" u="sng" spc="-90" dirty="0">
                <a:latin typeface="Calibri Light"/>
                <a:cs typeface="Calibri Light"/>
              </a:rPr>
              <a:t>M</a:t>
            </a:r>
            <a:r>
              <a:rPr sz="4000" u="sng" spc="-225" dirty="0">
                <a:latin typeface="Calibri Light"/>
                <a:cs typeface="Calibri Light"/>
              </a:rPr>
              <a:t>W</a:t>
            </a:r>
            <a:r>
              <a:rPr sz="4000" u="sng" spc="-140" dirty="0">
                <a:latin typeface="Calibri Light"/>
                <a:cs typeface="Calibri Light"/>
              </a:rPr>
              <a:t>a</a:t>
            </a:r>
            <a:r>
              <a:rPr sz="4000" u="sng" spc="-100" dirty="0">
                <a:latin typeface="Calibri Light"/>
                <a:cs typeface="Calibri Light"/>
              </a:rPr>
              <a:t>v</a:t>
            </a:r>
            <a:r>
              <a:rPr sz="4000" u="sng" spc="-65" dirty="0">
                <a:latin typeface="Calibri Light"/>
                <a:cs typeface="Calibri Light"/>
              </a:rPr>
              <a:t>e</a:t>
            </a:r>
            <a:r>
              <a:rPr lang="en-US" sz="4000" u="sng" spc="-75" dirty="0">
                <a:latin typeface="Calibri Light"/>
                <a:cs typeface="Calibri Light"/>
              </a:rPr>
              <a:t>23</a:t>
            </a:r>
            <a:endParaRPr sz="4000" dirty="0">
              <a:latin typeface="Calibri Light"/>
              <a:cs typeface="Calibri Light"/>
            </a:endParaRPr>
          </a:p>
        </p:txBody>
      </p:sp>
      <p:sp>
        <p:nvSpPr>
          <p:cNvPr id="5" name="object 5">
            <a:extLst>
              <a:ext uri="{FF2B5EF4-FFF2-40B4-BE49-F238E27FC236}">
                <a16:creationId xmlns:a16="http://schemas.microsoft.com/office/drawing/2014/main" id="{EF9CFC35-100D-6FFA-FDE3-3BDDEB7A8B4C}"/>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210690C9-749F-DA01-F209-4AB48C8B39E3}"/>
              </a:ext>
            </a:extLst>
          </p:cNvPr>
          <p:cNvPicPr>
            <a:picLocks noChangeAspect="1"/>
          </p:cNvPicPr>
          <p:nvPr/>
        </p:nvPicPr>
        <p:blipFill>
          <a:blip r:embed="rId3"/>
          <a:stretch>
            <a:fillRect/>
          </a:stretch>
        </p:blipFill>
        <p:spPr>
          <a:xfrm>
            <a:off x="7611646" y="13716"/>
            <a:ext cx="2282798" cy="731520"/>
          </a:xfrm>
          <a:prstGeom prst="rect">
            <a:avLst/>
          </a:prstGeom>
        </p:spPr>
      </p:pic>
      <p:sp>
        <p:nvSpPr>
          <p:cNvPr id="7" name="object 10">
            <a:extLst>
              <a:ext uri="{FF2B5EF4-FFF2-40B4-BE49-F238E27FC236}">
                <a16:creationId xmlns:a16="http://schemas.microsoft.com/office/drawing/2014/main" id="{E90A923D-9623-2BC1-910B-9FDBBA972351}"/>
              </a:ext>
            </a:extLst>
          </p:cNvPr>
          <p:cNvSpPr txBox="1"/>
          <p:nvPr/>
        </p:nvSpPr>
        <p:spPr>
          <a:xfrm>
            <a:off x="681038" y="1929844"/>
            <a:ext cx="8543925" cy="3013142"/>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sz="1900" dirty="0">
                <a:solidFill>
                  <a:schemeClr val="tx1">
                    <a:lumMod val="50000"/>
                    <a:lumOff val="50000"/>
                  </a:schemeClr>
                </a:solidFill>
                <a:cs typeface="Calibri"/>
              </a:rPr>
              <a:t>● A concept note to inform CPAs, NTWCs and other exercise actors about the general concept of </a:t>
            </a:r>
            <a:r>
              <a:rPr lang="en-US" sz="1900" dirty="0" err="1">
                <a:solidFill>
                  <a:schemeClr val="tx1">
                    <a:lumMod val="50000"/>
                    <a:lumOff val="50000"/>
                  </a:schemeClr>
                </a:solidFill>
                <a:cs typeface="Calibri"/>
              </a:rPr>
              <a:t>NEAMWave</a:t>
            </a:r>
            <a:r>
              <a:rPr lang="en-US" sz="1900" dirty="0">
                <a:solidFill>
                  <a:schemeClr val="tx1">
                    <a:lumMod val="50000"/>
                    <a:lumOff val="50000"/>
                  </a:schemeClr>
                </a:solidFill>
                <a:cs typeface="Calibri"/>
              </a:rPr>
              <a:t> - </a:t>
            </a:r>
            <a:r>
              <a:rPr lang="en-US" sz="1900" b="1" dirty="0">
                <a:solidFill>
                  <a:schemeClr val="tx1">
                    <a:lumMod val="50000"/>
                    <a:lumOff val="50000"/>
                  </a:schemeClr>
                </a:solidFill>
                <a:cs typeface="Calibri"/>
              </a:rPr>
              <a:t>Done</a:t>
            </a:r>
            <a:r>
              <a:rPr lang="en-US" sz="1900" dirty="0">
                <a:solidFill>
                  <a:schemeClr val="tx1">
                    <a:lumMod val="50000"/>
                    <a:lumOff val="50000"/>
                  </a:schemeClr>
                </a:solidFill>
                <a:cs typeface="Calibri"/>
              </a:rPr>
              <a:t> (Shared through Circular Letter and exercise online platform)</a:t>
            </a:r>
          </a:p>
          <a:p>
            <a:pPr marL="12700" marR="12700" algn="just" defTabSz="457200">
              <a:lnSpc>
                <a:spcPct val="150000"/>
              </a:lnSpc>
              <a:spcAft>
                <a:spcPts val="1200"/>
              </a:spcAft>
            </a:pPr>
            <a:r>
              <a:rPr lang="en-US" sz="1900" dirty="0">
                <a:cs typeface="Calibri"/>
              </a:rPr>
              <a:t>● Revision of online tools (subscription &amp; evaluation) - </a:t>
            </a:r>
            <a:r>
              <a:rPr lang="en-US" sz="1900" b="1" dirty="0">
                <a:cs typeface="Calibri"/>
              </a:rPr>
              <a:t>Done</a:t>
            </a:r>
          </a:p>
          <a:p>
            <a:pPr marL="12700" marR="12700" algn="just" defTabSz="457200">
              <a:lnSpc>
                <a:spcPct val="150000"/>
              </a:lnSpc>
              <a:spcAft>
                <a:spcPts val="1200"/>
              </a:spcAft>
            </a:pPr>
            <a:r>
              <a:rPr lang="en-US" sz="1900" dirty="0">
                <a:solidFill>
                  <a:schemeClr val="tx1">
                    <a:lumMod val="50000"/>
                    <a:lumOff val="50000"/>
                  </a:schemeClr>
                </a:solidFill>
                <a:cs typeface="Calibri"/>
              </a:rPr>
              <a:t>● Online meeting with </a:t>
            </a:r>
            <a:r>
              <a:rPr lang="en-US" sz="1900" dirty="0" err="1">
                <a:solidFill>
                  <a:schemeClr val="tx1">
                    <a:lumMod val="50000"/>
                    <a:lumOff val="50000"/>
                  </a:schemeClr>
                </a:solidFill>
                <a:cs typeface="Calibri"/>
              </a:rPr>
              <a:t>CoastWAVE</a:t>
            </a:r>
            <a:r>
              <a:rPr lang="en-US" sz="1900" dirty="0">
                <a:solidFill>
                  <a:schemeClr val="tx1">
                    <a:lumMod val="50000"/>
                    <a:lumOff val="50000"/>
                  </a:schemeClr>
                </a:solidFill>
                <a:cs typeface="Calibri"/>
              </a:rPr>
              <a:t> coordination team - </a:t>
            </a:r>
            <a:r>
              <a:rPr lang="tr-TR" sz="1900" b="1" dirty="0">
                <a:solidFill>
                  <a:schemeClr val="tx1">
                    <a:lumMod val="50000"/>
                    <a:lumOff val="50000"/>
                  </a:schemeClr>
                </a:solidFill>
                <a:cs typeface="Calibri"/>
              </a:rPr>
              <a:t>D</a:t>
            </a:r>
            <a:r>
              <a:rPr lang="en-US" sz="1900" b="1" dirty="0">
                <a:solidFill>
                  <a:schemeClr val="tx1">
                    <a:lumMod val="50000"/>
                    <a:lumOff val="50000"/>
                  </a:schemeClr>
                </a:solidFill>
                <a:cs typeface="Calibri"/>
              </a:rPr>
              <a:t>one</a:t>
            </a:r>
          </a:p>
        </p:txBody>
      </p:sp>
    </p:spTree>
    <p:extLst>
      <p:ext uri="{BB962C8B-B14F-4D97-AF65-F5344CB8AC3E}">
        <p14:creationId xmlns:p14="http://schemas.microsoft.com/office/powerpoint/2010/main" val="42964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B2DF8413-6082-F92E-95C9-FB2EBD74B5D3}"/>
              </a:ext>
            </a:extLst>
          </p:cNvPr>
          <p:cNvPicPr>
            <a:picLocks noGrp="1" noChangeAspect="1"/>
          </p:cNvPicPr>
          <p:nvPr>
            <p:ph idx="1"/>
          </p:nvPr>
        </p:nvPicPr>
        <p:blipFill>
          <a:blip r:embed="rId2"/>
          <a:stretch>
            <a:fillRect/>
          </a:stretch>
        </p:blipFill>
        <p:spPr>
          <a:xfrm>
            <a:off x="613317" y="1357230"/>
            <a:ext cx="8611645" cy="5250579"/>
          </a:xfrm>
        </p:spPr>
      </p:pic>
      <p:sp>
        <p:nvSpPr>
          <p:cNvPr id="4" name="object 2">
            <a:extLst>
              <a:ext uri="{FF2B5EF4-FFF2-40B4-BE49-F238E27FC236}">
                <a16:creationId xmlns:a16="http://schemas.microsoft.com/office/drawing/2014/main" id="{559497E7-424A-248F-86DB-8FC336287CDD}"/>
              </a:ext>
            </a:extLst>
          </p:cNvPr>
          <p:cNvSpPr txBox="1">
            <a:spLocks/>
          </p:cNvSpPr>
          <p:nvPr/>
        </p:nvSpPr>
        <p:spPr>
          <a:xfrm>
            <a:off x="681037" y="402101"/>
            <a:ext cx="8543925" cy="566744"/>
          </a:xfrm>
          <a:prstGeom prst="rect">
            <a:avLst/>
          </a:prstGeom>
        </p:spPr>
        <p:txBody>
          <a:bodyPr vert="horz" wrap="square" lIns="0" tIns="605027"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2715" algn="ctr">
              <a:lnSpc>
                <a:spcPct val="100000"/>
              </a:lnSpc>
              <a:tabLst>
                <a:tab pos="7607934" algn="l"/>
              </a:tabLst>
            </a:pPr>
            <a:r>
              <a:rPr lang="en-US" sz="3400" u="sng" spc="-50" dirty="0">
                <a:latin typeface="Calibri Light"/>
                <a:cs typeface="Calibri Light"/>
              </a:rPr>
              <a:t>Preparations </a:t>
            </a:r>
            <a:r>
              <a:rPr lang="en-US" sz="3400" u="sng" spc="-155" dirty="0">
                <a:latin typeface="Calibri Light"/>
                <a:cs typeface="Calibri Light"/>
              </a:rPr>
              <a:t>f</a:t>
            </a:r>
            <a:r>
              <a:rPr lang="en-US" sz="3400" u="sng" spc="-50" dirty="0">
                <a:latin typeface="Calibri Light"/>
                <a:cs typeface="Calibri Light"/>
              </a:rPr>
              <a:t>o</a:t>
            </a:r>
            <a:r>
              <a:rPr lang="en-US" sz="3400" u="sng" spc="-15" dirty="0">
                <a:latin typeface="Calibri Light"/>
                <a:cs typeface="Calibri Light"/>
              </a:rPr>
              <a:t>r</a:t>
            </a:r>
            <a:r>
              <a:rPr lang="en-US" sz="3400" u="sng" spc="-125" dirty="0">
                <a:latin typeface="Calibri Light"/>
                <a:cs typeface="Calibri Light"/>
              </a:rPr>
              <a:t> </a:t>
            </a:r>
            <a:r>
              <a:rPr lang="en-US" sz="3400" u="sng" spc="-75" dirty="0">
                <a:latin typeface="Calibri Light"/>
                <a:cs typeface="Calibri Light"/>
              </a:rPr>
              <a:t>N</a:t>
            </a:r>
            <a:r>
              <a:rPr lang="en-US" sz="3400" u="sng" spc="-105" dirty="0">
                <a:latin typeface="Calibri Light"/>
                <a:cs typeface="Calibri Light"/>
              </a:rPr>
              <a:t>E</a:t>
            </a:r>
            <a:r>
              <a:rPr lang="en-US" sz="3400" u="sng" spc="-50" dirty="0">
                <a:latin typeface="Calibri Light"/>
                <a:cs typeface="Calibri Light"/>
              </a:rPr>
              <a:t>A</a:t>
            </a:r>
            <a:r>
              <a:rPr lang="en-US" sz="3400" u="sng" spc="-90" dirty="0">
                <a:latin typeface="Calibri Light"/>
                <a:cs typeface="Calibri Light"/>
              </a:rPr>
              <a:t>M</a:t>
            </a:r>
            <a:r>
              <a:rPr lang="en-US" sz="3400" u="sng" spc="-225" dirty="0">
                <a:latin typeface="Calibri Light"/>
                <a:cs typeface="Calibri Light"/>
              </a:rPr>
              <a:t>W</a:t>
            </a:r>
            <a:r>
              <a:rPr lang="en-US" sz="3400" u="sng" spc="-140" dirty="0">
                <a:latin typeface="Calibri Light"/>
                <a:cs typeface="Calibri Light"/>
              </a:rPr>
              <a:t>a</a:t>
            </a:r>
            <a:r>
              <a:rPr lang="en-US" sz="3400" u="sng" spc="-100" dirty="0">
                <a:latin typeface="Calibri Light"/>
                <a:cs typeface="Calibri Light"/>
              </a:rPr>
              <a:t>v</a:t>
            </a:r>
            <a:r>
              <a:rPr lang="en-US" sz="3400" u="sng" spc="-65" dirty="0">
                <a:latin typeface="Calibri Light"/>
                <a:cs typeface="Calibri Light"/>
              </a:rPr>
              <a:t>e</a:t>
            </a:r>
            <a:r>
              <a:rPr lang="en-US" sz="3400" u="sng" spc="-75" dirty="0">
                <a:latin typeface="Calibri Light"/>
                <a:cs typeface="Calibri Light"/>
              </a:rPr>
              <a:t>23</a:t>
            </a:r>
            <a:endParaRPr lang="en-US" sz="3400" dirty="0">
              <a:latin typeface="Calibri Light"/>
              <a:cs typeface="Calibri Light"/>
            </a:endParaRPr>
          </a:p>
        </p:txBody>
      </p:sp>
      <p:sp>
        <p:nvSpPr>
          <p:cNvPr id="5" name="object 5">
            <a:extLst>
              <a:ext uri="{FF2B5EF4-FFF2-40B4-BE49-F238E27FC236}">
                <a16:creationId xmlns:a16="http://schemas.microsoft.com/office/drawing/2014/main" id="{BDCE33FE-645A-0C4C-AFC0-6BF8E9C202AD}"/>
              </a:ext>
            </a:extLst>
          </p:cNvPr>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6" name="Picture 5">
            <a:extLst>
              <a:ext uri="{FF2B5EF4-FFF2-40B4-BE49-F238E27FC236}">
                <a16:creationId xmlns:a16="http://schemas.microsoft.com/office/drawing/2014/main" id="{8E1B05B7-25DA-648F-2447-07111D5E74B1}"/>
              </a:ext>
            </a:extLst>
          </p:cNvPr>
          <p:cNvPicPr>
            <a:picLocks noChangeAspect="1"/>
          </p:cNvPicPr>
          <p:nvPr/>
        </p:nvPicPr>
        <p:blipFill>
          <a:blip r:embed="rId4"/>
          <a:stretch>
            <a:fillRect/>
          </a:stretch>
        </p:blipFill>
        <p:spPr>
          <a:xfrm>
            <a:off x="7611646" y="13716"/>
            <a:ext cx="2282798" cy="731520"/>
          </a:xfrm>
          <a:prstGeom prst="rect">
            <a:avLst/>
          </a:prstGeom>
        </p:spPr>
      </p:pic>
    </p:spTree>
    <p:extLst>
      <p:ext uri="{BB962C8B-B14F-4D97-AF65-F5344CB8AC3E}">
        <p14:creationId xmlns:p14="http://schemas.microsoft.com/office/powerpoint/2010/main" val="339956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A94F8-C72B-AF35-3F2F-FB2474CBB52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5A66F40-D9DC-587F-CB0E-1473A0E58BE3}"/>
              </a:ext>
            </a:extLst>
          </p:cNvPr>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Preparations </a:t>
            </a:r>
            <a:r>
              <a:rPr sz="4000" u="sng" spc="-155" dirty="0">
                <a:latin typeface="Calibri Light"/>
                <a:cs typeface="Calibri Light"/>
              </a:rPr>
              <a:t>f</a:t>
            </a:r>
            <a:r>
              <a:rPr sz="4000" u="sng" spc="-50" dirty="0">
                <a:latin typeface="Calibri Light"/>
                <a:cs typeface="Calibri Light"/>
              </a:rPr>
              <a:t>o</a:t>
            </a:r>
            <a:r>
              <a:rPr sz="4000" u="sng" spc="-15" dirty="0">
                <a:latin typeface="Calibri Light"/>
                <a:cs typeface="Calibri Light"/>
              </a:rPr>
              <a:t>r</a:t>
            </a:r>
            <a:r>
              <a:rPr sz="4000" u="sng" spc="-125" dirty="0">
                <a:latin typeface="Calibri Light"/>
                <a:cs typeface="Calibri Light"/>
              </a:rPr>
              <a:t> </a:t>
            </a:r>
            <a:r>
              <a:rPr sz="4000" u="sng" spc="-75" dirty="0">
                <a:latin typeface="Calibri Light"/>
                <a:cs typeface="Calibri Light"/>
              </a:rPr>
              <a:t>N</a:t>
            </a:r>
            <a:r>
              <a:rPr sz="4000" u="sng" spc="-105" dirty="0">
                <a:latin typeface="Calibri Light"/>
                <a:cs typeface="Calibri Light"/>
              </a:rPr>
              <a:t>E</a:t>
            </a:r>
            <a:r>
              <a:rPr sz="4000" u="sng" spc="-50" dirty="0">
                <a:latin typeface="Calibri Light"/>
                <a:cs typeface="Calibri Light"/>
              </a:rPr>
              <a:t>A</a:t>
            </a:r>
            <a:r>
              <a:rPr sz="4000" u="sng" spc="-90" dirty="0">
                <a:latin typeface="Calibri Light"/>
                <a:cs typeface="Calibri Light"/>
              </a:rPr>
              <a:t>M</a:t>
            </a:r>
            <a:r>
              <a:rPr sz="4000" u="sng" spc="-225" dirty="0">
                <a:latin typeface="Calibri Light"/>
                <a:cs typeface="Calibri Light"/>
              </a:rPr>
              <a:t>W</a:t>
            </a:r>
            <a:r>
              <a:rPr sz="4000" u="sng" spc="-140" dirty="0">
                <a:latin typeface="Calibri Light"/>
                <a:cs typeface="Calibri Light"/>
              </a:rPr>
              <a:t>a</a:t>
            </a:r>
            <a:r>
              <a:rPr sz="4000" u="sng" spc="-100" dirty="0">
                <a:latin typeface="Calibri Light"/>
                <a:cs typeface="Calibri Light"/>
              </a:rPr>
              <a:t>v</a:t>
            </a:r>
            <a:r>
              <a:rPr sz="4000" u="sng" spc="-65" dirty="0">
                <a:latin typeface="Calibri Light"/>
                <a:cs typeface="Calibri Light"/>
              </a:rPr>
              <a:t>e</a:t>
            </a:r>
            <a:r>
              <a:rPr lang="en-US" sz="4000" u="sng" spc="-75" dirty="0">
                <a:latin typeface="Calibri Light"/>
                <a:cs typeface="Calibri Light"/>
              </a:rPr>
              <a:t>23</a:t>
            </a:r>
            <a:endParaRPr sz="4000" dirty="0">
              <a:latin typeface="Calibri Light"/>
              <a:cs typeface="Calibri Light"/>
            </a:endParaRPr>
          </a:p>
        </p:txBody>
      </p:sp>
      <p:sp>
        <p:nvSpPr>
          <p:cNvPr id="5" name="object 5">
            <a:extLst>
              <a:ext uri="{FF2B5EF4-FFF2-40B4-BE49-F238E27FC236}">
                <a16:creationId xmlns:a16="http://schemas.microsoft.com/office/drawing/2014/main" id="{BFEEB7E9-3291-BC21-3845-3E89D392BB33}"/>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8C8985C9-8A19-B1DB-55D9-03689022ABF6}"/>
              </a:ext>
            </a:extLst>
          </p:cNvPr>
          <p:cNvPicPr>
            <a:picLocks noChangeAspect="1"/>
          </p:cNvPicPr>
          <p:nvPr/>
        </p:nvPicPr>
        <p:blipFill>
          <a:blip r:embed="rId3"/>
          <a:stretch>
            <a:fillRect/>
          </a:stretch>
        </p:blipFill>
        <p:spPr>
          <a:xfrm>
            <a:off x="7611646" y="13716"/>
            <a:ext cx="2282798" cy="731520"/>
          </a:xfrm>
          <a:prstGeom prst="rect">
            <a:avLst/>
          </a:prstGeom>
        </p:spPr>
      </p:pic>
      <p:sp>
        <p:nvSpPr>
          <p:cNvPr id="7" name="object 10">
            <a:extLst>
              <a:ext uri="{FF2B5EF4-FFF2-40B4-BE49-F238E27FC236}">
                <a16:creationId xmlns:a16="http://schemas.microsoft.com/office/drawing/2014/main" id="{8856CB37-9A6B-FBB1-E964-E9128B2E4243}"/>
              </a:ext>
            </a:extLst>
          </p:cNvPr>
          <p:cNvSpPr txBox="1"/>
          <p:nvPr/>
        </p:nvSpPr>
        <p:spPr>
          <a:xfrm>
            <a:off x="681038" y="1929844"/>
            <a:ext cx="8543925" cy="3013142"/>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sz="1900" dirty="0">
                <a:solidFill>
                  <a:schemeClr val="tx1">
                    <a:lumMod val="50000"/>
                    <a:lumOff val="50000"/>
                  </a:schemeClr>
                </a:solidFill>
                <a:cs typeface="Calibri"/>
              </a:rPr>
              <a:t>● A concept note to inform CPAs, NTWCs and other exercise actors about the general concept of </a:t>
            </a:r>
            <a:r>
              <a:rPr lang="en-US" sz="1900" dirty="0" err="1">
                <a:solidFill>
                  <a:schemeClr val="tx1">
                    <a:lumMod val="50000"/>
                    <a:lumOff val="50000"/>
                  </a:schemeClr>
                </a:solidFill>
                <a:cs typeface="Calibri"/>
              </a:rPr>
              <a:t>NEAMWave</a:t>
            </a:r>
            <a:r>
              <a:rPr lang="en-US" sz="1900" dirty="0">
                <a:solidFill>
                  <a:schemeClr val="tx1">
                    <a:lumMod val="50000"/>
                    <a:lumOff val="50000"/>
                  </a:schemeClr>
                </a:solidFill>
                <a:cs typeface="Calibri"/>
              </a:rPr>
              <a:t> - </a:t>
            </a:r>
            <a:r>
              <a:rPr lang="en-US" sz="1900" b="1" dirty="0">
                <a:solidFill>
                  <a:schemeClr val="tx1">
                    <a:lumMod val="50000"/>
                    <a:lumOff val="50000"/>
                  </a:schemeClr>
                </a:solidFill>
                <a:cs typeface="Calibri"/>
              </a:rPr>
              <a:t>Done</a:t>
            </a:r>
            <a:r>
              <a:rPr lang="en-US" sz="1900" dirty="0">
                <a:solidFill>
                  <a:schemeClr val="tx1">
                    <a:lumMod val="50000"/>
                    <a:lumOff val="50000"/>
                  </a:schemeClr>
                </a:solidFill>
                <a:cs typeface="Calibri"/>
              </a:rPr>
              <a:t> (Shared through Circular Letter and exercise online platform)</a:t>
            </a:r>
          </a:p>
          <a:p>
            <a:pPr marL="12700" marR="12700" algn="just" defTabSz="457200">
              <a:lnSpc>
                <a:spcPct val="150000"/>
              </a:lnSpc>
              <a:spcAft>
                <a:spcPts val="1200"/>
              </a:spcAft>
            </a:pPr>
            <a:r>
              <a:rPr lang="en-US" sz="1900" dirty="0">
                <a:solidFill>
                  <a:schemeClr val="tx1">
                    <a:lumMod val="50000"/>
                    <a:lumOff val="50000"/>
                  </a:schemeClr>
                </a:solidFill>
                <a:cs typeface="Calibri"/>
              </a:rPr>
              <a:t>● Revision of online tools (subscription &amp; evaluation) - </a:t>
            </a:r>
            <a:r>
              <a:rPr lang="en-US" sz="1900" b="1" dirty="0">
                <a:solidFill>
                  <a:schemeClr val="tx1">
                    <a:lumMod val="50000"/>
                    <a:lumOff val="50000"/>
                  </a:schemeClr>
                </a:solidFill>
                <a:cs typeface="Calibri"/>
              </a:rPr>
              <a:t>Done</a:t>
            </a:r>
          </a:p>
          <a:p>
            <a:pPr marL="12700" marR="12700" algn="just" defTabSz="457200">
              <a:lnSpc>
                <a:spcPct val="150000"/>
              </a:lnSpc>
              <a:spcAft>
                <a:spcPts val="1200"/>
              </a:spcAft>
            </a:pPr>
            <a:r>
              <a:rPr lang="en-US" sz="1900" dirty="0">
                <a:cs typeface="Calibri"/>
              </a:rPr>
              <a:t>● Online meeting with </a:t>
            </a:r>
            <a:r>
              <a:rPr lang="en-US" sz="1900" dirty="0" err="1">
                <a:cs typeface="Calibri"/>
              </a:rPr>
              <a:t>CoastWAVE</a:t>
            </a:r>
            <a:r>
              <a:rPr lang="en-US" sz="1900" dirty="0">
                <a:cs typeface="Calibri"/>
              </a:rPr>
              <a:t> coordination team - </a:t>
            </a:r>
            <a:r>
              <a:rPr lang="tr-TR" sz="1900" b="1" dirty="0">
                <a:cs typeface="Calibri"/>
              </a:rPr>
              <a:t>D</a:t>
            </a:r>
            <a:r>
              <a:rPr lang="en-US" sz="1900" b="1" dirty="0">
                <a:cs typeface="Calibri"/>
              </a:rPr>
              <a:t>one</a:t>
            </a:r>
          </a:p>
        </p:txBody>
      </p:sp>
    </p:spTree>
    <p:extLst>
      <p:ext uri="{BB962C8B-B14F-4D97-AF65-F5344CB8AC3E}">
        <p14:creationId xmlns:p14="http://schemas.microsoft.com/office/powerpoint/2010/main" val="244418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2C93F-1EA9-7D19-ABA4-2E9FEC30B71F}"/>
              </a:ext>
            </a:extLst>
          </p:cNvPr>
          <p:cNvPicPr>
            <a:picLocks noChangeAspect="1"/>
          </p:cNvPicPr>
          <p:nvPr/>
        </p:nvPicPr>
        <p:blipFill>
          <a:blip r:embed="rId2"/>
          <a:stretch>
            <a:fillRect/>
          </a:stretch>
        </p:blipFill>
        <p:spPr>
          <a:xfrm>
            <a:off x="77121" y="2316298"/>
            <a:ext cx="6262106" cy="3967414"/>
          </a:xfrm>
          <a:prstGeom prst="rect">
            <a:avLst/>
          </a:prstGeom>
        </p:spPr>
      </p:pic>
      <p:sp>
        <p:nvSpPr>
          <p:cNvPr id="17" name="object 2">
            <a:extLst>
              <a:ext uri="{FF2B5EF4-FFF2-40B4-BE49-F238E27FC236}">
                <a16:creationId xmlns:a16="http://schemas.microsoft.com/office/drawing/2014/main" id="{52ED3308-A016-DDEB-AB9B-D6A863A7C9F8}"/>
              </a:ext>
            </a:extLst>
          </p:cNvPr>
          <p:cNvSpPr txBox="1">
            <a:spLocks noGrp="1"/>
          </p:cNvSpPr>
          <p:nvPr>
            <p:ph type="title"/>
          </p:nvPr>
        </p:nvSpPr>
        <p:spPr>
          <a:xfrm>
            <a:off x="681038" y="-80920"/>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Participation Statistics</a:t>
            </a:r>
            <a:endParaRPr sz="4000" dirty="0">
              <a:latin typeface="Calibri Light"/>
              <a:cs typeface="Calibri Light"/>
            </a:endParaRPr>
          </a:p>
        </p:txBody>
      </p:sp>
      <p:sp>
        <p:nvSpPr>
          <p:cNvPr id="18" name="object 5">
            <a:extLst>
              <a:ext uri="{FF2B5EF4-FFF2-40B4-BE49-F238E27FC236}">
                <a16:creationId xmlns:a16="http://schemas.microsoft.com/office/drawing/2014/main" id="{EE2DDA18-E779-2C49-070E-8EDD4B7C09C9}"/>
              </a:ext>
            </a:extLst>
          </p:cNvPr>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19" name="Picture 18">
            <a:extLst>
              <a:ext uri="{FF2B5EF4-FFF2-40B4-BE49-F238E27FC236}">
                <a16:creationId xmlns:a16="http://schemas.microsoft.com/office/drawing/2014/main" id="{0271FA4E-03B3-71A2-C8ED-F7FDC67A998D}"/>
              </a:ext>
            </a:extLst>
          </p:cNvPr>
          <p:cNvPicPr>
            <a:picLocks noChangeAspect="1"/>
          </p:cNvPicPr>
          <p:nvPr/>
        </p:nvPicPr>
        <p:blipFill>
          <a:blip r:embed="rId4"/>
          <a:stretch>
            <a:fillRect/>
          </a:stretch>
        </p:blipFill>
        <p:spPr>
          <a:xfrm>
            <a:off x="7611646" y="13716"/>
            <a:ext cx="2282798" cy="731520"/>
          </a:xfrm>
          <a:prstGeom prst="rect">
            <a:avLst/>
          </a:prstGeom>
        </p:spPr>
      </p:pic>
      <p:sp>
        <p:nvSpPr>
          <p:cNvPr id="20" name="TextBox 19">
            <a:extLst>
              <a:ext uri="{FF2B5EF4-FFF2-40B4-BE49-F238E27FC236}">
                <a16:creationId xmlns:a16="http://schemas.microsoft.com/office/drawing/2014/main" id="{D24DDA0F-C742-CC57-53D1-52A9C3B3224F}"/>
              </a:ext>
            </a:extLst>
          </p:cNvPr>
          <p:cNvSpPr txBox="1"/>
          <p:nvPr/>
        </p:nvSpPr>
        <p:spPr>
          <a:xfrm>
            <a:off x="238822" y="1518777"/>
            <a:ext cx="9428356" cy="707886"/>
          </a:xfrm>
          <a:prstGeom prst="rect">
            <a:avLst/>
          </a:prstGeom>
          <a:solidFill>
            <a:srgbClr val="FFC000"/>
          </a:solidFill>
        </p:spPr>
        <p:txBody>
          <a:bodyPr wrap="square">
            <a:spAutoFit/>
          </a:bodyPr>
          <a:lstStyle/>
          <a:p>
            <a:pPr algn="just"/>
            <a:r>
              <a:rPr lang="en-US" sz="2000" dirty="0"/>
              <a:t>IOC CL 2950: “Very importantly, Member States registered as recipients of a Tsunami Service Provider are urged to also subscribe to the exercise through the online form”.</a:t>
            </a:r>
          </a:p>
        </p:txBody>
      </p:sp>
      <p:pic>
        <p:nvPicPr>
          <p:cNvPr id="7" name="Picture 6">
            <a:extLst>
              <a:ext uri="{FF2B5EF4-FFF2-40B4-BE49-F238E27FC236}">
                <a16:creationId xmlns:a16="http://schemas.microsoft.com/office/drawing/2014/main" id="{11F3AA00-499E-B83E-EBCC-962EB61BCD62}"/>
              </a:ext>
            </a:extLst>
          </p:cNvPr>
          <p:cNvPicPr>
            <a:picLocks noChangeAspect="1"/>
          </p:cNvPicPr>
          <p:nvPr/>
        </p:nvPicPr>
        <p:blipFill>
          <a:blip r:embed="rId5"/>
          <a:stretch>
            <a:fillRect/>
          </a:stretch>
        </p:blipFill>
        <p:spPr>
          <a:xfrm>
            <a:off x="6389645" y="4273551"/>
            <a:ext cx="3446231" cy="2013528"/>
          </a:xfrm>
          <a:prstGeom prst="rect">
            <a:avLst/>
          </a:prstGeom>
        </p:spPr>
      </p:pic>
      <p:sp>
        <p:nvSpPr>
          <p:cNvPr id="2" name="Oval 1">
            <a:extLst>
              <a:ext uri="{FF2B5EF4-FFF2-40B4-BE49-F238E27FC236}">
                <a16:creationId xmlns:a16="http://schemas.microsoft.com/office/drawing/2014/main" id="{5ED162B7-FA68-47C7-4FB4-E308CB6E5644}"/>
              </a:ext>
            </a:extLst>
          </p:cNvPr>
          <p:cNvSpPr/>
          <p:nvPr/>
        </p:nvSpPr>
        <p:spPr>
          <a:xfrm>
            <a:off x="8355003" y="5993239"/>
            <a:ext cx="522515" cy="3918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13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88904"/>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First comments …</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p:cNvSpPr txBox="1"/>
          <p:nvPr/>
        </p:nvSpPr>
        <p:spPr>
          <a:xfrm>
            <a:off x="333376" y="1789498"/>
            <a:ext cx="9267824" cy="3858882"/>
          </a:xfrm>
          <a:prstGeom prst="rect">
            <a:avLst/>
          </a:prstGeom>
        </p:spPr>
        <p:txBody>
          <a:bodyPr vert="horz" wrap="square" lIns="0" tIns="0" rIns="0" bIns="0" rtlCol="0">
            <a:noAutofit/>
          </a:bodyPr>
          <a:lstStyle/>
          <a:p>
            <a:pPr marL="298450" marR="12700" indent="-285750" algn="just" defTabSz="457200">
              <a:lnSpc>
                <a:spcPct val="150000"/>
              </a:lnSpc>
              <a:buFontTx/>
              <a:buChar char="-"/>
            </a:pPr>
            <a:r>
              <a:rPr lang="en-US" sz="2000" dirty="0">
                <a:cs typeface="Calibri"/>
              </a:rPr>
              <a:t>Improvement of National Messages.</a:t>
            </a:r>
          </a:p>
          <a:p>
            <a:pPr marL="298450" marR="12700" indent="-285750" algn="just" defTabSz="457200">
              <a:lnSpc>
                <a:spcPct val="150000"/>
              </a:lnSpc>
              <a:buFontTx/>
              <a:buChar char="-"/>
            </a:pPr>
            <a:r>
              <a:rPr lang="en-US" sz="2000" dirty="0">
                <a:cs typeface="Calibri"/>
              </a:rPr>
              <a:t>Promote self-protection in sectors with activity on the coast and at sea, against tsunami risk.</a:t>
            </a:r>
          </a:p>
          <a:p>
            <a:pPr marL="298450" marR="12700" indent="-285750" algn="just" defTabSz="457200">
              <a:lnSpc>
                <a:spcPct val="150000"/>
              </a:lnSpc>
              <a:buFontTx/>
              <a:buChar char="-"/>
            </a:pPr>
            <a:r>
              <a:rPr lang="en-US" sz="2000" dirty="0"/>
              <a:t>Usefulness or not (?) of the “old-fashioned” dissemination method, i.e. FAX messages.</a:t>
            </a:r>
          </a:p>
          <a:p>
            <a:pPr marL="298450" marR="12700" indent="-285750" algn="just" defTabSz="457200">
              <a:lnSpc>
                <a:spcPct val="150000"/>
              </a:lnSpc>
              <a:buFontTx/>
              <a:buChar char="-"/>
            </a:pPr>
            <a:r>
              <a:rPr lang="en-US" sz="2000" dirty="0">
                <a:cs typeface="Calibri"/>
              </a:rPr>
              <a:t>The purpose of the Phase C would be served better with the participation of at least one country requesting assistance and two or more offering. These could be set as minimum criteria for the conduct of phase C.</a:t>
            </a:r>
          </a:p>
          <a:p>
            <a:pPr marL="298450" marR="12700" indent="-285750" algn="just" defTabSz="457200">
              <a:lnSpc>
                <a:spcPct val="150000"/>
              </a:lnSpc>
              <a:buFontTx/>
              <a:buChar char="-"/>
            </a:pPr>
            <a:r>
              <a:rPr lang="en-US" sz="2000" dirty="0">
                <a:cs typeface="Calibri"/>
              </a:rPr>
              <a:t>More active involvement of the Civil Protection Authorities.</a:t>
            </a:r>
          </a:p>
          <a:p>
            <a:pPr marL="12700" marR="12700" algn="just" defTabSz="457200">
              <a:lnSpc>
                <a:spcPct val="150000"/>
              </a:lnSpc>
            </a:pPr>
            <a:endParaRPr lang="en-US" sz="2000" dirty="0">
              <a:cs typeface="Calibri"/>
            </a:endParaRPr>
          </a:p>
        </p:txBody>
      </p:sp>
      <p:pic>
        <p:nvPicPr>
          <p:cNvPr id="3" name="Picture 2">
            <a:extLst>
              <a:ext uri="{FF2B5EF4-FFF2-40B4-BE49-F238E27FC236}">
                <a16:creationId xmlns:a16="http://schemas.microsoft.com/office/drawing/2014/main" id="{FF19C3F1-3B88-0310-4ABD-DED100AC38EC}"/>
              </a:ext>
            </a:extLst>
          </p:cNvPr>
          <p:cNvPicPr>
            <a:picLocks noChangeAspect="1"/>
          </p:cNvPicPr>
          <p:nvPr/>
        </p:nvPicPr>
        <p:blipFill>
          <a:blip r:embed="rId3"/>
          <a:stretch>
            <a:fillRect/>
          </a:stretch>
        </p:blipFill>
        <p:spPr>
          <a:xfrm>
            <a:off x="7611646" y="13716"/>
            <a:ext cx="2282798" cy="731520"/>
          </a:xfrm>
          <a:prstGeom prst="rect">
            <a:avLst/>
          </a:prstGeom>
        </p:spPr>
      </p:pic>
    </p:spTree>
    <p:extLst>
      <p:ext uri="{BB962C8B-B14F-4D97-AF65-F5344CB8AC3E}">
        <p14:creationId xmlns:p14="http://schemas.microsoft.com/office/powerpoint/2010/main" val="253371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7036-180D-6C54-4C8B-5E2A7C1A1E5C}"/>
            </a:ext>
          </a:extLst>
        </p:cNvPr>
        <p:cNvGrpSpPr/>
        <p:nvPr/>
      </p:nvGrpSpPr>
      <p:grpSpPr>
        <a:xfrm>
          <a:off x="0" y="0"/>
          <a:ext cx="0" cy="0"/>
          <a:chOff x="0" y="0"/>
          <a:chExt cx="0" cy="0"/>
        </a:xfrm>
      </p:grpSpPr>
      <p:pic>
        <p:nvPicPr>
          <p:cNvPr id="14" name="Picture 2">
            <a:extLst>
              <a:ext uri="{FF2B5EF4-FFF2-40B4-BE49-F238E27FC236}">
                <a16:creationId xmlns:a16="http://schemas.microsoft.com/office/drawing/2014/main" id="{0A217E42-8AD6-E488-D3C7-F2D8175A38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83" y="1393798"/>
            <a:ext cx="8908187" cy="51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a:extLst>
              <a:ext uri="{FF2B5EF4-FFF2-40B4-BE49-F238E27FC236}">
                <a16:creationId xmlns:a16="http://schemas.microsoft.com/office/drawing/2014/main" id="{FEBF41BC-ECB5-9139-CFD8-3EF3A3BE9C15}"/>
              </a:ext>
            </a:extLst>
          </p:cNvPr>
          <p:cNvSpPr/>
          <p:nvPr/>
        </p:nvSpPr>
        <p:spPr>
          <a:xfrm>
            <a:off x="8730152" y="4474913"/>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17" name="Oval 16">
            <a:extLst>
              <a:ext uri="{FF2B5EF4-FFF2-40B4-BE49-F238E27FC236}">
                <a16:creationId xmlns:a16="http://schemas.microsoft.com/office/drawing/2014/main" id="{35FFD92D-F6E3-3A9F-0262-157C56C62475}"/>
              </a:ext>
            </a:extLst>
          </p:cNvPr>
          <p:cNvSpPr/>
          <p:nvPr/>
        </p:nvSpPr>
        <p:spPr>
          <a:xfrm>
            <a:off x="8225629" y="570770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18" name="Oval 17">
            <a:extLst>
              <a:ext uri="{FF2B5EF4-FFF2-40B4-BE49-F238E27FC236}">
                <a16:creationId xmlns:a16="http://schemas.microsoft.com/office/drawing/2014/main" id="{4A0B0AF3-06AD-BC2D-A4A3-FBEFA66EAD69}"/>
              </a:ext>
            </a:extLst>
          </p:cNvPr>
          <p:cNvSpPr/>
          <p:nvPr/>
        </p:nvSpPr>
        <p:spPr>
          <a:xfrm>
            <a:off x="7373757" y="3806839"/>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19" name="Oval 18">
            <a:extLst>
              <a:ext uri="{FF2B5EF4-FFF2-40B4-BE49-F238E27FC236}">
                <a16:creationId xmlns:a16="http://schemas.microsoft.com/office/drawing/2014/main" id="{ED6E1831-013C-3659-74E9-0300A518C179}"/>
              </a:ext>
            </a:extLst>
          </p:cNvPr>
          <p:cNvSpPr/>
          <p:nvPr/>
        </p:nvSpPr>
        <p:spPr>
          <a:xfrm>
            <a:off x="7694755" y="276466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0" name="Oval 19">
            <a:extLst>
              <a:ext uri="{FF2B5EF4-FFF2-40B4-BE49-F238E27FC236}">
                <a16:creationId xmlns:a16="http://schemas.microsoft.com/office/drawing/2014/main" id="{549743AD-C689-F28A-BA65-875904A4669E}"/>
              </a:ext>
            </a:extLst>
          </p:cNvPr>
          <p:cNvSpPr/>
          <p:nvPr/>
        </p:nvSpPr>
        <p:spPr>
          <a:xfrm>
            <a:off x="4828775" y="462168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1" name="Oval 20">
            <a:extLst>
              <a:ext uri="{FF2B5EF4-FFF2-40B4-BE49-F238E27FC236}">
                <a16:creationId xmlns:a16="http://schemas.microsoft.com/office/drawing/2014/main" id="{F33BA105-0695-5665-A7DD-DB71AFBAAF38}"/>
              </a:ext>
            </a:extLst>
          </p:cNvPr>
          <p:cNvSpPr/>
          <p:nvPr/>
        </p:nvSpPr>
        <p:spPr>
          <a:xfrm>
            <a:off x="949710" y="3736418"/>
            <a:ext cx="182880"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2" name="Oval 21">
            <a:extLst>
              <a:ext uri="{FF2B5EF4-FFF2-40B4-BE49-F238E27FC236}">
                <a16:creationId xmlns:a16="http://schemas.microsoft.com/office/drawing/2014/main" id="{FC3AF452-DD86-4FEA-76A9-67D0788BEFA8}"/>
              </a:ext>
            </a:extLst>
          </p:cNvPr>
          <p:cNvSpPr/>
          <p:nvPr/>
        </p:nvSpPr>
        <p:spPr>
          <a:xfrm>
            <a:off x="823282" y="429528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5" name="TextBox 24">
            <a:extLst>
              <a:ext uri="{FF2B5EF4-FFF2-40B4-BE49-F238E27FC236}">
                <a16:creationId xmlns:a16="http://schemas.microsoft.com/office/drawing/2014/main" id="{5B970F62-133D-27BE-3287-77349A0EFAE0}"/>
              </a:ext>
            </a:extLst>
          </p:cNvPr>
          <p:cNvSpPr txBox="1"/>
          <p:nvPr/>
        </p:nvSpPr>
        <p:spPr>
          <a:xfrm>
            <a:off x="7491237" y="3621893"/>
            <a:ext cx="55559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Samos</a:t>
            </a:r>
          </a:p>
        </p:txBody>
      </p:sp>
      <p:sp>
        <p:nvSpPr>
          <p:cNvPr id="26" name="TextBox 25">
            <a:extLst>
              <a:ext uri="{FF2B5EF4-FFF2-40B4-BE49-F238E27FC236}">
                <a16:creationId xmlns:a16="http://schemas.microsoft.com/office/drawing/2014/main" id="{7939EFCB-7EE6-D0CB-C8B7-5B8A4F0B6933}"/>
              </a:ext>
            </a:extLst>
          </p:cNvPr>
          <p:cNvSpPr txBox="1"/>
          <p:nvPr/>
        </p:nvSpPr>
        <p:spPr>
          <a:xfrm>
            <a:off x="8333034" y="4621680"/>
            <a:ext cx="64183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Larnaka</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27" name="TextBox 26">
            <a:extLst>
              <a:ext uri="{FF2B5EF4-FFF2-40B4-BE49-F238E27FC236}">
                <a16:creationId xmlns:a16="http://schemas.microsoft.com/office/drawing/2014/main" id="{E396775A-C7EB-5290-29E5-4528DBD361EB}"/>
              </a:ext>
            </a:extLst>
          </p:cNvPr>
          <p:cNvSpPr txBox="1"/>
          <p:nvPr/>
        </p:nvSpPr>
        <p:spPr>
          <a:xfrm>
            <a:off x="7656084" y="5439321"/>
            <a:ext cx="83317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Alexandria</a:t>
            </a:r>
          </a:p>
        </p:txBody>
      </p:sp>
      <p:sp>
        <p:nvSpPr>
          <p:cNvPr id="31" name="TextBox 30">
            <a:extLst>
              <a:ext uri="{FF2B5EF4-FFF2-40B4-BE49-F238E27FC236}">
                <a16:creationId xmlns:a16="http://schemas.microsoft.com/office/drawing/2014/main" id="{38EE35A3-F8DC-E1E0-C06C-B8CC8C214790}"/>
              </a:ext>
            </a:extLst>
          </p:cNvPr>
          <p:cNvSpPr txBox="1"/>
          <p:nvPr/>
        </p:nvSpPr>
        <p:spPr>
          <a:xfrm>
            <a:off x="7656080" y="2460364"/>
            <a:ext cx="65338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Istanbul</a:t>
            </a:r>
          </a:p>
        </p:txBody>
      </p:sp>
      <p:sp>
        <p:nvSpPr>
          <p:cNvPr id="33" name="TextBox 32">
            <a:extLst>
              <a:ext uri="{FF2B5EF4-FFF2-40B4-BE49-F238E27FC236}">
                <a16:creationId xmlns:a16="http://schemas.microsoft.com/office/drawing/2014/main" id="{92647180-35AA-1C1A-E9B4-BA3CD2C51491}"/>
              </a:ext>
            </a:extLst>
          </p:cNvPr>
          <p:cNvSpPr txBox="1"/>
          <p:nvPr/>
        </p:nvSpPr>
        <p:spPr>
          <a:xfrm>
            <a:off x="5008594" y="4711365"/>
            <a:ext cx="5016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Malta</a:t>
            </a:r>
          </a:p>
        </p:txBody>
      </p:sp>
      <p:sp>
        <p:nvSpPr>
          <p:cNvPr id="34" name="TextBox 33">
            <a:extLst>
              <a:ext uri="{FF2B5EF4-FFF2-40B4-BE49-F238E27FC236}">
                <a16:creationId xmlns:a16="http://schemas.microsoft.com/office/drawing/2014/main" id="{9B1C750B-4998-7652-CFE1-713912696F0D}"/>
              </a:ext>
            </a:extLst>
          </p:cNvPr>
          <p:cNvSpPr txBox="1"/>
          <p:nvPr/>
        </p:nvSpPr>
        <p:spPr>
          <a:xfrm>
            <a:off x="1045617" y="3450668"/>
            <a:ext cx="81684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Chipiona</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35" name="TextBox 34">
            <a:extLst>
              <a:ext uri="{FF2B5EF4-FFF2-40B4-BE49-F238E27FC236}">
                <a16:creationId xmlns:a16="http://schemas.microsoft.com/office/drawing/2014/main" id="{93F6E584-CB54-56CE-1E8D-E65C466502FB}"/>
              </a:ext>
            </a:extLst>
          </p:cNvPr>
          <p:cNvSpPr txBox="1"/>
          <p:nvPr/>
        </p:nvSpPr>
        <p:spPr>
          <a:xfrm>
            <a:off x="754169" y="4503906"/>
            <a:ext cx="69986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El </a:t>
            </a: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Jadida</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36" name="5-Point Star 35">
            <a:extLst>
              <a:ext uri="{FF2B5EF4-FFF2-40B4-BE49-F238E27FC236}">
                <a16:creationId xmlns:a16="http://schemas.microsoft.com/office/drawing/2014/main" id="{0EE2080B-8F15-CF5F-5001-92C1E0FF083D}"/>
              </a:ext>
            </a:extLst>
          </p:cNvPr>
          <p:cNvSpPr/>
          <p:nvPr/>
        </p:nvSpPr>
        <p:spPr>
          <a:xfrm>
            <a:off x="6939009" y="4941722"/>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5-Point Star 36">
            <a:extLst>
              <a:ext uri="{FF2B5EF4-FFF2-40B4-BE49-F238E27FC236}">
                <a16:creationId xmlns:a16="http://schemas.microsoft.com/office/drawing/2014/main" id="{EC2584CD-8422-15D1-9EED-7352E45A3756}"/>
              </a:ext>
            </a:extLst>
          </p:cNvPr>
          <p:cNvSpPr/>
          <p:nvPr/>
        </p:nvSpPr>
        <p:spPr>
          <a:xfrm>
            <a:off x="459370" y="3636420"/>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bject 16">
            <a:extLst>
              <a:ext uri="{FF2B5EF4-FFF2-40B4-BE49-F238E27FC236}">
                <a16:creationId xmlns:a16="http://schemas.microsoft.com/office/drawing/2014/main" id="{373ABDBA-5520-B169-707E-B6D2A5A737E9}"/>
              </a:ext>
            </a:extLst>
          </p:cNvPr>
          <p:cNvSpPr txBox="1">
            <a:spLocks noGrp="1"/>
          </p:cNvSpPr>
          <p:nvPr>
            <p:ph type="title"/>
          </p:nvPr>
        </p:nvSpPr>
        <p:spPr>
          <a:xfrm>
            <a:off x="459370" y="23621"/>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000" u="sng" spc="-55" dirty="0">
                <a:latin typeface="Calibri Light"/>
                <a:cs typeface="Calibri Light"/>
              </a:rPr>
              <a:t>N</a:t>
            </a:r>
            <a:r>
              <a:rPr sz="4000" u="sng" spc="-95" dirty="0">
                <a:latin typeface="Calibri Light"/>
                <a:cs typeface="Calibri Light"/>
              </a:rPr>
              <a:t>E</a:t>
            </a:r>
            <a:r>
              <a:rPr sz="4000" u="sng" spc="-60" dirty="0">
                <a:latin typeface="Calibri Light"/>
                <a:cs typeface="Calibri Light"/>
              </a:rPr>
              <a:t>A</a:t>
            </a:r>
            <a:r>
              <a:rPr sz="4000" u="sng" spc="-50" dirty="0">
                <a:latin typeface="Calibri Light"/>
                <a:cs typeface="Calibri Light"/>
              </a:rPr>
              <a:t>M</a:t>
            </a:r>
            <a:r>
              <a:rPr sz="4000" u="sng" spc="-225" dirty="0">
                <a:latin typeface="Calibri Light"/>
                <a:cs typeface="Calibri Light"/>
              </a:rPr>
              <a:t>W</a:t>
            </a:r>
            <a:r>
              <a:rPr sz="4000" u="sng" spc="-165" dirty="0">
                <a:latin typeface="Calibri Light"/>
                <a:cs typeface="Calibri Light"/>
              </a:rPr>
              <a:t>a</a:t>
            </a:r>
            <a:r>
              <a:rPr sz="4000" u="sng" spc="-100" dirty="0">
                <a:latin typeface="Calibri Light"/>
                <a:cs typeface="Calibri Light"/>
              </a:rPr>
              <a:t>v</a:t>
            </a:r>
            <a:r>
              <a:rPr sz="4000" u="sng" spc="-45" dirty="0">
                <a:latin typeface="Calibri Light"/>
                <a:cs typeface="Calibri Light"/>
              </a:rPr>
              <a:t>e</a:t>
            </a:r>
            <a:r>
              <a:rPr lang="en-US" sz="4000" u="sng" spc="-45" dirty="0">
                <a:latin typeface="Calibri Light"/>
                <a:cs typeface="Calibri Light"/>
              </a:rPr>
              <a:t>2</a:t>
            </a:r>
            <a:r>
              <a:rPr lang="en-US" sz="4000" u="sng" spc="-50" dirty="0">
                <a:latin typeface="Calibri Light"/>
                <a:cs typeface="Calibri Light"/>
              </a:rPr>
              <a:t>3 &amp; Tsunami Ready</a:t>
            </a:r>
            <a:endParaRPr sz="4000" dirty="0">
              <a:latin typeface="Calibri Light"/>
              <a:cs typeface="Calibri Light"/>
            </a:endParaRPr>
          </a:p>
        </p:txBody>
      </p:sp>
      <p:sp>
        <p:nvSpPr>
          <p:cNvPr id="23" name="object 23">
            <a:extLst>
              <a:ext uri="{FF2B5EF4-FFF2-40B4-BE49-F238E27FC236}">
                <a16:creationId xmlns:a16="http://schemas.microsoft.com/office/drawing/2014/main" id="{97709905-790C-F7C3-042C-9A50A64523E8}"/>
              </a:ext>
            </a:extLst>
          </p:cNvPr>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53BEBA8C-B887-BFA1-B861-929A6DA2D6F7}"/>
              </a:ext>
            </a:extLst>
          </p:cNvPr>
          <p:cNvSpPr txBox="1"/>
          <p:nvPr/>
        </p:nvSpPr>
        <p:spPr>
          <a:xfrm>
            <a:off x="120938" y="3025204"/>
            <a:ext cx="2365784" cy="523220"/>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NE Atlantic </a:t>
            </a:r>
            <a:r>
              <a:rPr kumimoji="0" lang="en-US" sz="1400" b="1" i="0" u="none" strike="noStrike" kern="1200" cap="none" spc="0" normalizeH="0" baseline="0" noProof="0" dirty="0" err="1">
                <a:ln>
                  <a:noFill/>
                </a:ln>
                <a:solidFill>
                  <a:prstClr val="white"/>
                </a:solidFill>
                <a:effectLst/>
                <a:uLnTx/>
                <a:uFillTx/>
                <a:latin typeface="Calibri"/>
                <a:ea typeface="+mn-ea"/>
                <a:cs typeface="+mn-cs"/>
              </a:rPr>
              <a:t>Scenairo</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(Mw=8.5) by </a:t>
            </a:r>
            <a:r>
              <a:rPr kumimoji="0" lang="en-US" sz="1400" b="1" i="0" u="none" strike="noStrike" kern="1200" cap="none" spc="0" normalizeH="0" baseline="0" noProof="0" dirty="0">
                <a:ln>
                  <a:noFill/>
                </a:ln>
                <a:solidFill>
                  <a:prstClr val="white"/>
                </a:solidFill>
                <a:effectLst/>
                <a:uLnTx/>
                <a:uFillTx/>
                <a:latin typeface="Calibri"/>
                <a:ea typeface="+mn-ea"/>
                <a:cs typeface="+mn-cs"/>
              </a:rPr>
              <a:t>IPMA</a:t>
            </a:r>
            <a:r>
              <a:rPr kumimoji="0" lang="en-US" sz="1400" b="0" i="0" u="none" strike="noStrike" kern="1200" cap="none" spc="0" normalizeH="0" baseline="0" noProof="0" dirty="0">
                <a:ln>
                  <a:noFill/>
                </a:ln>
                <a:solidFill>
                  <a:prstClr val="white"/>
                </a:solidFill>
                <a:effectLst/>
                <a:uLnTx/>
                <a:uFillTx/>
                <a:latin typeface="Calibri"/>
                <a:ea typeface="+mn-ea"/>
                <a:cs typeface="+mn-cs"/>
              </a:rPr>
              <a:t> &amp; </a:t>
            </a:r>
            <a:r>
              <a:rPr kumimoji="0" lang="en-US" sz="1400" b="1" i="0" u="none" strike="noStrike" kern="1200" cap="none" spc="0" normalizeH="0" baseline="0" noProof="0" dirty="0">
                <a:ln>
                  <a:noFill/>
                </a:ln>
                <a:solidFill>
                  <a:prstClr val="white"/>
                </a:solidFill>
                <a:effectLst/>
                <a:uLnTx/>
                <a:uFillTx/>
                <a:latin typeface="Calibri"/>
                <a:ea typeface="+mn-ea"/>
                <a:cs typeface="+mn-cs"/>
              </a:rPr>
              <a:t>CENALT</a:t>
            </a:r>
          </a:p>
        </p:txBody>
      </p:sp>
      <p:sp>
        <p:nvSpPr>
          <p:cNvPr id="29" name="TextBox 28">
            <a:extLst>
              <a:ext uri="{FF2B5EF4-FFF2-40B4-BE49-F238E27FC236}">
                <a16:creationId xmlns:a16="http://schemas.microsoft.com/office/drawing/2014/main" id="{E04D7EB2-FB02-37DA-F6FA-72C01352341F}"/>
              </a:ext>
            </a:extLst>
          </p:cNvPr>
          <p:cNvSpPr txBox="1"/>
          <p:nvPr/>
        </p:nvSpPr>
        <p:spPr>
          <a:xfrm>
            <a:off x="5510266" y="5298368"/>
            <a:ext cx="1984429" cy="738664"/>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Eastern Mediterranean Scenario </a:t>
            </a:r>
            <a:r>
              <a:rPr kumimoji="0" lang="en-US" sz="1400" b="0" i="0" u="none" strike="noStrike" kern="1200" cap="none" spc="0" normalizeH="0" baseline="0" noProof="0" dirty="0">
                <a:ln>
                  <a:noFill/>
                </a:ln>
                <a:solidFill>
                  <a:prstClr val="white"/>
                </a:solidFill>
                <a:effectLst/>
                <a:uLnTx/>
                <a:uFillTx/>
                <a:latin typeface="Calibri"/>
                <a:ea typeface="+mn-ea"/>
                <a:cs typeface="+mn-cs"/>
              </a:rPr>
              <a:t>(Mw=8.1) by </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INGV, NOA</a:t>
            </a: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&amp; </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KOERI </a:t>
            </a:r>
          </a:p>
        </p:txBody>
      </p:sp>
      <p:pic>
        <p:nvPicPr>
          <p:cNvPr id="2" name="Picture 1">
            <a:extLst>
              <a:ext uri="{FF2B5EF4-FFF2-40B4-BE49-F238E27FC236}">
                <a16:creationId xmlns:a16="http://schemas.microsoft.com/office/drawing/2014/main" id="{7F06DE63-A3F0-6076-9A63-5F5DE429899A}"/>
              </a:ext>
            </a:extLst>
          </p:cNvPr>
          <p:cNvPicPr>
            <a:picLocks noChangeAspect="1"/>
          </p:cNvPicPr>
          <p:nvPr/>
        </p:nvPicPr>
        <p:blipFill>
          <a:blip r:embed="rId4"/>
          <a:stretch>
            <a:fillRect/>
          </a:stretch>
        </p:blipFill>
        <p:spPr>
          <a:xfrm>
            <a:off x="7611646" y="13716"/>
            <a:ext cx="2282798" cy="731520"/>
          </a:xfrm>
          <a:prstGeom prst="rect">
            <a:avLst/>
          </a:prstGeom>
        </p:spPr>
      </p:pic>
      <p:sp>
        <p:nvSpPr>
          <p:cNvPr id="3" name="Oval 2">
            <a:extLst>
              <a:ext uri="{FF2B5EF4-FFF2-40B4-BE49-F238E27FC236}">
                <a16:creationId xmlns:a16="http://schemas.microsoft.com/office/drawing/2014/main" id="{4A334170-730A-C157-75D6-AC3A20AB8664}"/>
              </a:ext>
            </a:extLst>
          </p:cNvPr>
          <p:cNvSpPr/>
          <p:nvPr/>
        </p:nvSpPr>
        <p:spPr>
          <a:xfrm>
            <a:off x="4953000" y="3141974"/>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4" name="TextBox 3">
            <a:extLst>
              <a:ext uri="{FF2B5EF4-FFF2-40B4-BE49-F238E27FC236}">
                <a16:creationId xmlns:a16="http://schemas.microsoft.com/office/drawing/2014/main" id="{289AD9D2-339A-A187-9515-75E1EA0372F4}"/>
              </a:ext>
            </a:extLst>
          </p:cNvPr>
          <p:cNvSpPr txBox="1"/>
          <p:nvPr/>
        </p:nvSpPr>
        <p:spPr>
          <a:xfrm>
            <a:off x="4661781" y="3328647"/>
            <a:ext cx="76225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Minturno</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Tree>
    <p:extLst>
      <p:ext uri="{BB962C8B-B14F-4D97-AF65-F5344CB8AC3E}">
        <p14:creationId xmlns:p14="http://schemas.microsoft.com/office/powerpoint/2010/main" val="388344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C9078-8836-C536-F9EC-75DD6ECC550F}"/>
              </a:ext>
            </a:extLst>
          </p:cNvPr>
          <p:cNvSpPr>
            <a:spLocks noGrp="1"/>
          </p:cNvSpPr>
          <p:nvPr>
            <p:ph idx="1"/>
          </p:nvPr>
        </p:nvSpPr>
        <p:spPr>
          <a:xfrm>
            <a:off x="228600" y="1805535"/>
            <a:ext cx="9339146" cy="4851298"/>
          </a:xfrm>
        </p:spPr>
        <p:txBody>
          <a:bodyPr>
            <a:noAutofit/>
          </a:bodyPr>
          <a:lstStyle/>
          <a:p>
            <a:pPr>
              <a:lnSpc>
                <a:spcPct val="110000"/>
              </a:lnSpc>
            </a:pPr>
            <a:r>
              <a:rPr lang="en-US" sz="2000" dirty="0"/>
              <a:t>Cyprus - Table Top Exercise of the Emergency Managers.</a:t>
            </a:r>
          </a:p>
          <a:p>
            <a:pPr marL="230188" lvl="1" indent="-230188">
              <a:lnSpc>
                <a:spcPct val="110000"/>
              </a:lnSpc>
            </a:pPr>
            <a:r>
              <a:rPr lang="en-US" sz="2000" dirty="0"/>
              <a:t>Egypt – Drill Exercise (evacuation) in a middle school. </a:t>
            </a:r>
          </a:p>
          <a:p>
            <a:pPr marL="228600" lvl="1">
              <a:lnSpc>
                <a:spcPct val="110000"/>
              </a:lnSpc>
              <a:spcBef>
                <a:spcPts val="1000"/>
              </a:spcBef>
            </a:pPr>
            <a:r>
              <a:rPr lang="en-US" sz="2000" dirty="0"/>
              <a:t>Greece – Table Top Exercise of the Emergency Managers and Drill Exercise (evacuation) in two Middle Schools of Samos.</a:t>
            </a:r>
          </a:p>
          <a:p>
            <a:pPr>
              <a:lnSpc>
                <a:spcPct val="110000"/>
              </a:lnSpc>
            </a:pPr>
            <a:r>
              <a:rPr lang="en-US" sz="2000" dirty="0"/>
              <a:t>Italy – Drill Exercise (evacuation) in a nursery school.</a:t>
            </a:r>
          </a:p>
          <a:p>
            <a:pPr>
              <a:lnSpc>
                <a:spcPct val="100000"/>
              </a:lnSpc>
            </a:pPr>
            <a:r>
              <a:rPr lang="en-US" sz="2000" dirty="0"/>
              <a:t>Malta – Full Scale Exercise, evacuation of students visit a coastal area. It was officially classified as Functional Exercise but better fit in Full Scale.</a:t>
            </a:r>
          </a:p>
          <a:p>
            <a:pPr marL="228600" lvl="1">
              <a:lnSpc>
                <a:spcPct val="100000"/>
              </a:lnSpc>
              <a:spcBef>
                <a:spcPts val="1000"/>
              </a:spcBef>
            </a:pPr>
            <a:r>
              <a:rPr lang="en-US" sz="2000" dirty="0"/>
              <a:t>Morocco – Full Scale Exercise at a Port. </a:t>
            </a:r>
          </a:p>
          <a:p>
            <a:pPr marL="228600" lvl="1">
              <a:lnSpc>
                <a:spcPct val="100000"/>
              </a:lnSpc>
              <a:spcBef>
                <a:spcPts val="1000"/>
              </a:spcBef>
            </a:pPr>
            <a:r>
              <a:rPr lang="en-US" sz="2000" dirty="0"/>
              <a:t> Spain – Full Scale Exercise: Evacuation of a school coordinated by the operational center of the Local Police.</a:t>
            </a:r>
          </a:p>
          <a:p>
            <a:pPr marL="228600" lvl="1">
              <a:lnSpc>
                <a:spcPct val="100000"/>
              </a:lnSpc>
              <a:spcBef>
                <a:spcPts val="1000"/>
              </a:spcBef>
            </a:pPr>
            <a:r>
              <a:rPr lang="en-US" sz="2000" dirty="0"/>
              <a:t>Türkiye – Table Top Exercise related to the tsunami message dissemination chain.</a:t>
            </a:r>
          </a:p>
          <a:p>
            <a:pPr marL="228600" lvl="1">
              <a:lnSpc>
                <a:spcPct val="110000"/>
              </a:lnSpc>
              <a:spcBef>
                <a:spcPts val="1000"/>
              </a:spcBef>
            </a:pPr>
            <a:endParaRPr lang="en-US" sz="2000" dirty="0"/>
          </a:p>
          <a:p>
            <a:pPr>
              <a:lnSpc>
                <a:spcPct val="110000"/>
              </a:lnSpc>
            </a:pPr>
            <a:endParaRPr lang="en-US" sz="2000" dirty="0"/>
          </a:p>
          <a:p>
            <a:pPr>
              <a:lnSpc>
                <a:spcPct val="110000"/>
              </a:lnSpc>
            </a:pPr>
            <a:endParaRPr lang="en-US" sz="2000" dirty="0"/>
          </a:p>
          <a:p>
            <a:pPr marL="230188" lvl="1" indent="-230188">
              <a:lnSpc>
                <a:spcPct val="110000"/>
              </a:lnSpc>
            </a:pPr>
            <a:endParaRPr lang="en-US" sz="2000" dirty="0"/>
          </a:p>
        </p:txBody>
      </p:sp>
      <p:sp>
        <p:nvSpPr>
          <p:cNvPr id="5" name="object 23">
            <a:extLst>
              <a:ext uri="{FF2B5EF4-FFF2-40B4-BE49-F238E27FC236}">
                <a16:creationId xmlns:a16="http://schemas.microsoft.com/office/drawing/2014/main" id="{B518E66A-355C-938E-272D-8F7F3F4BD188}"/>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6001338-BF61-3ED0-3971-AA507D96DB7B}"/>
              </a:ext>
            </a:extLst>
          </p:cNvPr>
          <p:cNvPicPr>
            <a:picLocks noChangeAspect="1"/>
          </p:cNvPicPr>
          <p:nvPr/>
        </p:nvPicPr>
        <p:blipFill>
          <a:blip r:embed="rId3"/>
          <a:stretch>
            <a:fillRect/>
          </a:stretch>
        </p:blipFill>
        <p:spPr>
          <a:xfrm>
            <a:off x="7611646" y="13716"/>
            <a:ext cx="2282798" cy="731520"/>
          </a:xfrm>
          <a:prstGeom prst="rect">
            <a:avLst/>
          </a:prstGeom>
        </p:spPr>
      </p:pic>
      <p:sp>
        <p:nvSpPr>
          <p:cNvPr id="2" name="object 16">
            <a:extLst>
              <a:ext uri="{FF2B5EF4-FFF2-40B4-BE49-F238E27FC236}">
                <a16:creationId xmlns:a16="http://schemas.microsoft.com/office/drawing/2014/main" id="{24055098-88F9-1A2E-675E-AEBE65630203}"/>
              </a:ext>
            </a:extLst>
          </p:cNvPr>
          <p:cNvSpPr txBox="1">
            <a:spLocks noGrp="1"/>
          </p:cNvSpPr>
          <p:nvPr>
            <p:ph type="title"/>
          </p:nvPr>
        </p:nvSpPr>
        <p:spPr>
          <a:xfrm>
            <a:off x="459370" y="313553"/>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000" u="sng" spc="-55" dirty="0">
                <a:latin typeface="Calibri Light"/>
                <a:cs typeface="Calibri Light"/>
              </a:rPr>
              <a:t>N</a:t>
            </a:r>
            <a:r>
              <a:rPr sz="4000" u="sng" spc="-95" dirty="0">
                <a:latin typeface="Calibri Light"/>
                <a:cs typeface="Calibri Light"/>
              </a:rPr>
              <a:t>E</a:t>
            </a:r>
            <a:r>
              <a:rPr sz="4000" u="sng" spc="-60" dirty="0">
                <a:latin typeface="Calibri Light"/>
                <a:cs typeface="Calibri Light"/>
              </a:rPr>
              <a:t>A</a:t>
            </a:r>
            <a:r>
              <a:rPr sz="4000" u="sng" spc="-50" dirty="0">
                <a:latin typeface="Calibri Light"/>
                <a:cs typeface="Calibri Light"/>
              </a:rPr>
              <a:t>M</a:t>
            </a:r>
            <a:r>
              <a:rPr sz="4000" u="sng" spc="-225" dirty="0">
                <a:latin typeface="Calibri Light"/>
                <a:cs typeface="Calibri Light"/>
              </a:rPr>
              <a:t>W</a:t>
            </a:r>
            <a:r>
              <a:rPr sz="4000" u="sng" spc="-165" dirty="0">
                <a:latin typeface="Calibri Light"/>
                <a:cs typeface="Calibri Light"/>
              </a:rPr>
              <a:t>a</a:t>
            </a:r>
            <a:r>
              <a:rPr sz="4000" u="sng" spc="-100" dirty="0">
                <a:latin typeface="Calibri Light"/>
                <a:cs typeface="Calibri Light"/>
              </a:rPr>
              <a:t>v</a:t>
            </a:r>
            <a:r>
              <a:rPr sz="4000" u="sng" spc="-45" dirty="0">
                <a:latin typeface="Calibri Light"/>
                <a:cs typeface="Calibri Light"/>
              </a:rPr>
              <a:t>e</a:t>
            </a:r>
            <a:r>
              <a:rPr lang="en-US" sz="4000" u="sng" spc="-45" dirty="0">
                <a:latin typeface="Calibri Light"/>
                <a:cs typeface="Calibri Light"/>
              </a:rPr>
              <a:t>2</a:t>
            </a:r>
            <a:r>
              <a:rPr lang="en-US" sz="4000" u="sng" spc="-50" dirty="0">
                <a:latin typeface="Calibri Light"/>
                <a:cs typeface="Calibri Light"/>
              </a:rPr>
              <a:t>3 &amp; Tsunami Ready</a:t>
            </a:r>
            <a:endParaRPr sz="4000" dirty="0">
              <a:latin typeface="Calibri Light"/>
              <a:cs typeface="Calibri Light"/>
            </a:endParaRPr>
          </a:p>
        </p:txBody>
      </p:sp>
    </p:spTree>
    <p:extLst>
      <p:ext uri="{BB962C8B-B14F-4D97-AF65-F5344CB8AC3E}">
        <p14:creationId xmlns:p14="http://schemas.microsoft.com/office/powerpoint/2010/main" val="157084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379"/>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Recommendations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472641"/>
            <a:ext cx="8543925" cy="3804209"/>
          </a:xfrm>
          <a:prstGeom prst="rect">
            <a:avLst/>
          </a:prstGeom>
        </p:spPr>
        <p:txBody>
          <a:bodyPr vert="horz" wrap="square" lIns="0" tIns="0" rIns="0" bIns="0" rtlCol="0">
            <a:noAutofit/>
          </a:bodyPr>
          <a:lstStyle/>
          <a:p>
            <a:pPr marL="12700" marR="12700" algn="just" defTabSz="457200">
              <a:spcAft>
                <a:spcPts val="1200"/>
              </a:spcAft>
            </a:pPr>
            <a:r>
              <a:rPr lang="en-US" dirty="0">
                <a:cs typeface="Calibri"/>
              </a:rPr>
              <a:t>●  Disseminate / Advertise the exercise at all levels.</a:t>
            </a:r>
          </a:p>
          <a:p>
            <a:pPr marL="285750" marR="12700" indent="-273050" algn="just" defTabSz="457200">
              <a:spcAft>
                <a:spcPts val="1200"/>
              </a:spcAft>
            </a:pPr>
            <a:r>
              <a:rPr lang="en-US" dirty="0">
                <a:cs typeface="Calibri"/>
              </a:rPr>
              <a:t>●   Have an adequate number of meetings among the participants and the Exercise Team at all levels (national, regional, local). </a:t>
            </a:r>
          </a:p>
          <a:p>
            <a:pPr marL="12700" marR="12700" algn="just" defTabSz="457200">
              <a:spcAft>
                <a:spcPts val="1200"/>
              </a:spcAft>
            </a:pPr>
            <a:r>
              <a:rPr lang="en-US" dirty="0">
                <a:cs typeface="Calibri"/>
              </a:rPr>
              <a:t>●   Give options for participating in the exercise, with multiple scenarios:</a:t>
            </a:r>
          </a:p>
          <a:p>
            <a:pPr marL="628650" marR="12700" indent="-285750" algn="just" defTabSz="457200">
              <a:buFont typeface="Wingdings" pitchFamily="2" charset="2"/>
              <a:buChar char="ü"/>
            </a:pPr>
            <a:r>
              <a:rPr lang="en-US" dirty="0">
                <a:cs typeface="Calibri"/>
              </a:rPr>
              <a:t>Have a functional/full-scale exercise, on the day of </a:t>
            </a:r>
            <a:r>
              <a:rPr lang="en-US" dirty="0" err="1">
                <a:cs typeface="Calibri"/>
              </a:rPr>
              <a:t>NEAMWave</a:t>
            </a:r>
            <a:r>
              <a:rPr lang="en-US" dirty="0">
                <a:cs typeface="Calibri"/>
              </a:rPr>
              <a:t>, with the scenario provided.</a:t>
            </a:r>
          </a:p>
          <a:p>
            <a:pPr marL="628650" marR="12700" indent="-285750" algn="just" defTabSz="457200">
              <a:buFont typeface="Wingdings" pitchFamily="2" charset="2"/>
              <a:buChar char="ü"/>
            </a:pPr>
            <a:r>
              <a:rPr lang="en-US" dirty="0">
                <a:cs typeface="Calibri"/>
              </a:rPr>
              <a:t>Have a functional/full-scale exercise, on a different date, with the scenario provided for the </a:t>
            </a:r>
            <a:r>
              <a:rPr lang="en-US" dirty="0" err="1">
                <a:cs typeface="Calibri"/>
              </a:rPr>
              <a:t>NEAMWave</a:t>
            </a:r>
            <a:r>
              <a:rPr lang="en-US" dirty="0">
                <a:cs typeface="Calibri"/>
              </a:rPr>
              <a:t>.</a:t>
            </a:r>
          </a:p>
          <a:p>
            <a:pPr marL="628650" marR="12700" indent="-285750" algn="just" defTabSz="457200">
              <a:spcAft>
                <a:spcPts val="1200"/>
              </a:spcAft>
              <a:buFont typeface="Wingdings" pitchFamily="2" charset="2"/>
              <a:buChar char="ü"/>
            </a:pPr>
            <a:r>
              <a:rPr lang="en-US" dirty="0">
                <a:cs typeface="Calibri"/>
              </a:rPr>
              <a:t>Have a orientation seminar/table-top exercise, on the day of </a:t>
            </a:r>
            <a:r>
              <a:rPr lang="en-US" dirty="0" err="1">
                <a:cs typeface="Calibri"/>
              </a:rPr>
              <a:t>NEAMWave</a:t>
            </a:r>
            <a:r>
              <a:rPr lang="en-US" dirty="0">
                <a:cs typeface="Calibri"/>
              </a:rPr>
              <a:t>, with the scenario provided (it is common to have a OSX/TTX before a FSX).</a:t>
            </a:r>
          </a:p>
          <a:p>
            <a:pPr marL="266700" marR="12700" indent="-254000" algn="just" defTabSz="457200">
              <a:spcAft>
                <a:spcPts val="1200"/>
              </a:spcAft>
            </a:pPr>
            <a:r>
              <a:rPr lang="en-US" dirty="0">
                <a:cs typeface="Calibri"/>
              </a:rPr>
              <a:t>● Exercise date: </a:t>
            </a:r>
            <a:r>
              <a:rPr lang="en-US" sz="1800" b="1" dirty="0">
                <a:effectLst/>
                <a:latin typeface="Calibri" panose="020F0502020204030204" pitchFamily="34" charset="0"/>
                <a:ea typeface="Calibri" panose="020F0502020204030204" pitchFamily="34" charset="0"/>
                <a:cs typeface="Cordia New" panose="020B0304020202020204" pitchFamily="34" charset="-34"/>
              </a:rPr>
              <a:t>decouple</a:t>
            </a:r>
            <a:r>
              <a:rPr lang="en-US" sz="1800" dirty="0">
                <a:effectLst/>
                <a:latin typeface="Calibri" panose="020F0502020204030204" pitchFamily="34" charset="0"/>
                <a:ea typeface="Calibri" panose="020F0502020204030204" pitchFamily="34" charset="0"/>
                <a:cs typeface="Cordia New" panose="020B0304020202020204" pitchFamily="34" charset="-34"/>
              </a:rPr>
              <a:t> </a:t>
            </a:r>
            <a:r>
              <a:rPr lang="en-US" sz="1800" b="1" dirty="0" err="1">
                <a:effectLst/>
                <a:latin typeface="Calibri" panose="020F0502020204030204" pitchFamily="34" charset="0"/>
                <a:ea typeface="Calibri" panose="020F0502020204030204" pitchFamily="34" charset="0"/>
                <a:cs typeface="Cordia New" panose="020B0304020202020204" pitchFamily="34" charset="-34"/>
              </a:rPr>
              <a:t>NEAMWave</a:t>
            </a:r>
            <a:r>
              <a:rPr lang="en-US" sz="1800" dirty="0">
                <a:effectLst/>
                <a:latin typeface="Calibri" panose="020F0502020204030204" pitchFamily="34" charset="0"/>
                <a:ea typeface="Calibri" panose="020F0502020204030204" pitchFamily="34" charset="0"/>
                <a:cs typeface="Cordia New" panose="020B0304020202020204" pitchFamily="34" charset="-34"/>
              </a:rPr>
              <a:t> exercise from </a:t>
            </a:r>
            <a:r>
              <a:rPr lang="en-US" sz="1800" b="1" dirty="0">
                <a:effectLst/>
                <a:latin typeface="Calibri" panose="020F0502020204030204" pitchFamily="34" charset="0"/>
                <a:ea typeface="Calibri" panose="020F0502020204030204" pitchFamily="34" charset="0"/>
                <a:cs typeface="Cordia New" panose="020B0304020202020204" pitchFamily="34" charset="-34"/>
              </a:rPr>
              <a:t>WTAD</a:t>
            </a:r>
            <a:r>
              <a:rPr lang="en-US" sz="1800" dirty="0">
                <a:effectLst/>
                <a:latin typeface="Calibri" panose="020F0502020204030204" pitchFamily="34" charset="0"/>
                <a:ea typeface="Calibri" panose="020F0502020204030204" pitchFamily="34" charset="0"/>
                <a:cs typeface="Cordia New" panose="020B0304020202020204" pitchFamily="34" charset="-34"/>
              </a:rPr>
              <a:t>, since, fortunately, a lot of activities are organized at a national level on that date. A possible alternative date could be the October 13</a:t>
            </a:r>
            <a:r>
              <a:rPr lang="en-US" sz="1800" baseline="30000" dirty="0">
                <a:effectLst/>
                <a:latin typeface="Calibri" panose="020F0502020204030204" pitchFamily="34" charset="0"/>
                <a:ea typeface="Calibri" panose="020F0502020204030204" pitchFamily="34" charset="0"/>
                <a:cs typeface="Cordia New" panose="020B0304020202020204" pitchFamily="34" charset="-34"/>
              </a:rPr>
              <a:t>th</a:t>
            </a:r>
            <a:r>
              <a:rPr lang="en-US" sz="1800" dirty="0">
                <a:effectLst/>
                <a:latin typeface="Calibri" panose="020F0502020204030204" pitchFamily="34" charset="0"/>
                <a:ea typeface="Calibri" panose="020F0502020204030204" pitchFamily="34" charset="0"/>
                <a:cs typeface="Cordia New" panose="020B0304020202020204" pitchFamily="34" charset="-34"/>
              </a:rPr>
              <a:t>, the International Day for Disaster Risk Reduction or in March, as a semi-annual complimentary activity</a:t>
            </a:r>
            <a:endParaRPr lang="en-US"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8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Best Practices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Best Practices:</a:t>
            </a:r>
          </a:p>
          <a:p>
            <a:pPr marL="12700" marR="12700" algn="just" defTabSz="457200">
              <a:lnSpc>
                <a:spcPct val="150000"/>
              </a:lnSpc>
            </a:pPr>
            <a:r>
              <a:rPr lang="en-US" dirty="0">
                <a:cs typeface="Calibri"/>
              </a:rPr>
              <a:t>1. Use online tools for the subscription and evaluation of the exercise.</a:t>
            </a:r>
          </a:p>
          <a:p>
            <a:pPr marL="12700" marR="12700" algn="just" defTabSz="457200">
              <a:lnSpc>
                <a:spcPct val="150000"/>
              </a:lnSpc>
            </a:pPr>
            <a:r>
              <a:rPr lang="en-US" dirty="0">
                <a:cs typeface="Calibri"/>
              </a:rPr>
              <a:t>2. Make only the essential changes to the exercise manual (e.g. scenarios and specific objectives), in order to sustain a general knowledge about the exercise.</a:t>
            </a:r>
          </a:p>
          <a:p>
            <a:pPr marL="12700" marR="12700" algn="just" defTabSz="457200">
              <a:lnSpc>
                <a:spcPct val="150000"/>
              </a:lnSpc>
            </a:pPr>
            <a:r>
              <a:rPr lang="en-US" dirty="0">
                <a:cs typeface="Calibri"/>
              </a:rPr>
              <a:t>3. Balance between the minimum number of scenarios and the maximum potential participating MS.</a:t>
            </a:r>
          </a:p>
          <a:p>
            <a:pPr marL="12700" marR="12700" algn="just" defTabSz="457200">
              <a:lnSpc>
                <a:spcPct val="150000"/>
              </a:lnSpc>
            </a:pPr>
            <a:r>
              <a:rPr lang="en-US" dirty="0">
                <a:cs typeface="Calibri"/>
              </a:rPr>
              <a:t>4. Use joint scenarios to strengthen the cooperation among the </a:t>
            </a:r>
            <a:r>
              <a:rPr lang="en-US" dirty="0" err="1">
                <a:cs typeface="Calibri"/>
              </a:rPr>
              <a:t>TSPs.</a:t>
            </a:r>
            <a:endParaRPr lang="en-US" dirty="0">
              <a:cs typeface="Calibri"/>
            </a:endParaRPr>
          </a:p>
          <a:p>
            <a:pPr marL="12700" marR="12700" algn="just" defTabSz="457200">
              <a:lnSpc>
                <a:spcPct val="150000"/>
              </a:lnSpc>
            </a:pPr>
            <a:r>
              <a:rPr lang="en-US" dirty="0">
                <a:cs typeface="Calibri"/>
              </a:rPr>
              <a:t>5. Organize targeted workshops for different types of participants (e.g. TSPs, CPAs </a:t>
            </a:r>
            <a:r>
              <a:rPr lang="en-US" dirty="0" err="1">
                <a:cs typeface="Calibri"/>
              </a:rPr>
              <a:t>etc</a:t>
            </a:r>
            <a:r>
              <a:rPr lang="en-US" dirty="0">
                <a:cs typeface="Calibri"/>
              </a:rPr>
              <a:t>).</a:t>
            </a:r>
          </a:p>
          <a:p>
            <a:pPr marL="12700" marR="12700" algn="just" defTabSz="457200">
              <a:lnSpc>
                <a:spcPct val="150000"/>
              </a:lnSpc>
            </a:pPr>
            <a:r>
              <a:rPr lang="en-US" dirty="0">
                <a:cs typeface="Calibri"/>
              </a:rPr>
              <a:t>6. Tailor made national messages (language) and enhanced products (maps) to users.</a:t>
            </a:r>
          </a:p>
          <a:p>
            <a:pPr marL="12700" marR="12700" algn="just" defTabSz="457200">
              <a:lnSpc>
                <a:spcPct val="150000"/>
              </a:lnSpc>
            </a:pPr>
            <a:r>
              <a:rPr lang="en-US" dirty="0">
                <a:cs typeface="Calibri"/>
              </a:rPr>
              <a:t>7. Carry out exercise in a multi-hazard crisis context and within World Tsunami Awareness Day framework.</a:t>
            </a:r>
          </a:p>
          <a:p>
            <a:pPr marL="12700" marR="12700" algn="just" defTabSz="457200">
              <a:lnSpc>
                <a:spcPct val="150000"/>
              </a:lnSpc>
            </a:pPr>
            <a:endParaRPr lang="en-US" dirty="0">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90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0698" y="2209800"/>
            <a:ext cx="2743962" cy="2532888"/>
          </a:xfrm>
          <a:custGeom>
            <a:avLst/>
            <a:gdLst/>
            <a:ahLst/>
            <a:cxnLst/>
            <a:rect l="l" t="t" r="r" b="b"/>
            <a:pathLst>
              <a:path w="2532888" h="2532888">
                <a:moveTo>
                  <a:pt x="1266444" y="0"/>
                </a:moveTo>
                <a:lnTo>
                  <a:pt x="1162582" y="4198"/>
                </a:lnTo>
                <a:lnTo>
                  <a:pt x="1061032" y="16576"/>
                </a:lnTo>
                <a:lnTo>
                  <a:pt x="962118" y="36809"/>
                </a:lnTo>
                <a:lnTo>
                  <a:pt x="866168" y="64568"/>
                </a:lnTo>
                <a:lnTo>
                  <a:pt x="773507" y="99530"/>
                </a:lnTo>
                <a:lnTo>
                  <a:pt x="684461" y="141367"/>
                </a:lnTo>
                <a:lnTo>
                  <a:pt x="599356" y="189754"/>
                </a:lnTo>
                <a:lnTo>
                  <a:pt x="518519" y="244364"/>
                </a:lnTo>
                <a:lnTo>
                  <a:pt x="442275" y="304871"/>
                </a:lnTo>
                <a:lnTo>
                  <a:pt x="370951" y="370951"/>
                </a:lnTo>
                <a:lnTo>
                  <a:pt x="304871" y="442275"/>
                </a:lnTo>
                <a:lnTo>
                  <a:pt x="244364" y="518519"/>
                </a:lnTo>
                <a:lnTo>
                  <a:pt x="189754" y="599356"/>
                </a:lnTo>
                <a:lnTo>
                  <a:pt x="141367" y="684461"/>
                </a:lnTo>
                <a:lnTo>
                  <a:pt x="99530" y="773507"/>
                </a:lnTo>
                <a:lnTo>
                  <a:pt x="64568" y="866168"/>
                </a:lnTo>
                <a:lnTo>
                  <a:pt x="36809" y="962118"/>
                </a:lnTo>
                <a:lnTo>
                  <a:pt x="16576" y="1061032"/>
                </a:lnTo>
                <a:lnTo>
                  <a:pt x="4198" y="1162582"/>
                </a:lnTo>
                <a:lnTo>
                  <a:pt x="0" y="1266444"/>
                </a:lnTo>
                <a:lnTo>
                  <a:pt x="4198" y="1370305"/>
                </a:lnTo>
                <a:lnTo>
                  <a:pt x="16576" y="1471855"/>
                </a:lnTo>
                <a:lnTo>
                  <a:pt x="36809" y="1570769"/>
                </a:lnTo>
                <a:lnTo>
                  <a:pt x="64568" y="1666719"/>
                </a:lnTo>
                <a:lnTo>
                  <a:pt x="99530" y="1759380"/>
                </a:lnTo>
                <a:lnTo>
                  <a:pt x="141367" y="1848426"/>
                </a:lnTo>
                <a:lnTo>
                  <a:pt x="189754" y="1933531"/>
                </a:lnTo>
                <a:lnTo>
                  <a:pt x="244364" y="2014368"/>
                </a:lnTo>
                <a:lnTo>
                  <a:pt x="304871" y="2090612"/>
                </a:lnTo>
                <a:lnTo>
                  <a:pt x="370951" y="2161936"/>
                </a:lnTo>
                <a:lnTo>
                  <a:pt x="442275" y="2228016"/>
                </a:lnTo>
                <a:lnTo>
                  <a:pt x="518519" y="2288523"/>
                </a:lnTo>
                <a:lnTo>
                  <a:pt x="599356" y="2343133"/>
                </a:lnTo>
                <a:lnTo>
                  <a:pt x="684461" y="2391520"/>
                </a:lnTo>
                <a:lnTo>
                  <a:pt x="773507" y="2433357"/>
                </a:lnTo>
                <a:lnTo>
                  <a:pt x="866168" y="2468319"/>
                </a:lnTo>
                <a:lnTo>
                  <a:pt x="962118" y="2496078"/>
                </a:lnTo>
                <a:lnTo>
                  <a:pt x="1061032" y="2516311"/>
                </a:lnTo>
                <a:lnTo>
                  <a:pt x="1162582" y="2528689"/>
                </a:lnTo>
                <a:lnTo>
                  <a:pt x="1266444" y="2532888"/>
                </a:lnTo>
                <a:lnTo>
                  <a:pt x="1370305" y="2528689"/>
                </a:lnTo>
                <a:lnTo>
                  <a:pt x="1471855" y="2516311"/>
                </a:lnTo>
                <a:lnTo>
                  <a:pt x="1570769" y="2496078"/>
                </a:lnTo>
                <a:lnTo>
                  <a:pt x="1666719" y="2468319"/>
                </a:lnTo>
                <a:lnTo>
                  <a:pt x="1759380" y="2433357"/>
                </a:lnTo>
                <a:lnTo>
                  <a:pt x="1848426" y="2391520"/>
                </a:lnTo>
                <a:lnTo>
                  <a:pt x="1933531" y="2343133"/>
                </a:lnTo>
                <a:lnTo>
                  <a:pt x="2014368" y="2288523"/>
                </a:lnTo>
                <a:lnTo>
                  <a:pt x="2090612" y="2228016"/>
                </a:lnTo>
                <a:lnTo>
                  <a:pt x="2161936" y="2161936"/>
                </a:lnTo>
                <a:lnTo>
                  <a:pt x="2228016" y="2090612"/>
                </a:lnTo>
                <a:lnTo>
                  <a:pt x="2288523" y="2014368"/>
                </a:lnTo>
                <a:lnTo>
                  <a:pt x="2343133" y="1933531"/>
                </a:lnTo>
                <a:lnTo>
                  <a:pt x="2391520" y="1848426"/>
                </a:lnTo>
                <a:lnTo>
                  <a:pt x="2433357" y="1759380"/>
                </a:lnTo>
                <a:lnTo>
                  <a:pt x="2468319" y="1666719"/>
                </a:lnTo>
                <a:lnTo>
                  <a:pt x="2496078" y="1570769"/>
                </a:lnTo>
                <a:lnTo>
                  <a:pt x="2516311" y="1471855"/>
                </a:lnTo>
                <a:lnTo>
                  <a:pt x="2528689" y="1370305"/>
                </a:lnTo>
                <a:lnTo>
                  <a:pt x="2532888" y="1266444"/>
                </a:lnTo>
                <a:lnTo>
                  <a:pt x="2528689" y="1162582"/>
                </a:lnTo>
                <a:lnTo>
                  <a:pt x="2516311" y="1061032"/>
                </a:lnTo>
                <a:lnTo>
                  <a:pt x="2496078" y="962118"/>
                </a:lnTo>
                <a:lnTo>
                  <a:pt x="2468319" y="866168"/>
                </a:lnTo>
                <a:lnTo>
                  <a:pt x="2433357" y="773507"/>
                </a:lnTo>
                <a:lnTo>
                  <a:pt x="2391520" y="684461"/>
                </a:lnTo>
                <a:lnTo>
                  <a:pt x="2343133" y="599356"/>
                </a:lnTo>
                <a:lnTo>
                  <a:pt x="2288523" y="518519"/>
                </a:lnTo>
                <a:lnTo>
                  <a:pt x="2228016" y="442275"/>
                </a:lnTo>
                <a:lnTo>
                  <a:pt x="2161936" y="370951"/>
                </a:lnTo>
                <a:lnTo>
                  <a:pt x="2090612" y="304871"/>
                </a:lnTo>
                <a:lnTo>
                  <a:pt x="2014368" y="244364"/>
                </a:lnTo>
                <a:lnTo>
                  <a:pt x="1933531" y="189754"/>
                </a:lnTo>
                <a:lnTo>
                  <a:pt x="1848426" y="141367"/>
                </a:lnTo>
                <a:lnTo>
                  <a:pt x="1759380" y="99530"/>
                </a:lnTo>
                <a:lnTo>
                  <a:pt x="1666719" y="64568"/>
                </a:lnTo>
                <a:lnTo>
                  <a:pt x="1570769" y="36809"/>
                </a:lnTo>
                <a:lnTo>
                  <a:pt x="1471855" y="16576"/>
                </a:lnTo>
                <a:lnTo>
                  <a:pt x="1370305" y="4198"/>
                </a:lnTo>
                <a:lnTo>
                  <a:pt x="1266444" y="0"/>
                </a:lnTo>
                <a:close/>
              </a:path>
            </a:pathLst>
          </a:custGeom>
          <a:solidFill>
            <a:srgbClr val="C2BB80"/>
          </a:solidFill>
        </p:spPr>
        <p:txBody>
          <a:bodyPr wrap="square" lIns="0" tIns="0" rIns="0" bIns="0" rtlCol="0">
            <a:noAutofit/>
          </a:bodyPr>
          <a:lstStyle/>
          <a:p>
            <a:endParaRPr/>
          </a:p>
        </p:txBody>
      </p:sp>
      <p:sp>
        <p:nvSpPr>
          <p:cNvPr id="3" name="object 3"/>
          <p:cNvSpPr/>
          <p:nvPr/>
        </p:nvSpPr>
        <p:spPr>
          <a:xfrm>
            <a:off x="6665088" y="2337816"/>
            <a:ext cx="2560700" cy="2365248"/>
          </a:xfrm>
          <a:custGeom>
            <a:avLst/>
            <a:gdLst/>
            <a:ahLst/>
            <a:cxnLst/>
            <a:rect l="l" t="t" r="r" b="b"/>
            <a:pathLst>
              <a:path w="2363723" h="2365248">
                <a:moveTo>
                  <a:pt x="1181862" y="0"/>
                </a:moveTo>
                <a:lnTo>
                  <a:pt x="1084923" y="3920"/>
                </a:lnTo>
                <a:lnTo>
                  <a:pt x="990144" y="15478"/>
                </a:lnTo>
                <a:lnTo>
                  <a:pt x="897828" y="34369"/>
                </a:lnTo>
                <a:lnTo>
                  <a:pt x="808280" y="60289"/>
                </a:lnTo>
                <a:lnTo>
                  <a:pt x="721804" y="92934"/>
                </a:lnTo>
                <a:lnTo>
                  <a:pt x="638703" y="131999"/>
                </a:lnTo>
                <a:lnTo>
                  <a:pt x="559282" y="177180"/>
                </a:lnTo>
                <a:lnTo>
                  <a:pt x="483845" y="228173"/>
                </a:lnTo>
                <a:lnTo>
                  <a:pt x="412696" y="284673"/>
                </a:lnTo>
                <a:lnTo>
                  <a:pt x="346138" y="346376"/>
                </a:lnTo>
                <a:lnTo>
                  <a:pt x="284476" y="412978"/>
                </a:lnTo>
                <a:lnTo>
                  <a:pt x="228014" y="484174"/>
                </a:lnTo>
                <a:lnTo>
                  <a:pt x="177056" y="559661"/>
                </a:lnTo>
                <a:lnTo>
                  <a:pt x="131906" y="639133"/>
                </a:lnTo>
                <a:lnTo>
                  <a:pt x="92868" y="722286"/>
                </a:lnTo>
                <a:lnTo>
                  <a:pt x="60246" y="808817"/>
                </a:lnTo>
                <a:lnTo>
                  <a:pt x="34344" y="898420"/>
                </a:lnTo>
                <a:lnTo>
                  <a:pt x="15467" y="990792"/>
                </a:lnTo>
                <a:lnTo>
                  <a:pt x="3917" y="1085628"/>
                </a:lnTo>
                <a:lnTo>
                  <a:pt x="0" y="1182624"/>
                </a:lnTo>
                <a:lnTo>
                  <a:pt x="3917" y="1279619"/>
                </a:lnTo>
                <a:lnTo>
                  <a:pt x="15467" y="1374455"/>
                </a:lnTo>
                <a:lnTo>
                  <a:pt x="34344" y="1466827"/>
                </a:lnTo>
                <a:lnTo>
                  <a:pt x="60246" y="1556430"/>
                </a:lnTo>
                <a:lnTo>
                  <a:pt x="92868" y="1642961"/>
                </a:lnTo>
                <a:lnTo>
                  <a:pt x="131906" y="1726114"/>
                </a:lnTo>
                <a:lnTo>
                  <a:pt x="177056" y="1805586"/>
                </a:lnTo>
                <a:lnTo>
                  <a:pt x="228014" y="1881073"/>
                </a:lnTo>
                <a:lnTo>
                  <a:pt x="284476" y="1952269"/>
                </a:lnTo>
                <a:lnTo>
                  <a:pt x="346138" y="2018871"/>
                </a:lnTo>
                <a:lnTo>
                  <a:pt x="412696" y="2080574"/>
                </a:lnTo>
                <a:lnTo>
                  <a:pt x="483845" y="2137074"/>
                </a:lnTo>
                <a:lnTo>
                  <a:pt x="559282" y="2188067"/>
                </a:lnTo>
                <a:lnTo>
                  <a:pt x="638703" y="2233248"/>
                </a:lnTo>
                <a:lnTo>
                  <a:pt x="721804" y="2272313"/>
                </a:lnTo>
                <a:lnTo>
                  <a:pt x="808280" y="2304958"/>
                </a:lnTo>
                <a:lnTo>
                  <a:pt x="897828" y="2330878"/>
                </a:lnTo>
                <a:lnTo>
                  <a:pt x="990144" y="2349769"/>
                </a:lnTo>
                <a:lnTo>
                  <a:pt x="1084923" y="2361327"/>
                </a:lnTo>
                <a:lnTo>
                  <a:pt x="1181862" y="2365248"/>
                </a:lnTo>
                <a:lnTo>
                  <a:pt x="1278800" y="2361327"/>
                </a:lnTo>
                <a:lnTo>
                  <a:pt x="1373579" y="2349769"/>
                </a:lnTo>
                <a:lnTo>
                  <a:pt x="1465895" y="2330878"/>
                </a:lnTo>
                <a:lnTo>
                  <a:pt x="1555443" y="2304958"/>
                </a:lnTo>
                <a:lnTo>
                  <a:pt x="1641919" y="2272313"/>
                </a:lnTo>
                <a:lnTo>
                  <a:pt x="1725020" y="2233248"/>
                </a:lnTo>
                <a:lnTo>
                  <a:pt x="1804441" y="2188067"/>
                </a:lnTo>
                <a:lnTo>
                  <a:pt x="1879878" y="2137074"/>
                </a:lnTo>
                <a:lnTo>
                  <a:pt x="1951027" y="2080574"/>
                </a:lnTo>
                <a:lnTo>
                  <a:pt x="2017585" y="2018871"/>
                </a:lnTo>
                <a:lnTo>
                  <a:pt x="2079247" y="1952269"/>
                </a:lnTo>
                <a:lnTo>
                  <a:pt x="2135709" y="1881073"/>
                </a:lnTo>
                <a:lnTo>
                  <a:pt x="2186667" y="1805586"/>
                </a:lnTo>
                <a:lnTo>
                  <a:pt x="2231817" y="1726114"/>
                </a:lnTo>
                <a:lnTo>
                  <a:pt x="2270855" y="1642961"/>
                </a:lnTo>
                <a:lnTo>
                  <a:pt x="2303477" y="1556430"/>
                </a:lnTo>
                <a:lnTo>
                  <a:pt x="2329379" y="1466827"/>
                </a:lnTo>
                <a:lnTo>
                  <a:pt x="2348256" y="1374455"/>
                </a:lnTo>
                <a:lnTo>
                  <a:pt x="2359806" y="1279619"/>
                </a:lnTo>
                <a:lnTo>
                  <a:pt x="2363723" y="1182624"/>
                </a:lnTo>
                <a:lnTo>
                  <a:pt x="2359806" y="1085628"/>
                </a:lnTo>
                <a:lnTo>
                  <a:pt x="2348256" y="990792"/>
                </a:lnTo>
                <a:lnTo>
                  <a:pt x="2329379" y="898420"/>
                </a:lnTo>
                <a:lnTo>
                  <a:pt x="2303477" y="808817"/>
                </a:lnTo>
                <a:lnTo>
                  <a:pt x="2270855" y="722286"/>
                </a:lnTo>
                <a:lnTo>
                  <a:pt x="2231817" y="639133"/>
                </a:lnTo>
                <a:lnTo>
                  <a:pt x="2186667" y="559661"/>
                </a:lnTo>
                <a:lnTo>
                  <a:pt x="2135709" y="484174"/>
                </a:lnTo>
                <a:lnTo>
                  <a:pt x="2079247" y="412978"/>
                </a:lnTo>
                <a:lnTo>
                  <a:pt x="2017585" y="346376"/>
                </a:lnTo>
                <a:lnTo>
                  <a:pt x="1951027" y="284673"/>
                </a:lnTo>
                <a:lnTo>
                  <a:pt x="1879878" y="228173"/>
                </a:lnTo>
                <a:lnTo>
                  <a:pt x="1804441" y="177180"/>
                </a:lnTo>
                <a:lnTo>
                  <a:pt x="1725020" y="131999"/>
                </a:lnTo>
                <a:lnTo>
                  <a:pt x="1641919" y="92934"/>
                </a:lnTo>
                <a:lnTo>
                  <a:pt x="1555443" y="60289"/>
                </a:lnTo>
                <a:lnTo>
                  <a:pt x="1465895" y="34369"/>
                </a:lnTo>
                <a:lnTo>
                  <a:pt x="1373579" y="15478"/>
                </a:lnTo>
                <a:lnTo>
                  <a:pt x="1278800" y="3920"/>
                </a:lnTo>
                <a:lnTo>
                  <a:pt x="1181862" y="0"/>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6665088" y="2337816"/>
            <a:ext cx="2560700" cy="2365248"/>
          </a:xfrm>
          <a:custGeom>
            <a:avLst/>
            <a:gdLst/>
            <a:ahLst/>
            <a:cxnLst/>
            <a:rect l="l" t="t" r="r" b="b"/>
            <a:pathLst>
              <a:path w="2363723" h="2365248">
                <a:moveTo>
                  <a:pt x="0" y="1182624"/>
                </a:moveTo>
                <a:lnTo>
                  <a:pt x="3917" y="1085628"/>
                </a:lnTo>
                <a:lnTo>
                  <a:pt x="15467" y="990792"/>
                </a:lnTo>
                <a:lnTo>
                  <a:pt x="34344" y="898420"/>
                </a:lnTo>
                <a:lnTo>
                  <a:pt x="60246" y="808817"/>
                </a:lnTo>
                <a:lnTo>
                  <a:pt x="92868" y="722286"/>
                </a:lnTo>
                <a:lnTo>
                  <a:pt x="131906" y="639133"/>
                </a:lnTo>
                <a:lnTo>
                  <a:pt x="177056" y="559661"/>
                </a:lnTo>
                <a:lnTo>
                  <a:pt x="228014" y="484174"/>
                </a:lnTo>
                <a:lnTo>
                  <a:pt x="284476" y="412978"/>
                </a:lnTo>
                <a:lnTo>
                  <a:pt x="346138" y="346376"/>
                </a:lnTo>
                <a:lnTo>
                  <a:pt x="412696" y="284673"/>
                </a:lnTo>
                <a:lnTo>
                  <a:pt x="483845" y="228173"/>
                </a:lnTo>
                <a:lnTo>
                  <a:pt x="559282" y="177180"/>
                </a:lnTo>
                <a:lnTo>
                  <a:pt x="638703" y="131999"/>
                </a:lnTo>
                <a:lnTo>
                  <a:pt x="721804" y="92934"/>
                </a:lnTo>
                <a:lnTo>
                  <a:pt x="808280" y="60289"/>
                </a:lnTo>
                <a:lnTo>
                  <a:pt x="897828" y="34369"/>
                </a:lnTo>
                <a:lnTo>
                  <a:pt x="990144" y="15478"/>
                </a:lnTo>
                <a:lnTo>
                  <a:pt x="1084923" y="3920"/>
                </a:lnTo>
                <a:lnTo>
                  <a:pt x="1181862" y="0"/>
                </a:lnTo>
                <a:lnTo>
                  <a:pt x="1278800" y="3920"/>
                </a:lnTo>
                <a:lnTo>
                  <a:pt x="1373579" y="15478"/>
                </a:lnTo>
                <a:lnTo>
                  <a:pt x="1465895" y="34369"/>
                </a:lnTo>
                <a:lnTo>
                  <a:pt x="1555443" y="60289"/>
                </a:lnTo>
                <a:lnTo>
                  <a:pt x="1641919" y="92934"/>
                </a:lnTo>
                <a:lnTo>
                  <a:pt x="1725020" y="131999"/>
                </a:lnTo>
                <a:lnTo>
                  <a:pt x="1804441" y="177180"/>
                </a:lnTo>
                <a:lnTo>
                  <a:pt x="1879878" y="228173"/>
                </a:lnTo>
                <a:lnTo>
                  <a:pt x="1951027" y="284673"/>
                </a:lnTo>
                <a:lnTo>
                  <a:pt x="2017585" y="346376"/>
                </a:lnTo>
                <a:lnTo>
                  <a:pt x="2079247" y="412978"/>
                </a:lnTo>
                <a:lnTo>
                  <a:pt x="2135709" y="484174"/>
                </a:lnTo>
                <a:lnTo>
                  <a:pt x="2186667" y="559661"/>
                </a:lnTo>
                <a:lnTo>
                  <a:pt x="2231817" y="639133"/>
                </a:lnTo>
                <a:lnTo>
                  <a:pt x="2270855" y="722286"/>
                </a:lnTo>
                <a:lnTo>
                  <a:pt x="2303477" y="808817"/>
                </a:lnTo>
                <a:lnTo>
                  <a:pt x="2329379" y="898420"/>
                </a:lnTo>
                <a:lnTo>
                  <a:pt x="2348256" y="990792"/>
                </a:lnTo>
                <a:lnTo>
                  <a:pt x="2359806" y="1085628"/>
                </a:lnTo>
                <a:lnTo>
                  <a:pt x="2363723" y="1182624"/>
                </a:lnTo>
                <a:lnTo>
                  <a:pt x="2359806" y="1279619"/>
                </a:lnTo>
                <a:lnTo>
                  <a:pt x="2348256" y="1374455"/>
                </a:lnTo>
                <a:lnTo>
                  <a:pt x="2329379" y="1466827"/>
                </a:lnTo>
                <a:lnTo>
                  <a:pt x="2303477" y="1556430"/>
                </a:lnTo>
                <a:lnTo>
                  <a:pt x="2270855" y="1642961"/>
                </a:lnTo>
                <a:lnTo>
                  <a:pt x="2231817" y="1726114"/>
                </a:lnTo>
                <a:lnTo>
                  <a:pt x="2186667" y="1805586"/>
                </a:lnTo>
                <a:lnTo>
                  <a:pt x="2135709" y="1881073"/>
                </a:lnTo>
                <a:lnTo>
                  <a:pt x="2079247" y="1952269"/>
                </a:lnTo>
                <a:lnTo>
                  <a:pt x="2017585" y="2018871"/>
                </a:lnTo>
                <a:lnTo>
                  <a:pt x="1951027" y="2080574"/>
                </a:lnTo>
                <a:lnTo>
                  <a:pt x="1879878" y="2137074"/>
                </a:lnTo>
                <a:lnTo>
                  <a:pt x="1804441" y="2188067"/>
                </a:lnTo>
                <a:lnTo>
                  <a:pt x="1725020" y="2233248"/>
                </a:lnTo>
                <a:lnTo>
                  <a:pt x="1641919" y="2272313"/>
                </a:lnTo>
                <a:lnTo>
                  <a:pt x="1555443" y="2304958"/>
                </a:lnTo>
                <a:lnTo>
                  <a:pt x="1465895" y="2330878"/>
                </a:lnTo>
                <a:lnTo>
                  <a:pt x="1373579" y="2349769"/>
                </a:lnTo>
                <a:lnTo>
                  <a:pt x="1278800" y="2361327"/>
                </a:lnTo>
                <a:lnTo>
                  <a:pt x="1181862" y="2365248"/>
                </a:lnTo>
                <a:lnTo>
                  <a:pt x="1084923" y="2361327"/>
                </a:lnTo>
                <a:lnTo>
                  <a:pt x="990144" y="2349769"/>
                </a:lnTo>
                <a:lnTo>
                  <a:pt x="897828" y="2330878"/>
                </a:lnTo>
                <a:lnTo>
                  <a:pt x="808280" y="2304958"/>
                </a:lnTo>
                <a:lnTo>
                  <a:pt x="721804" y="2272313"/>
                </a:lnTo>
                <a:lnTo>
                  <a:pt x="638703" y="2233248"/>
                </a:lnTo>
                <a:lnTo>
                  <a:pt x="559282" y="2188067"/>
                </a:lnTo>
                <a:lnTo>
                  <a:pt x="483845" y="2137074"/>
                </a:lnTo>
                <a:lnTo>
                  <a:pt x="412696" y="2080574"/>
                </a:lnTo>
                <a:lnTo>
                  <a:pt x="346138" y="2018871"/>
                </a:lnTo>
                <a:lnTo>
                  <a:pt x="284476" y="1952269"/>
                </a:lnTo>
                <a:lnTo>
                  <a:pt x="228014" y="1881073"/>
                </a:lnTo>
                <a:lnTo>
                  <a:pt x="177056" y="1805586"/>
                </a:lnTo>
                <a:lnTo>
                  <a:pt x="131906" y="1726114"/>
                </a:lnTo>
                <a:lnTo>
                  <a:pt x="92868" y="1642961"/>
                </a:lnTo>
                <a:lnTo>
                  <a:pt x="60246" y="1556430"/>
                </a:lnTo>
                <a:lnTo>
                  <a:pt x="34344" y="1466827"/>
                </a:lnTo>
                <a:lnTo>
                  <a:pt x="15467" y="1374455"/>
                </a:lnTo>
                <a:lnTo>
                  <a:pt x="3917" y="1279619"/>
                </a:lnTo>
                <a:lnTo>
                  <a:pt x="0" y="1182624"/>
                </a:lnTo>
                <a:close/>
              </a:path>
            </a:pathLst>
          </a:custGeom>
          <a:ln w="15240">
            <a:solidFill>
              <a:srgbClr val="C2BB80"/>
            </a:solidFill>
          </a:ln>
        </p:spPr>
        <p:txBody>
          <a:bodyPr wrap="square" lIns="0" tIns="0" rIns="0" bIns="0" rtlCol="0">
            <a:noAutofit/>
          </a:bodyPr>
          <a:lstStyle/>
          <a:p>
            <a:endParaRPr/>
          </a:p>
        </p:txBody>
      </p:sp>
      <p:sp>
        <p:nvSpPr>
          <p:cNvPr id="5" name="object 5"/>
          <p:cNvSpPr txBox="1"/>
          <p:nvPr/>
        </p:nvSpPr>
        <p:spPr>
          <a:xfrm>
            <a:off x="7139336" y="2712807"/>
            <a:ext cx="1613165" cy="1605915"/>
          </a:xfrm>
          <a:prstGeom prst="rect">
            <a:avLst/>
          </a:prstGeom>
        </p:spPr>
        <p:txBody>
          <a:bodyPr vert="horz" wrap="square" lIns="0" tIns="0" rIns="0" bIns="0" rtlCol="0">
            <a:noAutofit/>
          </a:bodyPr>
          <a:lstStyle/>
          <a:p>
            <a:pPr marL="22860" marR="22225" indent="0" algn="ctr">
              <a:lnSpc>
                <a:spcPct val="91600"/>
              </a:lnSpc>
            </a:pPr>
            <a:r>
              <a:rPr b="1" spc="-10" dirty="0">
                <a:cs typeface="Calibri"/>
              </a:rPr>
              <a:t>I</a:t>
            </a:r>
            <a:r>
              <a:rPr b="1" spc="-35" dirty="0">
                <a:cs typeface="Calibri"/>
              </a:rPr>
              <a:t>nt</a:t>
            </a:r>
            <a:r>
              <a:rPr b="1" spc="0" dirty="0">
                <a:cs typeface="Calibri"/>
              </a:rPr>
              <a:t>ern</a:t>
            </a:r>
            <a:r>
              <a:rPr b="1" spc="-35" dirty="0">
                <a:cs typeface="Calibri"/>
              </a:rPr>
              <a:t>a</a:t>
            </a:r>
            <a:r>
              <a:rPr b="1" spc="-10" dirty="0">
                <a:cs typeface="Calibri"/>
              </a:rPr>
              <a:t>tional</a:t>
            </a:r>
            <a:r>
              <a:rPr b="1" spc="-5" dirty="0">
                <a:cs typeface="Calibri"/>
              </a:rPr>
              <a:t> </a:t>
            </a:r>
            <a:r>
              <a:rPr b="1" spc="-10" dirty="0">
                <a:cs typeface="Calibri"/>
              </a:rPr>
              <a:t>a</a:t>
            </a:r>
            <a:r>
              <a:rPr b="1" spc="0" dirty="0">
                <a:cs typeface="Calibri"/>
              </a:rPr>
              <a:t>ssi</a:t>
            </a:r>
            <a:r>
              <a:rPr b="1" spc="-20" dirty="0">
                <a:cs typeface="Calibri"/>
              </a:rPr>
              <a:t>s</a:t>
            </a:r>
            <a:r>
              <a:rPr b="1" spc="-25" dirty="0">
                <a:cs typeface="Calibri"/>
              </a:rPr>
              <a:t>t</a:t>
            </a:r>
            <a:r>
              <a:rPr b="1" spc="-10" dirty="0">
                <a:cs typeface="Calibri"/>
              </a:rPr>
              <a:t>a</a:t>
            </a:r>
            <a:r>
              <a:rPr b="1" spc="0" dirty="0">
                <a:cs typeface="Calibri"/>
              </a:rPr>
              <a:t>nce </a:t>
            </a:r>
            <a:r>
              <a:rPr spc="-35" dirty="0">
                <a:cs typeface="Calibri"/>
              </a:rPr>
              <a:t>r</a:t>
            </a:r>
            <a:r>
              <a:rPr spc="0" dirty="0">
                <a:cs typeface="Calibri"/>
              </a:rPr>
              <a:t>eque</a:t>
            </a:r>
            <a:r>
              <a:rPr spc="-30" dirty="0">
                <a:cs typeface="Calibri"/>
              </a:rPr>
              <a:t>s</a:t>
            </a:r>
            <a:r>
              <a:rPr spc="-10" dirty="0">
                <a:cs typeface="Calibri"/>
              </a:rPr>
              <a:t>t and p</a:t>
            </a:r>
            <a:r>
              <a:rPr spc="-40" dirty="0">
                <a:cs typeface="Calibri"/>
              </a:rPr>
              <a:t>r</a:t>
            </a:r>
            <a:r>
              <a:rPr spc="-20" dirty="0">
                <a:cs typeface="Calibri"/>
              </a:rPr>
              <a:t>o</a:t>
            </a:r>
            <a:r>
              <a:rPr spc="0" dirty="0">
                <a:cs typeface="Calibri"/>
              </a:rPr>
              <a:t>vi</a:t>
            </a:r>
            <a:r>
              <a:rPr spc="-10" dirty="0">
                <a:cs typeface="Calibri"/>
              </a:rPr>
              <a:t>s</a:t>
            </a:r>
            <a:r>
              <a:rPr spc="0" dirty="0">
                <a:cs typeface="Calibri"/>
              </a:rPr>
              <a:t>ion</a:t>
            </a:r>
            <a:endParaRPr dirty="0">
              <a:cs typeface="Calibri"/>
            </a:endParaRPr>
          </a:p>
          <a:p>
            <a:pPr>
              <a:lnSpc>
                <a:spcPts val="650"/>
              </a:lnSpc>
              <a:spcBef>
                <a:spcPts val="33"/>
              </a:spcBef>
            </a:pPr>
            <a:endParaRPr dirty="0"/>
          </a:p>
          <a:p>
            <a:pPr algn="ctr">
              <a:lnSpc>
                <a:spcPct val="100000"/>
              </a:lnSpc>
            </a:pPr>
            <a:r>
              <a:rPr b="1" spc="-10" dirty="0">
                <a:cs typeface="Calibri"/>
              </a:rPr>
              <a:t>(</a:t>
            </a:r>
            <a:r>
              <a:rPr lang="en-US" b="1" spc="-10" dirty="0">
                <a:cs typeface="Calibri"/>
              </a:rPr>
              <a:t>CPA </a:t>
            </a:r>
            <a:r>
              <a:rPr b="1" spc="-15" dirty="0">
                <a:cs typeface="Calibri"/>
              </a:rPr>
              <a:t>&amp; E</a:t>
            </a:r>
            <a:r>
              <a:rPr b="1" spc="-25" dirty="0">
                <a:cs typeface="Calibri"/>
              </a:rPr>
              <a:t>R</a:t>
            </a:r>
            <a:r>
              <a:rPr b="1" spc="0" dirty="0">
                <a:cs typeface="Calibri"/>
              </a:rPr>
              <a:t>C</a:t>
            </a:r>
            <a:r>
              <a:rPr b="1" spc="5" dirty="0">
                <a:cs typeface="Calibri"/>
              </a:rPr>
              <a:t>C</a:t>
            </a:r>
            <a:r>
              <a:rPr sz="2100" b="1" spc="-10" dirty="0">
                <a:latin typeface="Calibri"/>
                <a:cs typeface="Calibri"/>
              </a:rPr>
              <a:t>)</a:t>
            </a:r>
            <a:endParaRPr sz="2100" dirty="0">
              <a:latin typeface="Calibri"/>
              <a:cs typeface="Calibri"/>
            </a:endParaRPr>
          </a:p>
        </p:txBody>
      </p:sp>
      <p:sp>
        <p:nvSpPr>
          <p:cNvPr id="6" name="object 6"/>
          <p:cNvSpPr/>
          <p:nvPr/>
        </p:nvSpPr>
        <p:spPr>
          <a:xfrm>
            <a:off x="3769095" y="2212213"/>
            <a:ext cx="3303651" cy="2526284"/>
          </a:xfrm>
          <a:custGeom>
            <a:avLst/>
            <a:gdLst/>
            <a:ahLst/>
            <a:cxnLst/>
            <a:rect l="l" t="t" r="r" b="b"/>
            <a:pathLst>
              <a:path w="3049524" h="2526283">
                <a:moveTo>
                  <a:pt x="1263141" y="0"/>
                </a:moveTo>
                <a:lnTo>
                  <a:pt x="1166235" y="3699"/>
                </a:lnTo>
                <a:lnTo>
                  <a:pt x="1069788" y="14798"/>
                </a:lnTo>
                <a:lnTo>
                  <a:pt x="974260" y="33295"/>
                </a:lnTo>
                <a:lnTo>
                  <a:pt x="880113" y="59192"/>
                </a:lnTo>
                <a:lnTo>
                  <a:pt x="787804" y="92487"/>
                </a:lnTo>
                <a:lnTo>
                  <a:pt x="697795" y="133182"/>
                </a:lnTo>
                <a:lnTo>
                  <a:pt x="610546" y="181275"/>
                </a:lnTo>
                <a:lnTo>
                  <a:pt x="526515" y="236768"/>
                </a:lnTo>
                <a:lnTo>
                  <a:pt x="446163" y="299660"/>
                </a:lnTo>
                <a:lnTo>
                  <a:pt x="369950" y="369950"/>
                </a:lnTo>
                <a:lnTo>
                  <a:pt x="299660" y="446163"/>
                </a:lnTo>
                <a:lnTo>
                  <a:pt x="236768" y="526515"/>
                </a:lnTo>
                <a:lnTo>
                  <a:pt x="181275" y="610546"/>
                </a:lnTo>
                <a:lnTo>
                  <a:pt x="133182" y="697795"/>
                </a:lnTo>
                <a:lnTo>
                  <a:pt x="92487" y="787804"/>
                </a:lnTo>
                <a:lnTo>
                  <a:pt x="59192" y="880113"/>
                </a:lnTo>
                <a:lnTo>
                  <a:pt x="33295" y="974260"/>
                </a:lnTo>
                <a:lnTo>
                  <a:pt x="14798" y="1069788"/>
                </a:lnTo>
                <a:lnTo>
                  <a:pt x="3699" y="1166235"/>
                </a:lnTo>
                <a:lnTo>
                  <a:pt x="0" y="1263142"/>
                </a:lnTo>
                <a:lnTo>
                  <a:pt x="3699" y="1360048"/>
                </a:lnTo>
                <a:lnTo>
                  <a:pt x="14798" y="1456495"/>
                </a:lnTo>
                <a:lnTo>
                  <a:pt x="33295" y="1552023"/>
                </a:lnTo>
                <a:lnTo>
                  <a:pt x="59192" y="1646170"/>
                </a:lnTo>
                <a:lnTo>
                  <a:pt x="92487" y="1738479"/>
                </a:lnTo>
                <a:lnTo>
                  <a:pt x="133182" y="1828488"/>
                </a:lnTo>
                <a:lnTo>
                  <a:pt x="181275" y="1915737"/>
                </a:lnTo>
                <a:lnTo>
                  <a:pt x="236768" y="1999768"/>
                </a:lnTo>
                <a:lnTo>
                  <a:pt x="299660" y="2080120"/>
                </a:lnTo>
                <a:lnTo>
                  <a:pt x="369950" y="2156333"/>
                </a:lnTo>
                <a:lnTo>
                  <a:pt x="446163" y="2226623"/>
                </a:lnTo>
                <a:lnTo>
                  <a:pt x="526515" y="2289515"/>
                </a:lnTo>
                <a:lnTo>
                  <a:pt x="610546" y="2345008"/>
                </a:lnTo>
                <a:lnTo>
                  <a:pt x="697795" y="2393101"/>
                </a:lnTo>
                <a:lnTo>
                  <a:pt x="787804" y="2433796"/>
                </a:lnTo>
                <a:lnTo>
                  <a:pt x="880113" y="2467091"/>
                </a:lnTo>
                <a:lnTo>
                  <a:pt x="974260" y="2492988"/>
                </a:lnTo>
                <a:lnTo>
                  <a:pt x="1069788" y="2511485"/>
                </a:lnTo>
                <a:lnTo>
                  <a:pt x="1166235" y="2522584"/>
                </a:lnTo>
                <a:lnTo>
                  <a:pt x="1263141" y="2526284"/>
                </a:lnTo>
                <a:lnTo>
                  <a:pt x="1360048" y="2522584"/>
                </a:lnTo>
                <a:lnTo>
                  <a:pt x="1456495" y="2511485"/>
                </a:lnTo>
                <a:lnTo>
                  <a:pt x="1552023" y="2492988"/>
                </a:lnTo>
                <a:lnTo>
                  <a:pt x="1646170" y="2467091"/>
                </a:lnTo>
                <a:lnTo>
                  <a:pt x="1738479" y="2433796"/>
                </a:lnTo>
                <a:lnTo>
                  <a:pt x="1828488" y="2393101"/>
                </a:lnTo>
                <a:lnTo>
                  <a:pt x="1915737" y="2345008"/>
                </a:lnTo>
                <a:lnTo>
                  <a:pt x="1999768" y="2289515"/>
                </a:lnTo>
                <a:lnTo>
                  <a:pt x="2080120" y="2226623"/>
                </a:lnTo>
                <a:lnTo>
                  <a:pt x="2156333" y="2156333"/>
                </a:lnTo>
                <a:lnTo>
                  <a:pt x="3049524" y="1263141"/>
                </a:lnTo>
                <a:lnTo>
                  <a:pt x="2156333" y="369950"/>
                </a:lnTo>
                <a:lnTo>
                  <a:pt x="2080120" y="299660"/>
                </a:lnTo>
                <a:lnTo>
                  <a:pt x="1999768" y="236768"/>
                </a:lnTo>
                <a:lnTo>
                  <a:pt x="1915737" y="181275"/>
                </a:lnTo>
                <a:lnTo>
                  <a:pt x="1828488" y="133182"/>
                </a:lnTo>
                <a:lnTo>
                  <a:pt x="1738479" y="92487"/>
                </a:lnTo>
                <a:lnTo>
                  <a:pt x="1646170" y="59192"/>
                </a:lnTo>
                <a:lnTo>
                  <a:pt x="1552023" y="33295"/>
                </a:lnTo>
                <a:lnTo>
                  <a:pt x="1456495" y="14798"/>
                </a:lnTo>
                <a:lnTo>
                  <a:pt x="1360048" y="3699"/>
                </a:lnTo>
                <a:lnTo>
                  <a:pt x="1263141" y="0"/>
                </a:lnTo>
                <a:close/>
              </a:path>
            </a:pathLst>
          </a:custGeom>
          <a:solidFill>
            <a:srgbClr val="A8B183"/>
          </a:solidFill>
        </p:spPr>
        <p:txBody>
          <a:bodyPr wrap="square" lIns="0" tIns="0" rIns="0" bIns="0" rtlCol="0">
            <a:noAutofit/>
          </a:bodyPr>
          <a:lstStyle/>
          <a:p>
            <a:endParaRPr/>
          </a:p>
        </p:txBody>
      </p:sp>
      <p:sp>
        <p:nvSpPr>
          <p:cNvPr id="7" name="object 7"/>
          <p:cNvSpPr/>
          <p:nvPr/>
        </p:nvSpPr>
        <p:spPr>
          <a:xfrm>
            <a:off x="3769095" y="2212213"/>
            <a:ext cx="3303651" cy="2526284"/>
          </a:xfrm>
          <a:custGeom>
            <a:avLst/>
            <a:gdLst/>
            <a:ahLst/>
            <a:cxnLst/>
            <a:rect l="l" t="t" r="r" b="b"/>
            <a:pathLst>
              <a:path w="3049524" h="2526283">
                <a:moveTo>
                  <a:pt x="369950" y="369950"/>
                </a:moveTo>
                <a:lnTo>
                  <a:pt x="446163" y="299660"/>
                </a:lnTo>
                <a:lnTo>
                  <a:pt x="526515" y="236768"/>
                </a:lnTo>
                <a:lnTo>
                  <a:pt x="610546" y="181275"/>
                </a:lnTo>
                <a:lnTo>
                  <a:pt x="697795" y="133182"/>
                </a:lnTo>
                <a:lnTo>
                  <a:pt x="787804" y="92487"/>
                </a:lnTo>
                <a:lnTo>
                  <a:pt x="880113" y="59192"/>
                </a:lnTo>
                <a:lnTo>
                  <a:pt x="974260" y="33295"/>
                </a:lnTo>
                <a:lnTo>
                  <a:pt x="1069788" y="14798"/>
                </a:lnTo>
                <a:lnTo>
                  <a:pt x="1166235" y="3699"/>
                </a:lnTo>
                <a:lnTo>
                  <a:pt x="1263141" y="0"/>
                </a:lnTo>
                <a:lnTo>
                  <a:pt x="1360048" y="3699"/>
                </a:lnTo>
                <a:lnTo>
                  <a:pt x="1456495" y="14798"/>
                </a:lnTo>
                <a:lnTo>
                  <a:pt x="1552023" y="33295"/>
                </a:lnTo>
                <a:lnTo>
                  <a:pt x="1646170" y="59192"/>
                </a:lnTo>
                <a:lnTo>
                  <a:pt x="1738479" y="92487"/>
                </a:lnTo>
                <a:lnTo>
                  <a:pt x="1828488" y="133182"/>
                </a:lnTo>
                <a:lnTo>
                  <a:pt x="1915737" y="181275"/>
                </a:lnTo>
                <a:lnTo>
                  <a:pt x="1999768" y="236768"/>
                </a:lnTo>
                <a:lnTo>
                  <a:pt x="2080120" y="299660"/>
                </a:lnTo>
                <a:lnTo>
                  <a:pt x="2156333" y="369950"/>
                </a:lnTo>
                <a:lnTo>
                  <a:pt x="2200987" y="414605"/>
                </a:lnTo>
                <a:lnTo>
                  <a:pt x="2245642" y="459260"/>
                </a:lnTo>
                <a:lnTo>
                  <a:pt x="2290300" y="503918"/>
                </a:lnTo>
                <a:lnTo>
                  <a:pt x="2334959" y="548577"/>
                </a:lnTo>
                <a:lnTo>
                  <a:pt x="2379618" y="593236"/>
                </a:lnTo>
                <a:lnTo>
                  <a:pt x="2424279" y="637897"/>
                </a:lnTo>
                <a:lnTo>
                  <a:pt x="2468941" y="682559"/>
                </a:lnTo>
                <a:lnTo>
                  <a:pt x="2513603" y="727221"/>
                </a:lnTo>
                <a:lnTo>
                  <a:pt x="2558265" y="771883"/>
                </a:lnTo>
                <a:lnTo>
                  <a:pt x="2602928" y="816546"/>
                </a:lnTo>
                <a:lnTo>
                  <a:pt x="2647591" y="861209"/>
                </a:lnTo>
                <a:lnTo>
                  <a:pt x="2692253" y="905871"/>
                </a:lnTo>
                <a:lnTo>
                  <a:pt x="2736915" y="950533"/>
                </a:lnTo>
                <a:lnTo>
                  <a:pt x="2781577" y="995195"/>
                </a:lnTo>
                <a:lnTo>
                  <a:pt x="2826238" y="1039856"/>
                </a:lnTo>
                <a:lnTo>
                  <a:pt x="2870897" y="1084515"/>
                </a:lnTo>
                <a:lnTo>
                  <a:pt x="2915556" y="1129174"/>
                </a:lnTo>
                <a:lnTo>
                  <a:pt x="2960214" y="1173832"/>
                </a:lnTo>
                <a:lnTo>
                  <a:pt x="3004869" y="1218487"/>
                </a:lnTo>
                <a:lnTo>
                  <a:pt x="3049524" y="1263141"/>
                </a:lnTo>
                <a:lnTo>
                  <a:pt x="3004869" y="1307796"/>
                </a:lnTo>
                <a:lnTo>
                  <a:pt x="2960214" y="1352451"/>
                </a:lnTo>
                <a:lnTo>
                  <a:pt x="2915556" y="1397109"/>
                </a:lnTo>
                <a:lnTo>
                  <a:pt x="2870897" y="1441768"/>
                </a:lnTo>
                <a:lnTo>
                  <a:pt x="2826238" y="1486427"/>
                </a:lnTo>
                <a:lnTo>
                  <a:pt x="2781577" y="1531088"/>
                </a:lnTo>
                <a:lnTo>
                  <a:pt x="2736915" y="1575750"/>
                </a:lnTo>
                <a:lnTo>
                  <a:pt x="2692253" y="1620412"/>
                </a:lnTo>
                <a:lnTo>
                  <a:pt x="2647591" y="1665074"/>
                </a:lnTo>
                <a:lnTo>
                  <a:pt x="2602928" y="1709737"/>
                </a:lnTo>
                <a:lnTo>
                  <a:pt x="2558265" y="1754400"/>
                </a:lnTo>
                <a:lnTo>
                  <a:pt x="2513603" y="1799062"/>
                </a:lnTo>
                <a:lnTo>
                  <a:pt x="2468941" y="1843724"/>
                </a:lnTo>
                <a:lnTo>
                  <a:pt x="2424279" y="1888386"/>
                </a:lnTo>
                <a:lnTo>
                  <a:pt x="2379618" y="1933047"/>
                </a:lnTo>
                <a:lnTo>
                  <a:pt x="2334959" y="1977706"/>
                </a:lnTo>
                <a:lnTo>
                  <a:pt x="2290300" y="2022365"/>
                </a:lnTo>
                <a:lnTo>
                  <a:pt x="2245642" y="2067023"/>
                </a:lnTo>
                <a:lnTo>
                  <a:pt x="2200987" y="2111678"/>
                </a:lnTo>
                <a:lnTo>
                  <a:pt x="2156333" y="2156333"/>
                </a:lnTo>
                <a:lnTo>
                  <a:pt x="2080120" y="2226623"/>
                </a:lnTo>
                <a:lnTo>
                  <a:pt x="1999768" y="2289515"/>
                </a:lnTo>
                <a:lnTo>
                  <a:pt x="1915737" y="2345008"/>
                </a:lnTo>
                <a:lnTo>
                  <a:pt x="1828488" y="2393101"/>
                </a:lnTo>
                <a:lnTo>
                  <a:pt x="1738479" y="2433796"/>
                </a:lnTo>
                <a:lnTo>
                  <a:pt x="1646170" y="2467091"/>
                </a:lnTo>
                <a:lnTo>
                  <a:pt x="1552023" y="2492988"/>
                </a:lnTo>
                <a:lnTo>
                  <a:pt x="1456495" y="2511485"/>
                </a:lnTo>
                <a:lnTo>
                  <a:pt x="1360048" y="2522584"/>
                </a:lnTo>
                <a:lnTo>
                  <a:pt x="1263141" y="2526284"/>
                </a:lnTo>
                <a:lnTo>
                  <a:pt x="1166235" y="2522584"/>
                </a:lnTo>
                <a:lnTo>
                  <a:pt x="1069788" y="2511485"/>
                </a:lnTo>
                <a:lnTo>
                  <a:pt x="974260" y="2492988"/>
                </a:lnTo>
                <a:lnTo>
                  <a:pt x="880113" y="2467091"/>
                </a:lnTo>
                <a:lnTo>
                  <a:pt x="787804" y="2433796"/>
                </a:lnTo>
                <a:lnTo>
                  <a:pt x="697795" y="2393101"/>
                </a:lnTo>
                <a:lnTo>
                  <a:pt x="610546" y="2345008"/>
                </a:lnTo>
                <a:lnTo>
                  <a:pt x="526515" y="2289515"/>
                </a:lnTo>
                <a:lnTo>
                  <a:pt x="446163" y="2226623"/>
                </a:lnTo>
                <a:lnTo>
                  <a:pt x="369950" y="2156333"/>
                </a:lnTo>
                <a:lnTo>
                  <a:pt x="299660" y="2080120"/>
                </a:lnTo>
                <a:lnTo>
                  <a:pt x="236768" y="1999768"/>
                </a:lnTo>
                <a:lnTo>
                  <a:pt x="181275" y="1915737"/>
                </a:lnTo>
                <a:lnTo>
                  <a:pt x="133182" y="1828488"/>
                </a:lnTo>
                <a:lnTo>
                  <a:pt x="92487" y="1738479"/>
                </a:lnTo>
                <a:lnTo>
                  <a:pt x="59192" y="1646170"/>
                </a:lnTo>
                <a:lnTo>
                  <a:pt x="33295" y="1552023"/>
                </a:lnTo>
                <a:lnTo>
                  <a:pt x="14798" y="1456495"/>
                </a:lnTo>
                <a:lnTo>
                  <a:pt x="3699" y="1360048"/>
                </a:lnTo>
                <a:lnTo>
                  <a:pt x="0" y="1263142"/>
                </a:lnTo>
                <a:lnTo>
                  <a:pt x="3699" y="1166235"/>
                </a:lnTo>
                <a:lnTo>
                  <a:pt x="14798" y="1069788"/>
                </a:lnTo>
                <a:lnTo>
                  <a:pt x="33295" y="974260"/>
                </a:lnTo>
                <a:lnTo>
                  <a:pt x="59192" y="880113"/>
                </a:lnTo>
                <a:lnTo>
                  <a:pt x="92487" y="787804"/>
                </a:lnTo>
                <a:lnTo>
                  <a:pt x="133182" y="697795"/>
                </a:lnTo>
                <a:lnTo>
                  <a:pt x="181275" y="610546"/>
                </a:lnTo>
                <a:lnTo>
                  <a:pt x="236768" y="526515"/>
                </a:lnTo>
                <a:lnTo>
                  <a:pt x="299660" y="446163"/>
                </a:lnTo>
                <a:lnTo>
                  <a:pt x="369950" y="369950"/>
                </a:lnTo>
                <a:close/>
              </a:path>
            </a:pathLst>
          </a:custGeom>
          <a:ln w="15875">
            <a:solidFill>
              <a:srgbClr val="FFFFFF"/>
            </a:solidFill>
          </a:ln>
        </p:spPr>
        <p:txBody>
          <a:bodyPr wrap="square" lIns="0" tIns="0" rIns="0" bIns="0" rtlCol="0">
            <a:noAutofit/>
          </a:bodyPr>
          <a:lstStyle/>
          <a:p>
            <a:endParaRPr/>
          </a:p>
        </p:txBody>
      </p:sp>
      <p:sp>
        <p:nvSpPr>
          <p:cNvPr id="8" name="object 8"/>
          <p:cNvSpPr/>
          <p:nvPr/>
        </p:nvSpPr>
        <p:spPr>
          <a:xfrm>
            <a:off x="3856736" y="2293621"/>
            <a:ext cx="2560701" cy="2363723"/>
          </a:xfrm>
          <a:custGeom>
            <a:avLst/>
            <a:gdLst/>
            <a:ahLst/>
            <a:cxnLst/>
            <a:rect l="l" t="t" r="r" b="b"/>
            <a:pathLst>
              <a:path w="2363724" h="2363724">
                <a:moveTo>
                  <a:pt x="1181862" y="0"/>
                </a:moveTo>
                <a:lnTo>
                  <a:pt x="1084923" y="3917"/>
                </a:lnTo>
                <a:lnTo>
                  <a:pt x="990144" y="15467"/>
                </a:lnTo>
                <a:lnTo>
                  <a:pt x="897828" y="34344"/>
                </a:lnTo>
                <a:lnTo>
                  <a:pt x="808280" y="60246"/>
                </a:lnTo>
                <a:lnTo>
                  <a:pt x="721804" y="92868"/>
                </a:lnTo>
                <a:lnTo>
                  <a:pt x="638703" y="131906"/>
                </a:lnTo>
                <a:lnTo>
                  <a:pt x="559282" y="177056"/>
                </a:lnTo>
                <a:lnTo>
                  <a:pt x="483845" y="228014"/>
                </a:lnTo>
                <a:lnTo>
                  <a:pt x="412696" y="284476"/>
                </a:lnTo>
                <a:lnTo>
                  <a:pt x="346138" y="346138"/>
                </a:lnTo>
                <a:lnTo>
                  <a:pt x="284476" y="412696"/>
                </a:lnTo>
                <a:lnTo>
                  <a:pt x="228014" y="483845"/>
                </a:lnTo>
                <a:lnTo>
                  <a:pt x="177056" y="559282"/>
                </a:lnTo>
                <a:lnTo>
                  <a:pt x="131906" y="638703"/>
                </a:lnTo>
                <a:lnTo>
                  <a:pt x="92868" y="721804"/>
                </a:lnTo>
                <a:lnTo>
                  <a:pt x="60246" y="808280"/>
                </a:lnTo>
                <a:lnTo>
                  <a:pt x="34344" y="897828"/>
                </a:lnTo>
                <a:lnTo>
                  <a:pt x="15467" y="990144"/>
                </a:lnTo>
                <a:lnTo>
                  <a:pt x="3917" y="1084923"/>
                </a:lnTo>
                <a:lnTo>
                  <a:pt x="0" y="1181862"/>
                </a:lnTo>
                <a:lnTo>
                  <a:pt x="3917" y="1278800"/>
                </a:lnTo>
                <a:lnTo>
                  <a:pt x="15467" y="1373579"/>
                </a:lnTo>
                <a:lnTo>
                  <a:pt x="34344" y="1465895"/>
                </a:lnTo>
                <a:lnTo>
                  <a:pt x="60246" y="1555443"/>
                </a:lnTo>
                <a:lnTo>
                  <a:pt x="92868" y="1641919"/>
                </a:lnTo>
                <a:lnTo>
                  <a:pt x="131906" y="1725020"/>
                </a:lnTo>
                <a:lnTo>
                  <a:pt x="177056" y="1804441"/>
                </a:lnTo>
                <a:lnTo>
                  <a:pt x="228014" y="1879878"/>
                </a:lnTo>
                <a:lnTo>
                  <a:pt x="284476" y="1951027"/>
                </a:lnTo>
                <a:lnTo>
                  <a:pt x="346138" y="2017585"/>
                </a:lnTo>
                <a:lnTo>
                  <a:pt x="412696" y="2079247"/>
                </a:lnTo>
                <a:lnTo>
                  <a:pt x="483845" y="2135709"/>
                </a:lnTo>
                <a:lnTo>
                  <a:pt x="559282" y="2186667"/>
                </a:lnTo>
                <a:lnTo>
                  <a:pt x="638703" y="2231817"/>
                </a:lnTo>
                <a:lnTo>
                  <a:pt x="721804" y="2270855"/>
                </a:lnTo>
                <a:lnTo>
                  <a:pt x="808280" y="2303477"/>
                </a:lnTo>
                <a:lnTo>
                  <a:pt x="897828" y="2329379"/>
                </a:lnTo>
                <a:lnTo>
                  <a:pt x="990144" y="2348256"/>
                </a:lnTo>
                <a:lnTo>
                  <a:pt x="1084923" y="2359806"/>
                </a:lnTo>
                <a:lnTo>
                  <a:pt x="1181862" y="2363723"/>
                </a:lnTo>
                <a:lnTo>
                  <a:pt x="1278800" y="2359806"/>
                </a:lnTo>
                <a:lnTo>
                  <a:pt x="1373579" y="2348256"/>
                </a:lnTo>
                <a:lnTo>
                  <a:pt x="1465895" y="2329379"/>
                </a:lnTo>
                <a:lnTo>
                  <a:pt x="1555443" y="2303477"/>
                </a:lnTo>
                <a:lnTo>
                  <a:pt x="1641919" y="2270855"/>
                </a:lnTo>
                <a:lnTo>
                  <a:pt x="1725020" y="2231817"/>
                </a:lnTo>
                <a:lnTo>
                  <a:pt x="1804441" y="2186667"/>
                </a:lnTo>
                <a:lnTo>
                  <a:pt x="1879878" y="2135709"/>
                </a:lnTo>
                <a:lnTo>
                  <a:pt x="1951027" y="2079247"/>
                </a:lnTo>
                <a:lnTo>
                  <a:pt x="2017585" y="2017585"/>
                </a:lnTo>
                <a:lnTo>
                  <a:pt x="2079247" y="1951027"/>
                </a:lnTo>
                <a:lnTo>
                  <a:pt x="2135709" y="1879878"/>
                </a:lnTo>
                <a:lnTo>
                  <a:pt x="2186667" y="1804441"/>
                </a:lnTo>
                <a:lnTo>
                  <a:pt x="2231817" y="1725020"/>
                </a:lnTo>
                <a:lnTo>
                  <a:pt x="2270855" y="1641919"/>
                </a:lnTo>
                <a:lnTo>
                  <a:pt x="2303477" y="1555443"/>
                </a:lnTo>
                <a:lnTo>
                  <a:pt x="2329379" y="1465895"/>
                </a:lnTo>
                <a:lnTo>
                  <a:pt x="2348256" y="1373579"/>
                </a:lnTo>
                <a:lnTo>
                  <a:pt x="2359806" y="1278800"/>
                </a:lnTo>
                <a:lnTo>
                  <a:pt x="2363724" y="1181862"/>
                </a:lnTo>
                <a:lnTo>
                  <a:pt x="2359806" y="1084923"/>
                </a:lnTo>
                <a:lnTo>
                  <a:pt x="2348256" y="990144"/>
                </a:lnTo>
                <a:lnTo>
                  <a:pt x="2329379" y="897828"/>
                </a:lnTo>
                <a:lnTo>
                  <a:pt x="2303477" y="808280"/>
                </a:lnTo>
                <a:lnTo>
                  <a:pt x="2270855" y="721804"/>
                </a:lnTo>
                <a:lnTo>
                  <a:pt x="2231817" y="638703"/>
                </a:lnTo>
                <a:lnTo>
                  <a:pt x="2186667" y="559282"/>
                </a:lnTo>
                <a:lnTo>
                  <a:pt x="2135709" y="483845"/>
                </a:lnTo>
                <a:lnTo>
                  <a:pt x="2079247" y="412696"/>
                </a:lnTo>
                <a:lnTo>
                  <a:pt x="2017585" y="346138"/>
                </a:lnTo>
                <a:lnTo>
                  <a:pt x="1951027" y="284476"/>
                </a:lnTo>
                <a:lnTo>
                  <a:pt x="1879878" y="228014"/>
                </a:lnTo>
                <a:lnTo>
                  <a:pt x="1804441" y="177056"/>
                </a:lnTo>
                <a:lnTo>
                  <a:pt x="1725020" y="131906"/>
                </a:lnTo>
                <a:lnTo>
                  <a:pt x="1641919" y="92868"/>
                </a:lnTo>
                <a:lnTo>
                  <a:pt x="1555443" y="60246"/>
                </a:lnTo>
                <a:lnTo>
                  <a:pt x="1465895" y="34344"/>
                </a:lnTo>
                <a:lnTo>
                  <a:pt x="1373579" y="15467"/>
                </a:lnTo>
                <a:lnTo>
                  <a:pt x="1278800" y="3917"/>
                </a:lnTo>
                <a:lnTo>
                  <a:pt x="1181862"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3856736" y="2293621"/>
            <a:ext cx="2560701" cy="2363723"/>
          </a:xfrm>
          <a:custGeom>
            <a:avLst/>
            <a:gdLst/>
            <a:ahLst/>
            <a:cxnLst/>
            <a:rect l="l" t="t" r="r" b="b"/>
            <a:pathLst>
              <a:path w="2363724" h="2363724">
                <a:moveTo>
                  <a:pt x="0" y="1181862"/>
                </a:moveTo>
                <a:lnTo>
                  <a:pt x="3917" y="1084923"/>
                </a:lnTo>
                <a:lnTo>
                  <a:pt x="15467" y="990144"/>
                </a:lnTo>
                <a:lnTo>
                  <a:pt x="34344" y="897828"/>
                </a:lnTo>
                <a:lnTo>
                  <a:pt x="60246" y="808280"/>
                </a:lnTo>
                <a:lnTo>
                  <a:pt x="92868" y="721804"/>
                </a:lnTo>
                <a:lnTo>
                  <a:pt x="131906" y="638703"/>
                </a:lnTo>
                <a:lnTo>
                  <a:pt x="177056" y="559282"/>
                </a:lnTo>
                <a:lnTo>
                  <a:pt x="228014" y="483845"/>
                </a:lnTo>
                <a:lnTo>
                  <a:pt x="284476" y="412696"/>
                </a:lnTo>
                <a:lnTo>
                  <a:pt x="346138" y="346138"/>
                </a:lnTo>
                <a:lnTo>
                  <a:pt x="412696" y="284476"/>
                </a:lnTo>
                <a:lnTo>
                  <a:pt x="483845" y="228014"/>
                </a:lnTo>
                <a:lnTo>
                  <a:pt x="559282" y="177056"/>
                </a:lnTo>
                <a:lnTo>
                  <a:pt x="638703" y="131906"/>
                </a:lnTo>
                <a:lnTo>
                  <a:pt x="721804" y="92868"/>
                </a:lnTo>
                <a:lnTo>
                  <a:pt x="808280" y="60246"/>
                </a:lnTo>
                <a:lnTo>
                  <a:pt x="897828" y="34344"/>
                </a:lnTo>
                <a:lnTo>
                  <a:pt x="990144" y="15467"/>
                </a:lnTo>
                <a:lnTo>
                  <a:pt x="1084923" y="3917"/>
                </a:lnTo>
                <a:lnTo>
                  <a:pt x="1181862" y="0"/>
                </a:lnTo>
                <a:lnTo>
                  <a:pt x="1278800" y="3917"/>
                </a:lnTo>
                <a:lnTo>
                  <a:pt x="1373579" y="15467"/>
                </a:lnTo>
                <a:lnTo>
                  <a:pt x="1465895" y="34344"/>
                </a:lnTo>
                <a:lnTo>
                  <a:pt x="1555443" y="60246"/>
                </a:lnTo>
                <a:lnTo>
                  <a:pt x="1641919" y="92868"/>
                </a:lnTo>
                <a:lnTo>
                  <a:pt x="1725020" y="131906"/>
                </a:lnTo>
                <a:lnTo>
                  <a:pt x="1804441" y="177056"/>
                </a:lnTo>
                <a:lnTo>
                  <a:pt x="1879878" y="228014"/>
                </a:lnTo>
                <a:lnTo>
                  <a:pt x="1951027" y="284476"/>
                </a:lnTo>
                <a:lnTo>
                  <a:pt x="2017585" y="346138"/>
                </a:lnTo>
                <a:lnTo>
                  <a:pt x="2079247" y="412696"/>
                </a:lnTo>
                <a:lnTo>
                  <a:pt x="2135709" y="483845"/>
                </a:lnTo>
                <a:lnTo>
                  <a:pt x="2186667" y="559282"/>
                </a:lnTo>
                <a:lnTo>
                  <a:pt x="2231817" y="638703"/>
                </a:lnTo>
                <a:lnTo>
                  <a:pt x="2270855" y="721804"/>
                </a:lnTo>
                <a:lnTo>
                  <a:pt x="2303477" y="808280"/>
                </a:lnTo>
                <a:lnTo>
                  <a:pt x="2329379" y="897828"/>
                </a:lnTo>
                <a:lnTo>
                  <a:pt x="2348256" y="990144"/>
                </a:lnTo>
                <a:lnTo>
                  <a:pt x="2359806" y="1084923"/>
                </a:lnTo>
                <a:lnTo>
                  <a:pt x="2363724" y="1181862"/>
                </a:lnTo>
                <a:lnTo>
                  <a:pt x="2359806" y="1278800"/>
                </a:lnTo>
                <a:lnTo>
                  <a:pt x="2348256" y="1373579"/>
                </a:lnTo>
                <a:lnTo>
                  <a:pt x="2329379" y="1465895"/>
                </a:lnTo>
                <a:lnTo>
                  <a:pt x="2303477" y="1555443"/>
                </a:lnTo>
                <a:lnTo>
                  <a:pt x="2270855" y="1641919"/>
                </a:lnTo>
                <a:lnTo>
                  <a:pt x="2231817" y="1725020"/>
                </a:lnTo>
                <a:lnTo>
                  <a:pt x="2186667" y="1804441"/>
                </a:lnTo>
                <a:lnTo>
                  <a:pt x="2135709" y="1879878"/>
                </a:lnTo>
                <a:lnTo>
                  <a:pt x="2079247" y="1951027"/>
                </a:lnTo>
                <a:lnTo>
                  <a:pt x="2017585" y="2017585"/>
                </a:lnTo>
                <a:lnTo>
                  <a:pt x="1951027" y="2079247"/>
                </a:lnTo>
                <a:lnTo>
                  <a:pt x="1879878" y="2135709"/>
                </a:lnTo>
                <a:lnTo>
                  <a:pt x="1804441" y="2186667"/>
                </a:lnTo>
                <a:lnTo>
                  <a:pt x="1725020" y="2231817"/>
                </a:lnTo>
                <a:lnTo>
                  <a:pt x="1641919" y="2270855"/>
                </a:lnTo>
                <a:lnTo>
                  <a:pt x="1555443" y="2303477"/>
                </a:lnTo>
                <a:lnTo>
                  <a:pt x="1465895" y="2329379"/>
                </a:lnTo>
                <a:lnTo>
                  <a:pt x="1373579" y="2348256"/>
                </a:lnTo>
                <a:lnTo>
                  <a:pt x="1278800" y="2359806"/>
                </a:lnTo>
                <a:lnTo>
                  <a:pt x="1181862" y="2363723"/>
                </a:lnTo>
                <a:lnTo>
                  <a:pt x="1084923" y="2359806"/>
                </a:lnTo>
                <a:lnTo>
                  <a:pt x="990144" y="2348256"/>
                </a:lnTo>
                <a:lnTo>
                  <a:pt x="897828" y="2329379"/>
                </a:lnTo>
                <a:lnTo>
                  <a:pt x="808280" y="2303477"/>
                </a:lnTo>
                <a:lnTo>
                  <a:pt x="721804" y="2270855"/>
                </a:lnTo>
                <a:lnTo>
                  <a:pt x="638703" y="2231817"/>
                </a:lnTo>
                <a:lnTo>
                  <a:pt x="559282" y="2186667"/>
                </a:lnTo>
                <a:lnTo>
                  <a:pt x="483845" y="2135709"/>
                </a:lnTo>
                <a:lnTo>
                  <a:pt x="412696" y="2079247"/>
                </a:lnTo>
                <a:lnTo>
                  <a:pt x="346138" y="2017585"/>
                </a:lnTo>
                <a:lnTo>
                  <a:pt x="284476" y="1951027"/>
                </a:lnTo>
                <a:lnTo>
                  <a:pt x="228014" y="1879878"/>
                </a:lnTo>
                <a:lnTo>
                  <a:pt x="177056" y="1804441"/>
                </a:lnTo>
                <a:lnTo>
                  <a:pt x="131906" y="1725020"/>
                </a:lnTo>
                <a:lnTo>
                  <a:pt x="92868" y="1641919"/>
                </a:lnTo>
                <a:lnTo>
                  <a:pt x="60246" y="1555443"/>
                </a:lnTo>
                <a:lnTo>
                  <a:pt x="34344" y="1465895"/>
                </a:lnTo>
                <a:lnTo>
                  <a:pt x="15467" y="1373579"/>
                </a:lnTo>
                <a:lnTo>
                  <a:pt x="3917" y="1278800"/>
                </a:lnTo>
                <a:lnTo>
                  <a:pt x="0" y="1181862"/>
                </a:lnTo>
                <a:close/>
              </a:path>
            </a:pathLst>
          </a:custGeom>
          <a:ln w="15239">
            <a:solidFill>
              <a:srgbClr val="A8B183"/>
            </a:solidFill>
          </a:ln>
        </p:spPr>
        <p:txBody>
          <a:bodyPr wrap="square" lIns="0" tIns="0" rIns="0" bIns="0" rtlCol="0">
            <a:noAutofit/>
          </a:bodyPr>
          <a:lstStyle/>
          <a:p>
            <a:endParaRPr/>
          </a:p>
        </p:txBody>
      </p:sp>
      <p:sp>
        <p:nvSpPr>
          <p:cNvPr id="10" name="object 10"/>
          <p:cNvSpPr/>
          <p:nvPr/>
        </p:nvSpPr>
        <p:spPr>
          <a:xfrm>
            <a:off x="933648" y="2212213"/>
            <a:ext cx="3303643" cy="2526284"/>
          </a:xfrm>
          <a:custGeom>
            <a:avLst/>
            <a:gdLst/>
            <a:ahLst/>
            <a:cxnLst/>
            <a:rect l="l" t="t" r="r" b="b"/>
            <a:pathLst>
              <a:path w="3049517" h="2526283">
                <a:moveTo>
                  <a:pt x="1263138" y="0"/>
                </a:moveTo>
                <a:lnTo>
                  <a:pt x="1166232" y="3699"/>
                </a:lnTo>
                <a:lnTo>
                  <a:pt x="1069787" y="14798"/>
                </a:lnTo>
                <a:lnTo>
                  <a:pt x="974261" y="33295"/>
                </a:lnTo>
                <a:lnTo>
                  <a:pt x="880115" y="59192"/>
                </a:lnTo>
                <a:lnTo>
                  <a:pt x="787809" y="92487"/>
                </a:lnTo>
                <a:lnTo>
                  <a:pt x="697802" y="133182"/>
                </a:lnTo>
                <a:lnTo>
                  <a:pt x="610555" y="181275"/>
                </a:lnTo>
                <a:lnTo>
                  <a:pt x="526527" y="236768"/>
                </a:lnTo>
                <a:lnTo>
                  <a:pt x="446179" y="299660"/>
                </a:lnTo>
                <a:lnTo>
                  <a:pt x="369970" y="369950"/>
                </a:lnTo>
                <a:lnTo>
                  <a:pt x="299675" y="446163"/>
                </a:lnTo>
                <a:lnTo>
                  <a:pt x="236780" y="526515"/>
                </a:lnTo>
                <a:lnTo>
                  <a:pt x="181285" y="610546"/>
                </a:lnTo>
                <a:lnTo>
                  <a:pt x="133189" y="697795"/>
                </a:lnTo>
                <a:lnTo>
                  <a:pt x="92492" y="787804"/>
                </a:lnTo>
                <a:lnTo>
                  <a:pt x="59195" y="880113"/>
                </a:lnTo>
                <a:lnTo>
                  <a:pt x="33297" y="974260"/>
                </a:lnTo>
                <a:lnTo>
                  <a:pt x="14798" y="1069788"/>
                </a:lnTo>
                <a:lnTo>
                  <a:pt x="3699" y="1166235"/>
                </a:lnTo>
                <a:lnTo>
                  <a:pt x="0" y="1263142"/>
                </a:lnTo>
                <a:lnTo>
                  <a:pt x="3699" y="1360048"/>
                </a:lnTo>
                <a:lnTo>
                  <a:pt x="14798" y="1456495"/>
                </a:lnTo>
                <a:lnTo>
                  <a:pt x="33297" y="1552023"/>
                </a:lnTo>
                <a:lnTo>
                  <a:pt x="59195" y="1646170"/>
                </a:lnTo>
                <a:lnTo>
                  <a:pt x="92492" y="1738479"/>
                </a:lnTo>
                <a:lnTo>
                  <a:pt x="133189" y="1828488"/>
                </a:lnTo>
                <a:lnTo>
                  <a:pt x="181285" y="1915737"/>
                </a:lnTo>
                <a:lnTo>
                  <a:pt x="236780" y="1999768"/>
                </a:lnTo>
                <a:lnTo>
                  <a:pt x="299675" y="2080120"/>
                </a:lnTo>
                <a:lnTo>
                  <a:pt x="369970" y="2156333"/>
                </a:lnTo>
                <a:lnTo>
                  <a:pt x="446179" y="2226623"/>
                </a:lnTo>
                <a:lnTo>
                  <a:pt x="526527" y="2289515"/>
                </a:lnTo>
                <a:lnTo>
                  <a:pt x="610555" y="2345008"/>
                </a:lnTo>
                <a:lnTo>
                  <a:pt x="697802" y="2393101"/>
                </a:lnTo>
                <a:lnTo>
                  <a:pt x="787809" y="2433796"/>
                </a:lnTo>
                <a:lnTo>
                  <a:pt x="880115" y="2467091"/>
                </a:lnTo>
                <a:lnTo>
                  <a:pt x="974261" y="2492988"/>
                </a:lnTo>
                <a:lnTo>
                  <a:pt x="1069787" y="2511485"/>
                </a:lnTo>
                <a:lnTo>
                  <a:pt x="1166232" y="2522584"/>
                </a:lnTo>
                <a:lnTo>
                  <a:pt x="1263138" y="2526284"/>
                </a:lnTo>
                <a:lnTo>
                  <a:pt x="1360044" y="2522584"/>
                </a:lnTo>
                <a:lnTo>
                  <a:pt x="1456491" y="2511485"/>
                </a:lnTo>
                <a:lnTo>
                  <a:pt x="1552017" y="2492988"/>
                </a:lnTo>
                <a:lnTo>
                  <a:pt x="1646165" y="2467091"/>
                </a:lnTo>
                <a:lnTo>
                  <a:pt x="1738473" y="2433796"/>
                </a:lnTo>
                <a:lnTo>
                  <a:pt x="1828481" y="2393101"/>
                </a:lnTo>
                <a:lnTo>
                  <a:pt x="1915731" y="2345008"/>
                </a:lnTo>
                <a:lnTo>
                  <a:pt x="1999762" y="2289515"/>
                </a:lnTo>
                <a:lnTo>
                  <a:pt x="2080113" y="2226623"/>
                </a:lnTo>
                <a:lnTo>
                  <a:pt x="2156326" y="2156333"/>
                </a:lnTo>
                <a:lnTo>
                  <a:pt x="3049517" y="1263141"/>
                </a:lnTo>
                <a:lnTo>
                  <a:pt x="2156326" y="369950"/>
                </a:lnTo>
                <a:lnTo>
                  <a:pt x="2080113" y="299660"/>
                </a:lnTo>
                <a:lnTo>
                  <a:pt x="1999762" y="236768"/>
                </a:lnTo>
                <a:lnTo>
                  <a:pt x="1915731" y="181275"/>
                </a:lnTo>
                <a:lnTo>
                  <a:pt x="1828481" y="133182"/>
                </a:lnTo>
                <a:lnTo>
                  <a:pt x="1738473" y="92487"/>
                </a:lnTo>
                <a:lnTo>
                  <a:pt x="1646165" y="59192"/>
                </a:lnTo>
                <a:lnTo>
                  <a:pt x="1552017" y="33295"/>
                </a:lnTo>
                <a:lnTo>
                  <a:pt x="1456491" y="14798"/>
                </a:lnTo>
                <a:lnTo>
                  <a:pt x="1360044" y="3699"/>
                </a:lnTo>
                <a:lnTo>
                  <a:pt x="1263138" y="0"/>
                </a:lnTo>
                <a:close/>
              </a:path>
            </a:pathLst>
          </a:custGeom>
          <a:solidFill>
            <a:srgbClr val="939F87"/>
          </a:solidFill>
        </p:spPr>
        <p:txBody>
          <a:bodyPr wrap="square" lIns="0" tIns="0" rIns="0" bIns="0" rtlCol="0">
            <a:noAutofit/>
          </a:bodyPr>
          <a:lstStyle/>
          <a:p>
            <a:endParaRPr/>
          </a:p>
        </p:txBody>
      </p:sp>
      <p:sp>
        <p:nvSpPr>
          <p:cNvPr id="11" name="object 11"/>
          <p:cNvSpPr/>
          <p:nvPr/>
        </p:nvSpPr>
        <p:spPr>
          <a:xfrm>
            <a:off x="933648" y="2212213"/>
            <a:ext cx="3303643" cy="2526284"/>
          </a:xfrm>
          <a:custGeom>
            <a:avLst/>
            <a:gdLst/>
            <a:ahLst/>
            <a:cxnLst/>
            <a:rect l="l" t="t" r="r" b="b"/>
            <a:pathLst>
              <a:path w="3049517" h="2526283">
                <a:moveTo>
                  <a:pt x="369970" y="369950"/>
                </a:moveTo>
                <a:lnTo>
                  <a:pt x="446179" y="299660"/>
                </a:lnTo>
                <a:lnTo>
                  <a:pt x="526527" y="236768"/>
                </a:lnTo>
                <a:lnTo>
                  <a:pt x="610555" y="181275"/>
                </a:lnTo>
                <a:lnTo>
                  <a:pt x="697802" y="133182"/>
                </a:lnTo>
                <a:lnTo>
                  <a:pt x="787809" y="92487"/>
                </a:lnTo>
                <a:lnTo>
                  <a:pt x="880115" y="59192"/>
                </a:lnTo>
                <a:lnTo>
                  <a:pt x="974261" y="33295"/>
                </a:lnTo>
                <a:lnTo>
                  <a:pt x="1069787" y="14798"/>
                </a:lnTo>
                <a:lnTo>
                  <a:pt x="1166232" y="3699"/>
                </a:lnTo>
                <a:lnTo>
                  <a:pt x="1263138" y="0"/>
                </a:lnTo>
                <a:lnTo>
                  <a:pt x="1360044" y="3699"/>
                </a:lnTo>
                <a:lnTo>
                  <a:pt x="1456491" y="14798"/>
                </a:lnTo>
                <a:lnTo>
                  <a:pt x="1552017" y="33295"/>
                </a:lnTo>
                <a:lnTo>
                  <a:pt x="1646165" y="59192"/>
                </a:lnTo>
                <a:lnTo>
                  <a:pt x="1738473" y="92487"/>
                </a:lnTo>
                <a:lnTo>
                  <a:pt x="1828481" y="133182"/>
                </a:lnTo>
                <a:lnTo>
                  <a:pt x="1915731" y="181275"/>
                </a:lnTo>
                <a:lnTo>
                  <a:pt x="1999762" y="236768"/>
                </a:lnTo>
                <a:lnTo>
                  <a:pt x="2080113" y="299660"/>
                </a:lnTo>
                <a:lnTo>
                  <a:pt x="2156326" y="369950"/>
                </a:lnTo>
                <a:lnTo>
                  <a:pt x="2200997" y="414605"/>
                </a:lnTo>
                <a:lnTo>
                  <a:pt x="2245667" y="459260"/>
                </a:lnTo>
                <a:lnTo>
                  <a:pt x="2290335" y="503918"/>
                </a:lnTo>
                <a:lnTo>
                  <a:pt x="2335001" y="548577"/>
                </a:lnTo>
                <a:lnTo>
                  <a:pt x="2379666" y="593236"/>
                </a:lnTo>
                <a:lnTo>
                  <a:pt x="2424329" y="637897"/>
                </a:lnTo>
                <a:lnTo>
                  <a:pt x="2468991" y="682559"/>
                </a:lnTo>
                <a:lnTo>
                  <a:pt x="2513651" y="727221"/>
                </a:lnTo>
                <a:lnTo>
                  <a:pt x="2558311" y="771883"/>
                </a:lnTo>
                <a:lnTo>
                  <a:pt x="2602969" y="816546"/>
                </a:lnTo>
                <a:lnTo>
                  <a:pt x="2647627" y="861209"/>
                </a:lnTo>
                <a:lnTo>
                  <a:pt x="2692283" y="905871"/>
                </a:lnTo>
                <a:lnTo>
                  <a:pt x="2736939" y="950533"/>
                </a:lnTo>
                <a:lnTo>
                  <a:pt x="2781595" y="995195"/>
                </a:lnTo>
                <a:lnTo>
                  <a:pt x="2826249" y="1039856"/>
                </a:lnTo>
                <a:lnTo>
                  <a:pt x="2870903" y="1084515"/>
                </a:lnTo>
                <a:lnTo>
                  <a:pt x="2915557" y="1129174"/>
                </a:lnTo>
                <a:lnTo>
                  <a:pt x="2960211" y="1173832"/>
                </a:lnTo>
                <a:lnTo>
                  <a:pt x="3004864" y="1218487"/>
                </a:lnTo>
                <a:lnTo>
                  <a:pt x="3049517" y="1263141"/>
                </a:lnTo>
                <a:lnTo>
                  <a:pt x="3004864" y="1307796"/>
                </a:lnTo>
                <a:lnTo>
                  <a:pt x="2960211" y="1352451"/>
                </a:lnTo>
                <a:lnTo>
                  <a:pt x="2915557" y="1397109"/>
                </a:lnTo>
                <a:lnTo>
                  <a:pt x="2870903" y="1441768"/>
                </a:lnTo>
                <a:lnTo>
                  <a:pt x="2826249" y="1486427"/>
                </a:lnTo>
                <a:lnTo>
                  <a:pt x="2781595" y="1531088"/>
                </a:lnTo>
                <a:lnTo>
                  <a:pt x="2736939" y="1575750"/>
                </a:lnTo>
                <a:lnTo>
                  <a:pt x="2692283" y="1620412"/>
                </a:lnTo>
                <a:lnTo>
                  <a:pt x="2647627" y="1665074"/>
                </a:lnTo>
                <a:lnTo>
                  <a:pt x="2602969" y="1709737"/>
                </a:lnTo>
                <a:lnTo>
                  <a:pt x="2558311" y="1754400"/>
                </a:lnTo>
                <a:lnTo>
                  <a:pt x="2513651" y="1799062"/>
                </a:lnTo>
                <a:lnTo>
                  <a:pt x="2468991" y="1843724"/>
                </a:lnTo>
                <a:lnTo>
                  <a:pt x="2424329" y="1888386"/>
                </a:lnTo>
                <a:lnTo>
                  <a:pt x="2379666" y="1933047"/>
                </a:lnTo>
                <a:lnTo>
                  <a:pt x="2335001" y="1977706"/>
                </a:lnTo>
                <a:lnTo>
                  <a:pt x="2290335" y="2022365"/>
                </a:lnTo>
                <a:lnTo>
                  <a:pt x="2245667" y="2067023"/>
                </a:lnTo>
                <a:lnTo>
                  <a:pt x="2200997" y="2111678"/>
                </a:lnTo>
                <a:lnTo>
                  <a:pt x="2156326" y="2156333"/>
                </a:lnTo>
                <a:lnTo>
                  <a:pt x="2080113" y="2226623"/>
                </a:lnTo>
                <a:lnTo>
                  <a:pt x="1999762" y="2289515"/>
                </a:lnTo>
                <a:lnTo>
                  <a:pt x="1915731" y="2345008"/>
                </a:lnTo>
                <a:lnTo>
                  <a:pt x="1828481" y="2393101"/>
                </a:lnTo>
                <a:lnTo>
                  <a:pt x="1738473" y="2433796"/>
                </a:lnTo>
                <a:lnTo>
                  <a:pt x="1646165" y="2467091"/>
                </a:lnTo>
                <a:lnTo>
                  <a:pt x="1552017" y="2492988"/>
                </a:lnTo>
                <a:lnTo>
                  <a:pt x="1456491" y="2511485"/>
                </a:lnTo>
                <a:lnTo>
                  <a:pt x="1360044" y="2522584"/>
                </a:lnTo>
                <a:lnTo>
                  <a:pt x="1263138" y="2526284"/>
                </a:lnTo>
                <a:lnTo>
                  <a:pt x="1166232" y="2522584"/>
                </a:lnTo>
                <a:lnTo>
                  <a:pt x="1069787" y="2511485"/>
                </a:lnTo>
                <a:lnTo>
                  <a:pt x="974261" y="2492988"/>
                </a:lnTo>
                <a:lnTo>
                  <a:pt x="880115" y="2467091"/>
                </a:lnTo>
                <a:lnTo>
                  <a:pt x="787809" y="2433796"/>
                </a:lnTo>
                <a:lnTo>
                  <a:pt x="697802" y="2393101"/>
                </a:lnTo>
                <a:lnTo>
                  <a:pt x="610555" y="2345008"/>
                </a:lnTo>
                <a:lnTo>
                  <a:pt x="526527" y="2289515"/>
                </a:lnTo>
                <a:lnTo>
                  <a:pt x="446179" y="2226623"/>
                </a:lnTo>
                <a:lnTo>
                  <a:pt x="369970" y="2156333"/>
                </a:lnTo>
                <a:lnTo>
                  <a:pt x="299675" y="2080120"/>
                </a:lnTo>
                <a:lnTo>
                  <a:pt x="236780" y="1999768"/>
                </a:lnTo>
                <a:lnTo>
                  <a:pt x="181285" y="1915737"/>
                </a:lnTo>
                <a:lnTo>
                  <a:pt x="133189" y="1828488"/>
                </a:lnTo>
                <a:lnTo>
                  <a:pt x="92492" y="1738479"/>
                </a:lnTo>
                <a:lnTo>
                  <a:pt x="59195" y="1646170"/>
                </a:lnTo>
                <a:lnTo>
                  <a:pt x="33297" y="1552023"/>
                </a:lnTo>
                <a:lnTo>
                  <a:pt x="14798" y="1456495"/>
                </a:lnTo>
                <a:lnTo>
                  <a:pt x="3699" y="1360048"/>
                </a:lnTo>
                <a:lnTo>
                  <a:pt x="0" y="1263142"/>
                </a:lnTo>
                <a:lnTo>
                  <a:pt x="3699" y="1166235"/>
                </a:lnTo>
                <a:lnTo>
                  <a:pt x="14798" y="1069788"/>
                </a:lnTo>
                <a:lnTo>
                  <a:pt x="33297" y="974260"/>
                </a:lnTo>
                <a:lnTo>
                  <a:pt x="59195" y="880113"/>
                </a:lnTo>
                <a:lnTo>
                  <a:pt x="92492" y="787804"/>
                </a:lnTo>
                <a:lnTo>
                  <a:pt x="133189" y="697795"/>
                </a:lnTo>
                <a:lnTo>
                  <a:pt x="181285" y="610546"/>
                </a:lnTo>
                <a:lnTo>
                  <a:pt x="236780" y="526515"/>
                </a:lnTo>
                <a:lnTo>
                  <a:pt x="299675" y="446163"/>
                </a:lnTo>
                <a:lnTo>
                  <a:pt x="369970" y="369950"/>
                </a:lnTo>
                <a:close/>
              </a:path>
            </a:pathLst>
          </a:custGeom>
          <a:ln w="15874">
            <a:solidFill>
              <a:srgbClr val="FFFFFF"/>
            </a:solidFill>
          </a:ln>
        </p:spPr>
        <p:txBody>
          <a:bodyPr wrap="square" lIns="0" tIns="0" rIns="0" bIns="0" rtlCol="0">
            <a:noAutofit/>
          </a:bodyPr>
          <a:lstStyle/>
          <a:p>
            <a:endParaRPr/>
          </a:p>
        </p:txBody>
      </p:sp>
      <p:sp>
        <p:nvSpPr>
          <p:cNvPr id="12" name="object 12"/>
          <p:cNvSpPr/>
          <p:nvPr/>
        </p:nvSpPr>
        <p:spPr>
          <a:xfrm>
            <a:off x="1021968" y="2293621"/>
            <a:ext cx="2560700" cy="2363723"/>
          </a:xfrm>
          <a:custGeom>
            <a:avLst/>
            <a:gdLst/>
            <a:ahLst/>
            <a:cxnLst/>
            <a:rect l="l" t="t" r="r" b="b"/>
            <a:pathLst>
              <a:path w="2363724" h="2363724">
                <a:moveTo>
                  <a:pt x="1181862" y="0"/>
                </a:moveTo>
                <a:lnTo>
                  <a:pt x="1084923" y="3917"/>
                </a:lnTo>
                <a:lnTo>
                  <a:pt x="990144" y="15467"/>
                </a:lnTo>
                <a:lnTo>
                  <a:pt x="897828" y="34344"/>
                </a:lnTo>
                <a:lnTo>
                  <a:pt x="808280" y="60246"/>
                </a:lnTo>
                <a:lnTo>
                  <a:pt x="721804" y="92868"/>
                </a:lnTo>
                <a:lnTo>
                  <a:pt x="638703" y="131906"/>
                </a:lnTo>
                <a:lnTo>
                  <a:pt x="559282" y="177056"/>
                </a:lnTo>
                <a:lnTo>
                  <a:pt x="483845" y="228014"/>
                </a:lnTo>
                <a:lnTo>
                  <a:pt x="412696" y="284476"/>
                </a:lnTo>
                <a:lnTo>
                  <a:pt x="346138" y="346138"/>
                </a:lnTo>
                <a:lnTo>
                  <a:pt x="284476" y="412696"/>
                </a:lnTo>
                <a:lnTo>
                  <a:pt x="228014" y="483845"/>
                </a:lnTo>
                <a:lnTo>
                  <a:pt x="177056" y="559282"/>
                </a:lnTo>
                <a:lnTo>
                  <a:pt x="131906" y="638703"/>
                </a:lnTo>
                <a:lnTo>
                  <a:pt x="92868" y="721804"/>
                </a:lnTo>
                <a:lnTo>
                  <a:pt x="60246" y="808280"/>
                </a:lnTo>
                <a:lnTo>
                  <a:pt x="34344" y="897828"/>
                </a:lnTo>
                <a:lnTo>
                  <a:pt x="15467" y="990144"/>
                </a:lnTo>
                <a:lnTo>
                  <a:pt x="3917" y="1084923"/>
                </a:lnTo>
                <a:lnTo>
                  <a:pt x="0" y="1181862"/>
                </a:lnTo>
                <a:lnTo>
                  <a:pt x="3917" y="1278800"/>
                </a:lnTo>
                <a:lnTo>
                  <a:pt x="15467" y="1373579"/>
                </a:lnTo>
                <a:lnTo>
                  <a:pt x="34344" y="1465895"/>
                </a:lnTo>
                <a:lnTo>
                  <a:pt x="60246" y="1555443"/>
                </a:lnTo>
                <a:lnTo>
                  <a:pt x="92868" y="1641919"/>
                </a:lnTo>
                <a:lnTo>
                  <a:pt x="131906" y="1725020"/>
                </a:lnTo>
                <a:lnTo>
                  <a:pt x="177056" y="1804441"/>
                </a:lnTo>
                <a:lnTo>
                  <a:pt x="228014" y="1879878"/>
                </a:lnTo>
                <a:lnTo>
                  <a:pt x="284476" y="1951027"/>
                </a:lnTo>
                <a:lnTo>
                  <a:pt x="346138" y="2017585"/>
                </a:lnTo>
                <a:lnTo>
                  <a:pt x="412696" y="2079247"/>
                </a:lnTo>
                <a:lnTo>
                  <a:pt x="483845" y="2135709"/>
                </a:lnTo>
                <a:lnTo>
                  <a:pt x="559282" y="2186667"/>
                </a:lnTo>
                <a:lnTo>
                  <a:pt x="638703" y="2231817"/>
                </a:lnTo>
                <a:lnTo>
                  <a:pt x="721804" y="2270855"/>
                </a:lnTo>
                <a:lnTo>
                  <a:pt x="808280" y="2303477"/>
                </a:lnTo>
                <a:lnTo>
                  <a:pt x="897828" y="2329379"/>
                </a:lnTo>
                <a:lnTo>
                  <a:pt x="990144" y="2348256"/>
                </a:lnTo>
                <a:lnTo>
                  <a:pt x="1084923" y="2359806"/>
                </a:lnTo>
                <a:lnTo>
                  <a:pt x="1181862" y="2363723"/>
                </a:lnTo>
                <a:lnTo>
                  <a:pt x="1278800" y="2359806"/>
                </a:lnTo>
                <a:lnTo>
                  <a:pt x="1373579" y="2348256"/>
                </a:lnTo>
                <a:lnTo>
                  <a:pt x="1465895" y="2329379"/>
                </a:lnTo>
                <a:lnTo>
                  <a:pt x="1555443" y="2303477"/>
                </a:lnTo>
                <a:lnTo>
                  <a:pt x="1641919" y="2270855"/>
                </a:lnTo>
                <a:lnTo>
                  <a:pt x="1725020" y="2231817"/>
                </a:lnTo>
                <a:lnTo>
                  <a:pt x="1804441" y="2186667"/>
                </a:lnTo>
                <a:lnTo>
                  <a:pt x="1879878" y="2135709"/>
                </a:lnTo>
                <a:lnTo>
                  <a:pt x="1951027" y="2079247"/>
                </a:lnTo>
                <a:lnTo>
                  <a:pt x="2017585" y="2017585"/>
                </a:lnTo>
                <a:lnTo>
                  <a:pt x="2079247" y="1951027"/>
                </a:lnTo>
                <a:lnTo>
                  <a:pt x="2135709" y="1879878"/>
                </a:lnTo>
                <a:lnTo>
                  <a:pt x="2186667" y="1804441"/>
                </a:lnTo>
                <a:lnTo>
                  <a:pt x="2231817" y="1725020"/>
                </a:lnTo>
                <a:lnTo>
                  <a:pt x="2270855" y="1641919"/>
                </a:lnTo>
                <a:lnTo>
                  <a:pt x="2303477" y="1555443"/>
                </a:lnTo>
                <a:lnTo>
                  <a:pt x="2329379" y="1465895"/>
                </a:lnTo>
                <a:lnTo>
                  <a:pt x="2348256" y="1373579"/>
                </a:lnTo>
                <a:lnTo>
                  <a:pt x="2359806" y="1278800"/>
                </a:lnTo>
                <a:lnTo>
                  <a:pt x="2363723" y="1181862"/>
                </a:lnTo>
                <a:lnTo>
                  <a:pt x="2359806" y="1084923"/>
                </a:lnTo>
                <a:lnTo>
                  <a:pt x="2348256" y="990144"/>
                </a:lnTo>
                <a:lnTo>
                  <a:pt x="2329379" y="897828"/>
                </a:lnTo>
                <a:lnTo>
                  <a:pt x="2303477" y="808280"/>
                </a:lnTo>
                <a:lnTo>
                  <a:pt x="2270855" y="721804"/>
                </a:lnTo>
                <a:lnTo>
                  <a:pt x="2231817" y="638703"/>
                </a:lnTo>
                <a:lnTo>
                  <a:pt x="2186667" y="559282"/>
                </a:lnTo>
                <a:lnTo>
                  <a:pt x="2135709" y="483845"/>
                </a:lnTo>
                <a:lnTo>
                  <a:pt x="2079247" y="412696"/>
                </a:lnTo>
                <a:lnTo>
                  <a:pt x="2017585" y="346138"/>
                </a:lnTo>
                <a:lnTo>
                  <a:pt x="1951027" y="284476"/>
                </a:lnTo>
                <a:lnTo>
                  <a:pt x="1879878" y="228014"/>
                </a:lnTo>
                <a:lnTo>
                  <a:pt x="1804441" y="177056"/>
                </a:lnTo>
                <a:lnTo>
                  <a:pt x="1725020" y="131906"/>
                </a:lnTo>
                <a:lnTo>
                  <a:pt x="1641919" y="92868"/>
                </a:lnTo>
                <a:lnTo>
                  <a:pt x="1555443" y="60246"/>
                </a:lnTo>
                <a:lnTo>
                  <a:pt x="1465895" y="34344"/>
                </a:lnTo>
                <a:lnTo>
                  <a:pt x="1373579" y="15467"/>
                </a:lnTo>
                <a:lnTo>
                  <a:pt x="1278800" y="3917"/>
                </a:lnTo>
                <a:lnTo>
                  <a:pt x="1181862"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021968" y="2293621"/>
            <a:ext cx="2560700" cy="2363723"/>
          </a:xfrm>
          <a:custGeom>
            <a:avLst/>
            <a:gdLst/>
            <a:ahLst/>
            <a:cxnLst/>
            <a:rect l="l" t="t" r="r" b="b"/>
            <a:pathLst>
              <a:path w="2363724" h="2363724">
                <a:moveTo>
                  <a:pt x="0" y="1181862"/>
                </a:moveTo>
                <a:lnTo>
                  <a:pt x="3917" y="1084923"/>
                </a:lnTo>
                <a:lnTo>
                  <a:pt x="15467" y="990144"/>
                </a:lnTo>
                <a:lnTo>
                  <a:pt x="34344" y="897828"/>
                </a:lnTo>
                <a:lnTo>
                  <a:pt x="60246" y="808280"/>
                </a:lnTo>
                <a:lnTo>
                  <a:pt x="92868" y="721804"/>
                </a:lnTo>
                <a:lnTo>
                  <a:pt x="131906" y="638703"/>
                </a:lnTo>
                <a:lnTo>
                  <a:pt x="177056" y="559282"/>
                </a:lnTo>
                <a:lnTo>
                  <a:pt x="228014" y="483845"/>
                </a:lnTo>
                <a:lnTo>
                  <a:pt x="284476" y="412696"/>
                </a:lnTo>
                <a:lnTo>
                  <a:pt x="346138" y="346138"/>
                </a:lnTo>
                <a:lnTo>
                  <a:pt x="412696" y="284476"/>
                </a:lnTo>
                <a:lnTo>
                  <a:pt x="483845" y="228014"/>
                </a:lnTo>
                <a:lnTo>
                  <a:pt x="559282" y="177056"/>
                </a:lnTo>
                <a:lnTo>
                  <a:pt x="638703" y="131906"/>
                </a:lnTo>
                <a:lnTo>
                  <a:pt x="721804" y="92868"/>
                </a:lnTo>
                <a:lnTo>
                  <a:pt x="808280" y="60246"/>
                </a:lnTo>
                <a:lnTo>
                  <a:pt x="897828" y="34344"/>
                </a:lnTo>
                <a:lnTo>
                  <a:pt x="990144" y="15467"/>
                </a:lnTo>
                <a:lnTo>
                  <a:pt x="1084923" y="3917"/>
                </a:lnTo>
                <a:lnTo>
                  <a:pt x="1181862" y="0"/>
                </a:lnTo>
                <a:lnTo>
                  <a:pt x="1278800" y="3917"/>
                </a:lnTo>
                <a:lnTo>
                  <a:pt x="1373579" y="15467"/>
                </a:lnTo>
                <a:lnTo>
                  <a:pt x="1465895" y="34344"/>
                </a:lnTo>
                <a:lnTo>
                  <a:pt x="1555443" y="60246"/>
                </a:lnTo>
                <a:lnTo>
                  <a:pt x="1641919" y="92868"/>
                </a:lnTo>
                <a:lnTo>
                  <a:pt x="1725020" y="131906"/>
                </a:lnTo>
                <a:lnTo>
                  <a:pt x="1804441" y="177056"/>
                </a:lnTo>
                <a:lnTo>
                  <a:pt x="1879878" y="228014"/>
                </a:lnTo>
                <a:lnTo>
                  <a:pt x="1951027" y="284476"/>
                </a:lnTo>
                <a:lnTo>
                  <a:pt x="2017585" y="346138"/>
                </a:lnTo>
                <a:lnTo>
                  <a:pt x="2079247" y="412696"/>
                </a:lnTo>
                <a:lnTo>
                  <a:pt x="2135709" y="483845"/>
                </a:lnTo>
                <a:lnTo>
                  <a:pt x="2186667" y="559282"/>
                </a:lnTo>
                <a:lnTo>
                  <a:pt x="2231817" y="638703"/>
                </a:lnTo>
                <a:lnTo>
                  <a:pt x="2270855" y="721804"/>
                </a:lnTo>
                <a:lnTo>
                  <a:pt x="2303477" y="808280"/>
                </a:lnTo>
                <a:lnTo>
                  <a:pt x="2329379" y="897828"/>
                </a:lnTo>
                <a:lnTo>
                  <a:pt x="2348256" y="990144"/>
                </a:lnTo>
                <a:lnTo>
                  <a:pt x="2359806" y="1084923"/>
                </a:lnTo>
                <a:lnTo>
                  <a:pt x="2363723" y="1181862"/>
                </a:lnTo>
                <a:lnTo>
                  <a:pt x="2359806" y="1278800"/>
                </a:lnTo>
                <a:lnTo>
                  <a:pt x="2348256" y="1373579"/>
                </a:lnTo>
                <a:lnTo>
                  <a:pt x="2329379" y="1465895"/>
                </a:lnTo>
                <a:lnTo>
                  <a:pt x="2303477" y="1555443"/>
                </a:lnTo>
                <a:lnTo>
                  <a:pt x="2270855" y="1641919"/>
                </a:lnTo>
                <a:lnTo>
                  <a:pt x="2231817" y="1725020"/>
                </a:lnTo>
                <a:lnTo>
                  <a:pt x="2186667" y="1804441"/>
                </a:lnTo>
                <a:lnTo>
                  <a:pt x="2135709" y="1879878"/>
                </a:lnTo>
                <a:lnTo>
                  <a:pt x="2079247" y="1951027"/>
                </a:lnTo>
                <a:lnTo>
                  <a:pt x="2017585" y="2017585"/>
                </a:lnTo>
                <a:lnTo>
                  <a:pt x="1951027" y="2079247"/>
                </a:lnTo>
                <a:lnTo>
                  <a:pt x="1879878" y="2135709"/>
                </a:lnTo>
                <a:lnTo>
                  <a:pt x="1804441" y="2186667"/>
                </a:lnTo>
                <a:lnTo>
                  <a:pt x="1725020" y="2231817"/>
                </a:lnTo>
                <a:lnTo>
                  <a:pt x="1641919" y="2270855"/>
                </a:lnTo>
                <a:lnTo>
                  <a:pt x="1555443" y="2303477"/>
                </a:lnTo>
                <a:lnTo>
                  <a:pt x="1465895" y="2329379"/>
                </a:lnTo>
                <a:lnTo>
                  <a:pt x="1373579" y="2348256"/>
                </a:lnTo>
                <a:lnTo>
                  <a:pt x="1278800" y="2359806"/>
                </a:lnTo>
                <a:lnTo>
                  <a:pt x="1181862" y="2363723"/>
                </a:lnTo>
                <a:lnTo>
                  <a:pt x="1084923" y="2359806"/>
                </a:lnTo>
                <a:lnTo>
                  <a:pt x="990144" y="2348256"/>
                </a:lnTo>
                <a:lnTo>
                  <a:pt x="897828" y="2329379"/>
                </a:lnTo>
                <a:lnTo>
                  <a:pt x="808280" y="2303477"/>
                </a:lnTo>
                <a:lnTo>
                  <a:pt x="721804" y="2270855"/>
                </a:lnTo>
                <a:lnTo>
                  <a:pt x="638703" y="2231817"/>
                </a:lnTo>
                <a:lnTo>
                  <a:pt x="559282" y="2186667"/>
                </a:lnTo>
                <a:lnTo>
                  <a:pt x="483845" y="2135709"/>
                </a:lnTo>
                <a:lnTo>
                  <a:pt x="412696" y="2079247"/>
                </a:lnTo>
                <a:lnTo>
                  <a:pt x="346138" y="2017585"/>
                </a:lnTo>
                <a:lnTo>
                  <a:pt x="284476" y="1951027"/>
                </a:lnTo>
                <a:lnTo>
                  <a:pt x="228014" y="1879878"/>
                </a:lnTo>
                <a:lnTo>
                  <a:pt x="177056" y="1804441"/>
                </a:lnTo>
                <a:lnTo>
                  <a:pt x="131906" y="1725020"/>
                </a:lnTo>
                <a:lnTo>
                  <a:pt x="92868" y="1641919"/>
                </a:lnTo>
                <a:lnTo>
                  <a:pt x="60246" y="1555443"/>
                </a:lnTo>
                <a:lnTo>
                  <a:pt x="34344" y="1465895"/>
                </a:lnTo>
                <a:lnTo>
                  <a:pt x="15467" y="1373579"/>
                </a:lnTo>
                <a:lnTo>
                  <a:pt x="3917" y="1278800"/>
                </a:lnTo>
                <a:lnTo>
                  <a:pt x="0" y="1181862"/>
                </a:lnTo>
                <a:close/>
              </a:path>
            </a:pathLst>
          </a:custGeom>
          <a:ln w="15240">
            <a:solidFill>
              <a:srgbClr val="939F87"/>
            </a:solidFill>
          </a:ln>
        </p:spPr>
        <p:txBody>
          <a:bodyPr wrap="square" lIns="0" tIns="0" rIns="0" bIns="0" rtlCol="0">
            <a:noAutofit/>
          </a:bodyPr>
          <a:lstStyle/>
          <a:p>
            <a:endParaRPr/>
          </a:p>
        </p:txBody>
      </p:sp>
      <p:sp>
        <p:nvSpPr>
          <p:cNvPr id="14" name="object 14"/>
          <p:cNvSpPr txBox="1"/>
          <p:nvPr/>
        </p:nvSpPr>
        <p:spPr>
          <a:xfrm>
            <a:off x="4332362" y="1819402"/>
            <a:ext cx="1610413" cy="2594610"/>
          </a:xfrm>
          <a:prstGeom prst="rect">
            <a:avLst/>
          </a:prstGeom>
        </p:spPr>
        <p:txBody>
          <a:bodyPr vert="horz" wrap="square" lIns="0" tIns="0" rIns="0" bIns="0" rtlCol="0">
            <a:noAutofit/>
          </a:bodyPr>
          <a:lstStyle/>
          <a:p>
            <a:pPr marL="6985" algn="ctr">
              <a:lnSpc>
                <a:spcPct val="100000"/>
              </a:lnSpc>
            </a:pPr>
            <a:r>
              <a:rPr sz="2700" b="1" dirty="0">
                <a:solidFill>
                  <a:srgbClr val="009999"/>
                </a:solidFill>
                <a:latin typeface="Corbel"/>
                <a:cs typeface="Corbel"/>
              </a:rPr>
              <a:t>Pha</a:t>
            </a:r>
            <a:r>
              <a:rPr sz="2700" b="1" spc="-10" dirty="0">
                <a:solidFill>
                  <a:srgbClr val="009999"/>
                </a:solidFill>
                <a:latin typeface="Corbel"/>
                <a:cs typeface="Corbel"/>
              </a:rPr>
              <a:t>s</a:t>
            </a:r>
            <a:r>
              <a:rPr sz="2700" b="1" spc="0" dirty="0">
                <a:solidFill>
                  <a:srgbClr val="009999"/>
                </a:solidFill>
                <a:latin typeface="Corbel"/>
                <a:cs typeface="Corbel"/>
              </a:rPr>
              <a:t>e</a:t>
            </a:r>
            <a:r>
              <a:rPr sz="2700" b="1" spc="10" dirty="0">
                <a:solidFill>
                  <a:srgbClr val="009999"/>
                </a:solidFill>
                <a:latin typeface="Corbel"/>
                <a:cs typeface="Corbel"/>
              </a:rPr>
              <a:t> </a:t>
            </a:r>
            <a:r>
              <a:rPr sz="2700" b="1" spc="0" dirty="0">
                <a:solidFill>
                  <a:srgbClr val="009999"/>
                </a:solidFill>
                <a:latin typeface="Corbel"/>
                <a:cs typeface="Corbel"/>
              </a:rPr>
              <a:t>B</a:t>
            </a:r>
            <a:endParaRPr sz="2700" dirty="0">
              <a:latin typeface="Corbel"/>
              <a:cs typeface="Corbel"/>
            </a:endParaRPr>
          </a:p>
          <a:p>
            <a:pPr>
              <a:lnSpc>
                <a:spcPts val="1000"/>
              </a:lnSpc>
            </a:pPr>
            <a:endParaRPr sz="1000" dirty="0"/>
          </a:p>
          <a:p>
            <a:pPr>
              <a:lnSpc>
                <a:spcPts val="1300"/>
              </a:lnSpc>
              <a:spcBef>
                <a:spcPts val="79"/>
              </a:spcBef>
            </a:pPr>
            <a:endParaRPr sz="1300" dirty="0"/>
          </a:p>
          <a:p>
            <a:pPr marL="100965" marR="101600" indent="1905" algn="ctr">
              <a:lnSpc>
                <a:spcPct val="91600"/>
              </a:lnSpc>
            </a:pPr>
            <a:r>
              <a:rPr b="1" dirty="0">
                <a:cs typeface="Calibri"/>
              </a:rPr>
              <a:t>Eme</a:t>
            </a:r>
            <a:r>
              <a:rPr b="1" spc="-25" dirty="0">
                <a:cs typeface="Calibri"/>
              </a:rPr>
              <a:t>r</a:t>
            </a:r>
            <a:r>
              <a:rPr b="1" spc="-30" dirty="0">
                <a:cs typeface="Calibri"/>
              </a:rPr>
              <a:t>g</a:t>
            </a:r>
            <a:r>
              <a:rPr b="1" spc="0" dirty="0">
                <a:cs typeface="Calibri"/>
              </a:rPr>
              <a:t>e</a:t>
            </a:r>
            <a:r>
              <a:rPr b="1" spc="-10" dirty="0">
                <a:cs typeface="Calibri"/>
              </a:rPr>
              <a:t>ncy mana</a:t>
            </a:r>
            <a:r>
              <a:rPr b="1" spc="-30" dirty="0">
                <a:cs typeface="Calibri"/>
              </a:rPr>
              <a:t>g</a:t>
            </a:r>
            <a:r>
              <a:rPr b="1" spc="0" dirty="0">
                <a:cs typeface="Calibri"/>
              </a:rPr>
              <a:t>eme</a:t>
            </a:r>
            <a:r>
              <a:rPr b="1" spc="-10" dirty="0">
                <a:cs typeface="Calibri"/>
              </a:rPr>
              <a:t>n</a:t>
            </a:r>
            <a:r>
              <a:rPr b="1" spc="0" dirty="0">
                <a:cs typeface="Calibri"/>
              </a:rPr>
              <a:t>t </a:t>
            </a:r>
            <a:r>
              <a:rPr b="1" spc="-10" dirty="0">
                <a:cs typeface="Calibri"/>
              </a:rPr>
              <a:t>activiti</a:t>
            </a:r>
            <a:r>
              <a:rPr b="1" spc="0" dirty="0">
                <a:cs typeface="Calibri"/>
              </a:rPr>
              <a:t>e</a:t>
            </a:r>
            <a:r>
              <a:rPr b="1" spc="-10" dirty="0">
                <a:cs typeface="Calibri"/>
              </a:rPr>
              <a:t>s</a:t>
            </a:r>
            <a:r>
              <a:rPr b="1" spc="-5" dirty="0">
                <a:cs typeface="Calibri"/>
              </a:rPr>
              <a:t> </a:t>
            </a:r>
            <a:r>
              <a:rPr spc="-15" dirty="0">
                <a:cs typeface="Calibri"/>
              </a:rPr>
              <a:t>a</a:t>
            </a:r>
            <a:r>
              <a:rPr spc="-10" dirty="0">
                <a:cs typeface="Calibri"/>
              </a:rPr>
              <a:t>t</a:t>
            </a:r>
            <a:r>
              <a:rPr spc="-5" dirty="0">
                <a:cs typeface="Calibri"/>
              </a:rPr>
              <a:t> </a:t>
            </a:r>
            <a:r>
              <a:rPr b="1" spc="-10" dirty="0">
                <a:cs typeface="Calibri"/>
              </a:rPr>
              <a:t>n</a:t>
            </a:r>
            <a:r>
              <a:rPr b="1" spc="-25" dirty="0">
                <a:cs typeface="Calibri"/>
              </a:rPr>
              <a:t>a</a:t>
            </a:r>
            <a:r>
              <a:rPr b="1" spc="-10" dirty="0">
                <a:cs typeface="Calibri"/>
              </a:rPr>
              <a:t>tio</a:t>
            </a:r>
            <a:r>
              <a:rPr b="1" spc="-5" dirty="0">
                <a:cs typeface="Calibri"/>
              </a:rPr>
              <a:t>n</a:t>
            </a:r>
            <a:r>
              <a:rPr b="1" spc="-10" dirty="0">
                <a:cs typeface="Calibri"/>
              </a:rPr>
              <a:t>al</a:t>
            </a:r>
            <a:r>
              <a:rPr b="1" spc="-25" dirty="0">
                <a:cs typeface="Calibri"/>
              </a:rPr>
              <a:t> </a:t>
            </a:r>
            <a:r>
              <a:rPr b="1" spc="0" dirty="0">
                <a:cs typeface="Calibri"/>
              </a:rPr>
              <a:t>le</a:t>
            </a:r>
            <a:r>
              <a:rPr b="1" spc="-20" dirty="0">
                <a:cs typeface="Calibri"/>
              </a:rPr>
              <a:t>v</a:t>
            </a:r>
            <a:r>
              <a:rPr b="1" spc="0" dirty="0">
                <a:cs typeface="Calibri"/>
              </a:rPr>
              <a:t>e</a:t>
            </a:r>
            <a:r>
              <a:rPr b="1" spc="-5" dirty="0">
                <a:cs typeface="Calibri"/>
              </a:rPr>
              <a:t>l</a:t>
            </a:r>
            <a:endParaRPr dirty="0">
              <a:cs typeface="Calibri"/>
            </a:endParaRPr>
          </a:p>
          <a:p>
            <a:pPr>
              <a:lnSpc>
                <a:spcPts val="800"/>
              </a:lnSpc>
              <a:spcBef>
                <a:spcPts val="3"/>
              </a:spcBef>
            </a:pPr>
            <a:endParaRPr dirty="0"/>
          </a:p>
          <a:p>
            <a:pPr marL="12700" marR="12700" algn="ctr">
              <a:lnSpc>
                <a:spcPts val="1980"/>
              </a:lnSpc>
            </a:pPr>
            <a:r>
              <a:rPr b="1" dirty="0">
                <a:cs typeface="Calibri"/>
              </a:rPr>
              <a:t>(TWF</a:t>
            </a:r>
            <a:r>
              <a:rPr b="1" spc="-70" dirty="0">
                <a:cs typeface="Calibri"/>
              </a:rPr>
              <a:t>P</a:t>
            </a:r>
            <a:r>
              <a:rPr b="1" spc="-15" dirty="0">
                <a:cs typeface="Calibri"/>
              </a:rPr>
              <a:t>/</a:t>
            </a:r>
            <a:r>
              <a:rPr b="1" spc="0" dirty="0">
                <a:cs typeface="Calibri"/>
              </a:rPr>
              <a:t>NT</a:t>
            </a:r>
            <a:r>
              <a:rPr b="1" spc="-25" dirty="0">
                <a:cs typeface="Calibri"/>
              </a:rPr>
              <a:t>W</a:t>
            </a:r>
            <a:r>
              <a:rPr b="1" spc="0" dirty="0">
                <a:cs typeface="Calibri"/>
              </a:rPr>
              <a:t>C</a:t>
            </a:r>
            <a:r>
              <a:rPr b="1" spc="-10" dirty="0">
                <a:cs typeface="Calibri"/>
              </a:rPr>
              <a:t> </a:t>
            </a:r>
            <a:r>
              <a:rPr b="1" spc="0" dirty="0">
                <a:cs typeface="Calibri"/>
              </a:rPr>
              <a:t>–</a:t>
            </a:r>
            <a:r>
              <a:rPr lang="en-US" b="1" spc="0" dirty="0">
                <a:cs typeface="Calibri"/>
              </a:rPr>
              <a:t> CPA)</a:t>
            </a:r>
            <a:endParaRPr dirty="0">
              <a:cs typeface="Calibri"/>
            </a:endParaRPr>
          </a:p>
        </p:txBody>
      </p:sp>
      <p:sp>
        <p:nvSpPr>
          <p:cNvPr id="15" name="object 15"/>
          <p:cNvSpPr txBox="1"/>
          <p:nvPr/>
        </p:nvSpPr>
        <p:spPr>
          <a:xfrm>
            <a:off x="1483011" y="2658673"/>
            <a:ext cx="1544274" cy="1629410"/>
          </a:xfrm>
          <a:prstGeom prst="rect">
            <a:avLst/>
          </a:prstGeom>
        </p:spPr>
        <p:txBody>
          <a:bodyPr vert="horz" wrap="square" lIns="0" tIns="0" rIns="0" bIns="0" rtlCol="0">
            <a:noAutofit/>
          </a:bodyPr>
          <a:lstStyle/>
          <a:p>
            <a:pPr marL="12700" marR="12700" indent="-635" algn="ctr">
              <a:lnSpc>
                <a:spcPct val="91600"/>
              </a:lnSpc>
            </a:pPr>
            <a:r>
              <a:rPr lang="en-US" b="1" dirty="0">
                <a:cs typeface="Calibri"/>
              </a:rPr>
              <a:t>D</a:t>
            </a:r>
            <a:r>
              <a:rPr b="1" dirty="0">
                <a:cs typeface="Calibri"/>
              </a:rPr>
              <a:t>e</a:t>
            </a:r>
            <a:r>
              <a:rPr b="1" spc="-30" dirty="0">
                <a:cs typeface="Calibri"/>
              </a:rPr>
              <a:t>t</a:t>
            </a:r>
            <a:r>
              <a:rPr b="1" spc="0" dirty="0">
                <a:cs typeface="Calibri"/>
              </a:rPr>
              <a:t>ection</a:t>
            </a:r>
            <a:r>
              <a:rPr b="1" spc="-30" dirty="0">
                <a:cs typeface="Calibri"/>
              </a:rPr>
              <a:t> </a:t>
            </a:r>
            <a:r>
              <a:rPr b="1" spc="0" dirty="0">
                <a:cs typeface="Calibri"/>
              </a:rPr>
              <a:t>of </a:t>
            </a:r>
            <a:r>
              <a:rPr b="1" spc="-10" dirty="0">
                <a:cs typeface="Calibri"/>
              </a:rPr>
              <a:t>e</a:t>
            </a:r>
            <a:r>
              <a:rPr b="1" spc="-15" dirty="0">
                <a:cs typeface="Calibri"/>
              </a:rPr>
              <a:t>v</a:t>
            </a:r>
            <a:r>
              <a:rPr b="1" spc="0" dirty="0">
                <a:cs typeface="Calibri"/>
              </a:rPr>
              <a:t>e</a:t>
            </a:r>
            <a:r>
              <a:rPr b="1" spc="-20" dirty="0">
                <a:cs typeface="Calibri"/>
              </a:rPr>
              <a:t>n</a:t>
            </a:r>
            <a:r>
              <a:rPr b="1" spc="-10" dirty="0">
                <a:cs typeface="Calibri"/>
              </a:rPr>
              <a:t>t</a:t>
            </a:r>
            <a:r>
              <a:rPr b="1" spc="-25" dirty="0">
                <a:cs typeface="Calibri"/>
              </a:rPr>
              <a:t> </a:t>
            </a:r>
            <a:r>
              <a:rPr spc="0" dirty="0">
                <a:cs typeface="Calibri"/>
              </a:rPr>
              <a:t>and</a:t>
            </a:r>
            <a:r>
              <a:rPr spc="-10" dirty="0">
                <a:cs typeface="Calibri"/>
              </a:rPr>
              <a:t> </a:t>
            </a:r>
            <a:r>
              <a:rPr spc="-5" dirty="0">
                <a:cs typeface="Calibri"/>
              </a:rPr>
              <a:t>t</a:t>
            </a:r>
            <a:r>
              <a:rPr spc="-10" dirty="0">
                <a:cs typeface="Calibri"/>
              </a:rPr>
              <a:t>imely p</a:t>
            </a:r>
            <a:r>
              <a:rPr spc="-25" dirty="0">
                <a:cs typeface="Calibri"/>
              </a:rPr>
              <a:t>r</a:t>
            </a:r>
            <a:r>
              <a:rPr spc="-15" dirty="0">
                <a:cs typeface="Calibri"/>
              </a:rPr>
              <a:t>o</a:t>
            </a:r>
            <a:r>
              <a:rPr spc="0" dirty="0">
                <a:cs typeface="Calibri"/>
              </a:rPr>
              <a:t>vis</a:t>
            </a:r>
            <a:r>
              <a:rPr spc="-5" dirty="0">
                <a:cs typeface="Calibri"/>
              </a:rPr>
              <a:t>i</a:t>
            </a:r>
            <a:r>
              <a:rPr spc="0" dirty="0">
                <a:cs typeface="Calibri"/>
              </a:rPr>
              <a:t>on of </a:t>
            </a:r>
            <a:r>
              <a:rPr b="1" spc="-10" dirty="0">
                <a:cs typeface="Calibri"/>
              </a:rPr>
              <a:t>al</a:t>
            </a:r>
            <a:r>
              <a:rPr b="1" spc="-5" dirty="0">
                <a:cs typeface="Calibri"/>
              </a:rPr>
              <a:t>e</a:t>
            </a:r>
            <a:r>
              <a:rPr b="1" spc="0" dirty="0">
                <a:cs typeface="Calibri"/>
              </a:rPr>
              <a:t>rt me</a:t>
            </a:r>
            <a:r>
              <a:rPr b="1" spc="-10" dirty="0">
                <a:cs typeface="Calibri"/>
              </a:rPr>
              <a:t>ssa</a:t>
            </a:r>
            <a:r>
              <a:rPr b="1" spc="-35" dirty="0">
                <a:cs typeface="Calibri"/>
              </a:rPr>
              <a:t>g</a:t>
            </a:r>
            <a:r>
              <a:rPr b="1" spc="0" dirty="0">
                <a:cs typeface="Calibri"/>
              </a:rPr>
              <a:t>e</a:t>
            </a:r>
            <a:r>
              <a:rPr b="1" spc="-10" dirty="0">
                <a:cs typeface="Calibri"/>
              </a:rPr>
              <a:t>s</a:t>
            </a:r>
            <a:endParaRPr dirty="0">
              <a:cs typeface="Calibri"/>
            </a:endParaRPr>
          </a:p>
          <a:p>
            <a:pPr>
              <a:lnSpc>
                <a:spcPts val="550"/>
              </a:lnSpc>
              <a:spcBef>
                <a:spcPts val="40"/>
              </a:spcBef>
            </a:pPr>
            <a:endParaRPr dirty="0"/>
          </a:p>
          <a:p>
            <a:pPr marR="0" algn="ctr">
              <a:lnSpc>
                <a:spcPct val="100000"/>
              </a:lnSpc>
            </a:pPr>
            <a:r>
              <a:rPr b="1" spc="-10" dirty="0">
                <a:cs typeface="Calibri"/>
              </a:rPr>
              <a:t>(</a:t>
            </a:r>
            <a:r>
              <a:rPr b="1" spc="-15" dirty="0">
                <a:cs typeface="Calibri"/>
              </a:rPr>
              <a:t>T</a:t>
            </a:r>
            <a:r>
              <a:rPr b="1" spc="-10" dirty="0">
                <a:cs typeface="Calibri"/>
              </a:rPr>
              <a:t>S</a:t>
            </a:r>
            <a:r>
              <a:rPr b="1" spc="-35" dirty="0">
                <a:cs typeface="Calibri"/>
              </a:rPr>
              <a:t>P</a:t>
            </a:r>
            <a:r>
              <a:rPr b="1" spc="-10" dirty="0">
                <a:cs typeface="Calibri"/>
              </a:rPr>
              <a:t>s)</a:t>
            </a:r>
            <a:endParaRPr dirty="0">
              <a:cs typeface="Calibri"/>
            </a:endParaRPr>
          </a:p>
        </p:txBody>
      </p:sp>
      <p:sp>
        <p:nvSpPr>
          <p:cNvPr id="16" name="object 16"/>
          <p:cNvSpPr txBox="1">
            <a:spLocks noGrp="1"/>
          </p:cNvSpPr>
          <p:nvPr>
            <p:ph type="title"/>
          </p:nvPr>
        </p:nvSpPr>
        <p:spPr>
          <a:prstGeom prst="rect">
            <a:avLst/>
          </a:prstGeom>
        </p:spPr>
        <p:txBody>
          <a:bodyPr vert="horz" wrap="square" lIns="0" tIns="477520" rIns="0" bIns="0" rtlCol="0">
            <a:noAutofit/>
          </a:bodyPr>
          <a:lstStyle/>
          <a:p>
            <a:pPr marL="153035" algn="ctr">
              <a:lnSpc>
                <a:spcPct val="100000"/>
              </a:lnSpc>
              <a:tabLst>
                <a:tab pos="7607934" algn="l"/>
              </a:tabLst>
            </a:pPr>
            <a:r>
              <a:rPr sz="4800" u="sng" spc="-80" dirty="0">
                <a:latin typeface="Calibri Light"/>
                <a:cs typeface="Calibri Light"/>
              </a:rPr>
              <a:t>S</a:t>
            </a:r>
            <a:r>
              <a:rPr sz="4800" u="sng" spc="-125" dirty="0">
                <a:latin typeface="Calibri Light"/>
                <a:cs typeface="Calibri Light"/>
              </a:rPr>
              <a:t>t</a:t>
            </a:r>
            <a:r>
              <a:rPr sz="4800" u="sng" spc="-45" dirty="0">
                <a:latin typeface="Calibri Light"/>
                <a:cs typeface="Calibri Light"/>
              </a:rPr>
              <a:t>e</a:t>
            </a:r>
            <a:r>
              <a:rPr sz="4800" u="sng" spc="-95" dirty="0">
                <a:latin typeface="Calibri Light"/>
                <a:cs typeface="Calibri Light"/>
              </a:rPr>
              <a:t>p</a:t>
            </a:r>
            <a:r>
              <a:rPr sz="4800" u="sng" spc="-20" dirty="0">
                <a:latin typeface="Calibri Light"/>
                <a:cs typeface="Calibri Light"/>
              </a:rPr>
              <a:t>s</a:t>
            </a:r>
            <a:r>
              <a:rPr sz="4800" u="sng" spc="-95" dirty="0">
                <a:latin typeface="Calibri Light"/>
                <a:cs typeface="Calibri Light"/>
              </a:rPr>
              <a:t> </a:t>
            </a:r>
            <a:r>
              <a:rPr sz="4800" u="sng" spc="-50" dirty="0">
                <a:latin typeface="Calibri Light"/>
                <a:cs typeface="Calibri Light"/>
              </a:rPr>
              <a:t>o</a:t>
            </a:r>
            <a:r>
              <a:rPr sz="4800" u="sng" spc="-15" dirty="0">
                <a:latin typeface="Calibri Light"/>
                <a:cs typeface="Calibri Light"/>
              </a:rPr>
              <a:t>f</a:t>
            </a:r>
            <a:r>
              <a:rPr sz="4800" u="sng" spc="-110" dirty="0">
                <a:latin typeface="Calibri Light"/>
                <a:cs typeface="Calibri Light"/>
              </a:rPr>
              <a:t> </a:t>
            </a:r>
            <a:r>
              <a:rPr sz="4800" u="sng" spc="-55" dirty="0" err="1">
                <a:latin typeface="Calibri Light"/>
                <a:cs typeface="Calibri Light"/>
              </a:rPr>
              <a:t>N</a:t>
            </a:r>
            <a:r>
              <a:rPr sz="4800" u="sng" spc="-95" dirty="0" err="1">
                <a:latin typeface="Calibri Light"/>
                <a:cs typeface="Calibri Light"/>
              </a:rPr>
              <a:t>E</a:t>
            </a:r>
            <a:r>
              <a:rPr sz="4800" u="sng" spc="-60" dirty="0" err="1">
                <a:latin typeface="Calibri Light"/>
                <a:cs typeface="Calibri Light"/>
              </a:rPr>
              <a:t>A</a:t>
            </a:r>
            <a:r>
              <a:rPr sz="4800" u="sng" spc="-50" dirty="0" err="1">
                <a:latin typeface="Calibri Light"/>
                <a:cs typeface="Calibri Light"/>
              </a:rPr>
              <a:t>M</a:t>
            </a:r>
            <a:r>
              <a:rPr sz="4800" u="sng" spc="-225" dirty="0" err="1">
                <a:latin typeface="Calibri Light"/>
                <a:cs typeface="Calibri Light"/>
              </a:rPr>
              <a:t>W</a:t>
            </a:r>
            <a:r>
              <a:rPr sz="4800" u="sng" spc="-165" dirty="0" err="1">
                <a:latin typeface="Calibri Light"/>
                <a:cs typeface="Calibri Light"/>
              </a:rPr>
              <a:t>a</a:t>
            </a:r>
            <a:r>
              <a:rPr sz="4800" u="sng" spc="-100" dirty="0" err="1">
                <a:latin typeface="Calibri Light"/>
                <a:cs typeface="Calibri Light"/>
              </a:rPr>
              <a:t>v</a:t>
            </a:r>
            <a:r>
              <a:rPr sz="4800" u="sng" spc="-45" dirty="0" err="1">
                <a:latin typeface="Calibri Light"/>
                <a:cs typeface="Calibri Light"/>
              </a:rPr>
              <a:t>e</a:t>
            </a:r>
            <a:endParaRPr sz="4800" dirty="0">
              <a:latin typeface="Calibri Light"/>
              <a:cs typeface="Calibri Light"/>
            </a:endParaRPr>
          </a:p>
        </p:txBody>
      </p:sp>
      <p:sp>
        <p:nvSpPr>
          <p:cNvPr id="17" name="object 17"/>
          <p:cNvSpPr txBox="1"/>
          <p:nvPr/>
        </p:nvSpPr>
        <p:spPr>
          <a:xfrm>
            <a:off x="800100" y="4761104"/>
            <a:ext cx="2968996" cy="1325563"/>
          </a:xfrm>
          <a:prstGeom prst="rect">
            <a:avLst/>
          </a:prstGeom>
        </p:spPr>
        <p:txBody>
          <a:bodyPr vert="horz" wrap="square" lIns="0" tIns="0" rIns="0" bIns="0" rtlCol="0">
            <a:noAutofit/>
          </a:bodyPr>
          <a:lstStyle>
            <a:defPPr>
              <a:defRPr lang="tr-TR"/>
            </a:defPPr>
            <a:lvl1pPr marL="12700">
              <a:lnSpc>
                <a:spcPct val="100000"/>
              </a:lnSpc>
              <a:defRPr sz="1600" b="1" spc="-15">
                <a:solidFill>
                  <a:srgbClr val="009999"/>
                </a:solidFill>
                <a:latin typeface="Corbel"/>
                <a:cs typeface="Corbel"/>
              </a:defRPr>
            </a:lvl1pPr>
          </a:lstStyle>
          <a:p>
            <a:r>
              <a:rPr dirty="0"/>
              <a:t>Dissemination of exercise</a:t>
            </a:r>
            <a:r>
              <a:rPr lang="en-US" dirty="0"/>
              <a:t> </a:t>
            </a:r>
            <a:r>
              <a:rPr dirty="0"/>
              <a:t>messages to the</a:t>
            </a:r>
            <a:r>
              <a:rPr lang="en-US" dirty="0"/>
              <a:t> N</a:t>
            </a:r>
            <a:r>
              <a:rPr dirty="0"/>
              <a:t>EAMWave</a:t>
            </a:r>
            <a:r>
              <a:rPr lang="en-US" dirty="0"/>
              <a:t>23</a:t>
            </a:r>
            <a:r>
              <a:rPr dirty="0"/>
              <a:t> subscribers via</a:t>
            </a:r>
            <a:r>
              <a:rPr lang="en-US" dirty="0"/>
              <a:t> e-mail, fax, GTS and optionally SMS and CAP-TSU.</a:t>
            </a:r>
          </a:p>
        </p:txBody>
      </p:sp>
      <p:sp>
        <p:nvSpPr>
          <p:cNvPr id="18" name="object 18"/>
          <p:cNvSpPr txBox="1"/>
          <p:nvPr/>
        </p:nvSpPr>
        <p:spPr>
          <a:xfrm>
            <a:off x="4162307" y="4761103"/>
            <a:ext cx="2504017" cy="1474470"/>
          </a:xfrm>
          <a:prstGeom prst="rect">
            <a:avLst/>
          </a:prstGeom>
        </p:spPr>
        <p:txBody>
          <a:bodyPr vert="horz" wrap="square" lIns="0" tIns="0" rIns="0" bIns="0" rtlCol="0">
            <a:noAutofit/>
          </a:bodyPr>
          <a:lstStyle/>
          <a:p>
            <a:pPr marL="12700">
              <a:lnSpc>
                <a:spcPct val="100000"/>
              </a:lnSpc>
            </a:pPr>
            <a:r>
              <a:rPr sz="1600" b="1" spc="-15" dirty="0">
                <a:solidFill>
                  <a:srgbClr val="009999"/>
                </a:solidFill>
                <a:latin typeface="Corbel"/>
                <a:cs typeface="Corbel"/>
              </a:rPr>
              <a:t>O</a:t>
            </a:r>
            <a:r>
              <a:rPr sz="1600" b="1" spc="-20" dirty="0">
                <a:solidFill>
                  <a:srgbClr val="009999"/>
                </a:solidFill>
                <a:latin typeface="Corbel"/>
                <a:cs typeface="Corbel"/>
              </a:rPr>
              <a:t>r</a:t>
            </a:r>
            <a:r>
              <a:rPr sz="1600" b="1" spc="-5" dirty="0">
                <a:solidFill>
                  <a:srgbClr val="009999"/>
                </a:solidFill>
                <a:latin typeface="Corbel"/>
                <a:cs typeface="Corbel"/>
              </a:rPr>
              <a:t>i</a:t>
            </a:r>
            <a:r>
              <a:rPr sz="1600" b="1" spc="-15" dirty="0">
                <a:solidFill>
                  <a:srgbClr val="009999"/>
                </a:solidFill>
                <a:latin typeface="Corbel"/>
                <a:cs typeface="Corbel"/>
              </a:rPr>
              <a:t>e</a:t>
            </a:r>
            <a:r>
              <a:rPr sz="1600" b="1" spc="-10" dirty="0">
                <a:solidFill>
                  <a:srgbClr val="009999"/>
                </a:solidFill>
                <a:latin typeface="Corbel"/>
                <a:cs typeface="Corbel"/>
              </a:rPr>
              <a:t>ntat</a:t>
            </a:r>
            <a:r>
              <a:rPr sz="1600" b="1" spc="-15" dirty="0">
                <a:solidFill>
                  <a:srgbClr val="009999"/>
                </a:solidFill>
                <a:latin typeface="Corbel"/>
                <a:cs typeface="Corbel"/>
              </a:rPr>
              <a:t>i</a:t>
            </a:r>
            <a:r>
              <a:rPr sz="1600" b="1" spc="-25" dirty="0">
                <a:solidFill>
                  <a:srgbClr val="009999"/>
                </a:solidFill>
                <a:latin typeface="Corbel"/>
                <a:cs typeface="Corbel"/>
              </a:rPr>
              <a:t>o</a:t>
            </a:r>
            <a:r>
              <a:rPr sz="1600" b="1" spc="-15" dirty="0">
                <a:solidFill>
                  <a:srgbClr val="009999"/>
                </a:solidFill>
                <a:latin typeface="Corbel"/>
                <a:cs typeface="Corbel"/>
              </a:rPr>
              <a:t>n</a:t>
            </a:r>
            <a:r>
              <a:rPr sz="1600" b="1" spc="25" dirty="0">
                <a:solidFill>
                  <a:srgbClr val="009999"/>
                </a:solidFill>
                <a:latin typeface="Corbel"/>
                <a:cs typeface="Corbel"/>
              </a:rPr>
              <a:t> </a:t>
            </a:r>
            <a:r>
              <a:rPr sz="1600" b="1" spc="-25" dirty="0">
                <a:solidFill>
                  <a:srgbClr val="009999"/>
                </a:solidFill>
                <a:latin typeface="Corbel"/>
                <a:cs typeface="Corbel"/>
              </a:rPr>
              <a:t>wo</a:t>
            </a:r>
            <a:r>
              <a:rPr sz="1600" b="1" spc="-10" dirty="0">
                <a:solidFill>
                  <a:srgbClr val="009999"/>
                </a:solidFill>
                <a:latin typeface="Corbel"/>
                <a:cs typeface="Corbel"/>
              </a:rPr>
              <a:t>rks</a:t>
            </a:r>
            <a:r>
              <a:rPr sz="1600" b="1" spc="-25" dirty="0">
                <a:solidFill>
                  <a:srgbClr val="009999"/>
                </a:solidFill>
                <a:latin typeface="Corbel"/>
                <a:cs typeface="Corbel"/>
              </a:rPr>
              <a:t>ho</a:t>
            </a:r>
            <a:r>
              <a:rPr sz="1600" b="1" spc="-15" dirty="0">
                <a:solidFill>
                  <a:srgbClr val="009999"/>
                </a:solidFill>
                <a:latin typeface="Corbel"/>
                <a:cs typeface="Corbel"/>
              </a:rPr>
              <a:t>p</a:t>
            </a:r>
            <a:endParaRPr sz="1600" dirty="0">
              <a:latin typeface="Corbel"/>
              <a:cs typeface="Corbel"/>
            </a:endParaRPr>
          </a:p>
          <a:p>
            <a:pPr marL="12700" marR="433070">
              <a:lnSpc>
                <a:spcPct val="100000"/>
              </a:lnSpc>
            </a:pPr>
            <a:r>
              <a:rPr sz="1600" b="1" spc="-10" dirty="0">
                <a:solidFill>
                  <a:srgbClr val="009999"/>
                </a:solidFill>
                <a:latin typeface="Corbel"/>
                <a:cs typeface="Corbel"/>
              </a:rPr>
              <a:t>Dri</a:t>
            </a:r>
            <a:r>
              <a:rPr sz="1600" b="1" spc="-5" dirty="0">
                <a:solidFill>
                  <a:srgbClr val="009999"/>
                </a:solidFill>
                <a:latin typeface="Corbel"/>
                <a:cs typeface="Corbel"/>
              </a:rPr>
              <a:t>ll</a:t>
            </a:r>
            <a:r>
              <a:rPr sz="1600" b="1" spc="5" dirty="0">
                <a:solidFill>
                  <a:srgbClr val="009999"/>
                </a:solidFill>
                <a:latin typeface="Corbel"/>
                <a:cs typeface="Corbel"/>
              </a:rPr>
              <a:t> </a:t>
            </a:r>
            <a:r>
              <a:rPr sz="1600" b="1" spc="-10">
                <a:solidFill>
                  <a:srgbClr val="009999"/>
                </a:solidFill>
                <a:latin typeface="Corbel"/>
                <a:cs typeface="Corbel"/>
              </a:rPr>
              <a:t>e</a:t>
            </a:r>
            <a:r>
              <a:rPr sz="1600" b="1" spc="-40">
                <a:solidFill>
                  <a:srgbClr val="009999"/>
                </a:solidFill>
                <a:latin typeface="Corbel"/>
                <a:cs typeface="Corbel"/>
              </a:rPr>
              <a:t>x</a:t>
            </a:r>
            <a:r>
              <a:rPr sz="1600" b="1" spc="-10">
                <a:solidFill>
                  <a:srgbClr val="009999"/>
                </a:solidFill>
                <a:latin typeface="Corbel"/>
                <a:cs typeface="Corbel"/>
              </a:rPr>
              <a:t>ercise</a:t>
            </a:r>
            <a:r>
              <a:rPr sz="1600" b="1" spc="-5">
                <a:solidFill>
                  <a:srgbClr val="009999"/>
                </a:solidFill>
                <a:latin typeface="Corbel"/>
                <a:cs typeface="Corbel"/>
              </a:rPr>
              <a:t> </a:t>
            </a:r>
            <a:endParaRPr lang="en-US" sz="1600" b="1" spc="-5">
              <a:solidFill>
                <a:srgbClr val="009999"/>
              </a:solidFill>
              <a:latin typeface="Corbel"/>
              <a:cs typeface="Corbel"/>
            </a:endParaRPr>
          </a:p>
          <a:p>
            <a:pPr marL="12700" marR="433070">
              <a:lnSpc>
                <a:spcPct val="100000"/>
              </a:lnSpc>
            </a:pPr>
            <a:r>
              <a:rPr sz="1600" b="1" spc="-160">
                <a:solidFill>
                  <a:srgbClr val="009999"/>
                </a:solidFill>
                <a:latin typeface="Corbel"/>
                <a:cs typeface="Corbel"/>
              </a:rPr>
              <a:t>T</a:t>
            </a:r>
            <a:r>
              <a:rPr sz="1600" b="1" spc="-10">
                <a:solidFill>
                  <a:srgbClr val="009999"/>
                </a:solidFill>
                <a:latin typeface="Corbel"/>
                <a:cs typeface="Corbel"/>
              </a:rPr>
              <a:t>able</a:t>
            </a:r>
            <a:r>
              <a:rPr lang="en-US" sz="1600" b="1" spc="10">
                <a:solidFill>
                  <a:srgbClr val="009999"/>
                </a:solidFill>
                <a:latin typeface="Corbel"/>
                <a:cs typeface="Corbel"/>
              </a:rPr>
              <a:t> </a:t>
            </a:r>
            <a:r>
              <a:rPr sz="1600" b="1" spc="-10" dirty="0">
                <a:solidFill>
                  <a:srgbClr val="009999"/>
                </a:solidFill>
                <a:latin typeface="Corbel"/>
                <a:cs typeface="Corbel"/>
              </a:rPr>
              <a:t>top</a:t>
            </a:r>
            <a:r>
              <a:rPr sz="1600" b="1" spc="10" dirty="0">
                <a:solidFill>
                  <a:srgbClr val="009999"/>
                </a:solidFill>
                <a:latin typeface="Corbel"/>
                <a:cs typeface="Corbel"/>
              </a:rPr>
              <a:t> </a:t>
            </a:r>
            <a:r>
              <a:rPr sz="1600" b="1" spc="-10" dirty="0">
                <a:solidFill>
                  <a:srgbClr val="009999"/>
                </a:solidFill>
                <a:latin typeface="Corbel"/>
                <a:cs typeface="Corbel"/>
              </a:rPr>
              <a:t>e</a:t>
            </a:r>
            <a:r>
              <a:rPr sz="1600" b="1" spc="-40" dirty="0">
                <a:solidFill>
                  <a:srgbClr val="009999"/>
                </a:solidFill>
                <a:latin typeface="Corbel"/>
                <a:cs typeface="Corbel"/>
              </a:rPr>
              <a:t>x</a:t>
            </a:r>
            <a:r>
              <a:rPr sz="1600" b="1" spc="-10" dirty="0">
                <a:solidFill>
                  <a:srgbClr val="009999"/>
                </a:solidFill>
                <a:latin typeface="Corbel"/>
                <a:cs typeface="Corbel"/>
              </a:rPr>
              <a:t>ercise</a:t>
            </a:r>
            <a:endParaRPr sz="1600" dirty="0">
              <a:latin typeface="Corbel"/>
              <a:cs typeface="Corbel"/>
            </a:endParaRPr>
          </a:p>
          <a:p>
            <a:pPr marL="12700">
              <a:lnSpc>
                <a:spcPct val="100000"/>
              </a:lnSpc>
            </a:pPr>
            <a:r>
              <a:rPr sz="1600" b="1" spc="-10" dirty="0">
                <a:solidFill>
                  <a:srgbClr val="009999"/>
                </a:solidFill>
                <a:latin typeface="Corbel"/>
                <a:cs typeface="Corbel"/>
              </a:rPr>
              <a:t>Functi</a:t>
            </a:r>
            <a:r>
              <a:rPr sz="1600" b="1" spc="-20" dirty="0">
                <a:solidFill>
                  <a:srgbClr val="009999"/>
                </a:solidFill>
                <a:latin typeface="Corbel"/>
                <a:cs typeface="Corbel"/>
              </a:rPr>
              <a:t>o</a:t>
            </a:r>
            <a:r>
              <a:rPr sz="1600" b="1" spc="-10" dirty="0">
                <a:solidFill>
                  <a:srgbClr val="009999"/>
                </a:solidFill>
                <a:latin typeface="Corbel"/>
                <a:cs typeface="Corbel"/>
              </a:rPr>
              <a:t>nal</a:t>
            </a:r>
            <a:r>
              <a:rPr sz="1600" b="1" spc="5" dirty="0">
                <a:solidFill>
                  <a:srgbClr val="009999"/>
                </a:solidFill>
                <a:latin typeface="Corbel"/>
                <a:cs typeface="Corbel"/>
              </a:rPr>
              <a:t> </a:t>
            </a:r>
            <a:r>
              <a:rPr sz="1600" b="1" spc="-10" dirty="0">
                <a:solidFill>
                  <a:srgbClr val="009999"/>
                </a:solidFill>
                <a:latin typeface="Corbel"/>
                <a:cs typeface="Corbel"/>
              </a:rPr>
              <a:t>e</a:t>
            </a:r>
            <a:r>
              <a:rPr sz="1600" b="1" spc="-40" dirty="0">
                <a:solidFill>
                  <a:srgbClr val="009999"/>
                </a:solidFill>
                <a:latin typeface="Corbel"/>
                <a:cs typeface="Corbel"/>
              </a:rPr>
              <a:t>x</a:t>
            </a:r>
            <a:r>
              <a:rPr sz="1600" b="1" spc="-10" dirty="0">
                <a:solidFill>
                  <a:srgbClr val="009999"/>
                </a:solidFill>
                <a:latin typeface="Corbel"/>
                <a:cs typeface="Corbel"/>
              </a:rPr>
              <a:t>ercise</a:t>
            </a:r>
            <a:endParaRPr sz="1600" dirty="0">
              <a:latin typeface="Corbel"/>
              <a:cs typeface="Corbel"/>
            </a:endParaRPr>
          </a:p>
          <a:p>
            <a:pPr marL="12700">
              <a:lnSpc>
                <a:spcPct val="100000"/>
              </a:lnSpc>
            </a:pPr>
            <a:r>
              <a:rPr sz="1600" b="1" spc="-10" dirty="0">
                <a:solidFill>
                  <a:srgbClr val="009999"/>
                </a:solidFill>
                <a:latin typeface="Corbel"/>
                <a:cs typeface="Corbel"/>
              </a:rPr>
              <a:t>F</a:t>
            </a:r>
            <a:r>
              <a:rPr sz="1600" b="1" spc="-25" dirty="0">
                <a:solidFill>
                  <a:srgbClr val="009999"/>
                </a:solidFill>
                <a:latin typeface="Corbel"/>
                <a:cs typeface="Corbel"/>
              </a:rPr>
              <a:t>u</a:t>
            </a:r>
            <a:r>
              <a:rPr sz="1600" b="1" spc="0" dirty="0">
                <a:solidFill>
                  <a:srgbClr val="009999"/>
                </a:solidFill>
                <a:latin typeface="Corbel"/>
                <a:cs typeface="Corbel"/>
              </a:rPr>
              <a:t>ll</a:t>
            </a:r>
            <a:r>
              <a:rPr sz="1600" b="1" spc="-10" dirty="0">
                <a:solidFill>
                  <a:srgbClr val="009999"/>
                </a:solidFill>
                <a:latin typeface="Corbel"/>
                <a:cs typeface="Corbel"/>
              </a:rPr>
              <a:t>-scale</a:t>
            </a:r>
            <a:r>
              <a:rPr sz="1600" b="1" spc="-15" dirty="0">
                <a:solidFill>
                  <a:srgbClr val="009999"/>
                </a:solidFill>
                <a:latin typeface="Corbel"/>
                <a:cs typeface="Corbel"/>
              </a:rPr>
              <a:t> </a:t>
            </a:r>
            <a:r>
              <a:rPr sz="1600" b="1" spc="-10" dirty="0">
                <a:solidFill>
                  <a:srgbClr val="009999"/>
                </a:solidFill>
                <a:latin typeface="Corbel"/>
                <a:cs typeface="Corbel"/>
              </a:rPr>
              <a:t>e</a:t>
            </a:r>
            <a:r>
              <a:rPr sz="1600" b="1" spc="-45" dirty="0">
                <a:solidFill>
                  <a:srgbClr val="009999"/>
                </a:solidFill>
                <a:latin typeface="Corbel"/>
                <a:cs typeface="Corbel"/>
              </a:rPr>
              <a:t>x</a:t>
            </a:r>
            <a:r>
              <a:rPr sz="1600" b="1" spc="-10" dirty="0">
                <a:solidFill>
                  <a:srgbClr val="009999"/>
                </a:solidFill>
                <a:latin typeface="Corbel"/>
                <a:cs typeface="Corbel"/>
              </a:rPr>
              <a:t>e</a:t>
            </a:r>
            <a:r>
              <a:rPr sz="1600" b="1" spc="-15" dirty="0">
                <a:solidFill>
                  <a:srgbClr val="009999"/>
                </a:solidFill>
                <a:latin typeface="Corbel"/>
                <a:cs typeface="Corbel"/>
              </a:rPr>
              <a:t>r</a:t>
            </a:r>
            <a:r>
              <a:rPr sz="1600" b="1" spc="-10" dirty="0">
                <a:solidFill>
                  <a:srgbClr val="009999"/>
                </a:solidFill>
                <a:latin typeface="Corbel"/>
                <a:cs typeface="Corbel"/>
              </a:rPr>
              <a:t>cise</a:t>
            </a:r>
            <a:endParaRPr sz="1600" dirty="0">
              <a:latin typeface="Corbel"/>
              <a:cs typeface="Corbel"/>
            </a:endParaRPr>
          </a:p>
        </p:txBody>
      </p:sp>
      <p:sp>
        <p:nvSpPr>
          <p:cNvPr id="19" name="object 19"/>
          <p:cNvSpPr txBox="1"/>
          <p:nvPr/>
        </p:nvSpPr>
        <p:spPr>
          <a:xfrm>
            <a:off x="6833627" y="4756150"/>
            <a:ext cx="2841096" cy="1474470"/>
          </a:xfrm>
          <a:prstGeom prst="rect">
            <a:avLst/>
          </a:prstGeom>
        </p:spPr>
        <p:txBody>
          <a:bodyPr vert="horz" wrap="square" lIns="0" tIns="0" rIns="0" bIns="0" rtlCol="0">
            <a:noAutofit/>
          </a:bodyPr>
          <a:lstStyle/>
          <a:p>
            <a:pPr marL="355600" indent="-342900">
              <a:lnSpc>
                <a:spcPct val="100000"/>
              </a:lnSpc>
              <a:buClr>
                <a:srgbClr val="009999"/>
              </a:buClr>
              <a:buFont typeface="Arial"/>
              <a:buChar char="•"/>
              <a:tabLst>
                <a:tab pos="354965" algn="l"/>
              </a:tabLst>
            </a:pPr>
            <a:r>
              <a:rPr sz="1600" b="1" spc="-140" dirty="0">
                <a:solidFill>
                  <a:srgbClr val="009999"/>
                </a:solidFill>
                <a:latin typeface="Corbel"/>
                <a:cs typeface="Corbel"/>
              </a:rPr>
              <a:t>T</a:t>
            </a:r>
            <a:r>
              <a:rPr sz="1600" b="1" spc="-10" dirty="0">
                <a:solidFill>
                  <a:srgbClr val="009999"/>
                </a:solidFill>
                <a:latin typeface="Corbel"/>
                <a:cs typeface="Corbel"/>
              </a:rPr>
              <a:t>est</a:t>
            </a:r>
            <a:r>
              <a:rPr sz="1600" b="1" spc="-5" dirty="0">
                <a:solidFill>
                  <a:srgbClr val="009999"/>
                </a:solidFill>
                <a:latin typeface="Corbel"/>
                <a:cs typeface="Corbel"/>
              </a:rPr>
              <a:t> </a:t>
            </a:r>
            <a:r>
              <a:rPr sz="1600" b="1" spc="-10" dirty="0">
                <a:solidFill>
                  <a:srgbClr val="009999"/>
                </a:solidFill>
                <a:latin typeface="Corbel"/>
                <a:cs typeface="Corbel"/>
              </a:rPr>
              <a:t>of</a:t>
            </a:r>
            <a:r>
              <a:rPr sz="1600" b="1" spc="-75" dirty="0">
                <a:solidFill>
                  <a:srgbClr val="009999"/>
                </a:solidFill>
                <a:latin typeface="Corbel"/>
                <a:cs typeface="Corbel"/>
              </a:rPr>
              <a:t> </a:t>
            </a:r>
            <a:r>
              <a:rPr sz="1600" b="1" spc="-15" dirty="0">
                <a:solidFill>
                  <a:srgbClr val="009999"/>
                </a:solidFill>
                <a:latin typeface="Corbel"/>
                <a:cs typeface="Corbel"/>
              </a:rPr>
              <a:t>CE</a:t>
            </a:r>
            <a:r>
              <a:rPr sz="1600" b="1" spc="-25" dirty="0">
                <a:solidFill>
                  <a:srgbClr val="009999"/>
                </a:solidFill>
                <a:latin typeface="Corbel"/>
                <a:cs typeface="Corbel"/>
              </a:rPr>
              <a:t>C</a:t>
            </a:r>
            <a:r>
              <a:rPr sz="1600" b="1" spc="-10" dirty="0">
                <a:solidFill>
                  <a:srgbClr val="009999"/>
                </a:solidFill>
                <a:latin typeface="Corbel"/>
                <a:cs typeface="Corbel"/>
              </a:rPr>
              <a:t>IS</a:t>
            </a:r>
            <a:endParaRPr sz="1600" dirty="0">
              <a:latin typeface="Corbel"/>
              <a:cs typeface="Corbel"/>
            </a:endParaRPr>
          </a:p>
          <a:p>
            <a:pPr marL="355600" marR="12700" indent="-342900">
              <a:lnSpc>
                <a:spcPct val="100000"/>
              </a:lnSpc>
              <a:buClr>
                <a:srgbClr val="009999"/>
              </a:buClr>
              <a:buFont typeface="Arial"/>
              <a:buChar char="•"/>
              <a:tabLst>
                <a:tab pos="354965" algn="l"/>
              </a:tabLst>
            </a:pPr>
            <a:r>
              <a:rPr sz="1600" b="1" spc="-140" dirty="0">
                <a:solidFill>
                  <a:srgbClr val="009999"/>
                </a:solidFill>
                <a:latin typeface="Corbel"/>
                <a:cs typeface="Corbel"/>
              </a:rPr>
              <a:t>T</a:t>
            </a:r>
            <a:r>
              <a:rPr sz="1600" b="1" spc="-10" dirty="0">
                <a:solidFill>
                  <a:srgbClr val="009999"/>
                </a:solidFill>
                <a:latin typeface="Corbel"/>
                <a:cs typeface="Corbel"/>
              </a:rPr>
              <a:t>est </a:t>
            </a:r>
            <a:r>
              <a:rPr sz="1600" b="1" spc="-25" dirty="0">
                <a:solidFill>
                  <a:srgbClr val="009999"/>
                </a:solidFill>
                <a:latin typeface="Corbel"/>
                <a:cs typeface="Corbel"/>
              </a:rPr>
              <a:t>o</a:t>
            </a:r>
            <a:r>
              <a:rPr sz="1600" b="1" spc="-10" dirty="0">
                <a:solidFill>
                  <a:srgbClr val="009999"/>
                </a:solidFill>
                <a:latin typeface="Corbel"/>
                <a:cs typeface="Corbel"/>
              </a:rPr>
              <a:t>f pr</a:t>
            </a:r>
            <a:r>
              <a:rPr sz="1600" b="1" spc="-25" dirty="0">
                <a:solidFill>
                  <a:srgbClr val="009999"/>
                </a:solidFill>
                <a:latin typeface="Corbel"/>
                <a:cs typeface="Corbel"/>
              </a:rPr>
              <a:t>o</a:t>
            </a:r>
            <a:r>
              <a:rPr sz="1600" b="1" spc="-10" dirty="0">
                <a:solidFill>
                  <a:srgbClr val="009999"/>
                </a:solidFill>
                <a:latin typeface="Corbel"/>
                <a:cs typeface="Corbel"/>
              </a:rPr>
              <a:t>cedures</a:t>
            </a:r>
            <a:r>
              <a:rPr sz="1600" b="1" spc="25" dirty="0">
                <a:solidFill>
                  <a:srgbClr val="009999"/>
                </a:solidFill>
                <a:latin typeface="Corbel"/>
                <a:cs typeface="Corbel"/>
              </a:rPr>
              <a:t> </a:t>
            </a:r>
            <a:r>
              <a:rPr sz="1600" b="1" spc="-10" dirty="0">
                <a:solidFill>
                  <a:srgbClr val="009999"/>
                </a:solidFill>
                <a:latin typeface="Corbel"/>
                <a:cs typeface="Corbel"/>
              </a:rPr>
              <a:t>for the</a:t>
            </a:r>
            <a:r>
              <a:rPr sz="1600" b="1" spc="-5" dirty="0">
                <a:solidFill>
                  <a:srgbClr val="009999"/>
                </a:solidFill>
                <a:latin typeface="Corbel"/>
                <a:cs typeface="Corbel"/>
              </a:rPr>
              <a:t> </a:t>
            </a:r>
            <a:r>
              <a:rPr sz="1600" b="1" spc="-10" dirty="0">
                <a:solidFill>
                  <a:srgbClr val="009999"/>
                </a:solidFill>
                <a:latin typeface="Corbel"/>
                <a:cs typeface="Corbel"/>
              </a:rPr>
              <a:t>request</a:t>
            </a:r>
            <a:r>
              <a:rPr sz="1600" b="1" spc="25" dirty="0">
                <a:solidFill>
                  <a:srgbClr val="009999"/>
                </a:solidFill>
                <a:latin typeface="Corbel"/>
                <a:cs typeface="Corbel"/>
              </a:rPr>
              <a:t> </a:t>
            </a:r>
            <a:r>
              <a:rPr sz="1600" b="1" spc="-25" dirty="0">
                <a:solidFill>
                  <a:srgbClr val="009999"/>
                </a:solidFill>
                <a:latin typeface="Corbel"/>
                <a:cs typeface="Corbel"/>
              </a:rPr>
              <a:t>o</a:t>
            </a:r>
            <a:r>
              <a:rPr sz="1600" b="1" spc="-10" dirty="0">
                <a:solidFill>
                  <a:srgbClr val="009999"/>
                </a:solidFill>
                <a:latin typeface="Corbel"/>
                <a:cs typeface="Corbel"/>
              </a:rPr>
              <a:t>f internati</a:t>
            </a:r>
            <a:r>
              <a:rPr sz="1600" b="1" spc="-25" dirty="0">
                <a:solidFill>
                  <a:srgbClr val="009999"/>
                </a:solidFill>
                <a:latin typeface="Corbel"/>
                <a:cs typeface="Corbel"/>
              </a:rPr>
              <a:t>o</a:t>
            </a:r>
            <a:r>
              <a:rPr sz="1600" b="1" spc="-10" dirty="0">
                <a:solidFill>
                  <a:srgbClr val="009999"/>
                </a:solidFill>
                <a:latin typeface="Corbel"/>
                <a:cs typeface="Corbel"/>
              </a:rPr>
              <a:t>nal a</a:t>
            </a:r>
            <a:r>
              <a:rPr sz="1600" b="1" spc="-15" dirty="0">
                <a:solidFill>
                  <a:srgbClr val="009999"/>
                </a:solidFill>
                <a:latin typeface="Corbel"/>
                <a:cs typeface="Corbel"/>
              </a:rPr>
              <a:t>s</a:t>
            </a:r>
            <a:r>
              <a:rPr sz="1600" b="1" spc="-10" dirty="0">
                <a:solidFill>
                  <a:srgbClr val="009999"/>
                </a:solidFill>
                <a:latin typeface="Corbel"/>
                <a:cs typeface="Corbel"/>
              </a:rPr>
              <a:t>si</a:t>
            </a:r>
            <a:r>
              <a:rPr sz="1600" b="1" spc="-15" dirty="0">
                <a:solidFill>
                  <a:srgbClr val="009999"/>
                </a:solidFill>
                <a:latin typeface="Corbel"/>
                <a:cs typeface="Corbel"/>
              </a:rPr>
              <a:t>s</a:t>
            </a:r>
            <a:r>
              <a:rPr sz="1600" b="1" spc="-10" dirty="0">
                <a:solidFill>
                  <a:srgbClr val="009999"/>
                </a:solidFill>
                <a:latin typeface="Corbel"/>
                <a:cs typeface="Corbel"/>
              </a:rPr>
              <a:t>tance</a:t>
            </a:r>
            <a:endParaRPr sz="1600" dirty="0">
              <a:latin typeface="Corbel"/>
              <a:cs typeface="Corbel"/>
            </a:endParaRPr>
          </a:p>
        </p:txBody>
      </p:sp>
      <p:sp>
        <p:nvSpPr>
          <p:cNvPr id="20" name="object 20"/>
          <p:cNvSpPr txBox="1"/>
          <p:nvPr/>
        </p:nvSpPr>
        <p:spPr>
          <a:xfrm>
            <a:off x="1629261" y="1797685"/>
            <a:ext cx="1305666" cy="443865"/>
          </a:xfrm>
          <a:prstGeom prst="rect">
            <a:avLst/>
          </a:prstGeom>
        </p:spPr>
        <p:txBody>
          <a:bodyPr vert="horz" wrap="square" lIns="0" tIns="0" rIns="0" bIns="0" rtlCol="0">
            <a:noAutofit/>
          </a:bodyPr>
          <a:lstStyle/>
          <a:p>
            <a:pPr marL="12700">
              <a:lnSpc>
                <a:spcPct val="100000"/>
              </a:lnSpc>
            </a:pPr>
            <a:r>
              <a:rPr sz="2700" b="1" spc="-15" dirty="0">
                <a:solidFill>
                  <a:srgbClr val="009999"/>
                </a:solidFill>
                <a:latin typeface="Corbel"/>
                <a:cs typeface="Corbel"/>
              </a:rPr>
              <a:t>Phase</a:t>
            </a:r>
            <a:r>
              <a:rPr sz="2700" b="1" spc="-100" dirty="0">
                <a:solidFill>
                  <a:srgbClr val="009999"/>
                </a:solidFill>
                <a:latin typeface="Corbel"/>
                <a:cs typeface="Corbel"/>
              </a:rPr>
              <a:t> </a:t>
            </a:r>
            <a:r>
              <a:rPr sz="2700" b="1" spc="0" dirty="0">
                <a:solidFill>
                  <a:srgbClr val="009999"/>
                </a:solidFill>
                <a:latin typeface="Corbel"/>
                <a:cs typeface="Corbel"/>
              </a:rPr>
              <a:t>A</a:t>
            </a:r>
            <a:endParaRPr sz="2700">
              <a:latin typeface="Corbel"/>
              <a:cs typeface="Corbel"/>
            </a:endParaRPr>
          </a:p>
        </p:txBody>
      </p:sp>
      <p:sp>
        <p:nvSpPr>
          <p:cNvPr id="21" name="object 21"/>
          <p:cNvSpPr txBox="1"/>
          <p:nvPr/>
        </p:nvSpPr>
        <p:spPr>
          <a:xfrm>
            <a:off x="7336218" y="1819403"/>
            <a:ext cx="1280213" cy="443865"/>
          </a:xfrm>
          <a:prstGeom prst="rect">
            <a:avLst/>
          </a:prstGeom>
        </p:spPr>
        <p:txBody>
          <a:bodyPr vert="horz" wrap="square" lIns="0" tIns="0" rIns="0" bIns="0" rtlCol="0">
            <a:noAutofit/>
          </a:bodyPr>
          <a:lstStyle/>
          <a:p>
            <a:pPr marL="12700">
              <a:lnSpc>
                <a:spcPct val="100000"/>
              </a:lnSpc>
            </a:pPr>
            <a:r>
              <a:rPr sz="2700" b="1" dirty="0">
                <a:solidFill>
                  <a:srgbClr val="009999"/>
                </a:solidFill>
                <a:latin typeface="Corbel"/>
                <a:cs typeface="Corbel"/>
              </a:rPr>
              <a:t>Pha</a:t>
            </a:r>
            <a:r>
              <a:rPr sz="2700" b="1" spc="-10" dirty="0">
                <a:solidFill>
                  <a:srgbClr val="009999"/>
                </a:solidFill>
                <a:latin typeface="Corbel"/>
                <a:cs typeface="Corbel"/>
              </a:rPr>
              <a:t>s</a:t>
            </a:r>
            <a:r>
              <a:rPr sz="2700" b="1" spc="0" dirty="0">
                <a:solidFill>
                  <a:srgbClr val="009999"/>
                </a:solidFill>
                <a:latin typeface="Corbel"/>
                <a:cs typeface="Corbel"/>
              </a:rPr>
              <a:t>e</a:t>
            </a:r>
            <a:r>
              <a:rPr sz="2700" b="1" spc="-85" dirty="0">
                <a:solidFill>
                  <a:srgbClr val="009999"/>
                </a:solidFill>
                <a:latin typeface="Corbel"/>
                <a:cs typeface="Corbel"/>
              </a:rPr>
              <a:t> </a:t>
            </a:r>
            <a:r>
              <a:rPr sz="2700" b="1" spc="0" dirty="0">
                <a:solidFill>
                  <a:srgbClr val="009999"/>
                </a:solidFill>
                <a:latin typeface="Corbel"/>
                <a:cs typeface="Corbel"/>
              </a:rPr>
              <a:t>C</a:t>
            </a:r>
            <a:endParaRPr sz="2700">
              <a:latin typeface="Corbel"/>
              <a:cs typeface="Corbel"/>
            </a:endParaRPr>
          </a:p>
        </p:txBody>
      </p:sp>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24" name="object 24"/>
          <p:cNvSpPr txBox="1">
            <a:spLocks noGrp="1"/>
          </p:cNvSpPr>
          <p:nvPr>
            <p:ph type="ftr" sz="quarter" idx="4294967295"/>
          </p:nvPr>
        </p:nvSpPr>
        <p:spPr>
          <a:xfrm>
            <a:off x="11556" y="6042609"/>
            <a:ext cx="9882888" cy="383741"/>
          </a:xfrm>
          <a:prstGeom prst="rect">
            <a:avLst/>
          </a:prstGeom>
        </p:spPr>
        <p:txBody>
          <a:bodyPr vert="horz" wrap="square" lIns="0" tIns="0" rIns="0" bIns="0" rtlCol="0">
            <a:noAutofit/>
          </a:bodyPr>
          <a:lstStyle/>
          <a:p>
            <a:pPr marL="12700">
              <a:lnSpc>
                <a:spcPct val="100000"/>
              </a:lnSpc>
            </a:pPr>
            <a:r>
              <a:rPr lang="en-US" sz="1800" b="1" dirty="0">
                <a:solidFill>
                  <a:srgbClr val="FF0000"/>
                </a:solidFill>
                <a:effectLst>
                  <a:outerShdw blurRad="38100" dist="38100" dir="2700000" algn="tl">
                    <a:srgbClr val="000000">
                      <a:alpha val="43137"/>
                    </a:srgbClr>
                  </a:outerShdw>
                </a:effectLst>
                <a:latin typeface="Calibri"/>
                <a:cs typeface="Calibri"/>
              </a:rPr>
              <a:t>Participation of </a:t>
            </a:r>
            <a:r>
              <a:rPr lang="en-US" sz="1800" b="1" dirty="0" err="1">
                <a:solidFill>
                  <a:srgbClr val="FF0000"/>
                </a:solidFill>
                <a:effectLst>
                  <a:outerShdw blurRad="38100" dist="38100" dir="2700000" algn="tl">
                    <a:srgbClr val="000000">
                      <a:alpha val="43137"/>
                    </a:srgbClr>
                  </a:outerShdw>
                </a:effectLst>
                <a:latin typeface="Calibri"/>
                <a:cs typeface="Calibri"/>
              </a:rPr>
              <a:t>CoastWAVE</a:t>
            </a:r>
            <a:r>
              <a:rPr lang="en-US" sz="1800" b="1" dirty="0">
                <a:solidFill>
                  <a:srgbClr val="FF0000"/>
                </a:solidFill>
                <a:effectLst>
                  <a:outerShdw blurRad="38100" dist="38100" dir="2700000" algn="tl">
                    <a:srgbClr val="000000">
                      <a:alpha val="43137"/>
                    </a:srgbClr>
                  </a:outerShdw>
                </a:effectLst>
                <a:latin typeface="Calibri"/>
                <a:cs typeface="Calibri"/>
              </a:rPr>
              <a:t> Project Countries with the launch of exercises at local level</a:t>
            </a:r>
            <a:endParaRPr sz="1800" dirty="0">
              <a:solidFill>
                <a:srgbClr val="FF0000"/>
              </a:solidFill>
              <a:effectLst>
                <a:outerShdw blurRad="38100" dist="38100" dir="2700000" algn="tl">
                  <a:srgbClr val="000000">
                    <a:alpha val="43137"/>
                  </a:srgbClr>
                </a:outerShdw>
              </a:effectLst>
              <a:latin typeface="Calibri"/>
              <a:cs typeface="Calibri"/>
            </a:endParaRPr>
          </a:p>
        </p:txBody>
      </p:sp>
      <p:pic>
        <p:nvPicPr>
          <p:cNvPr id="26" name="Picture 2">
            <a:extLst>
              <a:ext uri="{FF2B5EF4-FFF2-40B4-BE49-F238E27FC236}">
                <a16:creationId xmlns:a16="http://schemas.microsoft.com/office/drawing/2014/main" id="{C2CF3E3A-C2BA-CDF7-801B-E0EA93B24B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06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2141946" y="2789923"/>
            <a:ext cx="5622108" cy="612444"/>
          </a:xfrm>
          <a:prstGeom prst="rect">
            <a:avLst/>
          </a:prstGeom>
        </p:spPr>
        <p:txBody>
          <a:bodyPr vert="horz" wrap="square" lIns="0" tIns="0" rIns="0" bIns="0" rtlCol="0">
            <a:noAutofit/>
          </a:bodyPr>
          <a:lstStyle/>
          <a:p>
            <a:pPr marL="12700" marR="12700" algn="just" defTabSz="457200">
              <a:lnSpc>
                <a:spcPct val="150000"/>
              </a:lnSpc>
            </a:pPr>
            <a:r>
              <a:rPr lang="en-US" sz="2800" b="1" spc="300" dirty="0">
                <a:effectLst>
                  <a:outerShdw blurRad="38100" dist="38100" dir="2700000" algn="tl">
                    <a:srgbClr val="000000">
                      <a:alpha val="43137"/>
                    </a:srgbClr>
                  </a:outerShdw>
                </a:effectLst>
                <a:cs typeface="Calibri"/>
              </a:rPr>
              <a:t>Thank you for your attention!</a:t>
            </a:r>
            <a:endParaRPr sz="2800" spc="3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a:extLst>
              <a:ext uri="{FF2B5EF4-FFF2-40B4-BE49-F238E27FC236}">
                <a16:creationId xmlns:a16="http://schemas.microsoft.com/office/drawing/2014/main" id="{BCF303CD-C22A-AB41-B42F-657C14964665}"/>
              </a:ext>
            </a:extLst>
          </p:cNvPr>
          <p:cNvSpPr txBox="1">
            <a:spLocks/>
          </p:cNvSpPr>
          <p:nvPr/>
        </p:nvSpPr>
        <p:spPr>
          <a:xfrm>
            <a:off x="761999" y="6128644"/>
            <a:ext cx="8372475" cy="54736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000" i="1" dirty="0"/>
              <a:t>MEETING OF THE INTER-ICG TASK TEAM ON DISASTER MANAGEMENT AND PREPAREDNESS</a:t>
            </a:r>
            <a:br>
              <a:rPr lang="en-GB" sz="2000" i="1" dirty="0"/>
            </a:br>
            <a:r>
              <a:rPr lang="en-US" sz="2000" i="1" dirty="0"/>
              <a:t>Sendai, 19–20 February 2024</a:t>
            </a:r>
          </a:p>
        </p:txBody>
      </p:sp>
    </p:spTree>
    <p:extLst>
      <p:ext uri="{BB962C8B-B14F-4D97-AF65-F5344CB8AC3E}">
        <p14:creationId xmlns:p14="http://schemas.microsoft.com/office/powerpoint/2010/main" val="82171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Objectives (1/2)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748866"/>
            <a:ext cx="8543925" cy="4533103"/>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objectives:</a:t>
            </a:r>
          </a:p>
          <a:p>
            <a:pPr marL="12700" marR="12700" algn="just" defTabSz="457200">
              <a:lnSpc>
                <a:spcPct val="150000"/>
              </a:lnSpc>
            </a:pPr>
            <a:r>
              <a:rPr lang="en-US" dirty="0">
                <a:cs typeface="Calibri"/>
              </a:rPr>
              <a:t>● Validate and evaluate the Tsunami Service Provider (TSP) dissemination process of issuing Tsunami Messages in the NEAM region.</a:t>
            </a:r>
          </a:p>
          <a:p>
            <a:pPr marL="12700" marR="12700" algn="just" defTabSz="457200">
              <a:lnSpc>
                <a:spcPct val="150000"/>
              </a:lnSpc>
            </a:pPr>
            <a:r>
              <a:rPr lang="en-US" dirty="0">
                <a:cs typeface="Calibri"/>
              </a:rPr>
              <a:t>● Validate and evaluate the procedures for countries to receive the Tsunami Messages issued by the TSP through their National  Tsunami Warning </a:t>
            </a:r>
            <a:r>
              <a:rPr lang="en-US" dirty="0" err="1">
                <a:cs typeface="Calibri"/>
              </a:rPr>
              <a:t>Centres</a:t>
            </a:r>
            <a:r>
              <a:rPr lang="en-US" dirty="0">
                <a:cs typeface="Calibri"/>
              </a:rPr>
              <a:t> (NTWC), the country Tsunami Warning Focal Points (TWFP) or the country Tsunami National Contacts (TNC).</a:t>
            </a:r>
          </a:p>
          <a:p>
            <a:pPr marL="12700" marR="12700" algn="just" defTabSz="457200">
              <a:lnSpc>
                <a:spcPct val="150000"/>
              </a:lnSpc>
            </a:pPr>
            <a:r>
              <a:rPr lang="en-US" dirty="0">
                <a:cs typeface="Calibri"/>
              </a:rPr>
              <a:t>● Test the dissemination of the warning messages to the relevant agencies that are responsible for emergency response (CPA).</a:t>
            </a:r>
          </a:p>
          <a:p>
            <a:pPr marL="12700" marR="12700" algn="just" defTabSz="457200">
              <a:lnSpc>
                <a:spcPct val="150000"/>
              </a:lnSpc>
            </a:pPr>
            <a:r>
              <a:rPr lang="en-US" dirty="0">
                <a:cs typeface="Calibri"/>
              </a:rPr>
              <a:t>● Assess the organizational decision-making process about public warnings and evacuations thus raising awareness of launching and contributing to the development of a national policy to tackle the tsunami risk.</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6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Objectives (2/2)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752865"/>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objectives:</a:t>
            </a:r>
          </a:p>
          <a:p>
            <a:pPr marL="12700" marR="12700" algn="just" defTabSz="457200">
              <a:lnSpc>
                <a:spcPct val="150000"/>
              </a:lnSpc>
            </a:pPr>
            <a:r>
              <a:rPr lang="en-US" dirty="0">
                <a:cs typeface="Calibri"/>
              </a:rPr>
              <a:t>● Identify best practices (to be shared), criticalities (to be addressed by the program in the future activities) and room for improvements in the entire process (including the procedures already tested between TSPs and TWFPs/NTWCs and also the heterogeneous panorama of national capacities to handle tsunami risk).</a:t>
            </a:r>
          </a:p>
          <a:p>
            <a:pPr marL="12700" marR="12700" algn="just" defTabSz="457200">
              <a:lnSpc>
                <a:spcPct val="150000"/>
              </a:lnSpc>
            </a:pPr>
            <a:r>
              <a:rPr lang="en-US" dirty="0">
                <a:cs typeface="Calibri"/>
              </a:rPr>
              <a:t>● Test procedures for international assistance between the European Commission and participating Member States</a:t>
            </a:r>
          </a:p>
          <a:p>
            <a:pPr marL="12700" marR="12700" algn="just" defTabSz="457200">
              <a:lnSpc>
                <a:spcPct val="150000"/>
              </a:lnSpc>
            </a:pPr>
            <a:endParaRPr lang="en-US" sz="1000" dirty="0">
              <a:cs typeface="Calibri"/>
            </a:endParaRPr>
          </a:p>
          <a:p>
            <a:pPr marL="12700" marR="12700" algn="ctr" defTabSz="457200">
              <a:lnSpc>
                <a:spcPct val="150000"/>
              </a:lnSpc>
            </a:pPr>
            <a:r>
              <a:rPr lang="en-US" dirty="0">
                <a:cs typeface="Calibri"/>
              </a:rPr>
              <a:t>● </a:t>
            </a:r>
            <a:r>
              <a:rPr lang="en-US" sz="2000" b="1" dirty="0">
                <a:effectLst>
                  <a:outerShdw blurRad="38100" dist="38100" dir="2700000" algn="tl">
                    <a:srgbClr val="000000">
                      <a:alpha val="43137"/>
                    </a:srgbClr>
                  </a:outerShdw>
                </a:effectLst>
                <a:cs typeface="Calibri"/>
              </a:rPr>
              <a:t>Potential Participation of </a:t>
            </a:r>
            <a:r>
              <a:rPr lang="en-US" sz="2000" b="1" dirty="0" err="1">
                <a:effectLst>
                  <a:outerShdw blurRad="38100" dist="38100" dir="2700000" algn="tl">
                    <a:srgbClr val="000000">
                      <a:alpha val="43137"/>
                    </a:srgbClr>
                  </a:outerShdw>
                </a:effectLst>
                <a:cs typeface="Calibri"/>
              </a:rPr>
              <a:t>CoastWAVE</a:t>
            </a:r>
            <a:r>
              <a:rPr lang="en-US" sz="2000" b="1" dirty="0">
                <a:effectLst>
                  <a:outerShdw blurRad="38100" dist="38100" dir="2700000" algn="tl">
                    <a:srgbClr val="000000">
                      <a:alpha val="43137"/>
                    </a:srgbClr>
                  </a:outerShdw>
                </a:effectLst>
                <a:cs typeface="Calibri"/>
              </a:rPr>
              <a:t> project countries in </a:t>
            </a:r>
            <a:r>
              <a:rPr lang="en-US" sz="2000" b="1" dirty="0" err="1">
                <a:effectLst>
                  <a:outerShdw blurRad="38100" dist="38100" dir="2700000" algn="tl">
                    <a:srgbClr val="000000">
                      <a:alpha val="43137"/>
                    </a:srgbClr>
                  </a:outerShdw>
                </a:effectLst>
                <a:cs typeface="Calibri"/>
              </a:rPr>
              <a:t>NEAMWave</a:t>
            </a:r>
            <a:r>
              <a:rPr lang="en-US" sz="2000" b="1" dirty="0">
                <a:effectLst>
                  <a:outerShdw blurRad="38100" dist="38100" dir="2700000" algn="tl">
                    <a:srgbClr val="000000">
                      <a:alpha val="43137"/>
                    </a:srgbClr>
                  </a:outerShdw>
                </a:effectLst>
                <a:cs typeface="Calibri"/>
              </a:rPr>
              <a:t> Exercise </a:t>
            </a:r>
            <a:endParaRPr sz="2000" b="1" dirty="0">
              <a:effectLst>
                <a:outerShdw blurRad="38100" dist="38100" dir="2700000" algn="tl">
                  <a:srgbClr val="000000">
                    <a:alpha val="43137"/>
                  </a:srgbClr>
                </a:outerShdw>
              </a:effectLst>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8178" y="5489773"/>
            <a:ext cx="9589643" cy="646331"/>
          </a:xfrm>
          <a:prstGeom prst="rect">
            <a:avLst/>
          </a:prstGeom>
        </p:spPr>
        <p:txBody>
          <a:bodyPr wrap="square">
            <a:spAutoFit/>
          </a:bodyPr>
          <a:lstStyle/>
          <a:p>
            <a:pPr algn="ctr"/>
            <a:r>
              <a:rPr lang="en-GB" i="1" dirty="0"/>
              <a:t>Strengthening the Resilience of Coastal Communities in the North-Eastern Atlantic, Mediterranean Region to the Impact of Tsunamis and Other Sea Level-Related Coastal Hazards</a:t>
            </a:r>
            <a:endParaRPr lang="en-US" i="1" dirty="0"/>
          </a:p>
        </p:txBody>
      </p:sp>
      <p:sp>
        <p:nvSpPr>
          <p:cNvPr id="4" name="Rectangle 3"/>
          <p:cNvSpPr/>
          <p:nvPr/>
        </p:nvSpPr>
        <p:spPr>
          <a:xfrm>
            <a:off x="11556" y="6133321"/>
            <a:ext cx="9867809" cy="646331"/>
          </a:xfrm>
          <a:prstGeom prst="rect">
            <a:avLst/>
          </a:prstGeom>
        </p:spPr>
        <p:txBody>
          <a:bodyPr wrap="square">
            <a:spAutoFit/>
          </a:bodyPr>
          <a:lstStyle/>
          <a:p>
            <a:pPr algn="ctr"/>
            <a:r>
              <a:rPr lang="en-GB" i="1" u="sng" dirty="0"/>
              <a:t>Component 1</a:t>
            </a:r>
            <a:r>
              <a:rPr lang="en-GB" i="1" dirty="0"/>
              <a:t>: </a:t>
            </a:r>
            <a:r>
              <a:rPr lang="en-GB" dirty="0"/>
              <a:t>Adapt Global </a:t>
            </a:r>
            <a:r>
              <a:rPr lang="en-GB" b="1" dirty="0">
                <a:effectLst>
                  <a:outerShdw blurRad="38100" dist="38100" dir="2700000" algn="tl">
                    <a:srgbClr val="000000">
                      <a:alpha val="43137"/>
                    </a:srgbClr>
                  </a:outerShdw>
                </a:effectLst>
              </a:rPr>
              <a:t>Tsunami Ready Standards and Guidelines </a:t>
            </a:r>
            <a:r>
              <a:rPr lang="en-GB" dirty="0"/>
              <a:t>and pilot Tsunami Ready within the framework of the </a:t>
            </a:r>
            <a:r>
              <a:rPr lang="en-GB" b="1" dirty="0">
                <a:effectLst>
                  <a:outerShdw blurRad="38100" dist="38100" dir="2700000" algn="tl">
                    <a:srgbClr val="000000">
                      <a:alpha val="43137"/>
                    </a:srgbClr>
                  </a:outerShdw>
                </a:effectLst>
              </a:rPr>
              <a:t>ICG/NEAMTWS</a:t>
            </a:r>
            <a:endParaRPr lang="en-US"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EDD6B959-9706-D296-3A3E-0C728B101372}"/>
              </a:ext>
            </a:extLst>
          </p:cNvPr>
          <p:cNvSpPr/>
          <p:nvPr/>
        </p:nvSpPr>
        <p:spPr>
          <a:xfrm>
            <a:off x="0" y="4791456"/>
            <a:ext cx="9906000" cy="20632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95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Issues to take into account</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4235828"/>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a:solidFill>
                  <a:schemeClr val="tx1">
                    <a:lumMod val="50000"/>
                    <a:lumOff val="50000"/>
                  </a:schemeClr>
                </a:solidFill>
                <a:cs typeface="Calibri"/>
              </a:rPr>
              <a:t>● If </a:t>
            </a:r>
            <a:r>
              <a:rPr lang="en-US" dirty="0" err="1">
                <a:solidFill>
                  <a:schemeClr val="tx1">
                    <a:lumMod val="50000"/>
                    <a:lumOff val="50000"/>
                  </a:schemeClr>
                </a:solidFill>
                <a:cs typeface="Calibri"/>
              </a:rPr>
              <a:t>CoastWAVE</a:t>
            </a:r>
            <a:r>
              <a:rPr lang="en-US" dirty="0">
                <a:solidFill>
                  <a:schemeClr val="tx1">
                    <a:lumMod val="50000"/>
                    <a:lumOff val="50000"/>
                  </a:schemeClr>
                </a:solidFill>
                <a:cs typeface="Calibri"/>
              </a:rPr>
              <a:t> partners are willing to loose part of their independency and bind themselves in a more restricted schedule for the exercise.</a:t>
            </a:r>
          </a:p>
          <a:p>
            <a:pPr marL="12700" marR="12700" algn="just" defTabSz="457200">
              <a:lnSpc>
                <a:spcPct val="150000"/>
              </a:lnSpc>
              <a:spcAft>
                <a:spcPts val="1200"/>
              </a:spcAft>
            </a:pPr>
            <a:r>
              <a:rPr lang="en-US" dirty="0">
                <a:solidFill>
                  <a:schemeClr val="tx1">
                    <a:lumMod val="50000"/>
                    <a:lumOff val="50000"/>
                  </a:schemeClr>
                </a:solidFill>
                <a:cs typeface="Calibri"/>
              </a:rPr>
              <a:t>● When they plan to have the </a:t>
            </a:r>
            <a:r>
              <a:rPr lang="en-US" dirty="0" err="1">
                <a:solidFill>
                  <a:schemeClr val="tx1">
                    <a:lumMod val="50000"/>
                    <a:lumOff val="50000"/>
                  </a:schemeClr>
                </a:solidFill>
                <a:cs typeface="Calibri"/>
              </a:rPr>
              <a:t>CoastWAVE</a:t>
            </a:r>
            <a:r>
              <a:rPr lang="en-US" dirty="0">
                <a:solidFill>
                  <a:schemeClr val="tx1">
                    <a:lumMod val="50000"/>
                    <a:lumOff val="50000"/>
                  </a:schemeClr>
                </a:solidFill>
                <a:cs typeface="Calibri"/>
              </a:rPr>
              <a:t> exercise, since the NEAMWave23 is initially planned for November.</a:t>
            </a:r>
          </a:p>
          <a:p>
            <a:pPr marL="12700" marR="12700" algn="just" defTabSz="457200">
              <a:lnSpc>
                <a:spcPct val="150000"/>
              </a:lnSpc>
              <a:spcAft>
                <a:spcPts val="1200"/>
              </a:spcAft>
            </a:pPr>
            <a:r>
              <a:rPr lang="en-US" dirty="0">
                <a:solidFill>
                  <a:schemeClr val="tx1">
                    <a:lumMod val="50000"/>
                    <a:lumOff val="50000"/>
                  </a:schemeClr>
                </a:solidFill>
                <a:cs typeface="Calibri"/>
              </a:rPr>
              <a:t>● The level of alert they would like to simulate in the exercise. For some cases, it is very likely the alert level to be rather low, due to the possible large distance from the epicenter.</a:t>
            </a:r>
          </a:p>
          <a:p>
            <a:pPr marL="12700" marR="12700" algn="just" defTabSz="457200">
              <a:lnSpc>
                <a:spcPct val="150000"/>
              </a:lnSpc>
              <a:spcAft>
                <a:spcPts val="1200"/>
              </a:spcAft>
            </a:pPr>
            <a:r>
              <a:rPr lang="en-US" dirty="0">
                <a:solidFill>
                  <a:schemeClr val="tx1">
                    <a:lumMod val="50000"/>
                    <a:lumOff val="50000"/>
                  </a:schemeClr>
                </a:solidFill>
                <a:cs typeface="Calibri"/>
              </a:rPr>
              <a:t>● For the secretariat: can the secretariat handle the workload of both the </a:t>
            </a:r>
            <a:r>
              <a:rPr lang="en-US" dirty="0" err="1">
                <a:solidFill>
                  <a:schemeClr val="tx1">
                    <a:lumMod val="50000"/>
                    <a:lumOff val="50000"/>
                  </a:schemeClr>
                </a:solidFill>
                <a:cs typeface="Calibri"/>
              </a:rPr>
              <a:t>CoastWAVE</a:t>
            </a:r>
            <a:r>
              <a:rPr lang="en-US" dirty="0">
                <a:solidFill>
                  <a:schemeClr val="tx1">
                    <a:lumMod val="50000"/>
                    <a:lumOff val="50000"/>
                  </a:schemeClr>
                </a:solidFill>
                <a:cs typeface="Calibri"/>
              </a:rPr>
              <a:t> project and the NEAMWave23 exercise? There will be some increased logistics, like checking documents for the project and the exercise…</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97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dirty="0"/>
          </a:p>
        </p:txBody>
      </p:sp>
      <p:sp>
        <p:nvSpPr>
          <p:cNvPr id="2" name="Rectangle 1"/>
          <p:cNvSpPr/>
          <p:nvPr/>
        </p:nvSpPr>
        <p:spPr>
          <a:xfrm>
            <a:off x="224195" y="1063616"/>
            <a:ext cx="9457607" cy="3323987"/>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pPr algn="ctr"/>
            <a:r>
              <a:rPr lang="en-US" b="1" dirty="0">
                <a:solidFill>
                  <a:srgbClr val="FF0000"/>
                </a:solidFill>
                <a:cs typeface="Calibri"/>
              </a:rPr>
              <a:t>Opportunity for greater synergies within Tsunami Ready recognized communities.</a:t>
            </a:r>
            <a:endParaRPr lang="en-US" dirty="0">
              <a:cs typeface="Calibri"/>
            </a:endParaRPr>
          </a:p>
          <a:p>
            <a:pPr algn="just"/>
            <a:r>
              <a:rPr lang="en-US" b="1" u="sng" dirty="0">
                <a:cs typeface="Calibri"/>
              </a:rPr>
              <a:t>IOC CL 2950</a:t>
            </a:r>
            <a:r>
              <a:rPr lang="en-US" dirty="0">
                <a:cs typeface="Calibri"/>
              </a:rPr>
              <a:t>: “For this exercise (NEAMWave23), a key objective is the involvement of Member States that participate in the </a:t>
            </a:r>
            <a:r>
              <a:rPr lang="en-US" dirty="0" err="1">
                <a:cs typeface="Calibri"/>
              </a:rPr>
              <a:t>CoastWAVE</a:t>
            </a:r>
            <a:r>
              <a:rPr lang="en-US" dirty="0">
                <a:cs typeface="Calibri"/>
              </a:rPr>
              <a:t> project, coordinated by UNESCO and those of other non-project countries (France, Italy). This exercise will test the efficiency and the abilities of the pilot UNESCO-IOC Tsunami Ready communities to respond in a complex and realistic situation, overcoming any challenges that may arise.”</a:t>
            </a:r>
          </a:p>
          <a:p>
            <a:pPr algn="just"/>
            <a:endParaRPr lang="en-US" sz="1200" dirty="0"/>
          </a:p>
          <a:p>
            <a:pPr algn="just"/>
            <a:r>
              <a:rPr lang="en-US" dirty="0">
                <a:cs typeface="Calibri"/>
              </a:rPr>
              <a:t>Suggested Options:</a:t>
            </a:r>
          </a:p>
          <a:p>
            <a:pPr algn="just"/>
            <a:r>
              <a:rPr lang="en-US" dirty="0" err="1">
                <a:cs typeface="Calibri"/>
              </a:rPr>
              <a:t>i</a:t>
            </a:r>
            <a:r>
              <a:rPr lang="en-US" dirty="0">
                <a:cs typeface="Calibri"/>
              </a:rPr>
              <a:t>. Conduct a functional/full-scale exercise, on the day of NEAMWave23, with the scenario provided;</a:t>
            </a:r>
          </a:p>
          <a:p>
            <a:pPr algn="just"/>
            <a:r>
              <a:rPr lang="en-US" dirty="0">
                <a:cs typeface="Calibri"/>
              </a:rPr>
              <a:t>ii. Conduct a functional/full-scale exercise, on a different date, with the scenario provided for NEAMWave23;</a:t>
            </a:r>
          </a:p>
          <a:p>
            <a:pPr algn="just"/>
            <a:r>
              <a:rPr lang="en-US" dirty="0">
                <a:cs typeface="Calibri"/>
              </a:rPr>
              <a:t>iii. Conduct a drill/table-top exercise, on the day of NEAMWave23, with the scenario provided.</a:t>
            </a:r>
            <a:endParaRPr lang="en-US" sz="1200" dirty="0"/>
          </a:p>
        </p:txBody>
      </p:sp>
      <p:pic>
        <p:nvPicPr>
          <p:cNvPr id="4" name="Picture 3">
            <a:extLst>
              <a:ext uri="{FF2B5EF4-FFF2-40B4-BE49-F238E27FC236}">
                <a16:creationId xmlns:a16="http://schemas.microsoft.com/office/drawing/2014/main" id="{F6CB0248-5452-BF29-FF54-88F0D99A2C26}"/>
              </a:ext>
            </a:extLst>
          </p:cNvPr>
          <p:cNvPicPr>
            <a:picLocks noChangeAspect="1"/>
          </p:cNvPicPr>
          <p:nvPr/>
        </p:nvPicPr>
        <p:blipFill>
          <a:blip r:embed="rId3"/>
          <a:stretch>
            <a:fillRect/>
          </a:stretch>
        </p:blipFill>
        <p:spPr>
          <a:xfrm>
            <a:off x="7611646" y="13716"/>
            <a:ext cx="2282798" cy="731520"/>
          </a:xfrm>
          <a:prstGeom prst="rect">
            <a:avLst/>
          </a:prstGeom>
        </p:spPr>
      </p:pic>
      <p:graphicFrame>
        <p:nvGraphicFramePr>
          <p:cNvPr id="6" name="Table 5">
            <a:extLst>
              <a:ext uri="{FF2B5EF4-FFF2-40B4-BE49-F238E27FC236}">
                <a16:creationId xmlns:a16="http://schemas.microsoft.com/office/drawing/2014/main" id="{87A65A77-DB62-A007-6886-9816068BACE4}"/>
              </a:ext>
            </a:extLst>
          </p:cNvPr>
          <p:cNvGraphicFramePr>
            <a:graphicFrameLocks noGrp="1"/>
          </p:cNvGraphicFramePr>
          <p:nvPr/>
        </p:nvGraphicFramePr>
        <p:xfrm>
          <a:off x="495299" y="4512636"/>
          <a:ext cx="8915400" cy="2006600"/>
        </p:xfrm>
        <a:graphic>
          <a:graphicData uri="http://schemas.openxmlformats.org/drawingml/2006/table">
            <a:tbl>
              <a:tblPr>
                <a:tableStyleId>{5C22544A-7EE6-4342-B048-85BDC9FD1C3A}</a:tableStyleId>
              </a:tblPr>
              <a:tblGrid>
                <a:gridCol w="2252547">
                  <a:extLst>
                    <a:ext uri="{9D8B030D-6E8A-4147-A177-3AD203B41FA5}">
                      <a16:colId xmlns:a16="http://schemas.microsoft.com/office/drawing/2014/main" val="995652146"/>
                    </a:ext>
                  </a:extLst>
                </a:gridCol>
                <a:gridCol w="2151373">
                  <a:extLst>
                    <a:ext uri="{9D8B030D-6E8A-4147-A177-3AD203B41FA5}">
                      <a16:colId xmlns:a16="http://schemas.microsoft.com/office/drawing/2014/main" val="4203251621"/>
                    </a:ext>
                  </a:extLst>
                </a:gridCol>
                <a:gridCol w="2744012">
                  <a:extLst>
                    <a:ext uri="{9D8B030D-6E8A-4147-A177-3AD203B41FA5}">
                      <a16:colId xmlns:a16="http://schemas.microsoft.com/office/drawing/2014/main" val="522062126"/>
                    </a:ext>
                  </a:extLst>
                </a:gridCol>
                <a:gridCol w="1767468">
                  <a:extLst>
                    <a:ext uri="{9D8B030D-6E8A-4147-A177-3AD203B41FA5}">
                      <a16:colId xmlns:a16="http://schemas.microsoft.com/office/drawing/2014/main" val="774485840"/>
                    </a:ext>
                  </a:extLst>
                </a:gridCol>
              </a:tblGrid>
              <a:tr h="194310">
                <a:tc>
                  <a:txBody>
                    <a:bodyPr/>
                    <a:lstStyle/>
                    <a:p>
                      <a:pPr algn="ctr">
                        <a:spcAft>
                          <a:spcPts val="1000"/>
                        </a:spcAft>
                      </a:pPr>
                      <a:r>
                        <a:rPr lang="en-GB" sz="1800" b="1" dirty="0">
                          <a:effectLst/>
                        </a:rPr>
                        <a:t>Date &amp; Time</a:t>
                      </a:r>
                      <a:endParaRPr lang="en-US" sz="1800" b="1"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ctr">
                        <a:spcAft>
                          <a:spcPts val="1000"/>
                        </a:spcAft>
                      </a:pPr>
                      <a:r>
                        <a:rPr lang="en-GB" sz="1800" b="1" dirty="0">
                          <a:effectLst/>
                        </a:rPr>
                        <a:t>Scenario</a:t>
                      </a:r>
                      <a:endParaRPr lang="en-US" sz="1800" b="1"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ctr">
                        <a:spcAft>
                          <a:spcPts val="1000"/>
                        </a:spcAft>
                      </a:pPr>
                      <a:r>
                        <a:rPr lang="en-GB" sz="1800" b="1" dirty="0">
                          <a:effectLst/>
                        </a:rPr>
                        <a:t>Region</a:t>
                      </a:r>
                      <a:endParaRPr lang="en-US" sz="1800" b="1"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ctr">
                        <a:spcAft>
                          <a:spcPts val="1000"/>
                        </a:spcAft>
                      </a:pPr>
                      <a:r>
                        <a:rPr lang="en-GB" sz="1800" b="1" dirty="0">
                          <a:effectLst/>
                        </a:rPr>
                        <a:t>TSPs</a:t>
                      </a:r>
                      <a:endParaRPr lang="en-US" sz="1800" b="1"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3565536193"/>
                  </a:ext>
                </a:extLst>
              </a:tr>
              <a:tr h="396240">
                <a:tc>
                  <a:txBody>
                    <a:bodyPr/>
                    <a:lstStyle/>
                    <a:p>
                      <a:pPr algn="l">
                        <a:spcAft>
                          <a:spcPts val="1000"/>
                        </a:spcAft>
                      </a:pPr>
                      <a:r>
                        <a:rPr lang="en-GB" sz="1800" dirty="0">
                          <a:effectLst/>
                        </a:rPr>
                        <a:t>6 November  2023</a:t>
                      </a:r>
                      <a:endParaRPr lang="en-US" sz="1800" dirty="0">
                        <a:effectLst/>
                      </a:endParaRPr>
                    </a:p>
                    <a:p>
                      <a:pPr algn="l">
                        <a:spcAft>
                          <a:spcPts val="1000"/>
                        </a:spcAft>
                      </a:pPr>
                      <a:r>
                        <a:rPr lang="en-GB" sz="1800" dirty="0">
                          <a:effectLst/>
                        </a:rPr>
                        <a:t>08:00 UTC (6 hours)*</a:t>
                      </a:r>
                      <a:endParaRPr lang="en-US" sz="18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l">
                        <a:spcAft>
                          <a:spcPts val="1000"/>
                        </a:spcAft>
                      </a:pPr>
                      <a:r>
                        <a:rPr lang="en-GB" sz="1800" dirty="0">
                          <a:effectLst/>
                        </a:rPr>
                        <a:t>1761 Atlantic Earthquake</a:t>
                      </a:r>
                      <a:r>
                        <a:rPr lang="en-US" sz="1800" dirty="0">
                          <a:effectLst/>
                        </a:rPr>
                        <a:t> </a:t>
                      </a:r>
                      <a:r>
                        <a:rPr lang="en-GB" sz="1800" dirty="0">
                          <a:effectLst/>
                        </a:rPr>
                        <a:t>[8.5 Mw]</a:t>
                      </a:r>
                      <a:endParaRPr lang="en-US" sz="18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l">
                        <a:spcAft>
                          <a:spcPts val="1000"/>
                        </a:spcAft>
                      </a:pPr>
                      <a:r>
                        <a:rPr lang="en-GB" sz="1800" dirty="0">
                          <a:effectLst/>
                        </a:rPr>
                        <a:t>North-Eastern Atlantic</a:t>
                      </a:r>
                      <a:endParaRPr lang="en-US" sz="1800" dirty="0">
                        <a:effectLst/>
                      </a:endParaRPr>
                    </a:p>
                    <a:p>
                      <a:pPr algn="l">
                        <a:spcAft>
                          <a:spcPts val="1000"/>
                        </a:spcAft>
                      </a:pPr>
                      <a:r>
                        <a:rPr lang="en-GB" sz="1800" dirty="0">
                          <a:effectLst/>
                        </a:rPr>
                        <a:t>[35°N, 12°E, 10 km]</a:t>
                      </a:r>
                      <a:endParaRPr lang="en-US" sz="18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l">
                        <a:spcAft>
                          <a:spcPts val="1000"/>
                        </a:spcAft>
                      </a:pPr>
                      <a:r>
                        <a:rPr lang="en-GB" sz="1800">
                          <a:effectLst/>
                        </a:rPr>
                        <a:t>IPMA - CENALT</a:t>
                      </a:r>
                      <a:endParaRPr lang="en-US" sz="180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883813806"/>
                  </a:ext>
                </a:extLst>
              </a:tr>
              <a:tr h="314325">
                <a:tc>
                  <a:txBody>
                    <a:bodyPr/>
                    <a:lstStyle/>
                    <a:p>
                      <a:pPr algn="l">
                        <a:spcAft>
                          <a:spcPts val="1000"/>
                        </a:spcAft>
                      </a:pPr>
                      <a:r>
                        <a:rPr lang="en-GB" sz="1800">
                          <a:effectLst/>
                        </a:rPr>
                        <a:t>7 November  2023</a:t>
                      </a:r>
                      <a:endParaRPr lang="en-US" sz="1800">
                        <a:effectLst/>
                      </a:endParaRPr>
                    </a:p>
                    <a:p>
                      <a:pPr algn="l">
                        <a:spcAft>
                          <a:spcPts val="1000"/>
                        </a:spcAft>
                      </a:pPr>
                      <a:r>
                        <a:rPr lang="en-GB" sz="1800">
                          <a:effectLst/>
                        </a:rPr>
                        <a:t>08:00 UTC (3½ hours)*</a:t>
                      </a:r>
                      <a:endParaRPr lang="en-US" sz="1800">
                        <a:effectLst/>
                        <a:latin typeface="Arial" panose="020B0604020202020204" pitchFamily="34" charset="0"/>
                        <a:ea typeface="Arial" panose="020B0604020202020204" pitchFamily="34" charset="0"/>
                      </a:endParaRPr>
                    </a:p>
                  </a:txBody>
                  <a:tcPr marL="63500" marR="63500" marT="63500" marB="63500" anchor="ctr"/>
                </a:tc>
                <a:tc>
                  <a:txBody>
                    <a:bodyPr/>
                    <a:lstStyle/>
                    <a:p>
                      <a:pPr algn="l">
                        <a:spcAft>
                          <a:spcPts val="1000"/>
                        </a:spcAft>
                      </a:pPr>
                      <a:r>
                        <a:rPr lang="en-GB" sz="1800" dirty="0">
                          <a:effectLst/>
                        </a:rPr>
                        <a:t>Hellenic Arc</a:t>
                      </a:r>
                      <a:r>
                        <a:rPr lang="en-US" sz="1800" dirty="0">
                          <a:effectLst/>
                        </a:rPr>
                        <a:t> </a:t>
                      </a:r>
                      <a:r>
                        <a:rPr lang="en-GB" sz="1800" dirty="0">
                          <a:effectLst/>
                        </a:rPr>
                        <a:t>[8.1 Mw]</a:t>
                      </a:r>
                      <a:endParaRPr lang="en-US" sz="18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l">
                        <a:spcAft>
                          <a:spcPts val="1000"/>
                        </a:spcAft>
                      </a:pPr>
                      <a:r>
                        <a:rPr lang="en-GB" sz="1800" dirty="0">
                          <a:effectLst/>
                        </a:rPr>
                        <a:t>Eastern Mediterranean</a:t>
                      </a:r>
                      <a:endParaRPr lang="en-US" sz="1800" dirty="0">
                        <a:effectLst/>
                      </a:endParaRPr>
                    </a:p>
                    <a:p>
                      <a:pPr algn="l">
                        <a:spcAft>
                          <a:spcPts val="1000"/>
                        </a:spcAft>
                      </a:pPr>
                      <a:r>
                        <a:rPr lang="en-GB" sz="1800" dirty="0">
                          <a:effectLst/>
                        </a:rPr>
                        <a:t>[34.52°N, 24.57°E, 10 km]</a:t>
                      </a:r>
                      <a:endParaRPr lang="en-US" sz="1800" dirty="0">
                        <a:effectLst/>
                        <a:latin typeface="Arial" panose="020B0604020202020204" pitchFamily="34" charset="0"/>
                        <a:ea typeface="Arial" panose="020B0604020202020204" pitchFamily="34" charset="0"/>
                      </a:endParaRPr>
                    </a:p>
                  </a:txBody>
                  <a:tcPr marL="63500" marR="63500" marT="63500" marB="63500" anchor="ctr"/>
                </a:tc>
                <a:tc>
                  <a:txBody>
                    <a:bodyPr/>
                    <a:lstStyle/>
                    <a:p>
                      <a:pPr algn="l">
                        <a:spcAft>
                          <a:spcPts val="1000"/>
                        </a:spcAft>
                      </a:pPr>
                      <a:r>
                        <a:rPr lang="en-GB" sz="1800" dirty="0">
                          <a:effectLst/>
                        </a:rPr>
                        <a:t>INGV – NOA – KOERI</a:t>
                      </a:r>
                      <a:endParaRPr lang="en-US" sz="1800" dirty="0">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a16="http://schemas.microsoft.com/office/drawing/2014/main" val="2619768065"/>
                  </a:ext>
                </a:extLst>
              </a:tr>
            </a:tbl>
          </a:graphicData>
        </a:graphic>
      </p:graphicFrame>
      <p:sp>
        <p:nvSpPr>
          <p:cNvPr id="10" name="Rectangle 1">
            <a:extLst>
              <a:ext uri="{FF2B5EF4-FFF2-40B4-BE49-F238E27FC236}">
                <a16:creationId xmlns:a16="http://schemas.microsoft.com/office/drawing/2014/main" id="{987D1D9D-4027-3D1E-DE06-5B2C7FE1A349}"/>
              </a:ext>
            </a:extLst>
          </p:cNvPr>
          <p:cNvSpPr>
            <a:spLocks noChangeArrowheads="1"/>
          </p:cNvSpPr>
          <p:nvPr/>
        </p:nvSpPr>
        <p:spPr bwMode="auto">
          <a:xfrm>
            <a:off x="6300760" y="6517078"/>
            <a:ext cx="30970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1" u="none" strike="noStrike" cap="none" normalizeH="0" baseline="0" dirty="0">
                <a:ln>
                  <a:noFill/>
                </a:ln>
                <a:solidFill>
                  <a:srgbClr val="0070C0"/>
                </a:solidFill>
                <a:effectLst/>
                <a:latin typeface="Arial" panose="020B0604020202020204" pitchFamily="34" charset="0"/>
                <a:ea typeface="Arial" panose="020B0604020202020204" pitchFamily="34" charset="0"/>
              </a:rPr>
              <a:t>* </a:t>
            </a:r>
            <a:r>
              <a:rPr kumimoji="0" lang="en-GB" altLang="en-US" sz="1200" b="0" i="1" u="none" strike="noStrike" cap="none" normalizeH="0" baseline="0" dirty="0">
                <a:ln>
                  <a:noFill/>
                </a:ln>
                <a:solidFill>
                  <a:srgbClr val="0070C0"/>
                </a:solidFill>
                <a:effectLst/>
                <a:latin typeface="Arial" panose="020B0604020202020204" pitchFamily="34" charset="0"/>
                <a:ea typeface="Arial" panose="020B0604020202020204" pitchFamily="34" charset="0"/>
              </a:rPr>
              <a:t>Duration of message dissemination by TSPs</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562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83" y="1393798"/>
            <a:ext cx="8908187" cy="51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5-Point Star 35"/>
          <p:cNvSpPr/>
          <p:nvPr/>
        </p:nvSpPr>
        <p:spPr>
          <a:xfrm>
            <a:off x="6762288" y="4888022"/>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505412" y="3636420"/>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16"/>
          <p:cNvSpPr txBox="1">
            <a:spLocks noGrp="1"/>
          </p:cNvSpPr>
          <p:nvPr>
            <p:ph type="title"/>
          </p:nvPr>
        </p:nvSpPr>
        <p:spPr>
          <a:xfrm>
            <a:off x="681038" y="-15871"/>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800" u="sng" spc="-55" dirty="0">
                <a:latin typeface="Calibri Light"/>
                <a:cs typeface="Calibri Light"/>
              </a:rPr>
              <a:t>N</a:t>
            </a:r>
            <a:r>
              <a:rPr sz="4800" u="sng" spc="-95" dirty="0">
                <a:latin typeface="Calibri Light"/>
                <a:cs typeface="Calibri Light"/>
              </a:rPr>
              <a:t>E</a:t>
            </a:r>
            <a:r>
              <a:rPr sz="4800" u="sng" spc="-60" dirty="0">
                <a:latin typeface="Calibri Light"/>
                <a:cs typeface="Calibri Light"/>
              </a:rPr>
              <a:t>A</a:t>
            </a:r>
            <a:r>
              <a:rPr sz="4800" u="sng" spc="-50" dirty="0">
                <a:latin typeface="Calibri Light"/>
                <a:cs typeface="Calibri Light"/>
              </a:rPr>
              <a:t>M</a:t>
            </a:r>
            <a:r>
              <a:rPr sz="4800" u="sng" spc="-225" dirty="0">
                <a:latin typeface="Calibri Light"/>
                <a:cs typeface="Calibri Light"/>
              </a:rPr>
              <a:t>W</a:t>
            </a:r>
            <a:r>
              <a:rPr sz="4800" u="sng" spc="-165" dirty="0">
                <a:latin typeface="Calibri Light"/>
                <a:cs typeface="Calibri Light"/>
              </a:rPr>
              <a:t>a</a:t>
            </a:r>
            <a:r>
              <a:rPr sz="4800" u="sng" spc="-100" dirty="0">
                <a:latin typeface="Calibri Light"/>
                <a:cs typeface="Calibri Light"/>
              </a:rPr>
              <a:t>v</a:t>
            </a:r>
            <a:r>
              <a:rPr sz="4800" u="sng" spc="-45" dirty="0">
                <a:latin typeface="Calibri Light"/>
                <a:cs typeface="Calibri Light"/>
              </a:rPr>
              <a:t>e</a:t>
            </a:r>
            <a:r>
              <a:rPr lang="en-US" sz="4800" u="sng" spc="-45" dirty="0">
                <a:latin typeface="Calibri Light"/>
                <a:cs typeface="Calibri Light"/>
              </a:rPr>
              <a:t>2</a:t>
            </a:r>
            <a:r>
              <a:rPr lang="en-US" sz="4800" u="sng" spc="-50" dirty="0">
                <a:latin typeface="Calibri Light"/>
                <a:cs typeface="Calibri Light"/>
              </a:rPr>
              <a:t>3 scenarios</a:t>
            </a:r>
            <a:endParaRPr sz="4800" dirty="0">
              <a:latin typeface="Calibri Light"/>
              <a:cs typeface="Calibri Light"/>
            </a:endParaRPr>
          </a:p>
        </p:txBody>
      </p:sp>
      <p:sp>
        <p:nvSpPr>
          <p:cNvPr id="23" name="object 23"/>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sp>
        <p:nvSpPr>
          <p:cNvPr id="28" name="TextBox 27"/>
          <p:cNvSpPr txBox="1"/>
          <p:nvPr/>
        </p:nvSpPr>
        <p:spPr>
          <a:xfrm>
            <a:off x="541524" y="1490345"/>
            <a:ext cx="2441427" cy="923330"/>
          </a:xfrm>
          <a:prstGeom prst="rect">
            <a:avLst/>
          </a:prstGeom>
          <a:solidFill>
            <a:schemeClr val="bg1">
              <a:lumMod val="65000"/>
              <a:alpha val="60000"/>
            </a:schemeClr>
          </a:solidFill>
        </p:spPr>
        <p:txBody>
          <a:bodyPr wrap="square" rtlCol="0">
            <a:spAutoFit/>
          </a:bodyPr>
          <a:lstStyle/>
          <a:p>
            <a:pPr algn="ctr"/>
            <a:r>
              <a:rPr lang="en-US" b="1" dirty="0">
                <a:solidFill>
                  <a:schemeClr val="bg1"/>
                </a:solidFill>
              </a:rPr>
              <a:t>North Eastern Atlantic</a:t>
            </a:r>
            <a:endParaRPr lang="en-US" dirty="0">
              <a:solidFill>
                <a:schemeClr val="bg1"/>
              </a:solidFill>
            </a:endParaRPr>
          </a:p>
          <a:p>
            <a:pPr algn="ctr"/>
            <a:r>
              <a:rPr lang="en-US" dirty="0">
                <a:solidFill>
                  <a:schemeClr val="bg1"/>
                </a:solidFill>
              </a:rPr>
              <a:t>Joint scenario (Mw=8.5) by </a:t>
            </a:r>
            <a:r>
              <a:rPr lang="en-US" b="1" dirty="0">
                <a:solidFill>
                  <a:schemeClr val="bg1"/>
                </a:solidFill>
              </a:rPr>
              <a:t>IPMA</a:t>
            </a:r>
            <a:r>
              <a:rPr lang="en-US" dirty="0">
                <a:solidFill>
                  <a:schemeClr val="bg1"/>
                </a:solidFill>
              </a:rPr>
              <a:t> &amp; </a:t>
            </a:r>
            <a:r>
              <a:rPr lang="en-US" b="1" dirty="0">
                <a:solidFill>
                  <a:schemeClr val="bg1"/>
                </a:solidFill>
              </a:rPr>
              <a:t>CENALT</a:t>
            </a:r>
          </a:p>
        </p:txBody>
      </p:sp>
      <p:sp>
        <p:nvSpPr>
          <p:cNvPr id="29" name="TextBox 28"/>
          <p:cNvSpPr txBox="1"/>
          <p:nvPr/>
        </p:nvSpPr>
        <p:spPr>
          <a:xfrm>
            <a:off x="4778787" y="5574166"/>
            <a:ext cx="2550522" cy="923330"/>
          </a:xfrm>
          <a:prstGeom prst="rect">
            <a:avLst/>
          </a:prstGeom>
          <a:solidFill>
            <a:schemeClr val="bg1">
              <a:lumMod val="65000"/>
              <a:alpha val="60000"/>
            </a:schemeClr>
          </a:solidFill>
        </p:spPr>
        <p:txBody>
          <a:bodyPr wrap="square" rtlCol="0">
            <a:spAutoFit/>
          </a:bodyPr>
          <a:lstStyle/>
          <a:p>
            <a:pPr algn="ctr"/>
            <a:r>
              <a:rPr lang="en-US" b="1" dirty="0">
                <a:solidFill>
                  <a:schemeClr val="bg1"/>
                </a:solidFill>
              </a:rPr>
              <a:t>Eastern Mediterranean</a:t>
            </a:r>
            <a:endParaRPr lang="en-US" dirty="0">
              <a:solidFill>
                <a:schemeClr val="bg1"/>
              </a:solidFill>
            </a:endParaRPr>
          </a:p>
          <a:p>
            <a:pPr algn="ctr"/>
            <a:r>
              <a:rPr lang="en-US" dirty="0">
                <a:solidFill>
                  <a:schemeClr val="bg1"/>
                </a:solidFill>
              </a:rPr>
              <a:t>Joint Scenario (Mw=8.1) by </a:t>
            </a:r>
            <a:r>
              <a:rPr lang="en-US" b="1" dirty="0">
                <a:solidFill>
                  <a:schemeClr val="bg1"/>
                </a:solidFill>
                <a:effectLst>
                  <a:outerShdw blurRad="38100" dist="38100" dir="2700000" algn="tl">
                    <a:srgbClr val="000000">
                      <a:alpha val="43137"/>
                    </a:srgbClr>
                  </a:outerShdw>
                </a:effectLst>
              </a:rPr>
              <a:t>INGV, NOA</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&amp; </a:t>
            </a:r>
            <a:r>
              <a:rPr lang="en-US" b="1" dirty="0">
                <a:solidFill>
                  <a:schemeClr val="bg1"/>
                </a:solidFill>
                <a:effectLst>
                  <a:outerShdw blurRad="38100" dist="38100" dir="2700000" algn="tl">
                    <a:srgbClr val="000000">
                      <a:alpha val="43137"/>
                    </a:srgbClr>
                  </a:outerShdw>
                </a:effectLst>
              </a:rPr>
              <a:t>KOERI </a:t>
            </a:r>
          </a:p>
        </p:txBody>
      </p:sp>
      <p:cxnSp>
        <p:nvCxnSpPr>
          <p:cNvPr id="30" name="Straight Arrow Connector 29"/>
          <p:cNvCxnSpPr>
            <a:cxnSpLocks/>
          </p:cNvCxnSpPr>
          <p:nvPr/>
        </p:nvCxnSpPr>
        <p:spPr>
          <a:xfrm flipH="1">
            <a:off x="823283" y="2413675"/>
            <a:ext cx="877246" cy="122274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29" idx="0"/>
          </p:cNvCxnSpPr>
          <p:nvPr/>
        </p:nvCxnSpPr>
        <p:spPr>
          <a:xfrm flipV="1">
            <a:off x="6054048" y="5195795"/>
            <a:ext cx="708240" cy="37837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516E5D3-1BB6-EB5E-3767-7A5E04B5E118}"/>
              </a:ext>
            </a:extLst>
          </p:cNvPr>
          <p:cNvPicPr>
            <a:picLocks noChangeAspect="1"/>
          </p:cNvPicPr>
          <p:nvPr/>
        </p:nvPicPr>
        <p:blipFill>
          <a:blip r:embed="rId4"/>
          <a:stretch>
            <a:fillRect/>
          </a:stretch>
        </p:blipFill>
        <p:spPr>
          <a:xfrm>
            <a:off x="7611646" y="13716"/>
            <a:ext cx="2282798" cy="731520"/>
          </a:xfrm>
          <a:prstGeom prst="rect">
            <a:avLst/>
          </a:prstGeom>
        </p:spPr>
      </p:pic>
      <p:pic>
        <p:nvPicPr>
          <p:cNvPr id="4" name="Picture 3">
            <a:extLst>
              <a:ext uri="{FF2B5EF4-FFF2-40B4-BE49-F238E27FC236}">
                <a16:creationId xmlns:a16="http://schemas.microsoft.com/office/drawing/2014/main" id="{05D4F589-3C9F-BE50-319B-74CA3139AA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012" t="10314"/>
          <a:stretch/>
        </p:blipFill>
        <p:spPr>
          <a:xfrm>
            <a:off x="4270168" y="2120199"/>
            <a:ext cx="3059140" cy="1737423"/>
          </a:xfrm>
          <a:prstGeom prst="rect">
            <a:avLst/>
          </a:prstGeom>
        </p:spPr>
      </p:pic>
      <p:pic>
        <p:nvPicPr>
          <p:cNvPr id="7" name="Picture 6" descr="A picture containing text, map, screenshot, multimedia software&#10;&#10;Description automatically generated">
            <a:extLst>
              <a:ext uri="{FF2B5EF4-FFF2-40B4-BE49-F238E27FC236}">
                <a16:creationId xmlns:a16="http://schemas.microsoft.com/office/drawing/2014/main" id="{34E9827C-9716-FFF1-8D77-24E07194ADED}"/>
              </a:ext>
            </a:extLst>
          </p:cNvPr>
          <p:cNvPicPr>
            <a:picLocks noChangeAspect="1"/>
          </p:cNvPicPr>
          <p:nvPr/>
        </p:nvPicPr>
        <p:blipFill rotWithShape="1">
          <a:blip r:embed="rId6"/>
          <a:srcRect r="35634"/>
          <a:stretch/>
        </p:blipFill>
        <p:spPr bwMode="auto">
          <a:xfrm>
            <a:off x="1527194" y="3984328"/>
            <a:ext cx="2712393" cy="2555554"/>
          </a:xfrm>
          <a:prstGeom prst="rect">
            <a:avLst/>
          </a:prstGeom>
        </p:spPr>
      </p:pic>
    </p:spTree>
    <p:extLst>
      <p:ext uri="{BB962C8B-B14F-4D97-AF65-F5344CB8AC3E}">
        <p14:creationId xmlns:p14="http://schemas.microsoft.com/office/powerpoint/2010/main" val="109063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9C20A-568B-FD38-81E0-8B7B8A3A107C}"/>
              </a:ext>
            </a:extLst>
          </p:cNvPr>
          <p:cNvPicPr>
            <a:picLocks noChangeAspect="1"/>
          </p:cNvPicPr>
          <p:nvPr/>
        </p:nvPicPr>
        <p:blipFill>
          <a:blip r:embed="rId2"/>
          <a:stretch>
            <a:fillRect/>
          </a:stretch>
        </p:blipFill>
        <p:spPr>
          <a:xfrm>
            <a:off x="862688" y="1825625"/>
            <a:ext cx="7918897" cy="3977583"/>
          </a:xfrm>
          <a:prstGeom prst="rect">
            <a:avLst/>
          </a:prstGeom>
        </p:spPr>
      </p:pic>
      <p:sp>
        <p:nvSpPr>
          <p:cNvPr id="6" name="object 2">
            <a:extLst>
              <a:ext uri="{FF2B5EF4-FFF2-40B4-BE49-F238E27FC236}">
                <a16:creationId xmlns:a16="http://schemas.microsoft.com/office/drawing/2014/main" id="{BA7B5A55-0BCA-0DE8-6B1F-4E21C54BEA28}"/>
              </a:ext>
            </a:extLst>
          </p:cNvPr>
          <p:cNvSpPr txBox="1">
            <a:spLocks/>
          </p:cNvSpPr>
          <p:nvPr/>
        </p:nvSpPr>
        <p:spPr>
          <a:xfrm>
            <a:off x="384125" y="275063"/>
            <a:ext cx="8543925" cy="1325563"/>
          </a:xfrm>
          <a:prstGeom prst="rect">
            <a:avLst/>
          </a:prstGeom>
        </p:spPr>
        <p:txBody>
          <a:bodyPr vert="horz" wrap="square" lIns="0" tIns="605027"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2715" algn="ctr">
              <a:lnSpc>
                <a:spcPct val="100000"/>
              </a:lnSpc>
              <a:tabLst>
                <a:tab pos="7607934" algn="l"/>
              </a:tabLst>
            </a:pPr>
            <a:r>
              <a:rPr lang="en-US" sz="4000" u="sng" spc="-50">
                <a:latin typeface="Calibri Light"/>
                <a:cs typeface="Calibri Light"/>
              </a:rPr>
              <a:t>A</a:t>
            </a:r>
            <a:r>
              <a:rPr lang="en-US" sz="4000" u="sng" spc="-80">
                <a:latin typeface="Calibri Light"/>
                <a:cs typeface="Calibri Light"/>
              </a:rPr>
              <a:t>nn</a:t>
            </a:r>
            <a:r>
              <a:rPr lang="en-US" sz="4000" u="sng" spc="-50">
                <a:latin typeface="Calibri Light"/>
                <a:cs typeface="Calibri Light"/>
              </a:rPr>
              <a:t>o</a:t>
            </a:r>
            <a:r>
              <a:rPr lang="en-US" sz="4000" u="sng" spc="-80">
                <a:latin typeface="Calibri Light"/>
                <a:cs typeface="Calibri Light"/>
              </a:rPr>
              <a:t>un</a:t>
            </a:r>
            <a:r>
              <a:rPr lang="en-US" sz="4000" u="sng" spc="-50">
                <a:latin typeface="Calibri Light"/>
                <a:cs typeface="Calibri Light"/>
              </a:rPr>
              <a:t>c</a:t>
            </a:r>
            <a:r>
              <a:rPr lang="en-US" sz="4000" u="sng" spc="-65">
                <a:latin typeface="Calibri Light"/>
                <a:cs typeface="Calibri Light"/>
              </a:rPr>
              <a:t>e</a:t>
            </a:r>
            <a:r>
              <a:rPr lang="en-US" sz="4000" u="sng" spc="-95">
                <a:latin typeface="Calibri Light"/>
                <a:cs typeface="Calibri Light"/>
              </a:rPr>
              <a:t>m</a:t>
            </a:r>
            <a:r>
              <a:rPr lang="en-US" sz="4000" u="sng" spc="-65">
                <a:latin typeface="Calibri Light"/>
                <a:cs typeface="Calibri Light"/>
              </a:rPr>
              <a:t>e</a:t>
            </a:r>
            <a:r>
              <a:rPr lang="en-US" sz="4000" u="sng" spc="-125">
                <a:latin typeface="Calibri Light"/>
                <a:cs typeface="Calibri Light"/>
              </a:rPr>
              <a:t>n</a:t>
            </a:r>
            <a:r>
              <a:rPr lang="en-US" sz="4000" u="sng" spc="-70">
                <a:latin typeface="Calibri Light"/>
                <a:cs typeface="Calibri Light"/>
              </a:rPr>
              <a:t>t</a:t>
            </a:r>
            <a:r>
              <a:rPr lang="en-US" sz="4000" u="sng" spc="-20">
                <a:latin typeface="Calibri Light"/>
                <a:cs typeface="Calibri Light"/>
              </a:rPr>
              <a:t>s</a:t>
            </a:r>
            <a:r>
              <a:rPr lang="en-US" sz="4000" u="sng" spc="-130">
                <a:latin typeface="Calibri Light"/>
                <a:cs typeface="Calibri Light"/>
              </a:rPr>
              <a:t> </a:t>
            </a:r>
            <a:r>
              <a:rPr lang="en-US" sz="4000" u="sng" spc="-155">
                <a:latin typeface="Calibri Light"/>
                <a:cs typeface="Calibri Light"/>
              </a:rPr>
              <a:t>f</a:t>
            </a:r>
            <a:r>
              <a:rPr lang="en-US" sz="4000" u="sng" spc="-50">
                <a:latin typeface="Calibri Light"/>
                <a:cs typeface="Calibri Light"/>
              </a:rPr>
              <a:t>o</a:t>
            </a:r>
            <a:r>
              <a:rPr lang="en-US" sz="4000" u="sng" spc="-15">
                <a:latin typeface="Calibri Light"/>
                <a:cs typeface="Calibri Light"/>
              </a:rPr>
              <a:t>r</a:t>
            </a:r>
            <a:r>
              <a:rPr lang="en-US" sz="4000" u="sng" spc="-125">
                <a:latin typeface="Calibri Light"/>
                <a:cs typeface="Calibri Light"/>
              </a:rPr>
              <a:t> </a:t>
            </a:r>
            <a:r>
              <a:rPr lang="en-US" sz="4000" u="sng" spc="-75">
                <a:latin typeface="Calibri Light"/>
                <a:cs typeface="Calibri Light"/>
              </a:rPr>
              <a:t>N</a:t>
            </a:r>
            <a:r>
              <a:rPr lang="en-US" sz="4000" u="sng" spc="-105">
                <a:latin typeface="Calibri Light"/>
                <a:cs typeface="Calibri Light"/>
              </a:rPr>
              <a:t>E</a:t>
            </a:r>
            <a:r>
              <a:rPr lang="en-US" sz="4000" u="sng" spc="-50">
                <a:latin typeface="Calibri Light"/>
                <a:cs typeface="Calibri Light"/>
              </a:rPr>
              <a:t>A</a:t>
            </a:r>
            <a:r>
              <a:rPr lang="en-US" sz="4000" u="sng" spc="-90">
                <a:latin typeface="Calibri Light"/>
                <a:cs typeface="Calibri Light"/>
              </a:rPr>
              <a:t>M</a:t>
            </a:r>
            <a:r>
              <a:rPr lang="en-US" sz="4000" u="sng" spc="-225">
                <a:latin typeface="Calibri Light"/>
                <a:cs typeface="Calibri Light"/>
              </a:rPr>
              <a:t>W</a:t>
            </a:r>
            <a:r>
              <a:rPr lang="en-US" sz="4000" u="sng" spc="-140">
                <a:latin typeface="Calibri Light"/>
                <a:cs typeface="Calibri Light"/>
              </a:rPr>
              <a:t>a</a:t>
            </a:r>
            <a:r>
              <a:rPr lang="en-US" sz="4000" u="sng" spc="-100">
                <a:latin typeface="Calibri Light"/>
                <a:cs typeface="Calibri Light"/>
              </a:rPr>
              <a:t>v</a:t>
            </a:r>
            <a:r>
              <a:rPr lang="en-US" sz="4000" u="sng" spc="-65">
                <a:latin typeface="Calibri Light"/>
                <a:cs typeface="Calibri Light"/>
              </a:rPr>
              <a:t>e</a:t>
            </a:r>
            <a:r>
              <a:rPr lang="en-US" sz="4000" u="sng" spc="-75">
                <a:latin typeface="Calibri Light"/>
                <a:cs typeface="Calibri Light"/>
              </a:rPr>
              <a:t>23</a:t>
            </a:r>
            <a:endParaRPr lang="en-US" sz="4000" dirty="0">
              <a:latin typeface="Calibri Light"/>
              <a:cs typeface="Calibri Light"/>
            </a:endParaRPr>
          </a:p>
        </p:txBody>
      </p:sp>
      <p:sp>
        <p:nvSpPr>
          <p:cNvPr id="7" name="object 5">
            <a:extLst>
              <a:ext uri="{FF2B5EF4-FFF2-40B4-BE49-F238E27FC236}">
                <a16:creationId xmlns:a16="http://schemas.microsoft.com/office/drawing/2014/main" id="{7C88CF30-328A-82BF-BFC1-45E7824A1D1B}"/>
              </a:ext>
            </a:extLst>
          </p:cNvPr>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8" name="Picture 7">
            <a:extLst>
              <a:ext uri="{FF2B5EF4-FFF2-40B4-BE49-F238E27FC236}">
                <a16:creationId xmlns:a16="http://schemas.microsoft.com/office/drawing/2014/main" id="{4F51DA4B-08D7-DCD9-8A89-FDE6566FDA9C}"/>
              </a:ext>
            </a:extLst>
          </p:cNvPr>
          <p:cNvPicPr>
            <a:picLocks noChangeAspect="1"/>
          </p:cNvPicPr>
          <p:nvPr/>
        </p:nvPicPr>
        <p:blipFill>
          <a:blip r:embed="rId4"/>
          <a:stretch>
            <a:fillRect/>
          </a:stretch>
        </p:blipFill>
        <p:spPr>
          <a:xfrm>
            <a:off x="7611646" y="13716"/>
            <a:ext cx="2282798" cy="731520"/>
          </a:xfrm>
          <a:prstGeom prst="rect">
            <a:avLst/>
          </a:prstGeom>
        </p:spPr>
      </p:pic>
    </p:spTree>
    <p:extLst>
      <p:ext uri="{BB962C8B-B14F-4D97-AF65-F5344CB8AC3E}">
        <p14:creationId xmlns:p14="http://schemas.microsoft.com/office/powerpoint/2010/main" val="123150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Preparations </a:t>
            </a:r>
            <a:r>
              <a:rPr sz="4000" u="sng" spc="-155" dirty="0">
                <a:latin typeface="Calibri Light"/>
                <a:cs typeface="Calibri Light"/>
              </a:rPr>
              <a:t>f</a:t>
            </a:r>
            <a:r>
              <a:rPr sz="4000" u="sng" spc="-50" dirty="0">
                <a:latin typeface="Calibri Light"/>
                <a:cs typeface="Calibri Light"/>
              </a:rPr>
              <a:t>o</a:t>
            </a:r>
            <a:r>
              <a:rPr sz="4000" u="sng" spc="-15" dirty="0">
                <a:latin typeface="Calibri Light"/>
                <a:cs typeface="Calibri Light"/>
              </a:rPr>
              <a:t>r</a:t>
            </a:r>
            <a:r>
              <a:rPr sz="4000" u="sng" spc="-125" dirty="0">
                <a:latin typeface="Calibri Light"/>
                <a:cs typeface="Calibri Light"/>
              </a:rPr>
              <a:t> </a:t>
            </a:r>
            <a:r>
              <a:rPr sz="4000" u="sng" spc="-75" dirty="0">
                <a:latin typeface="Calibri Light"/>
                <a:cs typeface="Calibri Light"/>
              </a:rPr>
              <a:t>N</a:t>
            </a:r>
            <a:r>
              <a:rPr sz="4000" u="sng" spc="-105" dirty="0">
                <a:latin typeface="Calibri Light"/>
                <a:cs typeface="Calibri Light"/>
              </a:rPr>
              <a:t>E</a:t>
            </a:r>
            <a:r>
              <a:rPr sz="4000" u="sng" spc="-50" dirty="0">
                <a:latin typeface="Calibri Light"/>
                <a:cs typeface="Calibri Light"/>
              </a:rPr>
              <a:t>A</a:t>
            </a:r>
            <a:r>
              <a:rPr sz="4000" u="sng" spc="-90" dirty="0">
                <a:latin typeface="Calibri Light"/>
                <a:cs typeface="Calibri Light"/>
              </a:rPr>
              <a:t>M</a:t>
            </a:r>
            <a:r>
              <a:rPr sz="4000" u="sng" spc="-225" dirty="0">
                <a:latin typeface="Calibri Light"/>
                <a:cs typeface="Calibri Light"/>
              </a:rPr>
              <a:t>W</a:t>
            </a:r>
            <a:r>
              <a:rPr sz="4000" u="sng" spc="-140" dirty="0">
                <a:latin typeface="Calibri Light"/>
                <a:cs typeface="Calibri Light"/>
              </a:rPr>
              <a:t>a</a:t>
            </a:r>
            <a:r>
              <a:rPr sz="4000" u="sng" spc="-100" dirty="0">
                <a:latin typeface="Calibri Light"/>
                <a:cs typeface="Calibri Light"/>
              </a:rPr>
              <a:t>v</a:t>
            </a:r>
            <a:r>
              <a:rPr sz="4000" u="sng" spc="-65" dirty="0">
                <a:latin typeface="Calibri Light"/>
                <a:cs typeface="Calibri Light"/>
              </a:rPr>
              <a:t>e</a:t>
            </a:r>
            <a:r>
              <a:rPr lang="en-US" sz="4000" u="sng" spc="-75" dirty="0">
                <a:latin typeface="Calibri Light"/>
                <a:cs typeface="Calibri Light"/>
              </a:rPr>
              <a:t>23</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3" name="Picture 2">
            <a:extLst>
              <a:ext uri="{FF2B5EF4-FFF2-40B4-BE49-F238E27FC236}">
                <a16:creationId xmlns:a16="http://schemas.microsoft.com/office/drawing/2014/main" id="{B1053047-E6B5-3A38-BDD7-F7C534A0445B}"/>
              </a:ext>
            </a:extLst>
          </p:cNvPr>
          <p:cNvPicPr>
            <a:picLocks noChangeAspect="1"/>
          </p:cNvPicPr>
          <p:nvPr/>
        </p:nvPicPr>
        <p:blipFill>
          <a:blip r:embed="rId3"/>
          <a:stretch>
            <a:fillRect/>
          </a:stretch>
        </p:blipFill>
        <p:spPr>
          <a:xfrm>
            <a:off x="7611646" y="13716"/>
            <a:ext cx="2282798" cy="731520"/>
          </a:xfrm>
          <a:prstGeom prst="rect">
            <a:avLst/>
          </a:prstGeom>
        </p:spPr>
      </p:pic>
      <p:sp>
        <p:nvSpPr>
          <p:cNvPr id="7" name="object 10"/>
          <p:cNvSpPr txBox="1"/>
          <p:nvPr/>
        </p:nvSpPr>
        <p:spPr>
          <a:xfrm>
            <a:off x="681038" y="1929844"/>
            <a:ext cx="8543925" cy="3013142"/>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sz="1900" dirty="0">
                <a:cs typeface="Calibri"/>
              </a:rPr>
              <a:t>● A concept note to inform CPAs, NTWCs and other exercise actors about the general concept of </a:t>
            </a:r>
            <a:r>
              <a:rPr lang="en-US" sz="1900" dirty="0" err="1">
                <a:cs typeface="Calibri"/>
              </a:rPr>
              <a:t>NEAMWave</a:t>
            </a:r>
            <a:r>
              <a:rPr lang="en-US" sz="1900" dirty="0">
                <a:cs typeface="Calibri"/>
              </a:rPr>
              <a:t> - </a:t>
            </a:r>
            <a:r>
              <a:rPr lang="en-US" sz="1900" b="1" dirty="0">
                <a:cs typeface="Calibri"/>
              </a:rPr>
              <a:t>Done</a:t>
            </a:r>
            <a:r>
              <a:rPr lang="en-US" sz="1900" dirty="0">
                <a:cs typeface="Calibri"/>
              </a:rPr>
              <a:t> (Shared through Circular Letter and exercise online platform)</a:t>
            </a:r>
          </a:p>
          <a:p>
            <a:pPr marL="12700" marR="12700" algn="just" defTabSz="457200">
              <a:lnSpc>
                <a:spcPct val="150000"/>
              </a:lnSpc>
              <a:spcAft>
                <a:spcPts val="1200"/>
              </a:spcAft>
            </a:pPr>
            <a:r>
              <a:rPr lang="en-US" sz="1900" dirty="0">
                <a:solidFill>
                  <a:schemeClr val="tx1">
                    <a:lumMod val="50000"/>
                    <a:lumOff val="50000"/>
                  </a:schemeClr>
                </a:solidFill>
                <a:cs typeface="Calibri"/>
              </a:rPr>
              <a:t>● Revision of online tools (subscription &amp; evaluation) - </a:t>
            </a:r>
            <a:r>
              <a:rPr lang="en-US" sz="1900" b="1" dirty="0">
                <a:solidFill>
                  <a:schemeClr val="tx1">
                    <a:lumMod val="50000"/>
                    <a:lumOff val="50000"/>
                  </a:schemeClr>
                </a:solidFill>
                <a:cs typeface="Calibri"/>
              </a:rPr>
              <a:t>Done</a:t>
            </a:r>
          </a:p>
          <a:p>
            <a:pPr marL="12700" marR="12700" algn="just" defTabSz="457200">
              <a:lnSpc>
                <a:spcPct val="150000"/>
              </a:lnSpc>
              <a:spcAft>
                <a:spcPts val="1200"/>
              </a:spcAft>
            </a:pPr>
            <a:r>
              <a:rPr lang="en-US" sz="1900" dirty="0">
                <a:solidFill>
                  <a:schemeClr val="tx1">
                    <a:lumMod val="50000"/>
                    <a:lumOff val="50000"/>
                  </a:schemeClr>
                </a:solidFill>
                <a:cs typeface="Calibri"/>
              </a:rPr>
              <a:t>● Online meeting with </a:t>
            </a:r>
            <a:r>
              <a:rPr lang="en-US" sz="1900" dirty="0" err="1">
                <a:solidFill>
                  <a:schemeClr val="tx1">
                    <a:lumMod val="50000"/>
                    <a:lumOff val="50000"/>
                  </a:schemeClr>
                </a:solidFill>
                <a:cs typeface="Calibri"/>
              </a:rPr>
              <a:t>CoastWAVE</a:t>
            </a:r>
            <a:r>
              <a:rPr lang="en-US" sz="1900" dirty="0">
                <a:solidFill>
                  <a:schemeClr val="tx1">
                    <a:lumMod val="50000"/>
                    <a:lumOff val="50000"/>
                  </a:schemeClr>
                </a:solidFill>
                <a:cs typeface="Calibri"/>
              </a:rPr>
              <a:t> coordination team - </a:t>
            </a:r>
            <a:r>
              <a:rPr lang="tr-TR" sz="1900" b="1" dirty="0">
                <a:solidFill>
                  <a:schemeClr val="tx1">
                    <a:lumMod val="50000"/>
                    <a:lumOff val="50000"/>
                  </a:schemeClr>
                </a:solidFill>
                <a:cs typeface="Calibri"/>
              </a:rPr>
              <a:t>D</a:t>
            </a:r>
            <a:r>
              <a:rPr lang="en-US" sz="1900" b="1" dirty="0">
                <a:solidFill>
                  <a:schemeClr val="tx1">
                    <a:lumMod val="50000"/>
                    <a:lumOff val="50000"/>
                  </a:schemeClr>
                </a:solidFill>
                <a:cs typeface="Calibri"/>
              </a:rPr>
              <a:t>one</a:t>
            </a:r>
          </a:p>
        </p:txBody>
      </p:sp>
    </p:spTree>
    <p:extLst>
      <p:ext uri="{BB962C8B-B14F-4D97-AF65-F5344CB8AC3E}">
        <p14:creationId xmlns:p14="http://schemas.microsoft.com/office/powerpoint/2010/main" val="1520430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07CC357937D64D9CDF89104D58C81B" ma:contentTypeVersion="16" ma:contentTypeDescription="Create a new document." ma:contentTypeScope="" ma:versionID="deef68241c4f57285aa3ee538cba2f24">
  <xsd:schema xmlns:xsd="http://www.w3.org/2001/XMLSchema" xmlns:xs="http://www.w3.org/2001/XMLSchema" xmlns:p="http://schemas.microsoft.com/office/2006/metadata/properties" xmlns:ns3="60e4f8f0-4686-4fb5-a761-1192f8270dd1" xmlns:ns4="a519c9a6-63c0-402b-bba8-e6b0902b5865" targetNamespace="http://schemas.microsoft.com/office/2006/metadata/properties" ma:root="true" ma:fieldsID="7b0c702816f7481b1d919b962131edc7" ns3:_="" ns4:_="">
    <xsd:import namespace="60e4f8f0-4686-4fb5-a761-1192f8270dd1"/>
    <xsd:import namespace="a519c9a6-63c0-402b-bba8-e6b0902b586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4f8f0-4686-4fb5-a761-1192f8270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19c9a6-63c0-402b-bba8-e6b0902b58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0e4f8f0-4686-4fb5-a761-1192f8270dd1" xsi:nil="true"/>
  </documentManagement>
</p:properties>
</file>

<file path=customXml/itemProps1.xml><?xml version="1.0" encoding="utf-8"?>
<ds:datastoreItem xmlns:ds="http://schemas.openxmlformats.org/officeDocument/2006/customXml" ds:itemID="{01C04A36-22FE-424F-8593-5CC352459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4f8f0-4686-4fb5-a761-1192f8270dd1"/>
    <ds:schemaRef ds:uri="a519c9a6-63c0-402b-bba8-e6b0902b5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C03065-1CBC-40C5-A04B-E5961F92C744}">
  <ds:schemaRefs>
    <ds:schemaRef ds:uri="http://schemas.microsoft.com/sharepoint/v3/contenttype/forms"/>
  </ds:schemaRefs>
</ds:datastoreItem>
</file>

<file path=customXml/itemProps3.xml><?xml version="1.0" encoding="utf-8"?>
<ds:datastoreItem xmlns:ds="http://schemas.openxmlformats.org/officeDocument/2006/customXml" ds:itemID="{76E3E0F5-AED1-4C35-BF56-A347080E4C8B}">
  <ds:schemaRefs>
    <ds:schemaRef ds:uri="http://schemas.openxmlformats.org/package/2006/metadata/core-properties"/>
    <ds:schemaRef ds:uri="http://schemas.microsoft.com/office/2006/documentManagement/types"/>
    <ds:schemaRef ds:uri="http://schemas.microsoft.com/office/infopath/2007/PartnerControls"/>
    <ds:schemaRef ds:uri="a519c9a6-63c0-402b-bba8-e6b0902b5865"/>
    <ds:schemaRef ds:uri="http://purl.org/dc/elements/1.1/"/>
    <ds:schemaRef ds:uri="http://schemas.microsoft.com/office/2006/metadata/properties"/>
    <ds:schemaRef ds:uri="60e4f8f0-4686-4fb5-a761-1192f8270dd1"/>
    <ds:schemaRef ds:uri="http://purl.org/dc/terms/"/>
    <ds:schemaRef ds:uri="http://www.w3.org/XML/1998/namespace"/>
    <ds:schemaRef ds:uri="http://purl.org/dc/dcmitype/"/>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7981</TotalTime>
  <Words>1613</Words>
  <Application>Microsoft Office PowerPoint</Application>
  <PresentationFormat>A4 Paper (210x297 mm)</PresentationFormat>
  <Paragraphs>145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Corbel</vt:lpstr>
      <vt:lpstr>Segoe UI</vt:lpstr>
      <vt:lpstr>Wingdings</vt:lpstr>
      <vt:lpstr>Office Theme</vt:lpstr>
      <vt:lpstr>PowerPoint Presentation</vt:lpstr>
      <vt:lpstr>Steps of NEAMWave</vt:lpstr>
      <vt:lpstr>Objectives (1/2)</vt:lpstr>
      <vt:lpstr>Objectives (2/2)</vt:lpstr>
      <vt:lpstr>Issues to take into account</vt:lpstr>
      <vt:lpstr>PowerPoint Presentation</vt:lpstr>
      <vt:lpstr>NEAMWave23 scenarios</vt:lpstr>
      <vt:lpstr>PowerPoint Presentation</vt:lpstr>
      <vt:lpstr>Preparations for NEAMWave23</vt:lpstr>
      <vt:lpstr>Preparations for NEAMWave23</vt:lpstr>
      <vt:lpstr>Preparations for NEAMWave23</vt:lpstr>
      <vt:lpstr>PowerPoint Presentation</vt:lpstr>
      <vt:lpstr>Preparations for NEAMWave23</vt:lpstr>
      <vt:lpstr>Participation Statistics</vt:lpstr>
      <vt:lpstr>First comments …</vt:lpstr>
      <vt:lpstr>NEAMWave23 &amp; Tsunami Ready</vt:lpstr>
      <vt:lpstr>NEAMWave23 &amp; Tsunami Ready</vt:lpstr>
      <vt:lpstr>Recommendations</vt:lpstr>
      <vt:lpstr>Best Practices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Chang Seng, Denis</cp:lastModifiedBy>
  <cp:revision>141</cp:revision>
  <dcterms:created xsi:type="dcterms:W3CDTF">2020-04-20T02:04:48Z</dcterms:created>
  <dcterms:modified xsi:type="dcterms:W3CDTF">2024-02-15T15:02:11Z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0x010100F507CC357937D64D9CDF89104D58C81B</vt:lpwstr>
  </property>
</Properties>
</file>