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FHaTLagcfOqFBqjTEutxtQLeX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2aee6c90f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a2aee6c90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9712" lvl="1" marL="741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GB" sz="1300">
                <a:latin typeface="Arial"/>
                <a:ea typeface="Arial"/>
                <a:cs typeface="Arial"/>
                <a:sym typeface="Arial"/>
              </a:rPr>
              <a:t>GOOS was a member of JCOMM which was a partner in Joint JCOMM-IODE Ocean Data Standards and Practices Project (2012) . Ocean Data Practices Repository was a deliverable of the ODSPP and the JCOMM Catalogue of Practices (163 records) was migrated (2014) to form the foundation collection which is now known from 2018 with a broader all-ocean related  remit,  as OBPS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39282aac2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39282aac2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2aee6c90f_0_12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19" name="Google Shape;19;g2a2aee6c90f_0_127"/>
          <p:cNvSpPr txBox="1"/>
          <p:nvPr>
            <p:ph idx="1" type="subTitle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g2a2aee6c90f_0_127"/>
          <p:cNvSpPr txBox="1"/>
          <p:nvPr>
            <p:ph idx="10" type="dt"/>
          </p:nvPr>
        </p:nvSpPr>
        <p:spPr>
          <a:xfrm>
            <a:off x="2706254" y="6356351"/>
            <a:ext cx="875145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1" name="Google Shape;21;g2a2aee6c90f_0_127"/>
          <p:cNvSpPr txBox="1"/>
          <p:nvPr>
            <p:ph idx="11" type="ftr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22" name="Google Shape;22;g2a2aee6c90f_0_127"/>
          <p:cNvSpPr txBox="1"/>
          <p:nvPr>
            <p:ph idx="12" type="sldNum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 showMasterSp="0">
  <p:cSld name="Two Columns with Image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p1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4" name="Google Shape;94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showMasterSp="0" type="obj">
  <p:cSld name="OBJEC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 showMasterSp="0">
  <p:cSld name="Section Header Image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9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5" name="Google Shape;115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 showMasterSp="0">
  <p:cSld name="Content and Imag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1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40" name="Google Shape;4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42" name="Google Shape;4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50" name="Google Shape;5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54" name="Google Shape;5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60" name="Google Shape;6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 showMasterSp="0">
  <p:cSld name="Content and Large Imag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9.jpg"/><Relationship Id="rId5" Type="http://schemas.openxmlformats.org/officeDocument/2006/relationships/image" Target="../media/image12.jpg"/><Relationship Id="rId6" Type="http://schemas.openxmlformats.org/officeDocument/2006/relationships/image" Target="../media/image10.jpg"/><Relationship Id="rId7" Type="http://schemas.openxmlformats.org/officeDocument/2006/relationships/image" Target="../media/image8.jp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2aee6c90f_0_13"/>
          <p:cNvSpPr txBox="1"/>
          <p:nvPr/>
        </p:nvSpPr>
        <p:spPr>
          <a:xfrm>
            <a:off x="2547435" y="5467915"/>
            <a:ext cx="7077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2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Rene Garello &amp; George Petihakis</a:t>
            </a:r>
            <a:endParaRPr b="0" i="1" sz="2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GB" sz="2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SG-OBPS Co-Chairs</a:t>
            </a:r>
            <a:endParaRPr b="0" i="1" sz="2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a2aee6c90f_0_13"/>
          <p:cNvSpPr txBox="1"/>
          <p:nvPr/>
        </p:nvSpPr>
        <p:spPr>
          <a:xfrm>
            <a:off x="4505180" y="6273257"/>
            <a:ext cx="31815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www.oceanbestpractices.org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a2aee6c90f_0_13"/>
          <p:cNvSpPr/>
          <p:nvPr/>
        </p:nvSpPr>
        <p:spPr>
          <a:xfrm>
            <a:off x="1812000" y="6525345"/>
            <a:ext cx="8568000" cy="126000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a2aee6c90f_0_13"/>
          <p:cNvSpPr txBox="1"/>
          <p:nvPr>
            <p:ph type="ctrTitle"/>
          </p:nvPr>
        </p:nvSpPr>
        <p:spPr>
          <a:xfrm>
            <a:off x="-119600" y="2403133"/>
            <a:ext cx="12192000" cy="29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spcFirstLastPara="1" rIns="121900" wrap="square" tIns="609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GB" sz="4000">
                <a:solidFill>
                  <a:schemeClr val="dk2"/>
                </a:solidFill>
              </a:rPr>
              <a:t>O</a:t>
            </a:r>
            <a:r>
              <a:rPr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cean Best Practices System (OBPS) : Overview</a:t>
            </a:r>
            <a:endParaRPr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GB" sz="2400">
                <a:solidFill>
                  <a:schemeClr val="dk2"/>
                </a:solidFill>
              </a:rPr>
              <a:t>SG-OBPS-V</a:t>
            </a:r>
            <a:br>
              <a:rPr lang="en-GB" sz="2400">
                <a:solidFill>
                  <a:schemeClr val="dk2"/>
                </a:solidFill>
              </a:rPr>
            </a:br>
            <a:r>
              <a:rPr lang="en-GB" sz="2400">
                <a:solidFill>
                  <a:schemeClr val="dk2"/>
                </a:solidFill>
              </a:rPr>
              <a:t>12 December 2023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34" name="Google Shape;134;g2a2aee6c90f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0277" y="59036"/>
            <a:ext cx="1954037" cy="912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g2a2aee6c90f_0_13"/>
          <p:cNvGrpSpPr/>
          <p:nvPr/>
        </p:nvGrpSpPr>
        <p:grpSpPr>
          <a:xfrm>
            <a:off x="975608" y="1612412"/>
            <a:ext cx="9912500" cy="1965111"/>
            <a:chOff x="478479" y="1844824"/>
            <a:chExt cx="10282677" cy="1965111"/>
          </a:xfrm>
        </p:grpSpPr>
        <p:pic>
          <p:nvPicPr>
            <p:cNvPr id="136" name="Google Shape;136;g2a2aee6c90f_0_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8479" y="1844824"/>
              <a:ext cx="3045921" cy="1965111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7" name="Google Shape;137;g2a2aee6c90f_0_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91505" y="1844824"/>
              <a:ext cx="1954037" cy="1955992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8" name="Google Shape;138;g2a2aee6c90f_0_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27786" y="1849484"/>
              <a:ext cx="1960333" cy="1960333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39" name="Google Shape;139;g2a2aee6c90f_0_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48928" y="1853825"/>
              <a:ext cx="3012228" cy="1955992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140" name="Google Shape;140;g2a2aee6c90f_0_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3200" y="203200"/>
            <a:ext cx="4783316" cy="120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914400" y="-76200"/>
            <a:ext cx="103632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Ocean Best Practices System - Introduction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297525" y="778400"/>
            <a:ext cx="9712500" cy="54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1" lang="en-GB" sz="2300"/>
              <a:t>OBPS provides services</a:t>
            </a:r>
            <a:r>
              <a:rPr lang="en-GB" sz="2300"/>
              <a:t> to the ocean observation, research, </a:t>
            </a:r>
            <a:r>
              <a:rPr lang="en-GB" sz="2300">
                <a:highlight>
                  <a:schemeClr val="lt1"/>
                </a:highlight>
              </a:rPr>
              <a:t>data  management, modeling and applications communities.</a:t>
            </a:r>
            <a:r>
              <a:rPr lang="en-GB" sz="2200">
                <a:highlight>
                  <a:schemeClr val="lt1"/>
                </a:highlight>
              </a:rPr>
              <a:t>  </a:t>
            </a:r>
            <a:endParaRPr sz="2200"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solidFill>
                  <a:srgbClr val="0000FF"/>
                </a:solidFill>
              </a:rPr>
              <a:t>OBPS Mission: To develop and sustain an evolving system which fosters collaboration, consensus building, and innovation by providing coordinated and global access to best practices and standards across ocean sciences and applications </a:t>
            </a:r>
            <a:endParaRPr sz="22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-341312" lvl="0" marL="34131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en-GB" sz="2300"/>
              <a:t> </a:t>
            </a:r>
            <a:r>
              <a:rPr b="1" lang="en-GB" sz="2300"/>
              <a:t>OBPS  facilitates the evolution of methods</a:t>
            </a:r>
            <a:r>
              <a:rPr lang="en-GB" sz="2300"/>
              <a:t> into best practices   </a:t>
            </a:r>
            <a:endParaRPr sz="23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through convergence and endorsement.</a:t>
            </a:r>
            <a:endParaRPr sz="23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solidFill>
                  <a:srgbClr val="0000FF"/>
                </a:solidFill>
              </a:rPr>
              <a:t>With GOOS, OBPS supports the evolution, convergence, and endorsement of best practices for EOVs</a:t>
            </a:r>
            <a:endParaRPr sz="2200" strike="sngStrike">
              <a:solidFill>
                <a:srgbClr val="0000FF"/>
              </a:solidFill>
            </a:endParaRPr>
          </a:p>
          <a:p>
            <a:pPr indent="0" lvl="0" marL="74136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-341312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b="1" lang="en-GB" sz="2300"/>
              <a:t> </a:t>
            </a:r>
            <a:r>
              <a:rPr b="1" lang="en-GB" sz="2300"/>
              <a:t>OBPS is co-sponsored by GOOS and IODE as an IOC  Project</a:t>
            </a:r>
            <a:r>
              <a:rPr lang="en-GB" sz="2300"/>
              <a:t> </a:t>
            </a:r>
            <a:endParaRPr sz="2300"/>
          </a:p>
          <a:p>
            <a:pPr indent="0" lvl="0" marL="34131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solidFill>
                  <a:srgbClr val="0000FF"/>
                </a:solidFill>
                <a:highlight>
                  <a:schemeClr val="lt1"/>
                </a:highlight>
              </a:rPr>
              <a:t> </a:t>
            </a:r>
            <a:r>
              <a:rPr lang="en-GB" sz="2200">
                <a:solidFill>
                  <a:srgbClr val="0000FF"/>
                </a:solidFill>
                <a:highlight>
                  <a:schemeClr val="lt1"/>
                </a:highlight>
              </a:rPr>
              <a:t>The advanced OBPS was developed from a collaboration of IODE, </a:t>
            </a:r>
            <a:endParaRPr sz="2200">
              <a:solidFill>
                <a:srgbClr val="0000FF"/>
              </a:solidFill>
              <a:highlight>
                <a:schemeClr val="lt1"/>
              </a:highlight>
            </a:endParaRPr>
          </a:p>
          <a:p>
            <a:pPr indent="0" lvl="0" marL="34131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solidFill>
                  <a:srgbClr val="0000FF"/>
                </a:solidFill>
                <a:highlight>
                  <a:schemeClr val="lt1"/>
                </a:highlight>
              </a:rPr>
              <a:t> GOOS and EC and US projects </a:t>
            </a:r>
            <a:r>
              <a:rPr lang="en-GB" sz="2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with guidance from the 'community of </a:t>
            </a:r>
            <a:endParaRPr sz="220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341312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20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users'</a:t>
            </a:r>
            <a:endParaRPr sz="2200">
              <a:solidFill>
                <a:srgbClr val="0000FF"/>
              </a:solidFill>
            </a:endParaRPr>
          </a:p>
          <a:p>
            <a:pPr indent="0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  <a:p>
            <a:pPr indent="0" lvl="0" marL="3413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3600" y="5997925"/>
            <a:ext cx="667674" cy="66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0000" y="3312825"/>
            <a:ext cx="1877200" cy="137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9875" y="1230025"/>
            <a:ext cx="24574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753625" y="295755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4900"/>
              <a:t>Achievements so far...</a:t>
            </a:r>
            <a:endParaRPr sz="4900"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874874" cy="65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1069875" y="3619100"/>
            <a:ext cx="7443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Summary 20</a:t>
            </a:r>
            <a:r>
              <a:rPr lang="en-GB" sz="4900">
                <a:solidFill>
                  <a:schemeClr val="dk1"/>
                </a:solidFill>
              </a:rPr>
              <a:t>2</a:t>
            </a:r>
            <a:r>
              <a:rPr b="0" i="0" lang="en-GB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309500" y="6309650"/>
            <a:ext cx="285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mage credit: GEO Blue Planet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156125" y="217300"/>
            <a:ext cx="118413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/>
              <a:t>OBPS – a perspective</a:t>
            </a:r>
            <a:br>
              <a:rPr lang="en-GB"/>
            </a:br>
            <a:r>
              <a:rPr lang="en-GB" sz="2400"/>
              <a:t>repository,  journal, capacity development, community engagement </a:t>
            </a:r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59275" y="1485950"/>
            <a:ext cx="11938200" cy="5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●"/>
            </a:pPr>
            <a:r>
              <a:rPr b="1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Repository: </a:t>
            </a: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Expanding number of  records in the repository 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community collections: </a:t>
            </a:r>
            <a:r>
              <a:rPr lang="en-GB" sz="2300">
                <a:solidFill>
                  <a:schemeClr val="accent1"/>
                </a:solidFill>
              </a:rPr>
              <a:t>2041</a:t>
            </a:r>
            <a:r>
              <a:rPr b="0" i="0" lang="en-GB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records/ </a:t>
            </a:r>
            <a:r>
              <a:rPr lang="en-GB" sz="2300">
                <a:solidFill>
                  <a:schemeClr val="accent1"/>
                </a:solidFill>
              </a:rPr>
              <a:t>70</a:t>
            </a:r>
            <a:r>
              <a:rPr b="0" i="0" lang="en-GB" sz="23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Communities </a:t>
            </a:r>
            <a:r>
              <a:rPr b="0" i="0" lang="en-GB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Journal:</a:t>
            </a: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evolving number of articles and readershIp 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(&gt;340,000 article views)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•"/>
            </a:pPr>
            <a:r>
              <a:rPr b="1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Capacity Development: </a:t>
            </a:r>
            <a:r>
              <a:rPr b="1" i="0" lang="en-GB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 x OBPS Training Modules; Training 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Courses/Videos, Task Team on BP with limited infrastructure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b="1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Community Engagement:</a:t>
            </a: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Global participation in annual OBPS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Workshops (&gt;</a:t>
            </a:r>
            <a:r>
              <a:rPr lang="en-GB" sz="2300">
                <a:solidFill>
                  <a:schemeClr val="dk2"/>
                </a:solidFill>
              </a:rPr>
              <a:t>4</a:t>
            </a: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00 active participants in 202</a:t>
            </a:r>
            <a:r>
              <a:rPr lang="en-GB" sz="2300">
                <a:solidFill>
                  <a:schemeClr val="dk2"/>
                </a:solidFill>
              </a:rPr>
              <a:t>3</a:t>
            </a: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b="1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Expanded SG Participation</a:t>
            </a:r>
            <a:r>
              <a:rPr b="0" i="0" lang="en-GB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n-GB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continents include Africa, SA, Europe, Asia, Australia</a:t>
            </a:r>
            <a:r>
              <a:rPr b="0" i="0" lang="en-GB" sz="23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3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8910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8750" y="3220175"/>
            <a:ext cx="2834625" cy="230204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78750" y="1153250"/>
            <a:ext cx="2834626" cy="18672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9282aac29_1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g239282aac29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7725" y="793050"/>
            <a:ext cx="7182425" cy="52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39282aac29_1_0"/>
          <p:cNvSpPr txBox="1"/>
          <p:nvPr/>
        </p:nvSpPr>
        <p:spPr>
          <a:xfrm>
            <a:off x="228575" y="231425"/>
            <a:ext cx="10596600" cy="1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300"/>
              <a:buFont typeface="Calibri"/>
              <a:buNone/>
            </a:pPr>
            <a:r>
              <a:rPr b="1" i="0" lang="en-GB" sz="3600" u="none" cap="none" strike="noStrike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Impact of the OBPS</a:t>
            </a:r>
            <a:endParaRPr b="1" i="0" sz="3600" u="none" cap="none" strike="noStrike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39282aac29_1_0"/>
          <p:cNvSpPr txBox="1"/>
          <p:nvPr/>
        </p:nvSpPr>
        <p:spPr>
          <a:xfrm>
            <a:off x="383825" y="1120425"/>
            <a:ext cx="5870100" cy="58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b="0" i="0" lang="en-GB" sz="31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Best Practices creation and use is now an expected component of most project proposals</a:t>
            </a:r>
            <a:endParaRPr b="0" i="0" sz="3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b="0" i="0" lang="en-GB" sz="31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Active ocean best practice community</a:t>
            </a:r>
            <a:endParaRPr b="0" i="0" sz="31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b="0" i="0" lang="en-GB" sz="31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Global spread of users (</a:t>
            </a:r>
            <a:r>
              <a:rPr b="0" i="0" lang="en-GB" sz="24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25-32K  accesses per month)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b="0" i="0" lang="en-GB" sz="31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Training and workflow to find or develop an ocean best practice</a:t>
            </a:r>
            <a:endParaRPr b="0" i="0" sz="31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3100"/>
              <a:buFont typeface="Calibri"/>
              <a:buChar char="●"/>
            </a:pPr>
            <a:r>
              <a:rPr b="0" i="0" lang="en-GB" sz="31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Support of GOOS international endorsement</a:t>
            </a:r>
            <a:endParaRPr b="0" i="0" sz="31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27"/>
          <p:cNvSpPr txBox="1"/>
          <p:nvPr>
            <p:ph type="title"/>
          </p:nvPr>
        </p:nvSpPr>
        <p:spPr>
          <a:xfrm>
            <a:off x="698971" y="475072"/>
            <a:ext cx="5784403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OBPS 2023</a:t>
            </a:r>
            <a:endParaRPr/>
          </a:p>
        </p:txBody>
      </p:sp>
      <p:pic>
        <p:nvPicPr>
          <p:cNvPr id="182" name="Google Shape;18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862" r="9861" t="0"/>
          <a:stretch/>
        </p:blipFill>
        <p:spPr>
          <a:xfrm>
            <a:off x="7503675" y="0"/>
            <a:ext cx="4688325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83" name="Google Shape;183;p27"/>
          <p:cNvSpPr/>
          <p:nvPr/>
        </p:nvSpPr>
        <p:spPr>
          <a:xfrm>
            <a:off x="202864" y="1049747"/>
            <a:ext cx="7173295" cy="5755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381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of Ocean Decade “OceanPractices”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381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Participation in international projects: EUROSEA; CAPARDUS; JERICO-S3; ILIAD (a Digital Twin of the Ocean project), BLUE </a:t>
            </a:r>
            <a:r>
              <a:rPr lang="en-GB" sz="2000"/>
              <a:t>CLOUD 26</a:t>
            </a:r>
            <a:r>
              <a:rPr lang="en-GB" sz="2000"/>
              <a:t>,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Coordination Network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381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Creation of Stakeholder Community Forum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381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Introduction of an OBPS ECOP Ambassador programme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381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Acceptance of non-English BP documents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381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Synergy with Ocean Info Hub (IODE Programme)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381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en-GB" sz="2000" u="none" cap="none" strike="noStrike">
                <a:solidFill>
                  <a:srgbClr val="3C40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Task Teams: Diversity, eDNA, BP adaptation for DC, Decision trees (tbc), KPIs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429090" y="4648632"/>
            <a:ext cx="6054284" cy="41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28"/>
          <p:cNvSpPr txBox="1"/>
          <p:nvPr>
            <p:ph type="title"/>
          </p:nvPr>
        </p:nvSpPr>
        <p:spPr>
          <a:xfrm>
            <a:off x="580189" y="260941"/>
            <a:ext cx="5784403" cy="1010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OBPS 2023-and beyond – continuing our core work </a:t>
            </a:r>
            <a:endParaRPr/>
          </a:p>
        </p:txBody>
      </p:sp>
      <p:pic>
        <p:nvPicPr>
          <p:cNvPr id="191" name="Google Shape;19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154" r="11154" t="0"/>
          <a:stretch/>
        </p:blipFill>
        <p:spPr>
          <a:xfrm>
            <a:off x="7420749" y="0"/>
            <a:ext cx="477125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88292" y="1240306"/>
            <a:ext cx="6976997" cy="5617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</a:rPr>
              <a:t>OceanPractices broadly supports Ocean Decade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2000"/>
              <a:t>Expanding work with developing nations, remote regions and Indigenous Peoples: Africa, Arctic, South Pacific, …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</a:rPr>
              <a:t>New ADAPT Project  started in the Caribbean supported by NORAD funding through IOC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</a:rPr>
              <a:t>Broader inclusion of ECOP, in OBPS leadership roles and as ambassadors for BP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</a:rPr>
              <a:t>Global level for access to best practices in multiple languages (Ocean Decade project)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</a:rPr>
              <a:t>Reflections on Best practices &amp; Standards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GB" sz="2000">
                <a:solidFill>
                  <a:srgbClr val="000000"/>
                </a:solidFill>
              </a:rPr>
              <a:t>Federated Network of methodological management systems pilot to be inplace 2024</a:t>
            </a:r>
            <a:endParaRPr/>
          </a:p>
        </p:txBody>
      </p:sp>
      <p:sp>
        <p:nvSpPr>
          <p:cNvPr id="193" name="Google Shape;193;p28"/>
          <p:cNvSpPr/>
          <p:nvPr/>
        </p:nvSpPr>
        <p:spPr>
          <a:xfrm>
            <a:off x="3307625" y="177483"/>
            <a:ext cx="67683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-373525" y="4266225"/>
            <a:ext cx="7065300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88300" y="5066825"/>
            <a:ext cx="6678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ctrTitle"/>
          </p:nvPr>
        </p:nvSpPr>
        <p:spPr>
          <a:xfrm>
            <a:off x="1004700" y="1953875"/>
            <a:ext cx="3288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 sz="5000"/>
              <a:t>Thank you</a:t>
            </a:r>
            <a:endParaRPr sz="5000"/>
          </a:p>
        </p:txBody>
      </p:sp>
      <p:sp>
        <p:nvSpPr>
          <p:cNvPr id="201" name="Google Shape;201;p29"/>
          <p:cNvSpPr txBox="1"/>
          <p:nvPr>
            <p:ph idx="1" type="subTitle"/>
          </p:nvPr>
        </p:nvSpPr>
        <p:spPr>
          <a:xfrm>
            <a:off x="1075275" y="2871725"/>
            <a:ext cx="36348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oceanbestpractices.org</a:t>
            </a:r>
            <a:endParaRPr/>
          </a:p>
        </p:txBody>
      </p:sp>
      <p:pic>
        <p:nvPicPr>
          <p:cNvPr id="202" name="Google Shape;202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500" r="12500" t="0"/>
          <a:stretch/>
        </p:blipFill>
        <p:spPr>
          <a:xfrm>
            <a:off x="5746050" y="0"/>
            <a:ext cx="6399150" cy="685800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03" name="Google Shape;203;p29"/>
          <p:cNvSpPr txBox="1"/>
          <p:nvPr/>
        </p:nvSpPr>
        <p:spPr>
          <a:xfrm>
            <a:off x="9472613" y="6972300"/>
            <a:ext cx="27109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credit: Tommy Bornmnan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3275" y="3554650"/>
            <a:ext cx="1806226" cy="180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Collins, Forest</dc:creator>
</cp:coreProperties>
</file>