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4"/>
    <p:sldMasterId id="2147483648" r:id="rId5"/>
    <p:sldMasterId id="2147483678" r:id="rId6"/>
  </p:sldMasterIdLst>
  <p:notesMasterIdLst>
    <p:notesMasterId r:id="rId15"/>
  </p:notesMasterIdLst>
  <p:handoutMasterIdLst>
    <p:handoutMasterId r:id="rId16"/>
  </p:handoutMasterIdLst>
  <p:sldIdLst>
    <p:sldId id="258" r:id="rId7"/>
    <p:sldId id="257" r:id="rId8"/>
    <p:sldId id="260" r:id="rId9"/>
    <p:sldId id="261" r:id="rId10"/>
    <p:sldId id="262" r:id="rId11"/>
    <p:sldId id="263" r:id="rId12"/>
    <p:sldId id="264" r:id="rId13"/>
    <p:sldId id="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284424-2A35-F765-CF57-AF4CCCAA9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B2580-AD70-0447-CCDA-EC1CBA725C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F123AA-9FF0-4FE4-B9EC-405CAFB68EE3}" type="datetimeFigureOut">
              <a:rPr lang="en-AU" smtClean="0"/>
              <a:t>24/10/2023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D875D-D534-5D05-C918-335DB7F0E1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6972A-5C47-9C2E-9F61-29EEEA4E0A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232511-5C4A-498C-9D8F-CCDDAB394E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9823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7F9A4-2FAE-4C28-8C05-60AF0CBB96BD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E9790-DC95-4D44-A9F8-C345F71A0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0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1"/>
          <p:cNvSpPr/>
          <p:nvPr/>
        </p:nvSpPr>
        <p:spPr>
          <a:xfrm rot="10800000">
            <a:off x="518275" y="1074002"/>
            <a:ext cx="2423422" cy="9823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53" name="Google Shape;53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542361" y="150591"/>
            <a:ext cx="1232729" cy="1243643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1"/>
          <p:cNvSpPr/>
          <p:nvPr/>
        </p:nvSpPr>
        <p:spPr>
          <a:xfrm>
            <a:off x="0" y="6299142"/>
            <a:ext cx="12192000" cy="408268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65000" tIns="65000" rIns="65000" bIns="650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Webinar: Lessons Learnt during Exercise IOWave 2023</a:t>
            </a:r>
          </a:p>
        </p:txBody>
      </p:sp>
      <p:pic>
        <p:nvPicPr>
          <p:cNvPr id="4" name="Picture 3" descr="A logo of a running person and a person&#10;&#10;Description automatically generated">
            <a:extLst>
              <a:ext uri="{FF2B5EF4-FFF2-40B4-BE49-F238E27FC236}">
                <a16:creationId xmlns:a16="http://schemas.microsoft.com/office/drawing/2014/main" id="{CE6B5C23-1306-C832-BF01-93FD6DEBA5D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152" y="150590"/>
            <a:ext cx="970805" cy="116337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71544" y="216362"/>
            <a:ext cx="1999700" cy="95192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5"/>
          <p:cNvSpPr/>
          <p:nvPr/>
        </p:nvSpPr>
        <p:spPr>
          <a:xfrm rot="5400000">
            <a:off x="1721007" y="3812568"/>
            <a:ext cx="1639614" cy="11048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15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92586" y="2282410"/>
            <a:ext cx="2070546" cy="20089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/>
          <p:nvPr/>
        </p:nvSpPr>
        <p:spPr>
          <a:xfrm rot="5400000">
            <a:off x="4884289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 descr="A logo of a running person and a person&#10;&#10;Description automatically generated">
            <a:extLst>
              <a:ext uri="{FF2B5EF4-FFF2-40B4-BE49-F238E27FC236}">
                <a16:creationId xmlns:a16="http://schemas.microsoft.com/office/drawing/2014/main" id="{D6C74434-E7EF-03C0-4A98-B100DC0E318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334" y="2394175"/>
            <a:ext cx="1583143" cy="189716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9088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/>
          <p:nvPr/>
        </p:nvSpPr>
        <p:spPr>
          <a:xfrm>
            <a:off x="838200" y="6356349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23/09/2021</a:t>
            </a: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6"/>
          <p:cNvSpPr/>
          <p:nvPr/>
        </p:nvSpPr>
        <p:spPr>
          <a:xfrm>
            <a:off x="0" y="0"/>
            <a:ext cx="2396836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6"/>
          <p:cNvSpPr/>
          <p:nvPr/>
        </p:nvSpPr>
        <p:spPr>
          <a:xfrm rot="5400000">
            <a:off x="1974074" y="3090727"/>
            <a:ext cx="1328398" cy="12577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6"/>
          <p:cNvSpPr/>
          <p:nvPr/>
        </p:nvSpPr>
        <p:spPr>
          <a:xfrm>
            <a:off x="0" y="0"/>
            <a:ext cx="2445868" cy="6858000"/>
          </a:xfrm>
          <a:prstGeom prst="rect">
            <a:avLst/>
          </a:prstGeom>
          <a:solidFill>
            <a:srgbClr val="0069B4"/>
          </a:solidFill>
          <a:ln w="12700" cap="flat" cmpd="sng">
            <a:solidFill>
              <a:srgbClr val="41B7C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6"/>
          <p:cNvSpPr/>
          <p:nvPr/>
        </p:nvSpPr>
        <p:spPr>
          <a:xfrm>
            <a:off x="2529840" y="2716523"/>
            <a:ext cx="7532914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9B4"/>
              </a:buClr>
              <a:buSzPts val="7000"/>
              <a:buFont typeface="Arial"/>
              <a:buNone/>
            </a:pPr>
            <a:r>
              <a:rPr lang="en-US" sz="7000" b="1" i="0" u="none" strike="noStrike" cap="none">
                <a:solidFill>
                  <a:srgbClr val="0069B4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7000" b="1" i="0" u="none" strike="noStrike" cap="none">
              <a:solidFill>
                <a:srgbClr val="0069B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36"/>
          <p:cNvSpPr/>
          <p:nvPr/>
        </p:nvSpPr>
        <p:spPr>
          <a:xfrm rot="5400000">
            <a:off x="1001943" y="3379881"/>
            <a:ext cx="2423422" cy="982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5000" tIns="65000" rIns="65000" bIns="650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Google Shape;53;p21">
            <a:extLst>
              <a:ext uri="{FF2B5EF4-FFF2-40B4-BE49-F238E27FC236}">
                <a16:creationId xmlns:a16="http://schemas.microsoft.com/office/drawing/2014/main" id="{3D635DB5-FCD1-7169-85A0-66369C0784F0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9542361" y="150591"/>
            <a:ext cx="1232729" cy="12436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logo of a running person and a person&#10;&#10;Description automatically generated">
            <a:extLst>
              <a:ext uri="{FF2B5EF4-FFF2-40B4-BE49-F238E27FC236}">
                <a16:creationId xmlns:a16="http://schemas.microsoft.com/office/drawing/2014/main" id="{8834E41B-DD37-F28C-5D4E-8E82B483C5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152" y="150590"/>
            <a:ext cx="970805" cy="116337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"/>
          <p:cNvSpPr/>
          <p:nvPr/>
        </p:nvSpPr>
        <p:spPr>
          <a:xfrm>
            <a:off x="6096000" y="895970"/>
            <a:ext cx="5645426" cy="550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Country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0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en-US" sz="2400" b="1" i="0" u="sng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Webinar: </a:t>
            </a:r>
          </a:p>
          <a:p>
            <a:pPr algn="ctr"/>
            <a:r>
              <a:rPr lang="en-US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Lessons Learnt during </a:t>
            </a:r>
          </a:p>
          <a:p>
            <a:pPr algn="ctr"/>
            <a:r>
              <a:rPr lang="en-US" sz="2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Exercise IOWave 2023</a:t>
            </a:r>
          </a:p>
          <a:p>
            <a:pPr algn="ctr"/>
            <a:endParaRPr lang="en-US" sz="24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en-US" sz="20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12 - 13 December 2023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05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C5859A9-89B8-B99E-70D5-D305C3375406}"/>
              </a:ext>
            </a:extLst>
          </p:cNvPr>
          <p:cNvSpPr txBox="1">
            <a:spLocks/>
          </p:cNvSpPr>
          <p:nvPr/>
        </p:nvSpPr>
        <p:spPr>
          <a:xfrm>
            <a:off x="656654" y="1102433"/>
            <a:ext cx="5690983" cy="4351338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buNone/>
            </a:pPr>
            <a:endParaRPr lang="en-US" sz="20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ID" sz="2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44B3E3-13A9-7B73-6F85-680DD377E244}"/>
              </a:ext>
            </a:extLst>
          </p:cNvPr>
          <p:cNvSpPr txBox="1"/>
          <p:nvPr/>
        </p:nvSpPr>
        <p:spPr>
          <a:xfrm>
            <a:off x="509047" y="527901"/>
            <a:ext cx="3802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Scenarios Exercised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648AA1-9297-84FB-1AD0-595F7578D9D9}"/>
              </a:ext>
            </a:extLst>
          </p:cNvPr>
          <p:cNvSpPr/>
          <p:nvPr/>
        </p:nvSpPr>
        <p:spPr>
          <a:xfrm>
            <a:off x="656654" y="1695114"/>
            <a:ext cx="458879" cy="461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6AE1C9-03F5-A2BF-61BD-6E5D6D7A9E1B}"/>
              </a:ext>
            </a:extLst>
          </p:cNvPr>
          <p:cNvSpPr/>
          <p:nvPr/>
        </p:nvSpPr>
        <p:spPr>
          <a:xfrm>
            <a:off x="678251" y="4104894"/>
            <a:ext cx="458879" cy="461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49CD798-91C7-8644-A54C-BD7129C72B51}"/>
              </a:ext>
            </a:extLst>
          </p:cNvPr>
          <p:cNvSpPr/>
          <p:nvPr/>
        </p:nvSpPr>
        <p:spPr>
          <a:xfrm>
            <a:off x="678251" y="3281381"/>
            <a:ext cx="458879" cy="461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4EDEE1-C780-B18B-DFC2-3072984698AC}"/>
              </a:ext>
            </a:extLst>
          </p:cNvPr>
          <p:cNvSpPr/>
          <p:nvPr/>
        </p:nvSpPr>
        <p:spPr>
          <a:xfrm>
            <a:off x="663499" y="2457868"/>
            <a:ext cx="458879" cy="461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E51724-5754-6417-B710-6AAD6A7D99D1}"/>
              </a:ext>
            </a:extLst>
          </p:cNvPr>
          <p:cNvSpPr txBox="1"/>
          <p:nvPr/>
        </p:nvSpPr>
        <p:spPr>
          <a:xfrm>
            <a:off x="1457608" y="1743093"/>
            <a:ext cx="2854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Andaman Trench (4 Oct)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0EDC90-8347-BB67-3085-02CBBF248296}"/>
              </a:ext>
            </a:extLst>
          </p:cNvPr>
          <p:cNvSpPr txBox="1"/>
          <p:nvPr/>
        </p:nvSpPr>
        <p:spPr>
          <a:xfrm>
            <a:off x="1457608" y="2504034"/>
            <a:ext cx="2854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Makran Trench (11 Oct)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4F559E-D4AD-09DA-436A-F6824DD4C7EB}"/>
              </a:ext>
            </a:extLst>
          </p:cNvPr>
          <p:cNvSpPr txBox="1"/>
          <p:nvPr/>
        </p:nvSpPr>
        <p:spPr>
          <a:xfrm>
            <a:off x="1528526" y="3278102"/>
            <a:ext cx="2854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Heard Island (18 Oct)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609868-4EE3-8A7D-880A-260A0C865DA8}"/>
              </a:ext>
            </a:extLst>
          </p:cNvPr>
          <p:cNvSpPr txBox="1"/>
          <p:nvPr/>
        </p:nvSpPr>
        <p:spPr>
          <a:xfrm>
            <a:off x="1520115" y="4052170"/>
            <a:ext cx="2854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Java Trench (25 Oct)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202DC7D-F1BB-3FB3-C803-416A30A8CBE3}"/>
              </a:ext>
            </a:extLst>
          </p:cNvPr>
          <p:cNvSpPr txBox="1"/>
          <p:nvPr/>
        </p:nvSpPr>
        <p:spPr>
          <a:xfrm>
            <a:off x="5413971" y="2035369"/>
            <a:ext cx="4771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Please insert logos of participating organisations here.</a:t>
            </a:r>
          </a:p>
        </p:txBody>
      </p:sp>
    </p:spTree>
    <p:extLst>
      <p:ext uri="{BB962C8B-B14F-4D97-AF65-F5344CB8AC3E}">
        <p14:creationId xmlns:p14="http://schemas.microsoft.com/office/powerpoint/2010/main" val="78197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E2A34-EA87-1C0B-8416-6808506C8E0B}"/>
              </a:ext>
            </a:extLst>
          </p:cNvPr>
          <p:cNvSpPr txBox="1"/>
          <p:nvPr/>
        </p:nvSpPr>
        <p:spPr>
          <a:xfrm>
            <a:off x="509047" y="527901"/>
            <a:ext cx="3802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Exercise Participants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3A681-4799-0285-F39D-728B53383993}"/>
              </a:ext>
            </a:extLst>
          </p:cNvPr>
          <p:cNvSpPr txBox="1"/>
          <p:nvPr/>
        </p:nvSpPr>
        <p:spPr>
          <a:xfrm>
            <a:off x="597529" y="1702051"/>
            <a:ext cx="8410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800" dirty="0"/>
              <a:t>Please explain which </a:t>
            </a:r>
            <a:r>
              <a:rPr lang="en-GB" sz="1800" b="1" dirty="0"/>
              <a:t>segments of your society </a:t>
            </a:r>
            <a:r>
              <a:rPr lang="en-GB" sz="1800" dirty="0"/>
              <a:t>participated in the exercise (</a:t>
            </a:r>
            <a:r>
              <a:rPr lang="en-GB" sz="1800" i="1" dirty="0"/>
              <a:t>number of people, were communities exercised, if so, please provide names of the communities and which specific sectoral groups were involved (i.e., schools, people-with-disabilities, private sector / businesses, elderly</a:t>
            </a:r>
            <a:r>
              <a:rPr lang="en-GB" sz="1800" dirty="0"/>
              <a:t>))</a:t>
            </a:r>
            <a:endParaRPr lang="id-ID" sz="1800" i="1" dirty="0"/>
          </a:p>
        </p:txBody>
      </p:sp>
    </p:spTree>
    <p:extLst>
      <p:ext uri="{BB962C8B-B14F-4D97-AF65-F5344CB8AC3E}">
        <p14:creationId xmlns:p14="http://schemas.microsoft.com/office/powerpoint/2010/main" val="10006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E2A34-EA87-1C0B-8416-6808506C8E0B}"/>
              </a:ext>
            </a:extLst>
          </p:cNvPr>
          <p:cNvSpPr txBox="1"/>
          <p:nvPr/>
        </p:nvSpPr>
        <p:spPr>
          <a:xfrm>
            <a:off x="509046" y="527901"/>
            <a:ext cx="73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National Tsunami Warning &amp; Mitigation System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3A681-4799-0285-F39D-728B53383993}"/>
              </a:ext>
            </a:extLst>
          </p:cNvPr>
          <p:cNvSpPr txBox="1"/>
          <p:nvPr/>
        </p:nvSpPr>
        <p:spPr>
          <a:xfrm>
            <a:off x="597529" y="1702051"/>
            <a:ext cx="84106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i="1" dirty="0"/>
              <a:t>Please elaborate briefly on the Tsunami Warning &amp; Mitigation System in your country, organisations involved in the warning chain, </a:t>
            </a:r>
            <a:r>
              <a:rPr lang="en-US" sz="1800" i="1" dirty="0" err="1"/>
              <a:t>organisation</a:t>
            </a:r>
            <a:r>
              <a:rPr lang="en-US" sz="1800" i="1" dirty="0"/>
              <a:t> responsible for issuing the warning, who is responsible in calling for evacuation, etc. What initiatives are used to help prepare at-risk communities (e.g., UNESCO-IOC Tsunami Ready Recognition Programme or similar national initiatives?)</a:t>
            </a:r>
            <a:endParaRPr lang="id-ID" sz="1800" i="1" dirty="0"/>
          </a:p>
        </p:txBody>
      </p:sp>
    </p:spTree>
    <p:extLst>
      <p:ext uri="{BB962C8B-B14F-4D97-AF65-F5344CB8AC3E}">
        <p14:creationId xmlns:p14="http://schemas.microsoft.com/office/powerpoint/2010/main" val="358996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E2A34-EA87-1C0B-8416-6808506C8E0B}"/>
              </a:ext>
            </a:extLst>
          </p:cNvPr>
          <p:cNvSpPr txBox="1"/>
          <p:nvPr/>
        </p:nvSpPr>
        <p:spPr>
          <a:xfrm>
            <a:off x="509046" y="527901"/>
            <a:ext cx="73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National Organisation of Exercise IOWave23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3A681-4799-0285-F39D-728B53383993}"/>
              </a:ext>
            </a:extLst>
          </p:cNvPr>
          <p:cNvSpPr txBox="1"/>
          <p:nvPr/>
        </p:nvSpPr>
        <p:spPr>
          <a:xfrm>
            <a:off x="597529" y="1702051"/>
            <a:ext cx="10148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en-US" sz="1800" i="1" dirty="0"/>
              <a:t>Please elaborate briefly </a:t>
            </a:r>
            <a:r>
              <a:rPr lang="en-GB" sz="1800" i="1" dirty="0"/>
              <a:t>on how the exercise was organised and conducted in your country:</a:t>
            </a:r>
          </a:p>
          <a:p>
            <a:pPr lvl="0" algn="ctr" fontAlgn="base"/>
            <a:r>
              <a:rPr lang="en-GB" sz="1800" i="1" dirty="0"/>
              <a:t>How was it planned?</a:t>
            </a:r>
          </a:p>
          <a:p>
            <a:pPr lvl="0" algn="ctr" fontAlgn="base"/>
            <a:r>
              <a:rPr lang="en-GB" sz="1800" i="1" dirty="0"/>
              <a:t>How was it executed? </a:t>
            </a:r>
          </a:p>
          <a:p>
            <a:pPr lvl="0" algn="ctr" fontAlgn="base"/>
            <a:r>
              <a:rPr lang="en-GB" sz="1800" i="1" dirty="0"/>
              <a:t>Was the exercise used to evaluate Tsunami Ready or similar indicators in your country?</a:t>
            </a:r>
          </a:p>
          <a:p>
            <a:pPr lvl="0" algn="ctr" fontAlgn="base"/>
            <a:r>
              <a:rPr lang="en-GB" sz="1800" i="1" dirty="0"/>
              <a:t>Summary of what happened during the exercise</a:t>
            </a:r>
          </a:p>
        </p:txBody>
      </p:sp>
    </p:spTree>
    <p:extLst>
      <p:ext uri="{BB962C8B-B14F-4D97-AF65-F5344CB8AC3E}">
        <p14:creationId xmlns:p14="http://schemas.microsoft.com/office/powerpoint/2010/main" val="155847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E2A34-EA87-1C0B-8416-6808506C8E0B}"/>
              </a:ext>
            </a:extLst>
          </p:cNvPr>
          <p:cNvSpPr txBox="1"/>
          <p:nvPr/>
        </p:nvSpPr>
        <p:spPr>
          <a:xfrm>
            <a:off x="509046" y="527901"/>
            <a:ext cx="73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Lessons Learnt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3A681-4799-0285-F39D-728B53383993}"/>
              </a:ext>
            </a:extLst>
          </p:cNvPr>
          <p:cNvSpPr txBox="1"/>
          <p:nvPr/>
        </p:nvSpPr>
        <p:spPr>
          <a:xfrm>
            <a:off x="597529" y="1702051"/>
            <a:ext cx="8410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800" dirty="0"/>
              <a:t>What worked well? And what are the areas of improvement? </a:t>
            </a:r>
          </a:p>
          <a:p>
            <a:pPr algn="l"/>
            <a:r>
              <a:rPr lang="en-GB" sz="1800" dirty="0"/>
              <a:t>How can more at-risk communities be involved in future exercises?</a:t>
            </a:r>
          </a:p>
        </p:txBody>
      </p:sp>
    </p:spTree>
    <p:extLst>
      <p:ext uri="{BB962C8B-B14F-4D97-AF65-F5344CB8AC3E}">
        <p14:creationId xmlns:p14="http://schemas.microsoft.com/office/powerpoint/2010/main" val="3421858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3E2A34-EA87-1C0B-8416-6808506C8E0B}"/>
              </a:ext>
            </a:extLst>
          </p:cNvPr>
          <p:cNvSpPr txBox="1"/>
          <p:nvPr/>
        </p:nvSpPr>
        <p:spPr>
          <a:xfrm>
            <a:off x="509046" y="527901"/>
            <a:ext cx="7340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chemeClr val="accent5">
                    <a:lumMod val="75000"/>
                  </a:schemeClr>
                </a:solidFill>
              </a:rPr>
              <a:t>Images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3A681-4799-0285-F39D-728B53383993}"/>
              </a:ext>
            </a:extLst>
          </p:cNvPr>
          <p:cNvSpPr txBox="1"/>
          <p:nvPr/>
        </p:nvSpPr>
        <p:spPr>
          <a:xfrm>
            <a:off x="597529" y="1702051"/>
            <a:ext cx="84106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Please insert 2-3 photos representing the activity of the warning system and community participation in Exercise IOWave23 in your country</a:t>
            </a:r>
          </a:p>
          <a:p>
            <a:endParaRPr lang="en-US" sz="1400" b="1" dirty="0"/>
          </a:p>
          <a:p>
            <a:r>
              <a:rPr lang="en-US" sz="1400" i="1" dirty="0"/>
              <a:t>Please provide a caption to explain each photo</a:t>
            </a:r>
            <a:endParaRPr lang="id-ID" sz="1400" i="1" dirty="0"/>
          </a:p>
        </p:txBody>
      </p:sp>
    </p:spTree>
    <p:extLst>
      <p:ext uri="{BB962C8B-B14F-4D97-AF65-F5344CB8AC3E}">
        <p14:creationId xmlns:p14="http://schemas.microsoft.com/office/powerpoint/2010/main" val="2085735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9582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9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0dd3632-d040-4b51-91d1-94a4551c20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427D68361EF0489683988D898C2314" ma:contentTypeVersion="17" ma:contentTypeDescription="Create a new document." ma:contentTypeScope="" ma:versionID="d7f25cff1ca9cde41da785c1e3d49e1e">
  <xsd:schema xmlns:xsd="http://www.w3.org/2001/XMLSchema" xmlns:xs="http://www.w3.org/2001/XMLSchema" xmlns:p="http://schemas.microsoft.com/office/2006/metadata/properties" xmlns:ns3="00dd3632-d040-4b51-91d1-94a4551c204a" xmlns:ns4="355e8bb8-8835-4530-81fa-3fdf4ed09438" targetNamespace="http://schemas.microsoft.com/office/2006/metadata/properties" ma:root="true" ma:fieldsID="fb416d06c693e68a921bf7181b43fa31" ns3:_="" ns4:_="">
    <xsd:import namespace="00dd3632-d040-4b51-91d1-94a4551c204a"/>
    <xsd:import namespace="355e8bb8-8835-4530-81fa-3fdf4ed094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dd3632-d040-4b51-91d1-94a4551c20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5e8bb8-8835-4530-81fa-3fdf4ed094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801EF6-648C-4E56-95B8-2C85E42D468D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00dd3632-d040-4b51-91d1-94a4551c204a"/>
    <ds:schemaRef ds:uri="http://schemas.microsoft.com/office/infopath/2007/PartnerControls"/>
    <ds:schemaRef ds:uri="355e8bb8-8835-4530-81fa-3fdf4ed0943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16B19DA-93F5-4F20-A667-96029F9548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dd3632-d040-4b51-91d1-94a4551c204a"/>
    <ds:schemaRef ds:uri="355e8bb8-8835-4530-81fa-3fdf4ed094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C75670-6038-480A-8D02-0D484542C09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279</Words>
  <Application>Microsoft Office PowerPoint</Application>
  <PresentationFormat>Widescreen</PresentationFormat>
  <Paragraphs>38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Roboto</vt:lpstr>
      <vt:lpstr>1_Office Theme</vt:lpstr>
      <vt:lpstr>9_Custom Design</vt:lpstr>
      <vt:lpstr>7_Custom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Bailey, Rick</dc:creator>
  <cp:lastModifiedBy>Bailey, Rick</cp:lastModifiedBy>
  <cp:revision>5</cp:revision>
  <dcterms:created xsi:type="dcterms:W3CDTF">2023-06-12T22:38:49Z</dcterms:created>
  <dcterms:modified xsi:type="dcterms:W3CDTF">2023-10-24T04:48:54Z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0x01010069427D68361EF0489683988D898C2314</vt:lpwstr>
  </property>
</Properties>
</file>