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60" r:id="rId2"/>
    <p:sldId id="720" r:id="rId3"/>
    <p:sldId id="262" r:id="rId4"/>
    <p:sldId id="261" r:id="rId5"/>
    <p:sldId id="330" r:id="rId6"/>
    <p:sldId id="4115" r:id="rId7"/>
    <p:sldId id="267" r:id="rId8"/>
    <p:sldId id="271" r:id="rId9"/>
    <p:sldId id="275" r:id="rId10"/>
    <p:sldId id="311" r:id="rId11"/>
    <p:sldId id="312" r:id="rId12"/>
    <p:sldId id="313" r:id="rId13"/>
    <p:sldId id="314" r:id="rId14"/>
    <p:sldId id="293" r:id="rId15"/>
    <p:sldId id="329" r:id="rId16"/>
    <p:sldId id="316" r:id="rId17"/>
    <p:sldId id="317" r:id="rId18"/>
    <p:sldId id="318" r:id="rId19"/>
    <p:sldId id="319" r:id="rId20"/>
    <p:sldId id="322" r:id="rId21"/>
    <p:sldId id="321" r:id="rId22"/>
    <p:sldId id="294" r:id="rId23"/>
    <p:sldId id="323" r:id="rId24"/>
    <p:sldId id="4119" r:id="rId25"/>
    <p:sldId id="324" r:id="rId26"/>
    <p:sldId id="326" r:id="rId27"/>
    <p:sldId id="4121" r:id="rId28"/>
    <p:sldId id="4120" r:id="rId29"/>
    <p:sldId id="4122" r:id="rId30"/>
    <p:sldId id="4123" r:id="rId31"/>
    <p:sldId id="4124" r:id="rId32"/>
    <p:sldId id="327" r:id="rId33"/>
    <p:sldId id="303" r:id="rId34"/>
    <p:sldId id="328" r:id="rId35"/>
    <p:sldId id="325"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23" autoAdjust="0"/>
    <p:restoredTop sz="94660"/>
  </p:normalViewPr>
  <p:slideViewPr>
    <p:cSldViewPr snapToGrid="0">
      <p:cViewPr varScale="1">
        <p:scale>
          <a:sx n="106" d="100"/>
          <a:sy n="106" d="100"/>
        </p:scale>
        <p:origin x="53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218ABD-BD1D-43E7-B83F-838262DF69CB}" type="doc">
      <dgm:prSet loTypeId="urn:microsoft.com/office/officeart/2005/8/layout/vList3" loCatId="picture" qsTypeId="urn:microsoft.com/office/officeart/2005/8/quickstyle/simple1" qsCatId="simple" csTypeId="urn:microsoft.com/office/officeart/2005/8/colors/accent1_2" csCatId="accent1" phldr="1"/>
      <dgm:spPr/>
    </dgm:pt>
    <dgm:pt modelId="{B256430E-C975-4CD0-9FC6-32B89106327F}">
      <dgm:prSet phldrT="[Text]" custT="1"/>
      <dgm:spPr>
        <a:solidFill>
          <a:srgbClr val="00B0F0"/>
        </a:solidFill>
      </dgm:spPr>
      <dgm:t>
        <a:bodyPr/>
        <a:lstStyle/>
        <a:p>
          <a:pPr marL="265113" indent="-265113" algn="just">
            <a:buFont typeface="+mj-lt"/>
            <a:buAutoNum type="romanLcPeriod"/>
          </a:pPr>
          <a:r>
            <a:rPr lang="en-US" sz="1600" b="1" dirty="0">
              <a:solidFill>
                <a:srgbClr val="FFFF00"/>
              </a:solidFill>
              <a:latin typeface="Gill Sans Nova" panose="020B0602020104020203" pitchFamily="34" charset="0"/>
            </a:rPr>
            <a:t>1. Tsunami Risk Knowledge: </a:t>
          </a:r>
          <a:r>
            <a:rPr lang="en-US" sz="1600" b="1" dirty="0">
              <a:solidFill>
                <a:schemeClr val="tx1"/>
              </a:solidFill>
              <a:latin typeface="Gill Sans Nova" panose="020B0602020104020203" pitchFamily="34" charset="0"/>
            </a:rPr>
            <a:t>Identify and </a:t>
          </a:r>
          <a:r>
            <a:rPr lang="en-US" sz="1600" b="1" dirty="0" err="1">
              <a:solidFill>
                <a:schemeClr val="tx1"/>
              </a:solidFill>
              <a:latin typeface="Gill Sans Nova" panose="020B0602020104020203" pitchFamily="34" charset="0"/>
            </a:rPr>
            <a:t>prioritise</a:t>
          </a:r>
          <a:r>
            <a:rPr lang="en-US" sz="1600" b="1" dirty="0">
              <a:solidFill>
                <a:schemeClr val="tx1"/>
              </a:solidFill>
              <a:latin typeface="Gill Sans Nova" panose="020B0602020104020203" pitchFamily="34" charset="0"/>
            </a:rPr>
            <a:t> at-risk communities</a:t>
          </a:r>
          <a:endParaRPr lang="en-IN" sz="1600" b="0" dirty="0">
            <a:solidFill>
              <a:schemeClr val="tx1"/>
            </a:solidFill>
          </a:endParaRPr>
        </a:p>
      </dgm:t>
    </dgm:pt>
    <dgm:pt modelId="{759E5AFF-E0ED-4D3D-83B0-6AE1FF395D84}" type="parTrans" cxnId="{65AA90F3-30B3-408D-8066-EB6034291CDB}">
      <dgm:prSet/>
      <dgm:spPr/>
      <dgm:t>
        <a:bodyPr/>
        <a:lstStyle/>
        <a:p>
          <a:endParaRPr lang="en-IN"/>
        </a:p>
      </dgm:t>
    </dgm:pt>
    <dgm:pt modelId="{8E4224FD-9BBD-4CDB-B441-47EC2E2AD28D}" type="sibTrans" cxnId="{65AA90F3-30B3-408D-8066-EB6034291CDB}">
      <dgm:prSet/>
      <dgm:spPr/>
      <dgm:t>
        <a:bodyPr/>
        <a:lstStyle/>
        <a:p>
          <a:endParaRPr lang="en-IN"/>
        </a:p>
      </dgm:t>
    </dgm:pt>
    <dgm:pt modelId="{8DBDC41F-9554-404A-A82A-64D772B0333A}">
      <dgm:prSet phldrT="[Text]" custT="1"/>
      <dgm:spPr>
        <a:solidFill>
          <a:srgbClr val="00B0F0"/>
        </a:solidFill>
      </dgm:spPr>
      <dgm:t>
        <a:bodyPr/>
        <a:lstStyle/>
        <a:p>
          <a:pPr marL="265113" indent="-265113" algn="just">
            <a:buFont typeface="+mj-lt"/>
            <a:buAutoNum type="romanLcPeriod"/>
          </a:pPr>
          <a:r>
            <a:rPr lang="en-US" sz="1600" b="1" dirty="0">
              <a:solidFill>
                <a:srgbClr val="FFFF00"/>
              </a:solidFill>
              <a:latin typeface="Gill Sans Nova" panose="020B0602020104020203" pitchFamily="34" charset="0"/>
            </a:rPr>
            <a:t>2. Tsunami </a:t>
          </a:r>
          <a:r>
            <a:rPr lang="en-IN" sz="1600" b="1" dirty="0">
              <a:solidFill>
                <a:srgbClr val="FFFF00"/>
              </a:solidFill>
              <a:latin typeface="Gill Sans Nova" panose="020B0602020104020203" pitchFamily="34" charset="0"/>
            </a:rPr>
            <a:t>Detection, Analysis and Forecasting: </a:t>
          </a:r>
          <a:r>
            <a:rPr lang="en-US" sz="1600" b="1" dirty="0">
              <a:solidFill>
                <a:schemeClr val="tx1"/>
              </a:solidFill>
              <a:latin typeface="Gill Sans Nova" panose="020B0602020104020203" pitchFamily="34" charset="0"/>
            </a:rPr>
            <a:t>Expand existing, and deploy new observing technologies and warning systems </a:t>
          </a:r>
          <a:endParaRPr lang="en-IN" sz="1600" b="1" dirty="0">
            <a:solidFill>
              <a:srgbClr val="FFFF00"/>
            </a:solidFill>
            <a:latin typeface="Gill Sans Nova" panose="020B0602020104020203" pitchFamily="34" charset="0"/>
          </a:endParaRPr>
        </a:p>
      </dgm:t>
    </dgm:pt>
    <dgm:pt modelId="{2DCDBF6F-C3B9-4E6F-9C92-BE36A77D5C9F}" type="parTrans" cxnId="{13EAFB67-F29B-41C8-83E7-2B154F750050}">
      <dgm:prSet/>
      <dgm:spPr/>
      <dgm:t>
        <a:bodyPr/>
        <a:lstStyle/>
        <a:p>
          <a:endParaRPr lang="en-IN"/>
        </a:p>
      </dgm:t>
    </dgm:pt>
    <dgm:pt modelId="{5030B3ED-9776-4554-8E3B-9098CA5E040C}" type="sibTrans" cxnId="{13EAFB67-F29B-41C8-83E7-2B154F750050}">
      <dgm:prSet/>
      <dgm:spPr/>
      <dgm:t>
        <a:bodyPr/>
        <a:lstStyle/>
        <a:p>
          <a:endParaRPr lang="en-IN"/>
        </a:p>
      </dgm:t>
    </dgm:pt>
    <dgm:pt modelId="{62AFA230-E039-4805-89DC-5373343FB4B6}">
      <dgm:prSet custT="1"/>
      <dgm:spPr>
        <a:solidFill>
          <a:srgbClr val="00B0F0"/>
        </a:solidFill>
      </dgm:spPr>
      <dgm:t>
        <a:bodyPr/>
        <a:lstStyle/>
        <a:p>
          <a:pPr marL="360363" indent="-360363" algn="just"/>
          <a:r>
            <a:rPr lang="en-US" sz="1600" b="1" kern="1200" dirty="0">
              <a:solidFill>
                <a:srgbClr val="FFFF00"/>
              </a:solidFill>
              <a:latin typeface="Gill Sans Nova" panose="020B0602020104020203" pitchFamily="34" charset="0"/>
            </a:rPr>
            <a:t>4. </a:t>
          </a:r>
          <a:r>
            <a:rPr lang="en-US" sz="1600" b="1" kern="1200" dirty="0">
              <a:solidFill>
                <a:srgbClr val="FFFF00"/>
              </a:solidFill>
              <a:latin typeface="Gill Sans Nova" panose="020B0602020104020203" pitchFamily="34" charset="0"/>
              <a:ea typeface="+mn-ea"/>
              <a:cs typeface="+mn-cs"/>
            </a:rPr>
            <a:t>Preparedness and Response Capabilities: </a:t>
          </a:r>
          <a:r>
            <a:rPr lang="en-US" sz="1600" b="1" kern="1200" dirty="0">
              <a:solidFill>
                <a:schemeClr val="tx1"/>
              </a:solidFill>
              <a:latin typeface="Gill Sans Nova" panose="020B0602020104020203" pitchFamily="34" charset="0"/>
            </a:rPr>
            <a:t>To build tsunami-resilient communities</a:t>
          </a:r>
          <a:r>
            <a:rPr lang="en-US" sz="1600" b="1" kern="1200" dirty="0">
              <a:solidFill>
                <a:srgbClr val="FFFF00"/>
              </a:solidFill>
              <a:latin typeface="Gill Sans Nova" panose="020B0602020104020203" pitchFamily="34" charset="0"/>
              <a:ea typeface="+mn-ea"/>
              <a:cs typeface="+mn-cs"/>
            </a:rPr>
            <a:t>  </a:t>
          </a:r>
        </a:p>
      </dgm:t>
    </dgm:pt>
    <dgm:pt modelId="{AF8BE525-C50A-477C-A25E-69516C0C133B}" type="parTrans" cxnId="{284B32F4-55F9-4B47-953F-A6D429B0531B}">
      <dgm:prSet/>
      <dgm:spPr/>
      <dgm:t>
        <a:bodyPr/>
        <a:lstStyle/>
        <a:p>
          <a:endParaRPr lang="en-IN"/>
        </a:p>
      </dgm:t>
    </dgm:pt>
    <dgm:pt modelId="{42E9A500-D9A5-42B0-9FB9-55140E398660}" type="sibTrans" cxnId="{284B32F4-55F9-4B47-953F-A6D429B0531B}">
      <dgm:prSet/>
      <dgm:spPr/>
      <dgm:t>
        <a:bodyPr/>
        <a:lstStyle/>
        <a:p>
          <a:endParaRPr lang="en-IN"/>
        </a:p>
      </dgm:t>
    </dgm:pt>
    <dgm:pt modelId="{5F1DA3B0-3598-4A90-B618-28F9AB3B74A4}">
      <dgm:prSet phldrT="[Text]" custT="1"/>
      <dgm:spPr>
        <a:solidFill>
          <a:srgbClr val="00B0F0"/>
        </a:solidFill>
      </dgm:spPr>
      <dgm:t>
        <a:bodyPr/>
        <a:lstStyle/>
        <a:p>
          <a:pPr marL="446088" indent="-446088" algn="just">
            <a:buFont typeface="+mj-lt"/>
            <a:buAutoNum type="romanLcPeriod"/>
          </a:pPr>
          <a:r>
            <a:rPr lang="en-US" sz="1600" b="1" kern="1200" dirty="0">
              <a:solidFill>
                <a:srgbClr val="FFFF00"/>
              </a:solidFill>
              <a:latin typeface="Gill Sans Nova" panose="020B0602020104020203" pitchFamily="34" charset="0"/>
              <a:ea typeface="+mn-ea"/>
              <a:cs typeface="+mn-cs"/>
            </a:rPr>
            <a:t>3. Warning, </a:t>
          </a:r>
          <a:r>
            <a:rPr lang="en-IN" sz="1600" b="1" kern="1200" dirty="0">
              <a:solidFill>
                <a:srgbClr val="FFFF00"/>
              </a:solidFill>
              <a:latin typeface="Gill Sans Nova" panose="020B0602020104020203" pitchFamily="34" charset="0"/>
              <a:ea typeface="+mn-ea"/>
              <a:cs typeface="+mn-cs"/>
            </a:rPr>
            <a:t>Dissemination and Communication: </a:t>
          </a:r>
          <a:r>
            <a:rPr lang="en-US" sz="1600" b="1" kern="1200" dirty="0">
              <a:solidFill>
                <a:schemeClr val="tx1"/>
              </a:solidFill>
              <a:latin typeface="Gill Sans Nova" panose="020B0602020104020203" pitchFamily="34" charset="0"/>
            </a:rPr>
            <a:t>Access to data, tools, communication platforms, protocols and training to effectively warn coastal and maritime communities</a:t>
          </a:r>
          <a:endParaRPr lang="en-IN" sz="1600" b="1" kern="1200" dirty="0">
            <a:solidFill>
              <a:srgbClr val="FFFF00"/>
            </a:solidFill>
            <a:latin typeface="Gill Sans Nova" panose="020B0602020104020203" pitchFamily="34" charset="0"/>
            <a:ea typeface="+mn-ea"/>
            <a:cs typeface="+mn-cs"/>
          </a:endParaRPr>
        </a:p>
      </dgm:t>
    </dgm:pt>
    <dgm:pt modelId="{315C4120-1E53-4AEB-A30C-634CB5E21EB9}" type="sibTrans" cxnId="{86E0F86E-BE80-4643-A7FA-4A457F35AF57}">
      <dgm:prSet/>
      <dgm:spPr/>
      <dgm:t>
        <a:bodyPr/>
        <a:lstStyle/>
        <a:p>
          <a:endParaRPr lang="en-IN"/>
        </a:p>
      </dgm:t>
    </dgm:pt>
    <dgm:pt modelId="{5F927493-45C6-4CFB-B3F0-54105585710E}" type="parTrans" cxnId="{86E0F86E-BE80-4643-A7FA-4A457F35AF57}">
      <dgm:prSet/>
      <dgm:spPr/>
      <dgm:t>
        <a:bodyPr/>
        <a:lstStyle/>
        <a:p>
          <a:endParaRPr lang="en-IN"/>
        </a:p>
      </dgm:t>
    </dgm:pt>
    <dgm:pt modelId="{1FC446D5-0096-441D-97BD-6B3476E6C665}">
      <dgm:prSet custT="1"/>
      <dgm:spPr>
        <a:solidFill>
          <a:srgbClr val="00B0F0"/>
        </a:solidFill>
      </dgm:spPr>
      <dgm:t>
        <a:bodyPr/>
        <a:lstStyle/>
        <a:p>
          <a:pPr marL="360363" indent="-360363" algn="just"/>
          <a:r>
            <a:rPr lang="en-US" sz="1600" b="1" dirty="0">
              <a:solidFill>
                <a:srgbClr val="FFFF00"/>
              </a:solidFill>
              <a:latin typeface="Gill Sans Nova" panose="020B0602020104020203" pitchFamily="34" charset="0"/>
            </a:rPr>
            <a:t> 5. Capacity Development, SIDS and LDCs, Multi-hazard Framework: </a:t>
          </a:r>
          <a:r>
            <a:rPr lang="en-US" sz="1600" b="1" dirty="0">
              <a:solidFill>
                <a:schemeClr val="tx1"/>
              </a:solidFill>
              <a:latin typeface="Gill Sans Nova" panose="020B0602020104020203" pitchFamily="34" charset="0"/>
            </a:rPr>
            <a:t>Underpinning elements</a:t>
          </a:r>
        </a:p>
      </dgm:t>
    </dgm:pt>
    <dgm:pt modelId="{9188E1C9-D104-487D-ABEE-EEAC6FF0D8E5}" type="parTrans" cxnId="{01A9C1E2-3B53-42CF-9B38-B2A115288D97}">
      <dgm:prSet/>
      <dgm:spPr/>
      <dgm:t>
        <a:bodyPr/>
        <a:lstStyle/>
        <a:p>
          <a:endParaRPr lang="en-IN"/>
        </a:p>
      </dgm:t>
    </dgm:pt>
    <dgm:pt modelId="{2EC96070-2A13-4EFE-8EE0-26A223010A8B}" type="sibTrans" cxnId="{01A9C1E2-3B53-42CF-9B38-B2A115288D97}">
      <dgm:prSet/>
      <dgm:spPr/>
      <dgm:t>
        <a:bodyPr/>
        <a:lstStyle/>
        <a:p>
          <a:endParaRPr lang="en-IN"/>
        </a:p>
      </dgm:t>
    </dgm:pt>
    <dgm:pt modelId="{AF5F2604-087B-49D9-8986-C62D25B42BE9}">
      <dgm:prSet custT="1"/>
      <dgm:spPr>
        <a:solidFill>
          <a:srgbClr val="00B0F0"/>
        </a:solidFill>
      </dgm:spPr>
      <dgm:t>
        <a:bodyPr/>
        <a:lstStyle/>
        <a:p>
          <a:pPr marL="360363" indent="-360363" algn="just"/>
          <a:r>
            <a:rPr lang="en-US" sz="1600" b="1" dirty="0">
              <a:solidFill>
                <a:srgbClr val="FFFF00"/>
              </a:solidFill>
              <a:latin typeface="Gill Sans Nova" panose="020B0602020104020203" pitchFamily="34" charset="0"/>
            </a:rPr>
            <a:t> 6. Governance and Pathways to Implementation</a:t>
          </a:r>
        </a:p>
      </dgm:t>
    </dgm:pt>
    <dgm:pt modelId="{DE4436D0-EBE4-4E43-8E53-E6646684EF22}" type="parTrans" cxnId="{B89995D7-0C1F-4BF9-9F07-AA1DD9A790D9}">
      <dgm:prSet/>
      <dgm:spPr/>
      <dgm:t>
        <a:bodyPr/>
        <a:lstStyle/>
        <a:p>
          <a:endParaRPr lang="en-IN"/>
        </a:p>
      </dgm:t>
    </dgm:pt>
    <dgm:pt modelId="{32215E6F-CDEA-4C73-97DB-ACDE7FC1BF2A}" type="sibTrans" cxnId="{B89995D7-0C1F-4BF9-9F07-AA1DD9A790D9}">
      <dgm:prSet/>
      <dgm:spPr/>
      <dgm:t>
        <a:bodyPr/>
        <a:lstStyle/>
        <a:p>
          <a:endParaRPr lang="en-IN"/>
        </a:p>
      </dgm:t>
    </dgm:pt>
    <dgm:pt modelId="{806A98E1-1506-449A-92ED-81DEE3CD88DD}" type="pres">
      <dgm:prSet presAssocID="{BB218ABD-BD1D-43E7-B83F-838262DF69CB}" presName="linearFlow" presStyleCnt="0">
        <dgm:presLayoutVars>
          <dgm:dir/>
          <dgm:resizeHandles val="exact"/>
        </dgm:presLayoutVars>
      </dgm:prSet>
      <dgm:spPr/>
    </dgm:pt>
    <dgm:pt modelId="{53894FB2-D68F-48BA-AFF9-98036A2E73AC}" type="pres">
      <dgm:prSet presAssocID="{B256430E-C975-4CD0-9FC6-32B89106327F}" presName="composite" presStyleCnt="0"/>
      <dgm:spPr/>
    </dgm:pt>
    <dgm:pt modelId="{769A61CF-A094-422E-964A-EA395EE7A08E}" type="pres">
      <dgm:prSet presAssocID="{B256430E-C975-4CD0-9FC6-32B89106327F}" presName="imgShp" presStyleLbl="fgImgPlace1" presStyleIdx="0" presStyleCnt="6" custScaleX="145144" custScaleY="149734" custLinFactX="-100000" custLinFactNeighborX="-12066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4000" b="-24000"/>
          </a:stretch>
        </a:blipFill>
      </dgm:spPr>
    </dgm:pt>
    <dgm:pt modelId="{8ED5AA91-3B28-477F-ADFA-F74ED3CEC6FC}" type="pres">
      <dgm:prSet presAssocID="{B256430E-C975-4CD0-9FC6-32B89106327F}" presName="txShp" presStyleLbl="node1" presStyleIdx="0" presStyleCnt="6" custScaleX="125663" custScaleY="109578" custLinFactNeighborX="1246" custLinFactNeighborY="-3255">
        <dgm:presLayoutVars>
          <dgm:bulletEnabled val="1"/>
        </dgm:presLayoutVars>
      </dgm:prSet>
      <dgm:spPr/>
    </dgm:pt>
    <dgm:pt modelId="{1B38B093-13D2-466F-9008-19B0A1A36C8D}" type="pres">
      <dgm:prSet presAssocID="{8E4224FD-9BBD-4CDB-B441-47EC2E2AD28D}" presName="spacing" presStyleCnt="0"/>
      <dgm:spPr/>
    </dgm:pt>
    <dgm:pt modelId="{2E0A5BA8-ED47-4DAD-A4CD-54611EC5AEE7}" type="pres">
      <dgm:prSet presAssocID="{8DBDC41F-9554-404A-A82A-64D772B0333A}" presName="composite" presStyleCnt="0"/>
      <dgm:spPr/>
    </dgm:pt>
    <dgm:pt modelId="{2115A817-EE4B-45D9-BBF1-F1F727EEA40C}" type="pres">
      <dgm:prSet presAssocID="{8DBDC41F-9554-404A-A82A-64D772B0333A}" presName="imgShp" presStyleLbl="fgImgPlace1" presStyleIdx="1" presStyleCnt="6" custScaleX="148301" custScaleY="147946" custLinFactX="-30484" custLinFactNeighborX="-100000" custLinFactNeighborY="-612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0" r="-10000"/>
          </a:stretch>
        </a:blipFill>
      </dgm:spPr>
    </dgm:pt>
    <dgm:pt modelId="{844E754E-765B-4700-B7A0-9D06546104A3}" type="pres">
      <dgm:prSet presAssocID="{8DBDC41F-9554-404A-A82A-64D772B0333A}" presName="txShp" presStyleLbl="node1" presStyleIdx="1" presStyleCnt="6" custScaleX="124670" custScaleY="159645" custLinFactNeighborX="5827" custLinFactNeighborY="-13004">
        <dgm:presLayoutVars>
          <dgm:bulletEnabled val="1"/>
        </dgm:presLayoutVars>
      </dgm:prSet>
      <dgm:spPr/>
    </dgm:pt>
    <dgm:pt modelId="{86511E32-E3FA-4EE3-9878-5127D79E50D4}" type="pres">
      <dgm:prSet presAssocID="{5030B3ED-9776-4554-8E3B-9098CA5E040C}" presName="spacing" presStyleCnt="0"/>
      <dgm:spPr/>
    </dgm:pt>
    <dgm:pt modelId="{1D19712E-FFB9-4A04-B362-3DE3DC3B9EBD}" type="pres">
      <dgm:prSet presAssocID="{5F1DA3B0-3598-4A90-B618-28F9AB3B74A4}" presName="composite" presStyleCnt="0"/>
      <dgm:spPr/>
    </dgm:pt>
    <dgm:pt modelId="{A1D27DE8-288B-4B45-88EC-6583E39A44C3}" type="pres">
      <dgm:prSet presAssocID="{5F1DA3B0-3598-4A90-B618-28F9AB3B74A4}" presName="imgShp" presStyleLbl="fgImgPlace1" presStyleIdx="2" presStyleCnt="6" custScaleX="148616" custScaleY="142013" custLinFactX="-100000" custLinFactNeighborX="-167512" custLinFactNeighborY="-99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44000" r="-44000"/>
          </a:stretch>
        </a:blipFill>
      </dgm:spPr>
    </dgm:pt>
    <dgm:pt modelId="{2F887186-65C9-467C-9181-846F05E15AED}" type="pres">
      <dgm:prSet presAssocID="{5F1DA3B0-3598-4A90-B618-28F9AB3B74A4}" presName="txShp" presStyleLbl="node1" presStyleIdx="2" presStyleCnt="6" custScaleX="137633" custScaleY="155722" custLinFactNeighborX="2576" custLinFactNeighborY="3916">
        <dgm:presLayoutVars>
          <dgm:bulletEnabled val="1"/>
        </dgm:presLayoutVars>
      </dgm:prSet>
      <dgm:spPr/>
    </dgm:pt>
    <dgm:pt modelId="{3C810B9E-4FD5-4DF3-9615-1D3D7FA51D8E}" type="pres">
      <dgm:prSet presAssocID="{315C4120-1E53-4AEB-A30C-634CB5E21EB9}" presName="spacing" presStyleCnt="0"/>
      <dgm:spPr/>
    </dgm:pt>
    <dgm:pt modelId="{E200B8FA-663F-49DD-8B7B-3AEFD8E0A81E}" type="pres">
      <dgm:prSet presAssocID="{62AFA230-E039-4805-89DC-5373343FB4B6}" presName="composite" presStyleCnt="0"/>
      <dgm:spPr/>
    </dgm:pt>
    <dgm:pt modelId="{E2C28E37-9CE2-4061-8C66-8C95E6AA3CC0}" type="pres">
      <dgm:prSet presAssocID="{62AFA230-E039-4805-89DC-5373343FB4B6}" presName="imgShp" presStyleLbl="fgImgPlace1" presStyleIdx="3" presStyleCnt="6" custScaleX="150018" custScaleY="150390" custLinFactNeighborX="-95689" custLinFactNeighborY="862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9000" r="-39000"/>
          </a:stretch>
        </a:blipFill>
      </dgm:spPr>
    </dgm:pt>
    <dgm:pt modelId="{AC0ED4D8-01F7-429F-99AE-1804166EA4D6}" type="pres">
      <dgm:prSet presAssocID="{62AFA230-E039-4805-89DC-5373343FB4B6}" presName="txShp" presStyleLbl="node1" presStyleIdx="3" presStyleCnt="6" custScaleX="128677" custScaleY="100680" custLinFactNeighborX="9081" custLinFactNeighborY="5100">
        <dgm:presLayoutVars>
          <dgm:bulletEnabled val="1"/>
        </dgm:presLayoutVars>
      </dgm:prSet>
      <dgm:spPr/>
    </dgm:pt>
    <dgm:pt modelId="{64DBDFD3-0D2D-490A-9469-539561A43DC6}" type="pres">
      <dgm:prSet presAssocID="{42E9A500-D9A5-42B0-9FB9-55140E398660}" presName="spacing" presStyleCnt="0"/>
      <dgm:spPr/>
    </dgm:pt>
    <dgm:pt modelId="{64525124-42F8-4F51-B107-7BB0D5F28747}" type="pres">
      <dgm:prSet presAssocID="{1FC446D5-0096-441D-97BD-6B3476E6C665}" presName="composite" presStyleCnt="0"/>
      <dgm:spPr/>
    </dgm:pt>
    <dgm:pt modelId="{AD001730-5AE7-4DC0-B970-44A2D43600A1}" type="pres">
      <dgm:prSet presAssocID="{1FC446D5-0096-441D-97BD-6B3476E6C665}" presName="imgShp" presStyleLbl="fgImgPlace1" presStyleIdx="4" presStyleCnt="6" custScaleX="150008" custScaleY="144765" custLinFactX="-100000" custLinFactNeighborX="-108139" custLinFactNeighborY="-9191"/>
      <dgm:spPr>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dgm:spPr>
    </dgm:pt>
    <dgm:pt modelId="{8C6CAA5F-A6A5-44D5-83FC-DCE4B1FD764F}" type="pres">
      <dgm:prSet presAssocID="{1FC446D5-0096-441D-97BD-6B3476E6C665}" presName="txShp" presStyleLbl="node1" presStyleIdx="4" presStyleCnt="6" custScaleX="124496" custScaleY="102725" custLinFactNeighborX="1507" custLinFactNeighborY="-7638">
        <dgm:presLayoutVars>
          <dgm:bulletEnabled val="1"/>
        </dgm:presLayoutVars>
      </dgm:prSet>
      <dgm:spPr/>
    </dgm:pt>
    <dgm:pt modelId="{9EC11D5C-6D93-475C-BD27-1185963EF333}" type="pres">
      <dgm:prSet presAssocID="{2EC96070-2A13-4EFE-8EE0-26A223010A8B}" presName="spacing" presStyleCnt="0"/>
      <dgm:spPr/>
    </dgm:pt>
    <dgm:pt modelId="{7A7CB88E-FE9A-43BA-8FBC-C0A2372B3613}" type="pres">
      <dgm:prSet presAssocID="{AF5F2604-087B-49D9-8986-C62D25B42BE9}" presName="composite" presStyleCnt="0"/>
      <dgm:spPr/>
    </dgm:pt>
    <dgm:pt modelId="{B72BF655-A5F2-4C01-9329-715248B98D02}" type="pres">
      <dgm:prSet presAssocID="{AF5F2604-087B-49D9-8986-C62D25B42BE9}" presName="imgShp" presStyleLbl="fgImgPlace1" presStyleIdx="5" presStyleCnt="6" custScaleX="145203" custScaleY="143186" custLinFactNeighborX="-93729" custLinFactNeighborY="-42769"/>
      <dgm:spPr>
        <a:blipFill>
          <a:blip xmlns:r="http://schemas.openxmlformats.org/officeDocument/2006/relationships" r:embed="rId6">
            <a:extLst>
              <a:ext uri="{28A0092B-C50C-407E-A947-70E740481C1C}">
                <a14:useLocalDpi xmlns:a14="http://schemas.microsoft.com/office/drawing/2010/main" val="0"/>
              </a:ext>
            </a:extLst>
          </a:blip>
          <a:srcRect/>
          <a:stretch>
            <a:fillRect l="-38000" r="-38000"/>
          </a:stretch>
        </a:blipFill>
      </dgm:spPr>
    </dgm:pt>
    <dgm:pt modelId="{49668E96-C579-4F0C-A9C2-3FA004934E8F}" type="pres">
      <dgm:prSet presAssocID="{AF5F2604-087B-49D9-8986-C62D25B42BE9}" presName="txShp" presStyleLbl="node1" presStyleIdx="5" presStyleCnt="6" custLinFactNeighborX="-3074" custLinFactNeighborY="-21176">
        <dgm:presLayoutVars>
          <dgm:bulletEnabled val="1"/>
        </dgm:presLayoutVars>
      </dgm:prSet>
      <dgm:spPr/>
    </dgm:pt>
  </dgm:ptLst>
  <dgm:cxnLst>
    <dgm:cxn modelId="{13EAFB67-F29B-41C8-83E7-2B154F750050}" srcId="{BB218ABD-BD1D-43E7-B83F-838262DF69CB}" destId="{8DBDC41F-9554-404A-A82A-64D772B0333A}" srcOrd="1" destOrd="0" parTransId="{2DCDBF6F-C3B9-4E6F-9C92-BE36A77D5C9F}" sibTransId="{5030B3ED-9776-4554-8E3B-9098CA5E040C}"/>
    <dgm:cxn modelId="{01A24F6D-EE13-49FE-B805-64133E945D4F}" type="presOf" srcId="{8DBDC41F-9554-404A-A82A-64D772B0333A}" destId="{844E754E-765B-4700-B7A0-9D06546104A3}" srcOrd="0" destOrd="0" presId="urn:microsoft.com/office/officeart/2005/8/layout/vList3"/>
    <dgm:cxn modelId="{86E0F86E-BE80-4643-A7FA-4A457F35AF57}" srcId="{BB218ABD-BD1D-43E7-B83F-838262DF69CB}" destId="{5F1DA3B0-3598-4A90-B618-28F9AB3B74A4}" srcOrd="2" destOrd="0" parTransId="{5F927493-45C6-4CFB-B3F0-54105585710E}" sibTransId="{315C4120-1E53-4AEB-A30C-634CB5E21EB9}"/>
    <dgm:cxn modelId="{B37AB470-DF40-4137-AE03-1C9DFE49F0C0}" type="presOf" srcId="{B256430E-C975-4CD0-9FC6-32B89106327F}" destId="{8ED5AA91-3B28-477F-ADFA-F74ED3CEC6FC}" srcOrd="0" destOrd="0" presId="urn:microsoft.com/office/officeart/2005/8/layout/vList3"/>
    <dgm:cxn modelId="{4218E87F-DA9B-469F-84A1-E4F46C25B6FF}" type="presOf" srcId="{BB218ABD-BD1D-43E7-B83F-838262DF69CB}" destId="{806A98E1-1506-449A-92ED-81DEE3CD88DD}" srcOrd="0" destOrd="0" presId="urn:microsoft.com/office/officeart/2005/8/layout/vList3"/>
    <dgm:cxn modelId="{AF1BEF9A-8FFC-4545-96C9-C95D7B7A325B}" type="presOf" srcId="{AF5F2604-087B-49D9-8986-C62D25B42BE9}" destId="{49668E96-C579-4F0C-A9C2-3FA004934E8F}" srcOrd="0" destOrd="0" presId="urn:microsoft.com/office/officeart/2005/8/layout/vList3"/>
    <dgm:cxn modelId="{B89995D7-0C1F-4BF9-9F07-AA1DD9A790D9}" srcId="{BB218ABD-BD1D-43E7-B83F-838262DF69CB}" destId="{AF5F2604-087B-49D9-8986-C62D25B42BE9}" srcOrd="5" destOrd="0" parTransId="{DE4436D0-EBE4-4E43-8E53-E6646684EF22}" sibTransId="{32215E6F-CDEA-4C73-97DB-ACDE7FC1BF2A}"/>
    <dgm:cxn modelId="{3B56D4DF-D6F5-4F47-AE19-A1263EA8DFB2}" type="presOf" srcId="{5F1DA3B0-3598-4A90-B618-28F9AB3B74A4}" destId="{2F887186-65C9-467C-9181-846F05E15AED}" srcOrd="0" destOrd="0" presId="urn:microsoft.com/office/officeart/2005/8/layout/vList3"/>
    <dgm:cxn modelId="{F8B987E1-B816-45FE-A0DD-4DA017FA738C}" type="presOf" srcId="{62AFA230-E039-4805-89DC-5373343FB4B6}" destId="{AC0ED4D8-01F7-429F-99AE-1804166EA4D6}" srcOrd="0" destOrd="0" presId="urn:microsoft.com/office/officeart/2005/8/layout/vList3"/>
    <dgm:cxn modelId="{01A9C1E2-3B53-42CF-9B38-B2A115288D97}" srcId="{BB218ABD-BD1D-43E7-B83F-838262DF69CB}" destId="{1FC446D5-0096-441D-97BD-6B3476E6C665}" srcOrd="4" destOrd="0" parTransId="{9188E1C9-D104-487D-ABEE-EEAC6FF0D8E5}" sibTransId="{2EC96070-2A13-4EFE-8EE0-26A223010A8B}"/>
    <dgm:cxn modelId="{734E71F3-1C78-4DEB-8749-54983B3D894F}" type="presOf" srcId="{1FC446D5-0096-441D-97BD-6B3476E6C665}" destId="{8C6CAA5F-A6A5-44D5-83FC-DCE4B1FD764F}" srcOrd="0" destOrd="0" presId="urn:microsoft.com/office/officeart/2005/8/layout/vList3"/>
    <dgm:cxn modelId="{65AA90F3-30B3-408D-8066-EB6034291CDB}" srcId="{BB218ABD-BD1D-43E7-B83F-838262DF69CB}" destId="{B256430E-C975-4CD0-9FC6-32B89106327F}" srcOrd="0" destOrd="0" parTransId="{759E5AFF-E0ED-4D3D-83B0-6AE1FF395D84}" sibTransId="{8E4224FD-9BBD-4CDB-B441-47EC2E2AD28D}"/>
    <dgm:cxn modelId="{284B32F4-55F9-4B47-953F-A6D429B0531B}" srcId="{BB218ABD-BD1D-43E7-B83F-838262DF69CB}" destId="{62AFA230-E039-4805-89DC-5373343FB4B6}" srcOrd="3" destOrd="0" parTransId="{AF8BE525-C50A-477C-A25E-69516C0C133B}" sibTransId="{42E9A500-D9A5-42B0-9FB9-55140E398660}"/>
    <dgm:cxn modelId="{6A67C83F-C3B3-4996-AC78-79B77FC02978}" type="presParOf" srcId="{806A98E1-1506-449A-92ED-81DEE3CD88DD}" destId="{53894FB2-D68F-48BA-AFF9-98036A2E73AC}" srcOrd="0" destOrd="0" presId="urn:microsoft.com/office/officeart/2005/8/layout/vList3"/>
    <dgm:cxn modelId="{54B9753D-E0CD-476C-B045-27B1E974C35D}" type="presParOf" srcId="{53894FB2-D68F-48BA-AFF9-98036A2E73AC}" destId="{769A61CF-A094-422E-964A-EA395EE7A08E}" srcOrd="0" destOrd="0" presId="urn:microsoft.com/office/officeart/2005/8/layout/vList3"/>
    <dgm:cxn modelId="{E7AF5CD2-023E-41CB-A898-F212D13C250E}" type="presParOf" srcId="{53894FB2-D68F-48BA-AFF9-98036A2E73AC}" destId="{8ED5AA91-3B28-477F-ADFA-F74ED3CEC6FC}" srcOrd="1" destOrd="0" presId="urn:microsoft.com/office/officeart/2005/8/layout/vList3"/>
    <dgm:cxn modelId="{D6EAE748-1A27-4BDD-9AA5-3371D87A67EB}" type="presParOf" srcId="{806A98E1-1506-449A-92ED-81DEE3CD88DD}" destId="{1B38B093-13D2-466F-9008-19B0A1A36C8D}" srcOrd="1" destOrd="0" presId="urn:microsoft.com/office/officeart/2005/8/layout/vList3"/>
    <dgm:cxn modelId="{0980689B-B0CE-41F5-807B-7A22098C3F35}" type="presParOf" srcId="{806A98E1-1506-449A-92ED-81DEE3CD88DD}" destId="{2E0A5BA8-ED47-4DAD-A4CD-54611EC5AEE7}" srcOrd="2" destOrd="0" presId="urn:microsoft.com/office/officeart/2005/8/layout/vList3"/>
    <dgm:cxn modelId="{893F280F-0B48-4371-B8DC-793E7306E5A9}" type="presParOf" srcId="{2E0A5BA8-ED47-4DAD-A4CD-54611EC5AEE7}" destId="{2115A817-EE4B-45D9-BBF1-F1F727EEA40C}" srcOrd="0" destOrd="0" presId="urn:microsoft.com/office/officeart/2005/8/layout/vList3"/>
    <dgm:cxn modelId="{2276CFDB-C506-4B24-8A65-02A2BB5C9F93}" type="presParOf" srcId="{2E0A5BA8-ED47-4DAD-A4CD-54611EC5AEE7}" destId="{844E754E-765B-4700-B7A0-9D06546104A3}" srcOrd="1" destOrd="0" presId="urn:microsoft.com/office/officeart/2005/8/layout/vList3"/>
    <dgm:cxn modelId="{564589D3-CC79-4F52-B7E3-B62CA2174CDE}" type="presParOf" srcId="{806A98E1-1506-449A-92ED-81DEE3CD88DD}" destId="{86511E32-E3FA-4EE3-9878-5127D79E50D4}" srcOrd="3" destOrd="0" presId="urn:microsoft.com/office/officeart/2005/8/layout/vList3"/>
    <dgm:cxn modelId="{2D70B3F5-6FED-40DB-B36D-C8D9D7CBF374}" type="presParOf" srcId="{806A98E1-1506-449A-92ED-81DEE3CD88DD}" destId="{1D19712E-FFB9-4A04-B362-3DE3DC3B9EBD}" srcOrd="4" destOrd="0" presId="urn:microsoft.com/office/officeart/2005/8/layout/vList3"/>
    <dgm:cxn modelId="{33B1DB00-FDE3-40CB-A51A-2CED3AC08E84}" type="presParOf" srcId="{1D19712E-FFB9-4A04-B362-3DE3DC3B9EBD}" destId="{A1D27DE8-288B-4B45-88EC-6583E39A44C3}" srcOrd="0" destOrd="0" presId="urn:microsoft.com/office/officeart/2005/8/layout/vList3"/>
    <dgm:cxn modelId="{82AFF0CF-0CF6-444E-B240-9A1A1D64C3AF}" type="presParOf" srcId="{1D19712E-FFB9-4A04-B362-3DE3DC3B9EBD}" destId="{2F887186-65C9-467C-9181-846F05E15AED}" srcOrd="1" destOrd="0" presId="urn:microsoft.com/office/officeart/2005/8/layout/vList3"/>
    <dgm:cxn modelId="{6C4FCE74-8615-4DF8-8DDC-092224865671}" type="presParOf" srcId="{806A98E1-1506-449A-92ED-81DEE3CD88DD}" destId="{3C810B9E-4FD5-4DF3-9615-1D3D7FA51D8E}" srcOrd="5" destOrd="0" presId="urn:microsoft.com/office/officeart/2005/8/layout/vList3"/>
    <dgm:cxn modelId="{EF6222A7-D5B6-4B2E-937B-69A538C6E67E}" type="presParOf" srcId="{806A98E1-1506-449A-92ED-81DEE3CD88DD}" destId="{E200B8FA-663F-49DD-8B7B-3AEFD8E0A81E}" srcOrd="6" destOrd="0" presId="urn:microsoft.com/office/officeart/2005/8/layout/vList3"/>
    <dgm:cxn modelId="{14D27601-EF49-479B-9C4D-37AAB2DF585A}" type="presParOf" srcId="{E200B8FA-663F-49DD-8B7B-3AEFD8E0A81E}" destId="{E2C28E37-9CE2-4061-8C66-8C95E6AA3CC0}" srcOrd="0" destOrd="0" presId="urn:microsoft.com/office/officeart/2005/8/layout/vList3"/>
    <dgm:cxn modelId="{384495F2-D15E-422A-AD19-E7AEB068EC29}" type="presParOf" srcId="{E200B8FA-663F-49DD-8B7B-3AEFD8E0A81E}" destId="{AC0ED4D8-01F7-429F-99AE-1804166EA4D6}" srcOrd="1" destOrd="0" presId="urn:microsoft.com/office/officeart/2005/8/layout/vList3"/>
    <dgm:cxn modelId="{716FE392-B5EE-47A9-8F93-95377DA702EC}" type="presParOf" srcId="{806A98E1-1506-449A-92ED-81DEE3CD88DD}" destId="{64DBDFD3-0D2D-490A-9469-539561A43DC6}" srcOrd="7" destOrd="0" presId="urn:microsoft.com/office/officeart/2005/8/layout/vList3"/>
    <dgm:cxn modelId="{ADEC8431-653F-41A4-8004-11F9F4352C81}" type="presParOf" srcId="{806A98E1-1506-449A-92ED-81DEE3CD88DD}" destId="{64525124-42F8-4F51-B107-7BB0D5F28747}" srcOrd="8" destOrd="0" presId="urn:microsoft.com/office/officeart/2005/8/layout/vList3"/>
    <dgm:cxn modelId="{321355F3-0B8F-4B53-970E-F3CF5A46FBEC}" type="presParOf" srcId="{64525124-42F8-4F51-B107-7BB0D5F28747}" destId="{AD001730-5AE7-4DC0-B970-44A2D43600A1}" srcOrd="0" destOrd="0" presId="urn:microsoft.com/office/officeart/2005/8/layout/vList3"/>
    <dgm:cxn modelId="{F64F0566-573A-4FD8-8FA3-7FC7D07BCB9B}" type="presParOf" srcId="{64525124-42F8-4F51-B107-7BB0D5F28747}" destId="{8C6CAA5F-A6A5-44D5-83FC-DCE4B1FD764F}" srcOrd="1" destOrd="0" presId="urn:microsoft.com/office/officeart/2005/8/layout/vList3"/>
    <dgm:cxn modelId="{B84FB221-C56C-4D0E-AA1A-CA3083FBBD64}" type="presParOf" srcId="{806A98E1-1506-449A-92ED-81DEE3CD88DD}" destId="{9EC11D5C-6D93-475C-BD27-1185963EF333}" srcOrd="9" destOrd="0" presId="urn:microsoft.com/office/officeart/2005/8/layout/vList3"/>
    <dgm:cxn modelId="{64133435-EA15-4CB8-9081-3C2AB857042E}" type="presParOf" srcId="{806A98E1-1506-449A-92ED-81DEE3CD88DD}" destId="{7A7CB88E-FE9A-43BA-8FBC-C0A2372B3613}" srcOrd="10" destOrd="0" presId="urn:microsoft.com/office/officeart/2005/8/layout/vList3"/>
    <dgm:cxn modelId="{844C8979-DD5D-489C-A5C4-F41E28C8A3A4}" type="presParOf" srcId="{7A7CB88E-FE9A-43BA-8FBC-C0A2372B3613}" destId="{B72BF655-A5F2-4C01-9329-715248B98D02}" srcOrd="0" destOrd="0" presId="urn:microsoft.com/office/officeart/2005/8/layout/vList3"/>
    <dgm:cxn modelId="{2360AA7E-9CA9-4C90-9428-6F8CE41088E3}" type="presParOf" srcId="{7A7CB88E-FE9A-43BA-8FBC-C0A2372B3613}" destId="{49668E96-C579-4F0C-A9C2-3FA004934E8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D5AA91-3B28-477F-ADFA-F74ED3CEC6FC}">
      <dsp:nvSpPr>
        <dsp:cNvPr id="0" name=""/>
        <dsp:cNvSpPr/>
      </dsp:nvSpPr>
      <dsp:spPr>
        <a:xfrm rot="10800000">
          <a:off x="1048695" y="82061"/>
          <a:ext cx="9688110" cy="523139"/>
        </a:xfrm>
        <a:prstGeom prst="homePlate">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526" tIns="60960" rIns="113792" bIns="60960" numCol="1" spcCol="1270" anchor="ctr" anchorCtr="0">
          <a:noAutofit/>
        </a:bodyPr>
        <a:lstStyle/>
        <a:p>
          <a:pPr marL="265113" lvl="0" indent="-265113" algn="just" defTabSz="711200">
            <a:lnSpc>
              <a:spcPct val="90000"/>
            </a:lnSpc>
            <a:spcBef>
              <a:spcPct val="0"/>
            </a:spcBef>
            <a:spcAft>
              <a:spcPct val="35000"/>
            </a:spcAft>
            <a:buFont typeface="+mj-lt"/>
            <a:buNone/>
          </a:pPr>
          <a:r>
            <a:rPr lang="en-US" sz="1600" b="1" kern="1200" dirty="0">
              <a:solidFill>
                <a:srgbClr val="FFFF00"/>
              </a:solidFill>
              <a:latin typeface="Gill Sans Nova" panose="020B0602020104020203" pitchFamily="34" charset="0"/>
            </a:rPr>
            <a:t>1. Tsunami Risk Knowledge: </a:t>
          </a:r>
          <a:r>
            <a:rPr lang="en-US" sz="1600" b="1" kern="1200" dirty="0">
              <a:solidFill>
                <a:schemeClr val="tx1"/>
              </a:solidFill>
              <a:latin typeface="Gill Sans Nova" panose="020B0602020104020203" pitchFamily="34" charset="0"/>
            </a:rPr>
            <a:t>Identify and </a:t>
          </a:r>
          <a:r>
            <a:rPr lang="en-US" sz="1600" b="1" kern="1200" dirty="0" err="1">
              <a:solidFill>
                <a:schemeClr val="tx1"/>
              </a:solidFill>
              <a:latin typeface="Gill Sans Nova" panose="020B0602020104020203" pitchFamily="34" charset="0"/>
            </a:rPr>
            <a:t>prioritise</a:t>
          </a:r>
          <a:r>
            <a:rPr lang="en-US" sz="1600" b="1" kern="1200" dirty="0">
              <a:solidFill>
                <a:schemeClr val="tx1"/>
              </a:solidFill>
              <a:latin typeface="Gill Sans Nova" panose="020B0602020104020203" pitchFamily="34" charset="0"/>
            </a:rPr>
            <a:t> at-risk communities</a:t>
          </a:r>
          <a:endParaRPr lang="en-IN" sz="1600" b="0" kern="1200" dirty="0">
            <a:solidFill>
              <a:schemeClr val="tx1"/>
            </a:solidFill>
          </a:endParaRPr>
        </a:p>
      </dsp:txBody>
      <dsp:txXfrm rot="10800000">
        <a:off x="1179480" y="82061"/>
        <a:ext cx="9557325" cy="523139"/>
      </dsp:txXfrm>
    </dsp:sp>
    <dsp:sp modelId="{769A61CF-A094-422E-964A-EA395EE7A08E}">
      <dsp:nvSpPr>
        <dsp:cNvPr id="0" name=""/>
        <dsp:cNvSpPr/>
      </dsp:nvSpPr>
      <dsp:spPr>
        <a:xfrm>
          <a:off x="541948" y="1746"/>
          <a:ext cx="692936" cy="71484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4000" b="-24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E754E-765B-4700-B7A0-9D06546104A3}">
      <dsp:nvSpPr>
        <dsp:cNvPr id="0" name=""/>
        <dsp:cNvSpPr/>
      </dsp:nvSpPr>
      <dsp:spPr>
        <a:xfrm rot="10800000">
          <a:off x="1440150" y="797024"/>
          <a:ext cx="9611554" cy="762166"/>
        </a:xfrm>
        <a:prstGeom prst="homePlate">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526" tIns="60960" rIns="113792" bIns="60960" numCol="1" spcCol="1270" anchor="ctr" anchorCtr="0">
          <a:noAutofit/>
        </a:bodyPr>
        <a:lstStyle/>
        <a:p>
          <a:pPr marL="265113" lvl="0" indent="-265113" algn="just" defTabSz="711200">
            <a:lnSpc>
              <a:spcPct val="90000"/>
            </a:lnSpc>
            <a:spcBef>
              <a:spcPct val="0"/>
            </a:spcBef>
            <a:spcAft>
              <a:spcPct val="35000"/>
            </a:spcAft>
            <a:buFont typeface="+mj-lt"/>
            <a:buNone/>
          </a:pPr>
          <a:r>
            <a:rPr lang="en-US" sz="1600" b="1" kern="1200" dirty="0">
              <a:solidFill>
                <a:srgbClr val="FFFF00"/>
              </a:solidFill>
              <a:latin typeface="Gill Sans Nova" panose="020B0602020104020203" pitchFamily="34" charset="0"/>
            </a:rPr>
            <a:t>2. Tsunami </a:t>
          </a:r>
          <a:r>
            <a:rPr lang="en-IN" sz="1600" b="1" kern="1200" dirty="0">
              <a:solidFill>
                <a:srgbClr val="FFFF00"/>
              </a:solidFill>
              <a:latin typeface="Gill Sans Nova" panose="020B0602020104020203" pitchFamily="34" charset="0"/>
            </a:rPr>
            <a:t>Detection, Analysis and Forecasting: </a:t>
          </a:r>
          <a:r>
            <a:rPr lang="en-US" sz="1600" b="1" kern="1200" dirty="0">
              <a:solidFill>
                <a:schemeClr val="tx1"/>
              </a:solidFill>
              <a:latin typeface="Gill Sans Nova" panose="020B0602020104020203" pitchFamily="34" charset="0"/>
            </a:rPr>
            <a:t>Expand existing, and deploy new observing technologies and warning systems </a:t>
          </a:r>
          <a:endParaRPr lang="en-IN" sz="1600" b="1" kern="1200" dirty="0">
            <a:solidFill>
              <a:srgbClr val="FFFF00"/>
            </a:solidFill>
            <a:latin typeface="Gill Sans Nova" panose="020B0602020104020203" pitchFamily="34" charset="0"/>
          </a:endParaRPr>
        </a:p>
      </dsp:txBody>
      <dsp:txXfrm rot="10800000">
        <a:off x="1630691" y="797024"/>
        <a:ext cx="9421013" cy="762166"/>
      </dsp:txXfrm>
    </dsp:sp>
    <dsp:sp modelId="{2115A817-EE4B-45D9-BBF1-F1F727EEA40C}">
      <dsp:nvSpPr>
        <dsp:cNvPr id="0" name=""/>
        <dsp:cNvSpPr/>
      </dsp:nvSpPr>
      <dsp:spPr>
        <a:xfrm>
          <a:off x="964938" y="857787"/>
          <a:ext cx="708008" cy="70631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887186-65C9-467C-9181-846F05E15AED}">
      <dsp:nvSpPr>
        <dsp:cNvPr id="0" name=""/>
        <dsp:cNvSpPr/>
      </dsp:nvSpPr>
      <dsp:spPr>
        <a:xfrm rot="10800000">
          <a:off x="689813" y="1782480"/>
          <a:ext cx="10610949" cy="743437"/>
        </a:xfrm>
        <a:prstGeom prst="homePlate">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526" tIns="60960" rIns="113792" bIns="60960" numCol="1" spcCol="1270" anchor="ctr" anchorCtr="0">
          <a:noAutofit/>
        </a:bodyPr>
        <a:lstStyle/>
        <a:p>
          <a:pPr marL="446088" lvl="0" indent="-446088" algn="just" defTabSz="711200">
            <a:lnSpc>
              <a:spcPct val="90000"/>
            </a:lnSpc>
            <a:spcBef>
              <a:spcPct val="0"/>
            </a:spcBef>
            <a:spcAft>
              <a:spcPct val="35000"/>
            </a:spcAft>
            <a:buFont typeface="+mj-lt"/>
            <a:buNone/>
          </a:pPr>
          <a:r>
            <a:rPr lang="en-US" sz="1600" b="1" kern="1200" dirty="0">
              <a:solidFill>
                <a:srgbClr val="FFFF00"/>
              </a:solidFill>
              <a:latin typeface="Gill Sans Nova" panose="020B0602020104020203" pitchFamily="34" charset="0"/>
              <a:ea typeface="+mn-ea"/>
              <a:cs typeface="+mn-cs"/>
            </a:rPr>
            <a:t>3. Warning, </a:t>
          </a:r>
          <a:r>
            <a:rPr lang="en-IN" sz="1600" b="1" kern="1200" dirty="0">
              <a:solidFill>
                <a:srgbClr val="FFFF00"/>
              </a:solidFill>
              <a:latin typeface="Gill Sans Nova" panose="020B0602020104020203" pitchFamily="34" charset="0"/>
              <a:ea typeface="+mn-ea"/>
              <a:cs typeface="+mn-cs"/>
            </a:rPr>
            <a:t>Dissemination and Communication: </a:t>
          </a:r>
          <a:r>
            <a:rPr lang="en-US" sz="1600" b="1" kern="1200" dirty="0">
              <a:solidFill>
                <a:schemeClr val="tx1"/>
              </a:solidFill>
              <a:latin typeface="Gill Sans Nova" panose="020B0602020104020203" pitchFamily="34" charset="0"/>
            </a:rPr>
            <a:t>Access to data, tools, communication platforms, protocols and training to effectively warn coastal and maritime communities</a:t>
          </a:r>
          <a:endParaRPr lang="en-IN" sz="1600" b="1" kern="1200" dirty="0">
            <a:solidFill>
              <a:srgbClr val="FFFF00"/>
            </a:solidFill>
            <a:latin typeface="Gill Sans Nova" panose="020B0602020104020203" pitchFamily="34" charset="0"/>
            <a:ea typeface="+mn-ea"/>
            <a:cs typeface="+mn-cs"/>
          </a:endParaRPr>
        </a:p>
      </dsp:txBody>
      <dsp:txXfrm rot="10800000">
        <a:off x="875672" y="1782480"/>
        <a:ext cx="10425090" cy="743437"/>
      </dsp:txXfrm>
    </dsp:sp>
    <dsp:sp modelId="{A1D27DE8-288B-4B45-88EC-6583E39A44C3}">
      <dsp:nvSpPr>
        <dsp:cNvPr id="0" name=""/>
        <dsp:cNvSpPr/>
      </dsp:nvSpPr>
      <dsp:spPr>
        <a:xfrm>
          <a:off x="309997" y="1791763"/>
          <a:ext cx="709512" cy="677988"/>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44000" r="-44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0ED4D8-01F7-429F-99AE-1804166EA4D6}">
      <dsp:nvSpPr>
        <dsp:cNvPr id="0" name=""/>
        <dsp:cNvSpPr/>
      </dsp:nvSpPr>
      <dsp:spPr>
        <a:xfrm rot="10800000">
          <a:off x="1536558" y="2792742"/>
          <a:ext cx="9920478" cy="480659"/>
        </a:xfrm>
        <a:prstGeom prst="homePlate">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526" tIns="60960" rIns="113792" bIns="60960" numCol="1" spcCol="1270" anchor="ctr" anchorCtr="0">
          <a:noAutofit/>
        </a:bodyPr>
        <a:lstStyle/>
        <a:p>
          <a:pPr marL="360363" lvl="0" indent="-360363" algn="just" defTabSz="711200">
            <a:lnSpc>
              <a:spcPct val="90000"/>
            </a:lnSpc>
            <a:spcBef>
              <a:spcPct val="0"/>
            </a:spcBef>
            <a:spcAft>
              <a:spcPct val="35000"/>
            </a:spcAft>
            <a:buNone/>
          </a:pPr>
          <a:r>
            <a:rPr lang="en-US" sz="1600" b="1" kern="1200" dirty="0">
              <a:solidFill>
                <a:srgbClr val="FFFF00"/>
              </a:solidFill>
              <a:latin typeface="Gill Sans Nova" panose="020B0602020104020203" pitchFamily="34" charset="0"/>
            </a:rPr>
            <a:t>4. </a:t>
          </a:r>
          <a:r>
            <a:rPr lang="en-US" sz="1600" b="1" kern="1200" dirty="0">
              <a:solidFill>
                <a:srgbClr val="FFFF00"/>
              </a:solidFill>
              <a:latin typeface="Gill Sans Nova" panose="020B0602020104020203" pitchFamily="34" charset="0"/>
              <a:ea typeface="+mn-ea"/>
              <a:cs typeface="+mn-cs"/>
            </a:rPr>
            <a:t>Preparedness and Response Capabilities: </a:t>
          </a:r>
          <a:r>
            <a:rPr lang="en-US" sz="1600" b="1" kern="1200" dirty="0">
              <a:solidFill>
                <a:schemeClr val="tx1"/>
              </a:solidFill>
              <a:latin typeface="Gill Sans Nova" panose="020B0602020104020203" pitchFamily="34" charset="0"/>
            </a:rPr>
            <a:t>To build tsunami-resilient communities</a:t>
          </a:r>
          <a:r>
            <a:rPr lang="en-US" sz="1600" b="1" kern="1200" dirty="0">
              <a:solidFill>
                <a:srgbClr val="FFFF00"/>
              </a:solidFill>
              <a:latin typeface="Gill Sans Nova" panose="020B0602020104020203" pitchFamily="34" charset="0"/>
              <a:ea typeface="+mn-ea"/>
              <a:cs typeface="+mn-cs"/>
            </a:rPr>
            <a:t>  </a:t>
          </a:r>
        </a:p>
      </dsp:txBody>
      <dsp:txXfrm rot="10800000">
        <a:off x="1656723" y="2792742"/>
        <a:ext cx="9800313" cy="480659"/>
      </dsp:txXfrm>
    </dsp:sp>
    <dsp:sp modelId="{E2C28E37-9CE2-4061-8C66-8C95E6AA3CC0}">
      <dsp:nvSpPr>
        <dsp:cNvPr id="0" name=""/>
        <dsp:cNvSpPr/>
      </dsp:nvSpPr>
      <dsp:spPr>
        <a:xfrm>
          <a:off x="1126956" y="2690915"/>
          <a:ext cx="716205" cy="717981"/>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6CAA5F-A6A5-44D5-83FC-DCE4B1FD764F}">
      <dsp:nvSpPr>
        <dsp:cNvPr id="0" name=""/>
        <dsp:cNvSpPr/>
      </dsp:nvSpPr>
      <dsp:spPr>
        <a:xfrm rot="10800000">
          <a:off x="1113803" y="3574114"/>
          <a:ext cx="9598139" cy="490422"/>
        </a:xfrm>
        <a:prstGeom prst="homePlate">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526" tIns="60960" rIns="113792" bIns="60960" numCol="1" spcCol="1270" anchor="ctr" anchorCtr="0">
          <a:noAutofit/>
        </a:bodyPr>
        <a:lstStyle/>
        <a:p>
          <a:pPr marL="360363" lvl="0" indent="-360363" algn="just" defTabSz="711200">
            <a:lnSpc>
              <a:spcPct val="90000"/>
            </a:lnSpc>
            <a:spcBef>
              <a:spcPct val="0"/>
            </a:spcBef>
            <a:spcAft>
              <a:spcPct val="35000"/>
            </a:spcAft>
            <a:buNone/>
          </a:pPr>
          <a:r>
            <a:rPr lang="en-US" sz="1600" b="1" kern="1200" dirty="0">
              <a:solidFill>
                <a:srgbClr val="FFFF00"/>
              </a:solidFill>
              <a:latin typeface="Gill Sans Nova" panose="020B0602020104020203" pitchFamily="34" charset="0"/>
            </a:rPr>
            <a:t> 5. Capacity Development, SIDS and LDCs, Multi-hazard Framework: </a:t>
          </a:r>
          <a:r>
            <a:rPr lang="en-US" sz="1600" b="1" kern="1200" dirty="0">
              <a:solidFill>
                <a:schemeClr val="tx1"/>
              </a:solidFill>
              <a:latin typeface="Gill Sans Nova" panose="020B0602020104020203" pitchFamily="34" charset="0"/>
            </a:rPr>
            <a:t>Underpinning elements</a:t>
          </a:r>
        </a:p>
      </dsp:txBody>
      <dsp:txXfrm rot="10800000">
        <a:off x="1236408" y="3574114"/>
        <a:ext cx="9475534" cy="490422"/>
      </dsp:txXfrm>
    </dsp:sp>
    <dsp:sp modelId="{AD001730-5AE7-4DC0-B970-44A2D43600A1}">
      <dsp:nvSpPr>
        <dsp:cNvPr id="0" name=""/>
        <dsp:cNvSpPr/>
      </dsp:nvSpPr>
      <dsp:spPr>
        <a:xfrm>
          <a:off x="590129" y="3466347"/>
          <a:ext cx="716157" cy="691127"/>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668E96-C579-4F0C-A9C2-3FA004934E8F}">
      <dsp:nvSpPr>
        <dsp:cNvPr id="0" name=""/>
        <dsp:cNvSpPr/>
      </dsp:nvSpPr>
      <dsp:spPr>
        <a:xfrm rot="10800000">
          <a:off x="1878202" y="4345855"/>
          <a:ext cx="7709597" cy="477413"/>
        </a:xfrm>
        <a:prstGeom prst="homePlate">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526" tIns="60960" rIns="113792" bIns="60960" numCol="1" spcCol="1270" anchor="ctr" anchorCtr="0">
          <a:noAutofit/>
        </a:bodyPr>
        <a:lstStyle/>
        <a:p>
          <a:pPr marL="360363" lvl="0" indent="-360363" algn="just" defTabSz="711200">
            <a:lnSpc>
              <a:spcPct val="90000"/>
            </a:lnSpc>
            <a:spcBef>
              <a:spcPct val="0"/>
            </a:spcBef>
            <a:spcAft>
              <a:spcPct val="35000"/>
            </a:spcAft>
            <a:buNone/>
          </a:pPr>
          <a:r>
            <a:rPr lang="en-US" sz="1600" b="1" kern="1200" dirty="0">
              <a:solidFill>
                <a:srgbClr val="FFFF00"/>
              </a:solidFill>
              <a:latin typeface="Gill Sans Nova" panose="020B0602020104020203" pitchFamily="34" charset="0"/>
            </a:rPr>
            <a:t> 6. Governance and Pathways to Implementation</a:t>
          </a:r>
        </a:p>
      </dsp:txBody>
      <dsp:txXfrm rot="10800000">
        <a:off x="1997555" y="4345855"/>
        <a:ext cx="7590244" cy="477413"/>
      </dsp:txXfrm>
    </dsp:sp>
    <dsp:sp modelId="{B72BF655-A5F2-4C01-9329-715248B98D02}">
      <dsp:nvSpPr>
        <dsp:cNvPr id="0" name=""/>
        <dsp:cNvSpPr/>
      </dsp:nvSpPr>
      <dsp:spPr>
        <a:xfrm>
          <a:off x="1321111" y="4139680"/>
          <a:ext cx="693218" cy="683588"/>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38000" r="-38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6628C3-85B9-45C5-A095-D6EEC25566DA}" type="datetimeFigureOut">
              <a:rPr lang="en-IN" smtClean="0"/>
              <a:t>03/03/23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1C7EA1-CE70-4A50-A510-B6B007E3ED66}" type="slidenum">
              <a:rPr lang="en-IN" smtClean="0"/>
              <a:t>‹#›</a:t>
            </a:fld>
            <a:endParaRPr lang="en-IN"/>
          </a:p>
        </p:txBody>
      </p:sp>
    </p:spTree>
    <p:extLst>
      <p:ext uri="{BB962C8B-B14F-4D97-AF65-F5344CB8AC3E}">
        <p14:creationId xmlns:p14="http://schemas.microsoft.com/office/powerpoint/2010/main" val="682074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txBox="1">
            <a:spLocks noGrp="1" noChangeArrowheads="1"/>
          </p:cNvSpPr>
          <p:nvPr/>
        </p:nvSpPr>
        <p:spPr bwMode="auto">
          <a:xfrm>
            <a:off x="4144963" y="9120188"/>
            <a:ext cx="3170237"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38" tIns="46767" rIns="93538" bIns="46767" anchor="b"/>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3B379D66-C4C8-4E0B-AAC2-51B3F599DC03}" type="slidenum">
              <a:rPr lang="en-US" altLang="en-US" sz="1200">
                <a:solidFill>
                  <a:srgbClr val="000000"/>
                </a:solidFill>
              </a:rPr>
              <a:pPr algn="r"/>
              <a:t>2</a:t>
            </a:fld>
            <a:endParaRPr lang="en-US" altLang="en-US" sz="1200">
              <a:solidFill>
                <a:srgbClr val="000000"/>
              </a:solidFill>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xfrm>
            <a:off x="974725" y="4346575"/>
            <a:ext cx="5365750"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400" dirty="0">
              <a:latin typeface="Arial" panose="020B0604020202020204" pitchFamily="34" charset="0"/>
            </a:endParaRPr>
          </a:p>
        </p:txBody>
      </p:sp>
      <p:sp>
        <p:nvSpPr>
          <p:cNvPr id="146436" name="Slide Number Placeholder 4"/>
          <p:cNvSpPr txBox="1">
            <a:spLocks noGrp="1"/>
          </p:cNvSpPr>
          <p:nvPr/>
        </p:nvSpPr>
        <p:spPr bwMode="auto">
          <a:xfrm>
            <a:off x="4144963" y="9120188"/>
            <a:ext cx="3170237"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789877BC-B1F0-45B4-819E-B248ED13ECE0}" type="slidenum">
              <a:rPr lang="en-US" altLang="en-US" sz="1200">
                <a:solidFill>
                  <a:srgbClr val="000000"/>
                </a:solidFill>
              </a:rPr>
              <a:pPr algn="r"/>
              <a:t>2</a:t>
            </a:fld>
            <a:endParaRPr lang="en-US" altLang="en-US" sz="1200">
              <a:solidFill>
                <a:srgbClr val="000000"/>
              </a:solidFill>
            </a:endParaRPr>
          </a:p>
        </p:txBody>
      </p:sp>
    </p:spTree>
    <p:extLst>
      <p:ext uri="{BB962C8B-B14F-4D97-AF65-F5344CB8AC3E}">
        <p14:creationId xmlns:p14="http://schemas.microsoft.com/office/powerpoint/2010/main" val="3105106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08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5791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372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112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237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863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7103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923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232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912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4A3C2ED-81C3-4BC2-993A-DC190D79F8C8}" type="slidenum">
              <a:rPr lang="en-IN" smtClean="0"/>
              <a:t>3</a:t>
            </a:fld>
            <a:endParaRPr lang="en-IN"/>
          </a:p>
        </p:txBody>
      </p:sp>
    </p:spTree>
    <p:extLst>
      <p:ext uri="{BB962C8B-B14F-4D97-AF65-F5344CB8AC3E}">
        <p14:creationId xmlns:p14="http://schemas.microsoft.com/office/powerpoint/2010/main" val="2988114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144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429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926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198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261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107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042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548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7812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442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latin typeface="Gill Sans Nova" panose="020B0602020104020203" pitchFamily="34" charset="0"/>
              </a:rPr>
              <a:t>Enhance tsunami risk assessments and the research on technologies for it, so the countries know their expected threat and vulnerability, and are able to identify and </a:t>
            </a:r>
            <a:r>
              <a:rPr lang="en-US" sz="1200" dirty="0" err="1">
                <a:latin typeface="Gill Sans Nova" panose="020B0602020104020203" pitchFamily="34" charset="0"/>
              </a:rPr>
              <a:t>prioritise</a:t>
            </a:r>
            <a:r>
              <a:rPr lang="en-US" sz="1200" dirty="0">
                <a:latin typeface="Gill Sans Nova" panose="020B0602020104020203" pitchFamily="34" charset="0"/>
              </a:rPr>
              <a:t> the at-risk communities.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Gill Sans Nova" panose="020B0602020104020203" pitchFamily="34" charset="0"/>
              </a:rPr>
              <a:t>Expand and improve existing detection and monitoring systems, including seismographs, coastal tide gauges, and deep ocean </a:t>
            </a:r>
            <a:r>
              <a:rPr lang="en-US" sz="1200" dirty="0" err="1">
                <a:latin typeface="Gill Sans Nova" panose="020B0602020104020203" pitchFamily="34" charset="0"/>
              </a:rPr>
              <a:t>tsunameters</a:t>
            </a:r>
            <a:r>
              <a:rPr lang="en-US" sz="1200" dirty="0">
                <a:latin typeface="Gill Sans Nova" panose="020B0602020104020203" pitchFamily="34" charset="0"/>
              </a:rPr>
              <a:t>, to fill identified gaps, and deploy new technologies to address observational gaps that cannot be covered by existing networks.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Gill Sans Nova" panose="020B0602020104020203" pitchFamily="34" charset="0"/>
              </a:rPr>
              <a:t>Ensure all National Tsunami Warning </a:t>
            </a:r>
            <a:r>
              <a:rPr lang="en-US" sz="1200" dirty="0" err="1">
                <a:latin typeface="Gill Sans Nova" panose="020B0602020104020203" pitchFamily="34" charset="0"/>
              </a:rPr>
              <a:t>Centres</a:t>
            </a:r>
            <a:r>
              <a:rPr lang="en-US" sz="1200" dirty="0">
                <a:latin typeface="Gill Sans Nova" panose="020B0602020104020203" pitchFamily="34" charset="0"/>
              </a:rPr>
              <a:t> (NTWCs) have access to data, tools and communication platforms, protocols and training to timely and effectively warn coastal and maritime communities threatened by tsunamis and other coastal hazards that are integrated into a multi-hazard framework</a:t>
            </a:r>
          </a:p>
          <a:p>
            <a:pPr marL="171450" indent="-171450">
              <a:buFont typeface="Arial" panose="020B0604020202020204" pitchFamily="34" charset="0"/>
              <a:buChar char="•"/>
            </a:pPr>
            <a:r>
              <a:rPr lang="en-US" sz="1200" dirty="0" err="1">
                <a:latin typeface="Gill Sans Nova" panose="020B0602020104020203" pitchFamily="34" charset="0"/>
              </a:rPr>
              <a:t>Emphasise</a:t>
            </a:r>
            <a:r>
              <a:rPr lang="en-US" sz="1200" dirty="0">
                <a:latin typeface="Gill Sans Nova" panose="020B0602020104020203" pitchFamily="34" charset="0"/>
              </a:rPr>
              <a:t> the importance of building tsunami resilient communities through the IOC-UNESCO Tsunami Ready Recognition Programme, which is achieved through involvement of stakeholders at all levels.</a:t>
            </a:r>
            <a:endParaRPr lang="en-IN" dirty="0"/>
          </a:p>
        </p:txBody>
      </p:sp>
      <p:sp>
        <p:nvSpPr>
          <p:cNvPr id="4" name="Slide Number Placeholder 3"/>
          <p:cNvSpPr>
            <a:spLocks noGrp="1"/>
          </p:cNvSpPr>
          <p:nvPr>
            <p:ph type="sldNum" sz="quarter" idx="5"/>
          </p:nvPr>
        </p:nvSpPr>
        <p:spPr/>
        <p:txBody>
          <a:bodyPr/>
          <a:lstStyle/>
          <a:p>
            <a:fld id="{B4A3C2ED-81C3-4BC2-993A-DC190D79F8C8}" type="slidenum">
              <a:rPr lang="en-IN" smtClean="0"/>
              <a:t>8</a:t>
            </a:fld>
            <a:endParaRPr lang="en-IN"/>
          </a:p>
        </p:txBody>
      </p:sp>
    </p:spTree>
    <p:extLst>
      <p:ext uri="{BB962C8B-B14F-4D97-AF65-F5344CB8AC3E}">
        <p14:creationId xmlns:p14="http://schemas.microsoft.com/office/powerpoint/2010/main" val="2509654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577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405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41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46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383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897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EDFE88-AC5D-4CB8-A329-9EEF8D5D4959}" type="datetimeFigureOut">
              <a:rPr lang="en-IN" smtClean="0"/>
              <a:t>03/03/23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2242075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EDFE88-AC5D-4CB8-A329-9EEF8D5D4959}" type="datetimeFigureOut">
              <a:rPr lang="en-IN" smtClean="0"/>
              <a:t>03/03/23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4203884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56EDFE88-AC5D-4CB8-A329-9EEF8D5D4959}" type="datetimeFigureOut">
              <a:rPr lang="en-IN" smtClean="0"/>
              <a:t>03/03/23</a:t>
            </a:fld>
            <a:endParaRPr lang="en-IN"/>
          </a:p>
        </p:txBody>
      </p:sp>
      <p:sp>
        <p:nvSpPr>
          <p:cNvPr id="5" name="Footer Placeholder 4"/>
          <p:cNvSpPr>
            <a:spLocks noGrp="1"/>
          </p:cNvSpPr>
          <p:nvPr>
            <p:ph type="ftr" sz="quarter" idx="11"/>
          </p:nvPr>
        </p:nvSpPr>
        <p:spPr>
          <a:xfrm>
            <a:off x="3776135" y="6422854"/>
            <a:ext cx="4279669" cy="365125"/>
          </a:xfrm>
        </p:spPr>
        <p:txBody>
          <a:bodyPr/>
          <a:lstStyle/>
          <a:p>
            <a:endParaRPr lang="en-IN"/>
          </a:p>
        </p:txBody>
      </p:sp>
      <p:sp>
        <p:nvSpPr>
          <p:cNvPr id="6" name="Slide Number Placeholder 5"/>
          <p:cNvSpPr>
            <a:spLocks noGrp="1"/>
          </p:cNvSpPr>
          <p:nvPr>
            <p:ph type="sldNum" sz="quarter" idx="12"/>
          </p:nvPr>
        </p:nvSpPr>
        <p:spPr>
          <a:xfrm>
            <a:off x="8073048" y="6422854"/>
            <a:ext cx="879759" cy="365125"/>
          </a:xfrm>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1119619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EDFE88-AC5D-4CB8-A329-9EEF8D5D4959}" type="datetimeFigureOut">
              <a:rPr lang="en-IN" smtClean="0"/>
              <a:t>03/03/23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1553442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56EDFE88-AC5D-4CB8-A329-9EEF8D5D4959}" type="datetimeFigureOut">
              <a:rPr lang="en-IN" smtClean="0"/>
              <a:t>03/03/23</a:t>
            </a:fld>
            <a:endParaRPr lang="en-IN"/>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IN"/>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9BD1DEB2-DB85-4CC9-A743-0CECB8FD464A}" type="slidenum">
              <a:rPr lang="en-IN" smtClean="0"/>
              <a:t>‹#›</a:t>
            </a:fld>
            <a:endParaRPr lang="en-IN"/>
          </a:p>
        </p:txBody>
      </p:sp>
    </p:spTree>
    <p:extLst>
      <p:ext uri="{BB962C8B-B14F-4D97-AF65-F5344CB8AC3E}">
        <p14:creationId xmlns:p14="http://schemas.microsoft.com/office/powerpoint/2010/main" val="168571708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EDFE88-AC5D-4CB8-A329-9EEF8D5D4959}" type="datetimeFigureOut">
              <a:rPr lang="en-IN" smtClean="0"/>
              <a:t>03/03/23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2880431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EDFE88-AC5D-4CB8-A329-9EEF8D5D4959}" type="datetimeFigureOut">
              <a:rPr lang="en-IN" smtClean="0"/>
              <a:t>03/03/23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3133338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EDFE88-AC5D-4CB8-A329-9EEF8D5D4959}" type="datetimeFigureOut">
              <a:rPr lang="en-IN" smtClean="0"/>
              <a:t>03/03/23</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2251734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DFE88-AC5D-4CB8-A329-9EEF8D5D4959}" type="datetimeFigureOut">
              <a:rPr lang="en-IN" smtClean="0"/>
              <a:t>03/03/23</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3282677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EDFE88-AC5D-4CB8-A329-9EEF8D5D4959}" type="datetimeFigureOut">
              <a:rPr lang="en-IN" smtClean="0"/>
              <a:t>03/03/23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2640816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EDFE88-AC5D-4CB8-A329-9EEF8D5D4959}" type="datetimeFigureOut">
              <a:rPr lang="en-IN" smtClean="0"/>
              <a:t>03/03/23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3624466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56EDFE88-AC5D-4CB8-A329-9EEF8D5D4959}" type="datetimeFigureOut">
              <a:rPr lang="en-IN" smtClean="0"/>
              <a:t>03/03/23</a:t>
            </a:fld>
            <a:endParaRPr lang="en-IN"/>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IN"/>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9BD1DEB2-DB85-4CC9-A743-0CECB8FD464A}" type="slidenum">
              <a:rPr lang="en-IN" smtClean="0"/>
              <a:t>‹#›</a:t>
            </a:fld>
            <a:endParaRPr lang="en-IN"/>
          </a:p>
        </p:txBody>
      </p:sp>
    </p:spTree>
    <p:extLst>
      <p:ext uri="{BB962C8B-B14F-4D97-AF65-F5344CB8AC3E}">
        <p14:creationId xmlns:p14="http://schemas.microsoft.com/office/powerpoint/2010/main" val="369411673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oceanexpert.org/document/27621"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900" y="2228969"/>
            <a:ext cx="11922710" cy="1532064"/>
          </a:xfrm>
        </p:spPr>
        <p:txBody>
          <a:bodyPr>
            <a:noAutofit/>
          </a:bodyPr>
          <a:lstStyle/>
          <a:p>
            <a:pPr marL="471805" marR="520700">
              <a:spcBef>
                <a:spcPts val="0"/>
              </a:spcBef>
              <a:spcAft>
                <a:spcPts val="600"/>
              </a:spcAft>
            </a:pPr>
            <a:r>
              <a:rPr lang="en-US" sz="3200" b="1" kern="0" cap="none" dirty="0">
                <a:latin typeface="Gill Sans Nova" panose="020B0602020104020203" pitchFamily="34" charset="0"/>
                <a:ea typeface="Arial" panose="020B0604020202020204" pitchFamily="34" charset="0"/>
              </a:rPr>
              <a:t>Ocean Decade Tsunami </a:t>
            </a:r>
            <a:r>
              <a:rPr lang="en-US" sz="3200" b="1" kern="0" cap="none" dirty="0" err="1">
                <a:latin typeface="Gill Sans Nova" panose="020B0602020104020203" pitchFamily="34" charset="0"/>
                <a:ea typeface="Arial" panose="020B0604020202020204" pitchFamily="34" charset="0"/>
              </a:rPr>
              <a:t>Programme</a:t>
            </a:r>
            <a:r>
              <a:rPr lang="en-US" sz="3200" b="1" kern="0" cap="none" dirty="0">
                <a:latin typeface="Gill Sans Nova" panose="020B0602020104020203" pitchFamily="34" charset="0"/>
                <a:ea typeface="Arial" panose="020B0604020202020204" pitchFamily="34" charset="0"/>
              </a:rPr>
              <a:t> </a:t>
            </a:r>
            <a:br>
              <a:rPr lang="en-US" sz="3200" b="1" kern="0" cap="none" dirty="0">
                <a:latin typeface="Gill Sans Nova" panose="020B0602020104020203" pitchFamily="34" charset="0"/>
                <a:ea typeface="Arial" panose="020B0604020202020204" pitchFamily="34" charset="0"/>
              </a:rPr>
            </a:br>
            <a:r>
              <a:rPr lang="en-US" sz="3200" b="1" kern="0" cap="none" dirty="0">
                <a:latin typeface="Gill Sans Nova" panose="020B0602020104020203" pitchFamily="34" charset="0"/>
                <a:ea typeface="Arial" panose="020B0604020202020204" pitchFamily="34" charset="0"/>
              </a:rPr>
              <a:t>Research, Development &amp; Implementation Plan</a:t>
            </a:r>
            <a:br>
              <a:rPr lang="en-US" sz="3200" b="1" kern="0" cap="none" dirty="0">
                <a:latin typeface="Gill Sans Nova" panose="020B0602020104020203" pitchFamily="34" charset="0"/>
                <a:ea typeface="Arial" panose="020B0604020202020204" pitchFamily="34" charset="0"/>
              </a:rPr>
            </a:br>
            <a:endParaRPr lang="en-US" sz="1600" cap="none" dirty="0">
              <a:latin typeface="Gill Sans Nova" panose="020B0602020104020203" pitchFamily="34" charset="0"/>
            </a:endParaRPr>
          </a:p>
        </p:txBody>
      </p:sp>
      <p:sp>
        <p:nvSpPr>
          <p:cNvPr id="5" name="TextBox 4">
            <a:extLst>
              <a:ext uri="{FF2B5EF4-FFF2-40B4-BE49-F238E27FC236}">
                <a16:creationId xmlns:a16="http://schemas.microsoft.com/office/drawing/2014/main" id="{061CE13F-0641-9225-3A96-7BEC0E3B47EF}"/>
              </a:ext>
            </a:extLst>
          </p:cNvPr>
          <p:cNvSpPr txBox="1"/>
          <p:nvPr/>
        </p:nvSpPr>
        <p:spPr>
          <a:xfrm>
            <a:off x="380815" y="4644023"/>
            <a:ext cx="11430369" cy="1523494"/>
          </a:xfrm>
          <a:prstGeom prst="rect">
            <a:avLst/>
          </a:prstGeom>
          <a:noFill/>
        </p:spPr>
        <p:txBody>
          <a:bodyPr wrap="square" lIns="91440" tIns="45720" rIns="91440" bIns="45720" anchor="t">
            <a:spAutoFit/>
          </a:bodyPr>
          <a:lstStyle/>
          <a:p>
            <a:pPr marL="471805" marR="520700" algn="ctr">
              <a:spcAft>
                <a:spcPts val="600"/>
              </a:spcAft>
            </a:pPr>
            <a:r>
              <a:rPr lang="en-US" sz="2400" b="1" kern="0" dirty="0">
                <a:latin typeface="Gill Sans Nova" panose="020B0602020104020203" pitchFamily="34" charset="0"/>
                <a:ea typeface="Arial" panose="020B0604020202020204" pitchFamily="34" charset="0"/>
                <a:cs typeface="+mj-cs"/>
              </a:rPr>
              <a:t>Dr T Srinivasa Kumar, Chair</a:t>
            </a:r>
          </a:p>
          <a:p>
            <a:pPr marL="471805" marR="520700" algn="ctr">
              <a:spcAft>
                <a:spcPts val="600"/>
              </a:spcAft>
            </a:pPr>
            <a:r>
              <a:rPr lang="en-US" sz="2000" b="1" kern="0" dirty="0">
                <a:latin typeface="Gill Sans Nova" panose="020B0602020104020203" pitchFamily="34" charset="0"/>
              </a:rPr>
              <a:t>on behalf of the </a:t>
            </a:r>
          </a:p>
          <a:p>
            <a:pPr marL="471805" marR="520700" algn="ctr">
              <a:spcAft>
                <a:spcPts val="600"/>
              </a:spcAft>
            </a:pPr>
            <a:r>
              <a:rPr lang="en-US" sz="2000" b="1" kern="0" dirty="0">
                <a:latin typeface="Gill Sans Nova" panose="020B0602020104020203" pitchFamily="34" charset="0"/>
              </a:rPr>
              <a:t>Ocean </a:t>
            </a:r>
            <a:r>
              <a:rPr lang="en-US" sz="2000" b="1" kern="0" dirty="0">
                <a:latin typeface="Gill Sans Nova" panose="020B0602020104020203" pitchFamily="34" charset="0"/>
                <a:ea typeface="Arial" panose="020B0604020202020204" pitchFamily="34" charset="0"/>
              </a:rPr>
              <a:t>Decade Tsunami Programme Scientific Committee</a:t>
            </a:r>
            <a:r>
              <a:rPr lang="en-US" sz="2000" b="1" kern="0" spc="-50" dirty="0">
                <a:latin typeface="Gill Sans Nova" panose="020B0602020104020203" pitchFamily="34" charset="0"/>
                <a:ea typeface="Arial" panose="020B0604020202020204" pitchFamily="34" charset="0"/>
              </a:rPr>
              <a:t>  (ODTP-SC)</a:t>
            </a:r>
          </a:p>
          <a:p>
            <a:pPr marL="471805" marR="520700" algn="ctr">
              <a:spcAft>
                <a:spcPts val="600"/>
              </a:spcAft>
            </a:pPr>
            <a:r>
              <a:rPr lang="en-US" sz="1400" b="1" dirty="0">
                <a:latin typeface="Gill Sans Nova"/>
                <a:ea typeface="Arial" panose="020B0604020202020204" pitchFamily="34" charset="0"/>
              </a:rPr>
              <a:t>02 – 03 Mar</a:t>
            </a:r>
            <a:r>
              <a:rPr lang="en-US" sz="1400" b="1" spc="-30" dirty="0">
                <a:latin typeface="Gill Sans Nova"/>
                <a:ea typeface="Arial" panose="020B0604020202020204" pitchFamily="34" charset="0"/>
              </a:rPr>
              <a:t> </a:t>
            </a:r>
            <a:r>
              <a:rPr lang="en-US" sz="1400" b="1" dirty="0">
                <a:latin typeface="Gill Sans Nova"/>
                <a:ea typeface="Arial" panose="020B0604020202020204" pitchFamily="34" charset="0"/>
              </a:rPr>
              <a:t>2023, </a:t>
            </a:r>
            <a:r>
              <a:rPr lang="en-US" sz="1400" b="1" kern="0" dirty="0">
                <a:latin typeface="Gill Sans Nova"/>
                <a:ea typeface="Arial" panose="020B0604020202020204" pitchFamily="34" charset="0"/>
              </a:rPr>
              <a:t>TOWS-WG XVI, IOC, Paris</a:t>
            </a:r>
            <a:endParaRPr lang="en-US" sz="1600" dirty="0">
              <a:latin typeface="Gill Sans Nova"/>
              <a:ea typeface="Arial" panose="020B0604020202020204" pitchFamily="34" charset="0"/>
            </a:endParaRPr>
          </a:p>
        </p:txBody>
      </p:sp>
      <p:pic>
        <p:nvPicPr>
          <p:cNvPr id="11" name="Content Placeholder 8" descr="Logo, company name&#10;&#10;Description automatically generated">
            <a:extLst>
              <a:ext uri="{FF2B5EF4-FFF2-40B4-BE49-F238E27FC236}">
                <a16:creationId xmlns:a16="http://schemas.microsoft.com/office/drawing/2014/main" id="{E14E0DAB-372B-7DF7-D8AF-AB8EF28C26C1}"/>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1000"/>
                    </a14:imgEffect>
                  </a14:imgLayer>
                </a14:imgProps>
              </a:ext>
              <a:ext uri="{28A0092B-C50C-407E-A947-70E740481C1C}">
                <a14:useLocalDpi xmlns:a14="http://schemas.microsoft.com/office/drawing/2010/main" val="0"/>
              </a:ext>
            </a:extLst>
          </a:blip>
          <a:stretch>
            <a:fillRect/>
          </a:stretch>
        </p:blipFill>
        <p:spPr>
          <a:xfrm>
            <a:off x="589465" y="481970"/>
            <a:ext cx="1447076" cy="12164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5A7853F7-111A-9CEC-2582-B9842EC617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566" b="9973"/>
          <a:stretch/>
        </p:blipFill>
        <p:spPr>
          <a:xfrm>
            <a:off x="10313076" y="424701"/>
            <a:ext cx="1447076" cy="1138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3920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A9DBB5A-7F99-2ACF-5B8B-2888A24B855C}"/>
              </a:ext>
            </a:extLst>
          </p:cNvPr>
          <p:cNvSpPr txBox="1">
            <a:spLocks/>
          </p:cNvSpPr>
          <p:nvPr/>
        </p:nvSpPr>
        <p:spPr>
          <a:xfrm>
            <a:off x="106534" y="843378"/>
            <a:ext cx="11978932" cy="461639"/>
          </a:xfrm>
          <a:prstGeom prst="rect">
            <a:avLst/>
          </a:prstGeom>
          <a:solidFill>
            <a:srgbClr val="00B0F0"/>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r>
              <a:rPr kumimoji="0" lang="en-US" sz="18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Definition of inundation areas, flow depths and arrival times through Tsunami Hazard Assessments</a:t>
            </a:r>
          </a:p>
          <a:p>
            <a:pPr marL="355600" marR="0" lvl="2" indent="-342900" algn="ctr" defTabSz="914400" rtl="0" eaLnBrk="1" fontAlgn="auto" latinLnBrk="0" hangingPunct="1">
              <a:lnSpc>
                <a:spcPct val="100000"/>
              </a:lnSpc>
              <a:spcBef>
                <a:spcPts val="600"/>
              </a:spcBef>
              <a:spcAft>
                <a:spcPts val="0"/>
              </a:spcAft>
              <a:buClrTx/>
              <a:buSzTx/>
              <a:buFont typeface="Wingdings" panose="05000000000000000000" pitchFamily="2" charset="2"/>
              <a:buChar char="§"/>
              <a:tabLst>
                <a:tab pos="355600" algn="l"/>
              </a:tabLst>
              <a:defRPr/>
            </a:pPr>
            <a:endParaRPr kumimoji="0" lang="en-US" sz="18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800" b="1"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p:txBody>
      </p:sp>
      <p:sp>
        <p:nvSpPr>
          <p:cNvPr id="2" name="Title 1">
            <a:extLst>
              <a:ext uri="{FF2B5EF4-FFF2-40B4-BE49-F238E27FC236}">
                <a16:creationId xmlns:a16="http://schemas.microsoft.com/office/drawing/2014/main" id="{32BB6BD1-9743-1C94-19D4-9A2D90D81E65}"/>
              </a:ext>
            </a:extLst>
          </p:cNvPr>
          <p:cNvSpPr>
            <a:spLocks noGrp="1"/>
          </p:cNvSpPr>
          <p:nvPr>
            <p:ph type="title"/>
          </p:nvPr>
        </p:nvSpPr>
        <p:spPr>
          <a:xfrm>
            <a:off x="0" y="246109"/>
            <a:ext cx="12192000" cy="663364"/>
          </a:xfrm>
        </p:spPr>
        <p:txBody>
          <a:bodyPr>
            <a:noAutofit/>
          </a:bodyPr>
          <a:lstStyle/>
          <a:p>
            <a:pPr algn="ctr"/>
            <a:r>
              <a:rPr lang="en-US" sz="3200" b="1" cap="none" dirty="0">
                <a:latin typeface="Gill Sans Nova" panose="020B0602020104020203" pitchFamily="34" charset="0"/>
              </a:rPr>
              <a:t>Tsunami Risk Knowledge</a:t>
            </a:r>
          </a:p>
        </p:txBody>
      </p:sp>
      <p:graphicFrame>
        <p:nvGraphicFramePr>
          <p:cNvPr id="6" name="Table 6">
            <a:extLst>
              <a:ext uri="{FF2B5EF4-FFF2-40B4-BE49-F238E27FC236}">
                <a16:creationId xmlns:a16="http://schemas.microsoft.com/office/drawing/2014/main" id="{C2F034BD-B46D-4D6F-FE84-757C06E60D85}"/>
              </a:ext>
            </a:extLst>
          </p:cNvPr>
          <p:cNvGraphicFramePr>
            <a:graphicFrameLocks noGrp="1"/>
          </p:cNvGraphicFramePr>
          <p:nvPr>
            <p:extLst>
              <p:ext uri="{D42A27DB-BD31-4B8C-83A1-F6EECF244321}">
                <p14:modId xmlns:p14="http://schemas.microsoft.com/office/powerpoint/2010/main" val="3302022456"/>
              </p:ext>
            </p:extLst>
          </p:nvPr>
        </p:nvGraphicFramePr>
        <p:xfrm>
          <a:off x="0" y="1506742"/>
          <a:ext cx="12165365" cy="5308600"/>
        </p:xfrm>
        <a:graphic>
          <a:graphicData uri="http://schemas.openxmlformats.org/drawingml/2006/table">
            <a:tbl>
              <a:tblPr firstRow="1" bandRow="1">
                <a:tableStyleId>{5940675A-B579-460E-94D1-54222C63F5DA}</a:tableStyleId>
              </a:tblPr>
              <a:tblGrid>
                <a:gridCol w="3810000">
                  <a:extLst>
                    <a:ext uri="{9D8B030D-6E8A-4147-A177-3AD203B41FA5}">
                      <a16:colId xmlns:a16="http://schemas.microsoft.com/office/drawing/2014/main" val="4289761778"/>
                    </a:ext>
                  </a:extLst>
                </a:gridCol>
                <a:gridCol w="4050479">
                  <a:extLst>
                    <a:ext uri="{9D8B030D-6E8A-4147-A177-3AD203B41FA5}">
                      <a16:colId xmlns:a16="http://schemas.microsoft.com/office/drawing/2014/main" val="2633107024"/>
                    </a:ext>
                  </a:extLst>
                </a:gridCol>
                <a:gridCol w="4304886">
                  <a:extLst>
                    <a:ext uri="{9D8B030D-6E8A-4147-A177-3AD203B41FA5}">
                      <a16:colId xmlns:a16="http://schemas.microsoft.com/office/drawing/2014/main" val="3639350868"/>
                    </a:ext>
                  </a:extLst>
                </a:gridCol>
              </a:tblGrid>
              <a:tr h="370840">
                <a:tc>
                  <a:txBody>
                    <a:bodyPr/>
                    <a:lstStyle/>
                    <a:p>
                      <a:pPr algn="ctr"/>
                      <a:r>
                        <a:rPr lang="en-IN" b="0" dirty="0">
                          <a:solidFill>
                            <a:schemeClr val="bg1"/>
                          </a:solidFill>
                          <a:latin typeface="Gill Sans Nova" panose="020B0602020104020203" pitchFamily="34" charset="0"/>
                        </a:rPr>
                        <a:t>Challenges </a:t>
                      </a:r>
                    </a:p>
                  </a:txBody>
                  <a:tcPr/>
                </a:tc>
                <a:tc>
                  <a:txBody>
                    <a:bodyPr/>
                    <a:lstStyle/>
                    <a:p>
                      <a:pPr algn="ctr"/>
                      <a:r>
                        <a:rPr lang="en-IN" b="0" dirty="0">
                          <a:solidFill>
                            <a:schemeClr val="bg1"/>
                          </a:solidFill>
                          <a:latin typeface="Gill Sans Nova" panose="020B0602020104020203" pitchFamily="34" charset="0"/>
                        </a:rPr>
                        <a:t>Solutions </a:t>
                      </a:r>
                    </a:p>
                  </a:txBody>
                  <a:tcPr/>
                </a:tc>
                <a:tc>
                  <a:txBody>
                    <a:bodyPr/>
                    <a:lstStyle/>
                    <a:p>
                      <a:pPr algn="ctr"/>
                      <a:r>
                        <a:rPr lang="en-IN" b="0" dirty="0">
                          <a:solidFill>
                            <a:schemeClr val="bg1"/>
                          </a:solidFill>
                          <a:latin typeface="Gill Sans Nova" panose="020B0602020104020203" pitchFamily="34" charset="0"/>
                        </a:rPr>
                        <a:t>Goals</a:t>
                      </a:r>
                    </a:p>
                  </a:txBody>
                  <a:tcPr/>
                </a:tc>
                <a:extLst>
                  <a:ext uri="{0D108BD9-81ED-4DB2-BD59-A6C34878D82A}">
                    <a16:rowId xmlns:a16="http://schemas.microsoft.com/office/drawing/2014/main" val="768700650"/>
                  </a:ext>
                </a:extLst>
              </a:tr>
              <a:tr h="370840">
                <a:tc>
                  <a:txBody>
                    <a:bodyPr/>
                    <a:lstStyle/>
                    <a:p>
                      <a:pPr algn="just"/>
                      <a:r>
                        <a:rPr lang="en-US" sz="1600" b="0" dirty="0">
                          <a:solidFill>
                            <a:srgbClr val="FFFF00"/>
                          </a:solidFill>
                          <a:latin typeface="Gill Sans Nova" panose="020B0602020104020203" pitchFamily="34" charset="0"/>
                        </a:rPr>
                        <a:t>Historical tsunami records </a:t>
                      </a:r>
                      <a:r>
                        <a:rPr lang="en-US" sz="1600" b="0" dirty="0">
                          <a:solidFill>
                            <a:schemeClr val="bg1"/>
                          </a:solidFill>
                          <a:latin typeface="Gill Sans Nova" panose="020B0602020104020203" pitchFamily="34" charset="0"/>
                        </a:rPr>
                        <a:t>are scarce or absent</a:t>
                      </a:r>
                      <a:endParaRPr lang="en-IN" sz="1600" b="0" dirty="0">
                        <a:solidFill>
                          <a:schemeClr val="bg1"/>
                        </a:solidFill>
                        <a:latin typeface="Gill Sans Nova" panose="020B0602020104020203" pitchFamily="34" charset="0"/>
                      </a:endParaRPr>
                    </a:p>
                  </a:txBody>
                  <a:tcPr/>
                </a:tc>
                <a:tc>
                  <a:txBody>
                    <a:bodyPr/>
                    <a:lstStyle/>
                    <a:p>
                      <a:pPr algn="just"/>
                      <a:r>
                        <a:rPr lang="en-IN" sz="1600" b="0" dirty="0">
                          <a:solidFill>
                            <a:schemeClr val="bg1"/>
                          </a:solidFill>
                          <a:latin typeface="Gill Sans Nova" panose="020B0602020104020203" pitchFamily="34" charset="0"/>
                        </a:rPr>
                        <a:t>Densify sea level networks, </a:t>
                      </a:r>
                      <a:r>
                        <a:rPr lang="en-IN" sz="1600" b="0" dirty="0">
                          <a:solidFill>
                            <a:srgbClr val="FFFF00"/>
                          </a:solidFill>
                          <a:latin typeface="Gill Sans Nova" panose="020B0602020104020203" pitchFamily="34" charset="0"/>
                        </a:rPr>
                        <a:t>perform historical data research and perform paleo-tsunami studies </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Each country to have their </a:t>
                      </a:r>
                      <a:r>
                        <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catalogue of historical tsunami</a:t>
                      </a: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 records by 2025 </a:t>
                      </a:r>
                      <a:endParaRPr lang="en-IN" sz="1600" b="0" dirty="0">
                        <a:solidFill>
                          <a:schemeClr val="bg1"/>
                        </a:solidFill>
                        <a:latin typeface="Gill Sans Nova" panose="020B0602020104020203" pitchFamily="34" charset="0"/>
                      </a:endParaRPr>
                    </a:p>
                  </a:txBody>
                  <a:tcPr/>
                </a:tc>
                <a:extLst>
                  <a:ext uri="{0D108BD9-81ED-4DB2-BD59-A6C34878D82A}">
                    <a16:rowId xmlns:a16="http://schemas.microsoft.com/office/drawing/2014/main" val="3010442252"/>
                  </a:ext>
                </a:extLst>
              </a:tr>
              <a:tr h="370840">
                <a:tc>
                  <a:txBody>
                    <a:bodyPr/>
                    <a:lstStyle/>
                    <a:p>
                      <a:pPr algn="just"/>
                      <a:r>
                        <a:rPr lang="en-US" sz="1600" b="0" dirty="0">
                          <a:solidFill>
                            <a:srgbClr val="FFFF00"/>
                          </a:solidFill>
                          <a:latin typeface="Gill Sans Nova" panose="020B0602020104020203" pitchFamily="34" charset="0"/>
                        </a:rPr>
                        <a:t>Scenario definition </a:t>
                      </a:r>
                      <a:r>
                        <a:rPr lang="en-US" sz="1600" b="0" dirty="0">
                          <a:solidFill>
                            <a:schemeClr val="bg1"/>
                          </a:solidFill>
                          <a:latin typeface="Gill Sans Nova" panose="020B0602020104020203" pitchFamily="34" charset="0"/>
                        </a:rPr>
                        <a:t>(seismic and non-seismic) are required as input forcing for </a:t>
                      </a:r>
                    </a:p>
                    <a:p>
                      <a:pPr algn="just"/>
                      <a:r>
                        <a:rPr lang="en-US" sz="1600" b="0" dirty="0">
                          <a:solidFill>
                            <a:schemeClr val="bg1"/>
                          </a:solidFill>
                          <a:latin typeface="Gill Sans Nova" panose="020B0602020104020203" pitchFamily="34" charset="0"/>
                        </a:rPr>
                        <a:t>numerical models</a:t>
                      </a:r>
                      <a:endParaRPr lang="en-IN" sz="1600" b="0" dirty="0">
                        <a:solidFill>
                          <a:schemeClr val="bg1"/>
                        </a:solidFill>
                        <a:latin typeface="Gill Sans Nova" panose="020B0602020104020203" pitchFamily="34" charset="0"/>
                      </a:endParaRPr>
                    </a:p>
                  </a:txBody>
                  <a:tcPr/>
                </a:tc>
                <a:tc>
                  <a:txBody>
                    <a:bodyPr/>
                    <a:lstStyle/>
                    <a:p>
                      <a:pPr algn="just"/>
                      <a:r>
                        <a:rPr lang="en-IN" sz="1600" b="0" dirty="0">
                          <a:solidFill>
                            <a:schemeClr val="bg1"/>
                          </a:solidFill>
                          <a:latin typeface="Gill Sans Nova" panose="020B0602020104020203" pitchFamily="34" charset="0"/>
                        </a:rPr>
                        <a:t>Seismic, GNSS, Geophysical Volcanic Monitoring; Densify Sea level networks; </a:t>
                      </a:r>
                      <a:r>
                        <a:rPr lang="en-IN" sz="1600" b="0" dirty="0">
                          <a:solidFill>
                            <a:srgbClr val="FFFF00"/>
                          </a:solidFill>
                          <a:latin typeface="Gill Sans Nova" panose="020B0602020104020203" pitchFamily="34" charset="0"/>
                        </a:rPr>
                        <a:t>Scientific Research; Experts Meetings </a:t>
                      </a:r>
                    </a:p>
                    <a:p>
                      <a:pPr algn="just"/>
                      <a:endParaRPr lang="en-IN" sz="1600" b="0" dirty="0">
                        <a:solidFill>
                          <a:schemeClr val="bg1"/>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Each ICG to have a </a:t>
                      </a:r>
                      <a:r>
                        <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database of tsunami source scenarios</a:t>
                      </a: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 including non-seismic by 2025</a:t>
                      </a:r>
                    </a:p>
                  </a:txBody>
                  <a:tcPr/>
                </a:tc>
                <a:extLst>
                  <a:ext uri="{0D108BD9-81ED-4DB2-BD59-A6C34878D82A}">
                    <a16:rowId xmlns:a16="http://schemas.microsoft.com/office/drawing/2014/main" val="1529543563"/>
                  </a:ext>
                </a:extLst>
              </a:tr>
              <a:tr h="370840">
                <a:tc>
                  <a:txBody>
                    <a:bodyPr/>
                    <a:lstStyle/>
                    <a:p>
                      <a:pPr algn="just"/>
                      <a:r>
                        <a:rPr lang="en-US" sz="1600" b="0" dirty="0">
                          <a:solidFill>
                            <a:srgbClr val="FFFF00"/>
                          </a:solidFill>
                          <a:latin typeface="Gill Sans Nova" panose="020B0602020104020203" pitchFamily="34" charset="0"/>
                        </a:rPr>
                        <a:t>High-resolution digital elevation data </a:t>
                      </a:r>
                      <a:r>
                        <a:rPr lang="en-US" sz="1600" b="0" dirty="0">
                          <a:solidFill>
                            <a:schemeClr val="bg1"/>
                          </a:solidFill>
                          <a:latin typeface="Gill Sans Nova" panose="020B0602020104020203" pitchFamily="34" charset="0"/>
                        </a:rPr>
                        <a:t>is required for numerical models but is lacking in many countries. Lack of qualified staff to conduct surveys; lack of equipment including boats.</a:t>
                      </a:r>
                      <a:endParaRPr lang="en-IN" sz="1600" b="0" dirty="0">
                        <a:solidFill>
                          <a:schemeClr val="bg1"/>
                        </a:solidFill>
                        <a:latin typeface="Gill Sans Nova" panose="020B0602020104020203" pitchFamily="34" charset="0"/>
                      </a:endParaRPr>
                    </a:p>
                  </a:txBody>
                  <a:tcPr/>
                </a:tc>
                <a:tc>
                  <a:txBody>
                    <a:bodyPr/>
                    <a:lstStyle/>
                    <a:p>
                      <a:pPr algn="just"/>
                      <a:r>
                        <a:rPr lang="en-IN" sz="1600" b="0" dirty="0">
                          <a:solidFill>
                            <a:srgbClr val="FFFF00"/>
                          </a:solidFill>
                          <a:latin typeface="Gill Sans Nova" panose="020B0602020104020203" pitchFamily="34" charset="0"/>
                        </a:rPr>
                        <a:t>Increase staff; Capacity building; Funding to buy/rent equipment</a:t>
                      </a:r>
                    </a:p>
                  </a:txBody>
                  <a:tcPr/>
                </a:tc>
                <a:tc>
                  <a:txBody>
                    <a:bodyPr/>
                    <a:lstStyle/>
                    <a:p>
                      <a:pPr algn="just"/>
                      <a:r>
                        <a:rPr lang="en-US" sz="1600" b="0" dirty="0">
                          <a:solidFill>
                            <a:schemeClr val="bg1"/>
                          </a:solidFill>
                          <a:latin typeface="Gill Sans Nova" panose="020B0602020104020203" pitchFamily="34" charset="0"/>
                        </a:rPr>
                        <a:t>Each country has </a:t>
                      </a:r>
                      <a:r>
                        <a:rPr lang="en-US" sz="1600" b="0" dirty="0">
                          <a:solidFill>
                            <a:srgbClr val="FFFF00"/>
                          </a:solidFill>
                          <a:latin typeface="Gill Sans Nova" panose="020B0602020104020203" pitchFamily="34" charset="0"/>
                        </a:rPr>
                        <a:t>coastal digital elevation data </a:t>
                      </a:r>
                      <a:r>
                        <a:rPr lang="en-US" sz="1600" b="0" dirty="0">
                          <a:solidFill>
                            <a:schemeClr val="bg1"/>
                          </a:solidFill>
                          <a:latin typeface="Gill Sans Nova" panose="020B0602020104020203" pitchFamily="34" charset="0"/>
                        </a:rPr>
                        <a:t>in chosen communities by 2026 and each ICG has database of existing data and metadata</a:t>
                      </a:r>
                      <a:endParaRPr lang="en-IN" sz="1600" b="0" dirty="0">
                        <a:solidFill>
                          <a:schemeClr val="bg1"/>
                        </a:solidFill>
                        <a:latin typeface="Gill Sans Nova" panose="020B0602020104020203" pitchFamily="34" charset="0"/>
                      </a:endParaRPr>
                    </a:p>
                  </a:txBody>
                  <a:tcPr/>
                </a:tc>
                <a:extLst>
                  <a:ext uri="{0D108BD9-81ED-4DB2-BD59-A6C34878D82A}">
                    <a16:rowId xmlns:a16="http://schemas.microsoft.com/office/drawing/2014/main" val="1805371248"/>
                  </a:ext>
                </a:extLst>
              </a:tr>
              <a:tr h="370840">
                <a:tc>
                  <a:txBody>
                    <a:bodyPr/>
                    <a:lstStyle/>
                    <a:p>
                      <a:pPr algn="just"/>
                      <a:r>
                        <a:rPr lang="en-IN" sz="1600" b="0" dirty="0">
                          <a:solidFill>
                            <a:srgbClr val="FFFF00"/>
                          </a:solidFill>
                          <a:latin typeface="Gill Sans Nova" panose="020B0602020104020203" pitchFamily="34" charset="0"/>
                        </a:rPr>
                        <a:t>Lack of data to validate </a:t>
                      </a:r>
                      <a:r>
                        <a:rPr lang="en-IN" sz="1600" b="0" dirty="0">
                          <a:solidFill>
                            <a:schemeClr val="bg1"/>
                          </a:solidFill>
                          <a:latin typeface="Gill Sans Nova" panose="020B0602020104020203" pitchFamily="34" charset="0"/>
                        </a:rPr>
                        <a:t>numerical models </a:t>
                      </a:r>
                    </a:p>
                  </a:txBody>
                  <a:tcPr/>
                </a:tc>
                <a:tc>
                  <a:txBody>
                    <a:bodyPr/>
                    <a:lstStyle/>
                    <a:p>
                      <a:pPr algn="just"/>
                      <a:r>
                        <a:rPr lang="en-IN" sz="1600" b="0" dirty="0">
                          <a:solidFill>
                            <a:srgbClr val="FFFF00"/>
                          </a:solidFill>
                          <a:latin typeface="Gill Sans Nova" panose="020B0602020104020203" pitchFamily="34" charset="0"/>
                        </a:rPr>
                        <a:t>Densify sea level networks; Perform historical data research; Perform paleo-tsunami studies </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Each country has access to </a:t>
                      </a:r>
                      <a:r>
                        <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tsunami numerical models </a:t>
                      </a: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by 2026</a:t>
                      </a:r>
                      <a:endParaRPr lang="en-IN" sz="1600" b="0" dirty="0">
                        <a:solidFill>
                          <a:schemeClr val="bg1"/>
                        </a:solidFill>
                        <a:latin typeface="Gill Sans Nova" panose="020B0602020104020203" pitchFamily="34" charset="0"/>
                      </a:endParaRPr>
                    </a:p>
                  </a:txBody>
                  <a:tcPr/>
                </a:tc>
                <a:extLst>
                  <a:ext uri="{0D108BD9-81ED-4DB2-BD59-A6C34878D82A}">
                    <a16:rowId xmlns:a16="http://schemas.microsoft.com/office/drawing/2014/main" val="1053890621"/>
                  </a:ext>
                </a:extLst>
              </a:tr>
              <a:tr h="370840">
                <a:tc>
                  <a:txBody>
                    <a:bodyPr/>
                    <a:lstStyle/>
                    <a:p>
                      <a:pPr algn="just"/>
                      <a:r>
                        <a:rPr lang="en-IN" sz="1600" b="0" dirty="0">
                          <a:solidFill>
                            <a:srgbClr val="FFFF00"/>
                          </a:solidFill>
                          <a:latin typeface="Gill Sans Nova" panose="020B0602020104020203" pitchFamily="34" charset="0"/>
                        </a:rPr>
                        <a:t>Lack of qualified staff </a:t>
                      </a:r>
                      <a:r>
                        <a:rPr lang="en-IN" sz="1600" b="0" dirty="0">
                          <a:solidFill>
                            <a:schemeClr val="bg1"/>
                          </a:solidFill>
                          <a:latin typeface="Gill Sans Nova" panose="020B0602020104020203" pitchFamily="34" charset="0"/>
                        </a:rPr>
                        <a:t>to conduct numerical modelling </a:t>
                      </a:r>
                    </a:p>
                  </a:txBody>
                  <a:tcPr/>
                </a:tc>
                <a:tc>
                  <a:txBody>
                    <a:bodyPr/>
                    <a:lstStyle/>
                    <a:p>
                      <a:pPr algn="just"/>
                      <a:r>
                        <a:rPr lang="en-IN" sz="1600" b="0" dirty="0">
                          <a:solidFill>
                            <a:srgbClr val="FFFF00"/>
                          </a:solidFill>
                          <a:latin typeface="Gill Sans Nova" panose="020B0602020104020203" pitchFamily="34" charset="0"/>
                        </a:rPr>
                        <a:t>Funding to hire and train staff </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Each country has </a:t>
                      </a:r>
                      <a:r>
                        <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at least one person able to do tsunami modelling </a:t>
                      </a: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by 2025</a:t>
                      </a:r>
                      <a:endParaRPr lang="en-IN" sz="1600" b="0" dirty="0">
                        <a:solidFill>
                          <a:schemeClr val="bg1"/>
                        </a:solidFill>
                        <a:latin typeface="Gill Sans Nova" panose="020B0602020104020203" pitchFamily="34" charset="0"/>
                      </a:endParaRPr>
                    </a:p>
                  </a:txBody>
                  <a:tcPr/>
                </a:tc>
                <a:extLst>
                  <a:ext uri="{0D108BD9-81ED-4DB2-BD59-A6C34878D82A}">
                    <a16:rowId xmlns:a16="http://schemas.microsoft.com/office/drawing/2014/main" val="3090714297"/>
                  </a:ext>
                </a:extLst>
              </a:tr>
              <a:tr h="370840">
                <a:tc>
                  <a:txBody>
                    <a:bodyPr/>
                    <a:lstStyle/>
                    <a:p>
                      <a:pPr algn="just"/>
                      <a:endParaRPr lang="en-IN" sz="1600" b="0">
                        <a:solidFill>
                          <a:schemeClr val="bg1"/>
                        </a:solidFill>
                        <a:latin typeface="Gill Sans Nova" panose="020B0602020104020203" pitchFamily="34" charset="0"/>
                      </a:endParaRPr>
                    </a:p>
                  </a:txBody>
                  <a:tcPr/>
                </a:tc>
                <a:tc>
                  <a:txBody>
                    <a:bodyPr/>
                    <a:lstStyle/>
                    <a:p>
                      <a:pPr algn="just"/>
                      <a:endParaRPr lang="en-IN" sz="1600" b="0" dirty="0">
                        <a:solidFill>
                          <a:schemeClr val="bg1"/>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0" dirty="0">
                          <a:solidFill>
                            <a:srgbClr val="FFFF00"/>
                          </a:solidFill>
                          <a:latin typeface="Gill Sans Nova" panose="020B0602020104020203" pitchFamily="34" charset="0"/>
                        </a:rPr>
                        <a:t>Each country has defined the inundation area for the chosen community by 2026</a:t>
                      </a:r>
                      <a:endParaRPr lang="en-IN" sz="1600" b="0" dirty="0">
                        <a:solidFill>
                          <a:srgbClr val="FFFF00"/>
                        </a:solidFill>
                        <a:latin typeface="Gill Sans Nova" panose="020B0602020104020203" pitchFamily="34" charset="0"/>
                      </a:endParaRPr>
                    </a:p>
                  </a:txBody>
                  <a:tcPr/>
                </a:tc>
                <a:extLst>
                  <a:ext uri="{0D108BD9-81ED-4DB2-BD59-A6C34878D82A}">
                    <a16:rowId xmlns:a16="http://schemas.microsoft.com/office/drawing/2014/main" val="162840122"/>
                  </a:ext>
                </a:extLst>
              </a:tr>
            </a:tbl>
          </a:graphicData>
        </a:graphic>
      </p:graphicFrame>
    </p:spTree>
    <p:extLst>
      <p:ext uri="{BB962C8B-B14F-4D97-AF65-F5344CB8AC3E}">
        <p14:creationId xmlns:p14="http://schemas.microsoft.com/office/powerpoint/2010/main" val="523924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A9DBB5A-7F99-2ACF-5B8B-2888A24B855C}"/>
              </a:ext>
            </a:extLst>
          </p:cNvPr>
          <p:cNvSpPr txBox="1">
            <a:spLocks/>
          </p:cNvSpPr>
          <p:nvPr/>
        </p:nvSpPr>
        <p:spPr>
          <a:xfrm>
            <a:off x="106534" y="843378"/>
            <a:ext cx="11978932" cy="461639"/>
          </a:xfrm>
          <a:prstGeom prst="rect">
            <a:avLst/>
          </a:prstGeom>
          <a:solidFill>
            <a:srgbClr val="00B0F0"/>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r>
              <a:rPr kumimoji="0" lang="en-US" sz="20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Definition of vulnerability and exposure</a:t>
            </a:r>
          </a:p>
          <a:p>
            <a:pPr marL="355600" marR="0" lvl="2" indent="-342900" algn="ctr" defTabSz="914400" rtl="0" eaLnBrk="1" fontAlgn="auto" latinLnBrk="0" hangingPunct="1">
              <a:lnSpc>
                <a:spcPct val="100000"/>
              </a:lnSpc>
              <a:spcBef>
                <a:spcPts val="600"/>
              </a:spcBef>
              <a:spcAft>
                <a:spcPts val="0"/>
              </a:spcAft>
              <a:buClrTx/>
              <a:buSzTx/>
              <a:buFont typeface="Wingdings" panose="05000000000000000000" pitchFamily="2" charset="2"/>
              <a:buChar char="§"/>
              <a:tabLst>
                <a:tab pos="355600" algn="l"/>
              </a:tabLst>
              <a:defRPr/>
            </a:pPr>
            <a:endParaRPr kumimoji="0" lang="en-US" sz="20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2000" b="1"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p:txBody>
      </p:sp>
      <p:sp>
        <p:nvSpPr>
          <p:cNvPr id="2" name="Title 1">
            <a:extLst>
              <a:ext uri="{FF2B5EF4-FFF2-40B4-BE49-F238E27FC236}">
                <a16:creationId xmlns:a16="http://schemas.microsoft.com/office/drawing/2014/main" id="{32BB6BD1-9743-1C94-19D4-9A2D90D81E65}"/>
              </a:ext>
            </a:extLst>
          </p:cNvPr>
          <p:cNvSpPr>
            <a:spLocks noGrp="1"/>
          </p:cNvSpPr>
          <p:nvPr>
            <p:ph type="title"/>
          </p:nvPr>
        </p:nvSpPr>
        <p:spPr>
          <a:xfrm>
            <a:off x="0" y="246109"/>
            <a:ext cx="12192000" cy="663364"/>
          </a:xfrm>
        </p:spPr>
        <p:txBody>
          <a:bodyPr>
            <a:noAutofit/>
          </a:bodyPr>
          <a:lstStyle/>
          <a:p>
            <a:pPr algn="ctr"/>
            <a:r>
              <a:rPr lang="en-US" sz="3200" b="1" cap="none" dirty="0">
                <a:latin typeface="Gill Sans Nova" panose="020B0602020104020203" pitchFamily="34" charset="0"/>
              </a:rPr>
              <a:t>Tsunami Risk Knowledge</a:t>
            </a:r>
          </a:p>
        </p:txBody>
      </p:sp>
      <p:graphicFrame>
        <p:nvGraphicFramePr>
          <p:cNvPr id="6" name="Table 6">
            <a:extLst>
              <a:ext uri="{FF2B5EF4-FFF2-40B4-BE49-F238E27FC236}">
                <a16:creationId xmlns:a16="http://schemas.microsoft.com/office/drawing/2014/main" id="{C2F034BD-B46D-4D6F-FE84-757C06E60D85}"/>
              </a:ext>
            </a:extLst>
          </p:cNvPr>
          <p:cNvGraphicFramePr>
            <a:graphicFrameLocks noGrp="1"/>
          </p:cNvGraphicFramePr>
          <p:nvPr>
            <p:extLst>
              <p:ext uri="{D42A27DB-BD31-4B8C-83A1-F6EECF244321}">
                <p14:modId xmlns:p14="http://schemas.microsoft.com/office/powerpoint/2010/main" val="2040058409"/>
              </p:ext>
            </p:extLst>
          </p:nvPr>
        </p:nvGraphicFramePr>
        <p:xfrm>
          <a:off x="106534" y="1460908"/>
          <a:ext cx="11978932" cy="4992825"/>
        </p:xfrm>
        <a:graphic>
          <a:graphicData uri="http://schemas.openxmlformats.org/drawingml/2006/table">
            <a:tbl>
              <a:tblPr firstRow="1" bandRow="1">
                <a:tableStyleId>{5940675A-B579-460E-94D1-54222C63F5DA}</a:tableStyleId>
              </a:tblPr>
              <a:tblGrid>
                <a:gridCol w="4999509">
                  <a:extLst>
                    <a:ext uri="{9D8B030D-6E8A-4147-A177-3AD203B41FA5}">
                      <a16:colId xmlns:a16="http://schemas.microsoft.com/office/drawing/2014/main" val="4289761778"/>
                    </a:ext>
                  </a:extLst>
                </a:gridCol>
                <a:gridCol w="2558518">
                  <a:extLst>
                    <a:ext uri="{9D8B030D-6E8A-4147-A177-3AD203B41FA5}">
                      <a16:colId xmlns:a16="http://schemas.microsoft.com/office/drawing/2014/main" val="2633107024"/>
                    </a:ext>
                  </a:extLst>
                </a:gridCol>
                <a:gridCol w="4420905">
                  <a:extLst>
                    <a:ext uri="{9D8B030D-6E8A-4147-A177-3AD203B41FA5}">
                      <a16:colId xmlns:a16="http://schemas.microsoft.com/office/drawing/2014/main" val="3639350868"/>
                    </a:ext>
                  </a:extLst>
                </a:gridCol>
              </a:tblGrid>
              <a:tr h="354533">
                <a:tc>
                  <a:txBody>
                    <a:bodyPr/>
                    <a:lstStyle/>
                    <a:p>
                      <a:pPr algn="ctr"/>
                      <a:r>
                        <a:rPr lang="en-IN" b="0" dirty="0">
                          <a:solidFill>
                            <a:schemeClr val="bg1"/>
                          </a:solidFill>
                          <a:latin typeface="Gill Sans Nova" panose="020B0602020104020203" pitchFamily="34" charset="0"/>
                        </a:rPr>
                        <a:t>Challenges </a:t>
                      </a:r>
                    </a:p>
                  </a:txBody>
                  <a:tcPr/>
                </a:tc>
                <a:tc>
                  <a:txBody>
                    <a:bodyPr/>
                    <a:lstStyle/>
                    <a:p>
                      <a:pPr algn="ctr"/>
                      <a:r>
                        <a:rPr lang="en-IN" b="0" dirty="0">
                          <a:solidFill>
                            <a:schemeClr val="bg1"/>
                          </a:solidFill>
                          <a:latin typeface="Gill Sans Nova" panose="020B0602020104020203" pitchFamily="34" charset="0"/>
                        </a:rPr>
                        <a:t>Solutions </a:t>
                      </a:r>
                    </a:p>
                  </a:txBody>
                  <a:tcPr/>
                </a:tc>
                <a:tc>
                  <a:txBody>
                    <a:bodyPr/>
                    <a:lstStyle/>
                    <a:p>
                      <a:pPr algn="ctr"/>
                      <a:r>
                        <a:rPr lang="en-IN" b="0" dirty="0">
                          <a:solidFill>
                            <a:schemeClr val="bg1"/>
                          </a:solidFill>
                          <a:latin typeface="Gill Sans Nova" panose="020B0602020104020203" pitchFamily="34" charset="0"/>
                        </a:rPr>
                        <a:t>Goals</a:t>
                      </a:r>
                    </a:p>
                  </a:txBody>
                  <a:tcPr/>
                </a:tc>
                <a:extLst>
                  <a:ext uri="{0D108BD9-81ED-4DB2-BD59-A6C34878D82A}">
                    <a16:rowId xmlns:a16="http://schemas.microsoft.com/office/drawing/2014/main" val="768700650"/>
                  </a:ext>
                </a:extLst>
              </a:tr>
              <a:tr h="797699">
                <a:tc>
                  <a:txBody>
                    <a:bodyPr/>
                    <a:lstStyle/>
                    <a:p>
                      <a:pPr algn="just"/>
                      <a:r>
                        <a:rPr lang="en-US" sz="1600" b="0" dirty="0">
                          <a:solidFill>
                            <a:schemeClr val="bg1"/>
                          </a:solidFill>
                          <a:latin typeface="Gill Sans Nova" panose="020B0602020104020203" pitchFamily="34" charset="0"/>
                        </a:rPr>
                        <a:t>Inventories </a:t>
                      </a:r>
                      <a:r>
                        <a:rPr lang="en-US" sz="1600" b="0" dirty="0">
                          <a:solidFill>
                            <a:srgbClr val="FFFF00"/>
                          </a:solidFill>
                          <a:latin typeface="Gill Sans Nova" panose="020B0602020104020203" pitchFamily="34" charset="0"/>
                        </a:rPr>
                        <a:t>of critical infrastructure </a:t>
                      </a:r>
                      <a:r>
                        <a:rPr lang="en-US" sz="1600" b="0" dirty="0">
                          <a:solidFill>
                            <a:schemeClr val="bg1"/>
                          </a:solidFill>
                          <a:latin typeface="Gill Sans Nova" panose="020B0602020104020203" pitchFamily="34" charset="0"/>
                        </a:rPr>
                        <a:t>inside </a:t>
                      </a:r>
                    </a:p>
                    <a:p>
                      <a:pPr algn="just"/>
                      <a:r>
                        <a:rPr lang="en-US" sz="1600" b="0" dirty="0">
                          <a:solidFill>
                            <a:schemeClr val="bg1"/>
                          </a:solidFill>
                          <a:latin typeface="Gill Sans Nova" panose="020B0602020104020203" pitchFamily="34" charset="0"/>
                        </a:rPr>
                        <a:t>the inundation area (accessibility e.g., airport, ports) (</a:t>
                      </a:r>
                      <a:r>
                        <a:rPr lang="en-US" sz="1600" b="0" dirty="0" err="1">
                          <a:solidFill>
                            <a:schemeClr val="bg1"/>
                          </a:solidFill>
                          <a:latin typeface="Gill Sans Nova" panose="020B0602020104020203" pitchFamily="34" charset="0"/>
                        </a:rPr>
                        <a:t>telecomms</a:t>
                      </a:r>
                      <a:r>
                        <a:rPr lang="en-US" sz="1600" b="0" dirty="0">
                          <a:solidFill>
                            <a:schemeClr val="bg1"/>
                          </a:solidFill>
                          <a:latin typeface="Gill Sans Nova" panose="020B0602020104020203" pitchFamily="34" charset="0"/>
                        </a:rPr>
                        <a:t>, energy, food, fresh water &amp; medical supply)</a:t>
                      </a:r>
                      <a:endParaRPr lang="en-IN" sz="1600" b="0" dirty="0">
                        <a:solidFill>
                          <a:schemeClr val="bg1"/>
                        </a:solidFill>
                        <a:latin typeface="Gill Sans Nova" panose="020B0602020104020203" pitchFamily="34" charset="0"/>
                      </a:endParaRPr>
                    </a:p>
                  </a:txBody>
                  <a:tcPr/>
                </a:tc>
                <a:tc rowSpan="7">
                  <a:txBody>
                    <a:bodyPr/>
                    <a:lstStyle/>
                    <a:p>
                      <a:pPr algn="just"/>
                      <a:r>
                        <a:rPr lang="en-IN" sz="1600" b="0" dirty="0">
                          <a:solidFill>
                            <a:srgbClr val="FFFF00"/>
                          </a:solidFill>
                          <a:latin typeface="Gill Sans Nova" panose="020B0602020104020203" pitchFamily="34" charset="0"/>
                        </a:rPr>
                        <a:t>Multistakeholder resources (trained staff and funding) and coordination</a:t>
                      </a:r>
                    </a:p>
                  </a:txBody>
                  <a:tcPr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Gill Sans Nova" panose="020B0602020104020203" pitchFamily="34" charset="0"/>
                        </a:rPr>
                        <a:t>Each Member State has </a:t>
                      </a:r>
                      <a:r>
                        <a:rPr lang="en-US" sz="1600" b="0" dirty="0">
                          <a:solidFill>
                            <a:srgbClr val="FFFF00"/>
                          </a:solidFill>
                          <a:latin typeface="Gill Sans Nova" panose="020B0602020104020203" pitchFamily="34" charset="0"/>
                        </a:rPr>
                        <a:t>critical infrastructure identified </a:t>
                      </a:r>
                      <a:r>
                        <a:rPr lang="en-US" sz="1600" b="0" dirty="0">
                          <a:solidFill>
                            <a:schemeClr val="bg1"/>
                          </a:solidFill>
                          <a:latin typeface="Gill Sans Nova" panose="020B0602020104020203" pitchFamily="34" charset="0"/>
                        </a:rPr>
                        <a:t>and prioritized by 2026</a:t>
                      </a:r>
                      <a:endParaRPr lang="en-IN" sz="1600" b="0" dirty="0">
                        <a:solidFill>
                          <a:schemeClr val="bg1"/>
                        </a:solidFill>
                        <a:latin typeface="Gill Sans Nova" panose="020B0602020104020203" pitchFamily="34" charset="0"/>
                      </a:endParaRPr>
                    </a:p>
                  </a:txBody>
                  <a:tcPr/>
                </a:tc>
                <a:extLst>
                  <a:ext uri="{0D108BD9-81ED-4DB2-BD59-A6C34878D82A}">
                    <a16:rowId xmlns:a16="http://schemas.microsoft.com/office/drawing/2014/main" val="3010442252"/>
                  </a:ext>
                </a:extLst>
              </a:tr>
              <a:tr h="561344">
                <a:tc>
                  <a:txBody>
                    <a:bodyPr/>
                    <a:lstStyle/>
                    <a:p>
                      <a:pPr algn="just"/>
                      <a:r>
                        <a:rPr lang="en-US" sz="1600" b="0" dirty="0">
                          <a:solidFill>
                            <a:schemeClr val="bg1"/>
                          </a:solidFill>
                          <a:latin typeface="Gill Sans Nova" panose="020B0602020104020203" pitchFamily="34" charset="0"/>
                        </a:rPr>
                        <a:t>Ability to </a:t>
                      </a:r>
                      <a:r>
                        <a:rPr lang="en-US" sz="1600" b="0" dirty="0">
                          <a:solidFill>
                            <a:srgbClr val="FFFF00"/>
                          </a:solidFill>
                          <a:latin typeface="Gill Sans Nova" panose="020B0602020104020203" pitchFamily="34" charset="0"/>
                        </a:rPr>
                        <a:t>identify the vulnerable groups </a:t>
                      </a:r>
                      <a:r>
                        <a:rPr lang="en-US" sz="1600" b="0" dirty="0">
                          <a:solidFill>
                            <a:schemeClr val="bg1"/>
                          </a:solidFill>
                          <a:latin typeface="Gill Sans Nova" panose="020B0602020104020203" pitchFamily="34" charset="0"/>
                        </a:rPr>
                        <a:t>within the inundation area</a:t>
                      </a:r>
                      <a:endParaRPr lang="en-IN" sz="1600" b="0" dirty="0">
                        <a:solidFill>
                          <a:schemeClr val="bg1"/>
                        </a:solidFill>
                        <a:latin typeface="Gill Sans Nova" panose="020B0602020104020203" pitchFamily="34" charset="0"/>
                      </a:endParaRPr>
                    </a:p>
                  </a:txBody>
                  <a:tcPr/>
                </a:tc>
                <a:tc vMerge="1">
                  <a:txBody>
                    <a:bodyPr/>
                    <a:lstStyle/>
                    <a:p>
                      <a:endParaRPr lang="en-IN"/>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Each country has </a:t>
                      </a:r>
                      <a:r>
                        <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identified vulnerable groups within tsunami inundation areas </a:t>
                      </a: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by 2026</a:t>
                      </a:r>
                      <a:endParaRPr lang="en-IN" sz="1600" b="0" dirty="0">
                        <a:solidFill>
                          <a:schemeClr val="bg1"/>
                        </a:solidFill>
                        <a:latin typeface="Gill Sans Nova" panose="020B0602020104020203" pitchFamily="34" charset="0"/>
                      </a:endParaRPr>
                    </a:p>
                  </a:txBody>
                  <a:tcPr/>
                </a:tc>
                <a:extLst>
                  <a:ext uri="{0D108BD9-81ED-4DB2-BD59-A6C34878D82A}">
                    <a16:rowId xmlns:a16="http://schemas.microsoft.com/office/drawing/2014/main" val="638917504"/>
                  </a:ext>
                </a:extLst>
              </a:tr>
              <a:tr h="603398">
                <a:tc>
                  <a:txBody>
                    <a:bodyPr/>
                    <a:lstStyle/>
                    <a:p>
                      <a:pPr algn="just"/>
                      <a:r>
                        <a:rPr lang="en-US" sz="1600" b="0" dirty="0">
                          <a:solidFill>
                            <a:schemeClr val="bg1"/>
                          </a:solidFill>
                          <a:latin typeface="Gill Sans Nova" panose="020B0602020104020203" pitchFamily="34" charset="0"/>
                        </a:rPr>
                        <a:t>Number of </a:t>
                      </a:r>
                      <a:r>
                        <a:rPr lang="en-US" sz="1600" b="0" dirty="0">
                          <a:solidFill>
                            <a:srgbClr val="FFFF00"/>
                          </a:solidFill>
                          <a:latin typeface="Gill Sans Nova" panose="020B0602020104020203" pitchFamily="34" charset="0"/>
                        </a:rPr>
                        <a:t>residents and visitors </a:t>
                      </a:r>
                      <a:r>
                        <a:rPr lang="en-US" sz="1600" b="0" dirty="0">
                          <a:solidFill>
                            <a:schemeClr val="bg1"/>
                          </a:solidFill>
                          <a:latin typeface="Gill Sans Nova" panose="020B0602020104020203" pitchFamily="34" charset="0"/>
                        </a:rPr>
                        <a:t>with their </a:t>
                      </a:r>
                    </a:p>
                    <a:p>
                      <a:pPr algn="just"/>
                      <a:r>
                        <a:rPr lang="en-US" sz="1600" b="0" dirty="0">
                          <a:solidFill>
                            <a:srgbClr val="FFFF00"/>
                          </a:solidFill>
                          <a:latin typeface="Gill Sans Nova" panose="020B0602020104020203" pitchFamily="34" charset="0"/>
                        </a:rPr>
                        <a:t>fluctuation </a:t>
                      </a:r>
                      <a:r>
                        <a:rPr lang="en-US" sz="1600" b="0" dirty="0">
                          <a:solidFill>
                            <a:schemeClr val="bg1"/>
                          </a:solidFill>
                          <a:latin typeface="Gill Sans Nova" panose="020B0602020104020203" pitchFamily="34" charset="0"/>
                        </a:rPr>
                        <a:t>(daily and seasonal) within the inundation area</a:t>
                      </a:r>
                      <a:endParaRPr lang="en-IN" sz="1600" b="0" dirty="0">
                        <a:solidFill>
                          <a:schemeClr val="bg1"/>
                        </a:solidFill>
                        <a:latin typeface="Gill Sans Nova" panose="020B0602020104020203" pitchFamily="34" charset="0"/>
                      </a:endParaRPr>
                    </a:p>
                  </a:txBody>
                  <a:tcPr/>
                </a:tc>
                <a:tc vMerge="1">
                  <a:txBody>
                    <a:bodyPr/>
                    <a:lstStyle/>
                    <a:p>
                      <a:endParaRPr lang="en-IN"/>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Gill Sans Nova" panose="020B0602020104020203" pitchFamily="34" charset="0"/>
                        </a:rPr>
                        <a:t>Each country has </a:t>
                      </a:r>
                      <a:r>
                        <a:rPr lang="en-US" sz="1600" b="0" dirty="0">
                          <a:solidFill>
                            <a:srgbClr val="FFFF00"/>
                          </a:solidFill>
                          <a:latin typeface="Gill Sans Nova" panose="020B0602020104020203" pitchFamily="34" charset="0"/>
                        </a:rPr>
                        <a:t>identified number of populations at-risk</a:t>
                      </a:r>
                      <a:r>
                        <a:rPr lang="en-US" sz="1600" b="0" dirty="0">
                          <a:solidFill>
                            <a:schemeClr val="bg1"/>
                          </a:solidFill>
                          <a:latin typeface="Gill Sans Nova" panose="020B0602020104020203" pitchFamily="34" charset="0"/>
                        </a:rPr>
                        <a:t> within tsunami inundation areas by 2026</a:t>
                      </a:r>
                      <a:endParaRPr lang="en-IN" sz="1600" b="0" dirty="0">
                        <a:solidFill>
                          <a:schemeClr val="bg1"/>
                        </a:solidFill>
                        <a:latin typeface="Gill Sans Nova" panose="020B0602020104020203" pitchFamily="34" charset="0"/>
                      </a:endParaRPr>
                    </a:p>
                  </a:txBody>
                  <a:tcPr/>
                </a:tc>
                <a:extLst>
                  <a:ext uri="{0D108BD9-81ED-4DB2-BD59-A6C34878D82A}">
                    <a16:rowId xmlns:a16="http://schemas.microsoft.com/office/drawing/2014/main" val="500015658"/>
                  </a:ext>
                </a:extLst>
              </a:tr>
              <a:tr h="561344">
                <a:tc>
                  <a:txBody>
                    <a:bodyPr/>
                    <a:lstStyle/>
                    <a:p>
                      <a:pPr algn="just"/>
                      <a:r>
                        <a:rPr lang="en-US" sz="1600" b="0" dirty="0">
                          <a:solidFill>
                            <a:schemeClr val="bg1"/>
                          </a:solidFill>
                          <a:latin typeface="Gill Sans Nova" panose="020B0602020104020203" pitchFamily="34" charset="0"/>
                        </a:rPr>
                        <a:t>Identifying and prioritizing </a:t>
                      </a:r>
                      <a:r>
                        <a:rPr lang="en-US" sz="1600" b="0" dirty="0">
                          <a:solidFill>
                            <a:srgbClr val="FFFF00"/>
                          </a:solidFill>
                          <a:latin typeface="Gill Sans Nova" panose="020B0602020104020203" pitchFamily="34" charset="0"/>
                        </a:rPr>
                        <a:t>economic assets</a:t>
                      </a:r>
                      <a:endParaRPr lang="en-IN" sz="1600" b="0" dirty="0">
                        <a:solidFill>
                          <a:srgbClr val="FFFF00"/>
                        </a:solidFill>
                        <a:latin typeface="Gill Sans Nova" panose="020B0602020104020203" pitchFamily="34" charset="0"/>
                      </a:endParaRPr>
                    </a:p>
                  </a:txBody>
                  <a:tcPr/>
                </a:tc>
                <a:tc vMerge="1">
                  <a:txBody>
                    <a:bodyPr/>
                    <a:lstStyle/>
                    <a:p>
                      <a:endParaRPr lang="en-IN"/>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Gill Sans Nova" panose="020B0602020104020203" pitchFamily="34" charset="0"/>
                        </a:rPr>
                        <a:t>Each country has </a:t>
                      </a:r>
                      <a:r>
                        <a:rPr lang="en-US" sz="1600" b="0" dirty="0">
                          <a:solidFill>
                            <a:srgbClr val="FFFF00"/>
                          </a:solidFill>
                          <a:latin typeface="Gill Sans Nova" panose="020B0602020104020203" pitchFamily="34" charset="0"/>
                        </a:rPr>
                        <a:t>identified and prioritized economic asset</a:t>
                      </a:r>
                      <a:r>
                        <a:rPr lang="en-US" sz="1600" b="0" dirty="0">
                          <a:solidFill>
                            <a:schemeClr val="bg1"/>
                          </a:solidFill>
                          <a:latin typeface="Gill Sans Nova" panose="020B0602020104020203" pitchFamily="34" charset="0"/>
                        </a:rPr>
                        <a:t> at land and ocean by 2026</a:t>
                      </a:r>
                      <a:endParaRPr lang="en-IN" sz="1600" b="0" dirty="0">
                        <a:solidFill>
                          <a:schemeClr val="bg1"/>
                        </a:solidFill>
                        <a:latin typeface="Gill Sans Nova" panose="020B0602020104020203" pitchFamily="34" charset="0"/>
                      </a:endParaRPr>
                    </a:p>
                  </a:txBody>
                  <a:tcPr/>
                </a:tc>
                <a:extLst>
                  <a:ext uri="{0D108BD9-81ED-4DB2-BD59-A6C34878D82A}">
                    <a16:rowId xmlns:a16="http://schemas.microsoft.com/office/drawing/2014/main" val="3771595302"/>
                  </a:ext>
                </a:extLst>
              </a:tr>
              <a:tr h="797699">
                <a:tc>
                  <a:txBody>
                    <a:bodyPr/>
                    <a:lstStyle/>
                    <a:p>
                      <a:pPr algn="just"/>
                      <a:r>
                        <a:rPr lang="en-US" sz="1600" b="0" dirty="0">
                          <a:solidFill>
                            <a:schemeClr val="bg1"/>
                          </a:solidFill>
                          <a:latin typeface="Gill Sans Nova" panose="020B0602020104020203" pitchFamily="34" charset="0"/>
                        </a:rPr>
                        <a:t>Identifying and prioritizing </a:t>
                      </a:r>
                      <a:r>
                        <a:rPr lang="en-US" sz="1600" b="0" dirty="0">
                          <a:solidFill>
                            <a:srgbClr val="FFFF00"/>
                          </a:solidFill>
                          <a:latin typeface="Gill Sans Nova" panose="020B0602020104020203" pitchFamily="34" charset="0"/>
                        </a:rPr>
                        <a:t>critical infrastructure for </a:t>
                      </a:r>
                    </a:p>
                    <a:p>
                      <a:pPr algn="just"/>
                      <a:r>
                        <a:rPr lang="en-US" sz="1600" b="0" dirty="0">
                          <a:solidFill>
                            <a:srgbClr val="FFFF00"/>
                          </a:solidFill>
                          <a:latin typeface="Gill Sans Nova" panose="020B0602020104020203" pitchFamily="34" charset="0"/>
                        </a:rPr>
                        <a:t>economic impact</a:t>
                      </a:r>
                      <a:endParaRPr lang="en-IN" sz="1600" b="0" dirty="0">
                        <a:solidFill>
                          <a:srgbClr val="FFFF00"/>
                        </a:solidFill>
                        <a:latin typeface="Gill Sans Nova" panose="020B0602020104020203" pitchFamily="34" charset="0"/>
                      </a:endParaRPr>
                    </a:p>
                  </a:txBody>
                  <a:tcPr/>
                </a:tc>
                <a:tc vMerge="1">
                  <a:txBody>
                    <a:bodyPr/>
                    <a:lstStyle/>
                    <a:p>
                      <a:endParaRPr lang="en-IN"/>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Gill Sans Nova" panose="020B0602020104020203" pitchFamily="34" charset="0"/>
                        </a:rPr>
                        <a:t>Each Member State has </a:t>
                      </a:r>
                      <a:r>
                        <a:rPr lang="en-US" sz="1600" b="0" dirty="0">
                          <a:solidFill>
                            <a:srgbClr val="FFFF00"/>
                          </a:solidFill>
                          <a:latin typeface="Gill Sans Nova" panose="020B0602020104020203" pitchFamily="34" charset="0"/>
                        </a:rPr>
                        <a:t>identified and prioritized critical infrastructure for economic impact </a:t>
                      </a:r>
                      <a:r>
                        <a:rPr lang="en-US" sz="1600" b="0" dirty="0">
                          <a:solidFill>
                            <a:schemeClr val="bg1"/>
                          </a:solidFill>
                          <a:latin typeface="Gill Sans Nova" panose="020B0602020104020203" pitchFamily="34" charset="0"/>
                        </a:rPr>
                        <a:t>at land and ocean by 2026</a:t>
                      </a:r>
                      <a:endParaRPr lang="en-IN" sz="1600" b="0" dirty="0">
                        <a:solidFill>
                          <a:schemeClr val="bg1"/>
                        </a:solidFill>
                        <a:latin typeface="Gill Sans Nova" panose="020B0602020104020203" pitchFamily="34" charset="0"/>
                      </a:endParaRPr>
                    </a:p>
                  </a:txBody>
                  <a:tcPr/>
                </a:tc>
                <a:extLst>
                  <a:ext uri="{0D108BD9-81ED-4DB2-BD59-A6C34878D82A}">
                    <a16:rowId xmlns:a16="http://schemas.microsoft.com/office/drawing/2014/main" val="3558966000"/>
                  </a:ext>
                </a:extLst>
              </a:tr>
              <a:tr h="561344">
                <a:tc>
                  <a:txBody>
                    <a:bodyPr/>
                    <a:lstStyle/>
                    <a:p>
                      <a:pPr algn="just"/>
                      <a:r>
                        <a:rPr lang="en-US" sz="1600" b="0" dirty="0">
                          <a:solidFill>
                            <a:schemeClr val="bg1"/>
                          </a:solidFill>
                          <a:latin typeface="Gill Sans Nova" panose="020B0602020104020203" pitchFamily="34" charset="0"/>
                        </a:rPr>
                        <a:t>Identifying and </a:t>
                      </a:r>
                      <a:r>
                        <a:rPr lang="en-US" sz="1600" b="0" dirty="0">
                          <a:solidFill>
                            <a:srgbClr val="FFFF00"/>
                          </a:solidFill>
                          <a:latin typeface="Gill Sans Nova" panose="020B0602020104020203" pitchFamily="34" charset="0"/>
                        </a:rPr>
                        <a:t>prioritizing the built environment</a:t>
                      </a:r>
                      <a:endParaRPr lang="en-IN" sz="1600" b="0" dirty="0">
                        <a:solidFill>
                          <a:srgbClr val="FFFF00"/>
                        </a:solidFill>
                        <a:latin typeface="Gill Sans Nova" panose="020B0602020104020203" pitchFamily="34" charset="0"/>
                      </a:endParaRPr>
                    </a:p>
                  </a:txBody>
                  <a:tcPr/>
                </a:tc>
                <a:tc vMerge="1">
                  <a:txBody>
                    <a:bodyPr/>
                    <a:lstStyle/>
                    <a:p>
                      <a:endParaRPr lang="en-IN"/>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Gill Sans Nova" panose="020B0602020104020203" pitchFamily="34" charset="0"/>
                        </a:rPr>
                        <a:t>Each Member State </a:t>
                      </a:r>
                      <a:r>
                        <a:rPr lang="en-US" sz="1600" b="0" dirty="0">
                          <a:solidFill>
                            <a:srgbClr val="FFFF00"/>
                          </a:solidFill>
                          <a:latin typeface="Gill Sans Nova" panose="020B0602020104020203" pitchFamily="34" charset="0"/>
                        </a:rPr>
                        <a:t>has identified and prioritized the built environment </a:t>
                      </a:r>
                      <a:r>
                        <a:rPr lang="en-US" sz="1600" b="0" dirty="0">
                          <a:solidFill>
                            <a:schemeClr val="bg1"/>
                          </a:solidFill>
                          <a:latin typeface="Gill Sans Nova" panose="020B0602020104020203" pitchFamily="34" charset="0"/>
                        </a:rPr>
                        <a:t>at land and ocean by 2026</a:t>
                      </a:r>
                      <a:endParaRPr lang="en-IN" sz="1600" b="0" dirty="0">
                        <a:solidFill>
                          <a:schemeClr val="bg1"/>
                        </a:solidFill>
                        <a:latin typeface="Gill Sans Nova" panose="020B0602020104020203" pitchFamily="34" charset="0"/>
                      </a:endParaRPr>
                    </a:p>
                  </a:txBody>
                  <a:tcPr/>
                </a:tc>
                <a:extLst>
                  <a:ext uri="{0D108BD9-81ED-4DB2-BD59-A6C34878D82A}">
                    <a16:rowId xmlns:a16="http://schemas.microsoft.com/office/drawing/2014/main" val="3015271401"/>
                  </a:ext>
                </a:extLst>
              </a:tr>
              <a:tr h="640387">
                <a:tc>
                  <a:txBody>
                    <a:bodyPr/>
                    <a:lstStyle/>
                    <a:p>
                      <a:pPr algn="just"/>
                      <a:r>
                        <a:rPr lang="en-US" sz="1600" b="0" dirty="0">
                          <a:solidFill>
                            <a:schemeClr val="bg1"/>
                          </a:solidFill>
                          <a:latin typeface="Gill Sans Nova" panose="020B0602020104020203" pitchFamily="34" charset="0"/>
                        </a:rPr>
                        <a:t>Identifying and </a:t>
                      </a:r>
                      <a:r>
                        <a:rPr lang="en-US" sz="1600" b="0" dirty="0">
                          <a:solidFill>
                            <a:srgbClr val="FFFF00"/>
                          </a:solidFill>
                          <a:latin typeface="Gill Sans Nova" panose="020B0602020104020203" pitchFamily="34" charset="0"/>
                        </a:rPr>
                        <a:t>prioritizing the natural environment</a:t>
                      </a:r>
                      <a:endParaRPr lang="en-IN" sz="1600" b="0" dirty="0">
                        <a:solidFill>
                          <a:srgbClr val="FFFF00"/>
                        </a:solidFill>
                        <a:latin typeface="Gill Sans Nova" panose="020B0602020104020203" pitchFamily="34" charset="0"/>
                      </a:endParaRPr>
                    </a:p>
                  </a:txBody>
                  <a:tcPr/>
                </a:tc>
                <a:tc vMerge="1">
                  <a:txBody>
                    <a:bodyPr/>
                    <a:lstStyle/>
                    <a:p>
                      <a:endParaRPr lang="en-IN"/>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Gill Sans Nova" panose="020B0602020104020203" pitchFamily="34" charset="0"/>
                        </a:rPr>
                        <a:t>Each Member State </a:t>
                      </a:r>
                      <a:r>
                        <a:rPr lang="en-US" sz="1600" b="0" dirty="0">
                          <a:solidFill>
                            <a:srgbClr val="FFFF00"/>
                          </a:solidFill>
                          <a:latin typeface="Gill Sans Nova" panose="020B0602020104020203" pitchFamily="34" charset="0"/>
                        </a:rPr>
                        <a:t>has identified and prioritized the natural environment</a:t>
                      </a:r>
                      <a:r>
                        <a:rPr lang="en-US" sz="1600" b="0" dirty="0">
                          <a:solidFill>
                            <a:schemeClr val="bg1"/>
                          </a:solidFill>
                          <a:latin typeface="Gill Sans Nova" panose="020B0602020104020203" pitchFamily="34" charset="0"/>
                        </a:rPr>
                        <a:t> at land and ocean by 2026</a:t>
                      </a:r>
                      <a:endParaRPr lang="en-IN" sz="1600" b="0" dirty="0">
                        <a:solidFill>
                          <a:schemeClr val="bg1"/>
                        </a:solidFill>
                        <a:latin typeface="Gill Sans Nova" panose="020B0602020104020203" pitchFamily="34" charset="0"/>
                      </a:endParaRPr>
                    </a:p>
                  </a:txBody>
                  <a:tcPr/>
                </a:tc>
                <a:extLst>
                  <a:ext uri="{0D108BD9-81ED-4DB2-BD59-A6C34878D82A}">
                    <a16:rowId xmlns:a16="http://schemas.microsoft.com/office/drawing/2014/main" val="339765313"/>
                  </a:ext>
                </a:extLst>
              </a:tr>
            </a:tbl>
          </a:graphicData>
        </a:graphic>
      </p:graphicFrame>
    </p:spTree>
    <p:extLst>
      <p:ext uri="{BB962C8B-B14F-4D97-AF65-F5344CB8AC3E}">
        <p14:creationId xmlns:p14="http://schemas.microsoft.com/office/powerpoint/2010/main" val="3179680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A9DBB5A-7F99-2ACF-5B8B-2888A24B855C}"/>
              </a:ext>
            </a:extLst>
          </p:cNvPr>
          <p:cNvSpPr txBox="1">
            <a:spLocks/>
          </p:cNvSpPr>
          <p:nvPr/>
        </p:nvSpPr>
        <p:spPr>
          <a:xfrm>
            <a:off x="106534" y="882839"/>
            <a:ext cx="11978932" cy="461639"/>
          </a:xfrm>
          <a:prstGeom prst="rect">
            <a:avLst/>
          </a:prstGeom>
          <a:solidFill>
            <a:srgbClr val="00B0F0"/>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r>
              <a:rPr kumimoji="0" lang="en-US" sz="20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Definition of capacity to respond</a:t>
            </a:r>
          </a:p>
          <a:p>
            <a:pPr marL="355600" marR="0" lvl="2" indent="-342900" algn="ctr" defTabSz="914400" rtl="0" eaLnBrk="1" fontAlgn="auto" latinLnBrk="0" hangingPunct="1">
              <a:lnSpc>
                <a:spcPct val="100000"/>
              </a:lnSpc>
              <a:spcBef>
                <a:spcPts val="600"/>
              </a:spcBef>
              <a:spcAft>
                <a:spcPts val="0"/>
              </a:spcAft>
              <a:buClrTx/>
              <a:buSzTx/>
              <a:buFont typeface="Wingdings" panose="05000000000000000000" pitchFamily="2" charset="2"/>
              <a:buChar char="§"/>
              <a:tabLst>
                <a:tab pos="355600" algn="l"/>
              </a:tabLst>
              <a:defRPr/>
            </a:pPr>
            <a:endParaRPr kumimoji="0" lang="en-US" sz="20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2000" b="1"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p:txBody>
      </p:sp>
      <p:sp>
        <p:nvSpPr>
          <p:cNvPr id="2" name="Title 1">
            <a:extLst>
              <a:ext uri="{FF2B5EF4-FFF2-40B4-BE49-F238E27FC236}">
                <a16:creationId xmlns:a16="http://schemas.microsoft.com/office/drawing/2014/main" id="{32BB6BD1-9743-1C94-19D4-9A2D90D81E65}"/>
              </a:ext>
            </a:extLst>
          </p:cNvPr>
          <p:cNvSpPr>
            <a:spLocks noGrp="1"/>
          </p:cNvSpPr>
          <p:nvPr>
            <p:ph type="title"/>
          </p:nvPr>
        </p:nvSpPr>
        <p:spPr>
          <a:xfrm>
            <a:off x="0" y="246109"/>
            <a:ext cx="12192000" cy="663364"/>
          </a:xfrm>
        </p:spPr>
        <p:txBody>
          <a:bodyPr>
            <a:noAutofit/>
          </a:bodyPr>
          <a:lstStyle/>
          <a:p>
            <a:pPr algn="ctr"/>
            <a:r>
              <a:rPr lang="en-US" sz="3200" b="1" cap="none" dirty="0">
                <a:latin typeface="Gill Sans Nova" panose="020B0602020104020203" pitchFamily="34" charset="0"/>
              </a:rPr>
              <a:t>Tsunami Risk Knowledge</a:t>
            </a:r>
          </a:p>
        </p:txBody>
      </p:sp>
      <p:graphicFrame>
        <p:nvGraphicFramePr>
          <p:cNvPr id="6" name="Table 6">
            <a:extLst>
              <a:ext uri="{FF2B5EF4-FFF2-40B4-BE49-F238E27FC236}">
                <a16:creationId xmlns:a16="http://schemas.microsoft.com/office/drawing/2014/main" id="{C2F034BD-B46D-4D6F-FE84-757C06E60D85}"/>
              </a:ext>
            </a:extLst>
          </p:cNvPr>
          <p:cNvGraphicFramePr>
            <a:graphicFrameLocks noGrp="1"/>
          </p:cNvGraphicFramePr>
          <p:nvPr>
            <p:extLst>
              <p:ext uri="{D42A27DB-BD31-4B8C-83A1-F6EECF244321}">
                <p14:modId xmlns:p14="http://schemas.microsoft.com/office/powerpoint/2010/main" val="76353839"/>
              </p:ext>
            </p:extLst>
          </p:nvPr>
        </p:nvGraphicFramePr>
        <p:xfrm>
          <a:off x="186432" y="1416022"/>
          <a:ext cx="11819136" cy="2108200"/>
        </p:xfrm>
        <a:graphic>
          <a:graphicData uri="http://schemas.openxmlformats.org/drawingml/2006/table">
            <a:tbl>
              <a:tblPr firstRow="1" bandRow="1">
                <a:tableStyleId>{5940675A-B579-460E-94D1-54222C63F5DA}</a:tableStyleId>
              </a:tblPr>
              <a:tblGrid>
                <a:gridCol w="4119238">
                  <a:extLst>
                    <a:ext uri="{9D8B030D-6E8A-4147-A177-3AD203B41FA5}">
                      <a16:colId xmlns:a16="http://schemas.microsoft.com/office/drawing/2014/main" val="4289761778"/>
                    </a:ext>
                  </a:extLst>
                </a:gridCol>
                <a:gridCol w="3681178">
                  <a:extLst>
                    <a:ext uri="{9D8B030D-6E8A-4147-A177-3AD203B41FA5}">
                      <a16:colId xmlns:a16="http://schemas.microsoft.com/office/drawing/2014/main" val="2633107024"/>
                    </a:ext>
                  </a:extLst>
                </a:gridCol>
                <a:gridCol w="4018720">
                  <a:extLst>
                    <a:ext uri="{9D8B030D-6E8A-4147-A177-3AD203B41FA5}">
                      <a16:colId xmlns:a16="http://schemas.microsoft.com/office/drawing/2014/main" val="3639350868"/>
                    </a:ext>
                  </a:extLst>
                </a:gridCol>
              </a:tblGrid>
              <a:tr h="370840">
                <a:tc>
                  <a:txBody>
                    <a:bodyPr/>
                    <a:lstStyle/>
                    <a:p>
                      <a:pPr algn="ctr"/>
                      <a:r>
                        <a:rPr lang="en-IN" dirty="0">
                          <a:solidFill>
                            <a:schemeClr val="bg1"/>
                          </a:solidFill>
                          <a:latin typeface="Gill Sans Nova" panose="020B0602020104020203" pitchFamily="34" charset="0"/>
                        </a:rPr>
                        <a:t>Challenges </a:t>
                      </a:r>
                    </a:p>
                  </a:txBody>
                  <a:tcPr/>
                </a:tc>
                <a:tc>
                  <a:txBody>
                    <a:bodyPr/>
                    <a:lstStyle/>
                    <a:p>
                      <a:pPr algn="ctr"/>
                      <a:r>
                        <a:rPr lang="en-IN" dirty="0">
                          <a:solidFill>
                            <a:schemeClr val="bg1"/>
                          </a:solidFill>
                          <a:latin typeface="Gill Sans Nova" panose="020B0602020104020203" pitchFamily="34" charset="0"/>
                        </a:rPr>
                        <a:t>Solutions </a:t>
                      </a:r>
                    </a:p>
                  </a:txBody>
                  <a:tcPr/>
                </a:tc>
                <a:tc>
                  <a:txBody>
                    <a:bodyPr/>
                    <a:lstStyle/>
                    <a:p>
                      <a:pPr algn="ctr"/>
                      <a:r>
                        <a:rPr lang="en-IN" dirty="0">
                          <a:solidFill>
                            <a:schemeClr val="bg1"/>
                          </a:solidFill>
                          <a:latin typeface="Gill Sans Nova" panose="020B0602020104020203" pitchFamily="34" charset="0"/>
                        </a:rPr>
                        <a:t>Goals</a:t>
                      </a:r>
                    </a:p>
                  </a:txBody>
                  <a:tcPr/>
                </a:tc>
                <a:extLst>
                  <a:ext uri="{0D108BD9-81ED-4DB2-BD59-A6C34878D82A}">
                    <a16:rowId xmlns:a16="http://schemas.microsoft.com/office/drawing/2014/main" val="768700650"/>
                  </a:ext>
                </a:extLst>
              </a:tr>
              <a:tr h="370840">
                <a:tc>
                  <a:txBody>
                    <a:bodyPr/>
                    <a:lstStyle/>
                    <a:p>
                      <a:pPr algn="just"/>
                      <a:r>
                        <a:rPr lang="en-US" sz="1600" dirty="0">
                          <a:solidFill>
                            <a:srgbClr val="FFFF00"/>
                          </a:solidFill>
                          <a:latin typeface="Gill Sans Nova" panose="020B0602020104020203" pitchFamily="34" charset="0"/>
                        </a:rPr>
                        <a:t>Definition of legal framework </a:t>
                      </a:r>
                      <a:r>
                        <a:rPr lang="en-US" sz="1600" dirty="0">
                          <a:solidFill>
                            <a:schemeClr val="bg1"/>
                          </a:solidFill>
                          <a:latin typeface="Gill Sans Nova" panose="020B0602020104020203" pitchFamily="34" charset="0"/>
                        </a:rPr>
                        <a:t>existing and </a:t>
                      </a:r>
                    </a:p>
                    <a:p>
                      <a:pPr algn="just"/>
                      <a:r>
                        <a:rPr lang="en-US" sz="1600" dirty="0">
                          <a:solidFill>
                            <a:schemeClr val="bg1"/>
                          </a:solidFill>
                          <a:latin typeface="Gill Sans Nova" panose="020B0602020104020203" pitchFamily="34" charset="0"/>
                        </a:rPr>
                        <a:t>desirable. Identifying gaps and priorities. </a:t>
                      </a:r>
                      <a:endParaRPr lang="en-IN" sz="1600" dirty="0">
                        <a:solidFill>
                          <a:schemeClr val="bg1"/>
                        </a:solidFill>
                        <a:latin typeface="Gill Sans Nova" panose="020B0602020104020203" pitchFamily="34" charset="0"/>
                      </a:endParaRPr>
                    </a:p>
                  </a:txBody>
                  <a:tcPr/>
                </a:tc>
                <a:tc rowSpan="3">
                  <a:txBody>
                    <a:bodyPr/>
                    <a:lstStyle/>
                    <a:p>
                      <a:pPr algn="just"/>
                      <a:r>
                        <a:rPr lang="en-IN" sz="1600" dirty="0">
                          <a:solidFill>
                            <a:srgbClr val="FFFF00"/>
                          </a:solidFill>
                          <a:latin typeface="Gill Sans Nova" panose="020B0602020104020203" pitchFamily="34" charset="0"/>
                        </a:rPr>
                        <a:t>Strategy and funding </a:t>
                      </a:r>
                      <a:r>
                        <a:rPr lang="en-IN" sz="1600" dirty="0">
                          <a:solidFill>
                            <a:schemeClr val="bg1"/>
                          </a:solidFill>
                          <a:latin typeface="Gill Sans Nova" panose="020B0602020104020203" pitchFamily="34" charset="0"/>
                        </a:rPr>
                        <a:t>to bridge the gap</a:t>
                      </a:r>
                    </a:p>
                  </a:txBody>
                  <a:tcPr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Gill Sans Nova" panose="020B0602020104020203" pitchFamily="34" charset="0"/>
                        </a:rPr>
                        <a:t>Each </a:t>
                      </a:r>
                      <a:r>
                        <a:rPr lang="en-US" sz="1600" dirty="0">
                          <a:solidFill>
                            <a:srgbClr val="FFFF00"/>
                          </a:solidFill>
                          <a:latin typeface="Gill Sans Nova" panose="020B0602020104020203" pitchFamily="34" charset="0"/>
                        </a:rPr>
                        <a:t>Member State has bridged the gaps on legal framework</a:t>
                      </a:r>
                      <a:r>
                        <a:rPr lang="en-US" sz="1600" dirty="0">
                          <a:solidFill>
                            <a:schemeClr val="bg1"/>
                          </a:solidFill>
                          <a:latin typeface="Gill Sans Nova" panose="020B0602020104020203" pitchFamily="34" charset="0"/>
                        </a:rPr>
                        <a:t> by 2026</a:t>
                      </a:r>
                    </a:p>
                  </a:txBody>
                  <a:tcPr/>
                </a:tc>
                <a:extLst>
                  <a:ext uri="{0D108BD9-81ED-4DB2-BD59-A6C34878D82A}">
                    <a16:rowId xmlns:a16="http://schemas.microsoft.com/office/drawing/2014/main" val="3010442252"/>
                  </a:ext>
                </a:extLst>
              </a:tr>
              <a:tr h="370840">
                <a:tc>
                  <a:txBody>
                    <a:bodyPr/>
                    <a:lstStyle/>
                    <a:p>
                      <a:pPr algn="just"/>
                      <a:r>
                        <a:rPr lang="en-US" sz="1600" dirty="0">
                          <a:solidFill>
                            <a:srgbClr val="FFFF00"/>
                          </a:solidFill>
                          <a:latin typeface="Gill Sans Nova" panose="020B0602020104020203" pitchFamily="34" charset="0"/>
                        </a:rPr>
                        <a:t>Definition of institutional framework </a:t>
                      </a:r>
                      <a:r>
                        <a:rPr lang="en-US" sz="1600" dirty="0">
                          <a:solidFill>
                            <a:schemeClr val="bg1"/>
                          </a:solidFill>
                          <a:latin typeface="Gill Sans Nova" panose="020B0602020104020203" pitchFamily="34" charset="0"/>
                        </a:rPr>
                        <a:t>existing and desirable. Identifying gaps and priorities. </a:t>
                      </a:r>
                      <a:endParaRPr lang="en-IN" sz="1600" dirty="0">
                        <a:solidFill>
                          <a:schemeClr val="bg1"/>
                        </a:solidFill>
                        <a:latin typeface="Gill Sans Nova" panose="020B0602020104020203" pitchFamily="34" charset="0"/>
                      </a:endParaRPr>
                    </a:p>
                  </a:txBody>
                  <a:tcPr/>
                </a:tc>
                <a:tc vMerge="1">
                  <a:txBody>
                    <a:bodyPr/>
                    <a:lstStyle/>
                    <a:p>
                      <a:pPr algn="just"/>
                      <a:endParaRPr lang="en-IN" sz="1600" dirty="0">
                        <a:solidFill>
                          <a:schemeClr val="bg1"/>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Each </a:t>
                      </a:r>
                      <a:r>
                        <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Member State has bridged the gaps on institutional framework </a:t>
                      </a: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by 2026</a:t>
                      </a:r>
                    </a:p>
                  </a:txBody>
                  <a:tcPr/>
                </a:tc>
                <a:extLst>
                  <a:ext uri="{0D108BD9-81ED-4DB2-BD59-A6C34878D82A}">
                    <a16:rowId xmlns:a16="http://schemas.microsoft.com/office/drawing/2014/main" val="1529543563"/>
                  </a:ext>
                </a:extLst>
              </a:tr>
              <a:tr h="370840">
                <a:tc>
                  <a:txBody>
                    <a:bodyPr/>
                    <a:lstStyle/>
                    <a:p>
                      <a:pPr algn="just"/>
                      <a:r>
                        <a:rPr lang="en-US" sz="1600" dirty="0">
                          <a:solidFill>
                            <a:srgbClr val="FFFF00"/>
                          </a:solidFill>
                          <a:latin typeface="Gill Sans Nova" panose="020B0602020104020203" pitchFamily="34" charset="0"/>
                        </a:rPr>
                        <a:t>Definition of EWS elements </a:t>
                      </a:r>
                      <a:r>
                        <a:rPr lang="en-US" sz="1600" dirty="0">
                          <a:solidFill>
                            <a:schemeClr val="bg1"/>
                          </a:solidFill>
                          <a:latin typeface="Gill Sans Nova" panose="020B0602020104020203" pitchFamily="34" charset="0"/>
                        </a:rPr>
                        <a:t>available and desirable. Identifying gaps and priorities.</a:t>
                      </a:r>
                      <a:endParaRPr lang="en-IN" sz="1600" dirty="0">
                        <a:solidFill>
                          <a:schemeClr val="bg1"/>
                        </a:solidFill>
                        <a:latin typeface="Gill Sans Nova" panose="020B0602020104020203" pitchFamily="34" charset="0"/>
                      </a:endParaRPr>
                    </a:p>
                  </a:txBody>
                  <a:tcPr/>
                </a:tc>
                <a:tc vMerge="1">
                  <a:txBody>
                    <a:bodyPr/>
                    <a:lstStyle/>
                    <a:p>
                      <a:pPr algn="just"/>
                      <a:endParaRPr lang="en-IN" sz="1600" dirty="0">
                        <a:solidFill>
                          <a:schemeClr val="bg1"/>
                        </a:solidFill>
                        <a:latin typeface="Gill Sans Nova" panose="020B0602020104020203" pitchFamily="34" charset="0"/>
                      </a:endParaRPr>
                    </a:p>
                  </a:txBody>
                  <a:tcPr/>
                </a:tc>
                <a:tc>
                  <a:txBody>
                    <a:bodyPr/>
                    <a:lstStyle/>
                    <a:p>
                      <a:pPr algn="just"/>
                      <a:r>
                        <a:rPr lang="en-US" sz="1600" dirty="0">
                          <a:solidFill>
                            <a:schemeClr val="bg1"/>
                          </a:solidFill>
                          <a:latin typeface="Gill Sans Nova" panose="020B0602020104020203" pitchFamily="34" charset="0"/>
                        </a:rPr>
                        <a:t>Each </a:t>
                      </a:r>
                      <a:r>
                        <a:rPr lang="en-US" sz="1600" dirty="0">
                          <a:solidFill>
                            <a:srgbClr val="FFFF00"/>
                          </a:solidFill>
                          <a:latin typeface="Gill Sans Nova" panose="020B0602020104020203" pitchFamily="34" charset="0"/>
                        </a:rPr>
                        <a:t>Member State has bridged the gaps on EWS </a:t>
                      </a:r>
                      <a:r>
                        <a:rPr lang="en-US" sz="1600" dirty="0">
                          <a:solidFill>
                            <a:schemeClr val="bg1"/>
                          </a:solidFill>
                          <a:latin typeface="Gill Sans Nova" panose="020B0602020104020203" pitchFamily="34" charset="0"/>
                        </a:rPr>
                        <a:t>by 2026</a:t>
                      </a:r>
                    </a:p>
                  </a:txBody>
                  <a:tcPr/>
                </a:tc>
                <a:extLst>
                  <a:ext uri="{0D108BD9-81ED-4DB2-BD59-A6C34878D82A}">
                    <a16:rowId xmlns:a16="http://schemas.microsoft.com/office/drawing/2014/main" val="1805371248"/>
                  </a:ext>
                </a:extLst>
              </a:tr>
            </a:tbl>
          </a:graphicData>
        </a:graphic>
      </p:graphicFrame>
      <p:sp>
        <p:nvSpPr>
          <p:cNvPr id="3" name="Content Placeholder 2">
            <a:extLst>
              <a:ext uri="{FF2B5EF4-FFF2-40B4-BE49-F238E27FC236}">
                <a16:creationId xmlns:a16="http://schemas.microsoft.com/office/drawing/2014/main" id="{1BB585B6-3BCF-5BE0-2190-F2B874E56577}"/>
              </a:ext>
            </a:extLst>
          </p:cNvPr>
          <p:cNvSpPr txBox="1">
            <a:spLocks/>
          </p:cNvSpPr>
          <p:nvPr/>
        </p:nvSpPr>
        <p:spPr>
          <a:xfrm>
            <a:off x="106534" y="3689663"/>
            <a:ext cx="11978932" cy="461639"/>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r>
              <a:rPr kumimoji="0" lang="en-US" sz="20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Definition of methodology to calculate risk</a:t>
            </a:r>
          </a:p>
          <a:p>
            <a:pPr marL="355600" marR="0" lvl="2" indent="-342900" algn="ctr" defTabSz="914400" rtl="0" eaLnBrk="1" fontAlgn="auto" latinLnBrk="0" hangingPunct="1">
              <a:lnSpc>
                <a:spcPct val="100000"/>
              </a:lnSpc>
              <a:spcBef>
                <a:spcPts val="600"/>
              </a:spcBef>
              <a:spcAft>
                <a:spcPts val="0"/>
              </a:spcAft>
              <a:buClrTx/>
              <a:buSzTx/>
              <a:buFont typeface="Wingdings" panose="05000000000000000000" pitchFamily="2" charset="2"/>
              <a:buChar char="§"/>
              <a:tabLst>
                <a:tab pos="355600" algn="l"/>
              </a:tabLst>
              <a:defRPr/>
            </a:pPr>
            <a:endParaRPr kumimoji="0" lang="en-US" sz="20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2000" b="1"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p:txBody>
      </p:sp>
      <p:graphicFrame>
        <p:nvGraphicFramePr>
          <p:cNvPr id="5" name="Table 6">
            <a:extLst>
              <a:ext uri="{FF2B5EF4-FFF2-40B4-BE49-F238E27FC236}">
                <a16:creationId xmlns:a16="http://schemas.microsoft.com/office/drawing/2014/main" id="{27CF04B0-5969-F745-25B7-712810B1F526}"/>
              </a:ext>
            </a:extLst>
          </p:cNvPr>
          <p:cNvGraphicFramePr>
            <a:graphicFrameLocks noGrp="1"/>
          </p:cNvGraphicFramePr>
          <p:nvPr>
            <p:extLst>
              <p:ext uri="{D42A27DB-BD31-4B8C-83A1-F6EECF244321}">
                <p14:modId xmlns:p14="http://schemas.microsoft.com/office/powerpoint/2010/main" val="579459694"/>
              </p:ext>
            </p:extLst>
          </p:nvPr>
        </p:nvGraphicFramePr>
        <p:xfrm>
          <a:off x="186432" y="4183573"/>
          <a:ext cx="11819136" cy="2303306"/>
        </p:xfrm>
        <a:graphic>
          <a:graphicData uri="http://schemas.openxmlformats.org/drawingml/2006/table">
            <a:tbl>
              <a:tblPr firstRow="1" bandRow="1">
                <a:tableStyleId>{5940675A-B579-460E-94D1-54222C63F5DA}</a:tableStyleId>
              </a:tblPr>
              <a:tblGrid>
                <a:gridCol w="4154749">
                  <a:extLst>
                    <a:ext uri="{9D8B030D-6E8A-4147-A177-3AD203B41FA5}">
                      <a16:colId xmlns:a16="http://schemas.microsoft.com/office/drawing/2014/main" val="4289761778"/>
                    </a:ext>
                  </a:extLst>
                </a:gridCol>
                <a:gridCol w="3648722">
                  <a:extLst>
                    <a:ext uri="{9D8B030D-6E8A-4147-A177-3AD203B41FA5}">
                      <a16:colId xmlns:a16="http://schemas.microsoft.com/office/drawing/2014/main" val="2633107024"/>
                    </a:ext>
                  </a:extLst>
                </a:gridCol>
                <a:gridCol w="4015665">
                  <a:extLst>
                    <a:ext uri="{9D8B030D-6E8A-4147-A177-3AD203B41FA5}">
                      <a16:colId xmlns:a16="http://schemas.microsoft.com/office/drawing/2014/main" val="3639350868"/>
                    </a:ext>
                  </a:extLst>
                </a:gridCol>
              </a:tblGrid>
              <a:tr h="337295">
                <a:tc>
                  <a:txBody>
                    <a:bodyPr/>
                    <a:lstStyle/>
                    <a:p>
                      <a:pPr algn="ctr"/>
                      <a:r>
                        <a:rPr lang="en-IN" dirty="0">
                          <a:solidFill>
                            <a:schemeClr val="bg1"/>
                          </a:solidFill>
                          <a:latin typeface="Gill Sans Nova" panose="020B0602020104020203" pitchFamily="34" charset="0"/>
                        </a:rPr>
                        <a:t>Challenges </a:t>
                      </a:r>
                    </a:p>
                  </a:txBody>
                  <a:tcPr>
                    <a:solidFill>
                      <a:schemeClr val="tx1"/>
                    </a:solidFill>
                  </a:tcPr>
                </a:tc>
                <a:tc>
                  <a:txBody>
                    <a:bodyPr/>
                    <a:lstStyle/>
                    <a:p>
                      <a:pPr algn="ctr"/>
                      <a:r>
                        <a:rPr lang="en-IN" dirty="0">
                          <a:solidFill>
                            <a:schemeClr val="bg1"/>
                          </a:solidFill>
                          <a:latin typeface="Gill Sans Nova" panose="020B0602020104020203" pitchFamily="34" charset="0"/>
                        </a:rPr>
                        <a:t>Solutions </a:t>
                      </a:r>
                    </a:p>
                  </a:txBody>
                  <a:tcPr>
                    <a:solidFill>
                      <a:schemeClr val="tx1"/>
                    </a:solidFill>
                  </a:tcPr>
                </a:tc>
                <a:tc>
                  <a:txBody>
                    <a:bodyPr/>
                    <a:lstStyle/>
                    <a:p>
                      <a:pPr algn="ctr"/>
                      <a:r>
                        <a:rPr lang="en-IN" dirty="0">
                          <a:solidFill>
                            <a:schemeClr val="bg1"/>
                          </a:solidFill>
                          <a:latin typeface="Gill Sans Nova" panose="020B0602020104020203" pitchFamily="34" charset="0"/>
                        </a:rPr>
                        <a:t>Goals</a:t>
                      </a:r>
                    </a:p>
                  </a:txBody>
                  <a:tcPr>
                    <a:solidFill>
                      <a:schemeClr val="tx1"/>
                    </a:solidFill>
                  </a:tcPr>
                </a:tc>
                <a:extLst>
                  <a:ext uri="{0D108BD9-81ED-4DB2-BD59-A6C34878D82A}">
                    <a16:rowId xmlns:a16="http://schemas.microsoft.com/office/drawing/2014/main" val="768700650"/>
                  </a:ext>
                </a:extLst>
              </a:tr>
              <a:tr h="1208641">
                <a:tc>
                  <a:txBody>
                    <a:bodyPr/>
                    <a:lstStyle/>
                    <a:p>
                      <a:pPr algn="just"/>
                      <a:r>
                        <a:rPr lang="en-US" sz="1600" dirty="0">
                          <a:solidFill>
                            <a:srgbClr val="FFFF00"/>
                          </a:solidFill>
                          <a:latin typeface="Gill Sans Nova" panose="020B0602020104020203" pitchFamily="34" charset="0"/>
                        </a:rPr>
                        <a:t>Develop methodologies for tsunami risk assessments</a:t>
                      </a:r>
                      <a:r>
                        <a:rPr lang="en-US" sz="1600" dirty="0">
                          <a:solidFill>
                            <a:schemeClr val="bg1"/>
                          </a:solidFill>
                          <a:latin typeface="Gill Sans Nova" panose="020B0602020104020203" pitchFamily="34" charset="0"/>
                        </a:rPr>
                        <a:t> including multi-scenario, location-based risk assessment of tsunami hazard characteristics, vulnerability, exposure, likelihood and Consequences</a:t>
                      </a:r>
                      <a:endParaRPr lang="en-IN" sz="1600" dirty="0">
                        <a:solidFill>
                          <a:schemeClr val="bg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Document methodology </a:t>
                      </a:r>
                      <a:r>
                        <a:rPr lang="en-US" sz="1600" dirty="0">
                          <a:solidFill>
                            <a:schemeClr val="bg1"/>
                          </a:solidFill>
                          <a:latin typeface="Gill Sans Nova" panose="020B0602020104020203" pitchFamily="34" charset="0"/>
                        </a:rPr>
                        <a:t>(include multi-scenario, location-based hazard inundation mapping)</a:t>
                      </a:r>
                    </a:p>
                    <a:p>
                      <a:pPr algn="just"/>
                      <a:endParaRPr lang="en-IN" sz="1600" dirty="0">
                        <a:solidFill>
                          <a:schemeClr val="bg1"/>
                        </a:solidFill>
                        <a:latin typeface="Gill Sans Nova" panose="020B0602020104020203" pitchFamily="34" charset="0"/>
                      </a:endParaRPr>
                    </a:p>
                  </a:txBody>
                  <a:tcPr/>
                </a:tc>
                <a:tc row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Gill Sans Nova" panose="020B0602020104020203" pitchFamily="34" charset="0"/>
                        </a:rPr>
                        <a:t>Each </a:t>
                      </a:r>
                      <a:r>
                        <a:rPr lang="en-US" sz="1600" dirty="0">
                          <a:solidFill>
                            <a:srgbClr val="FFFF00"/>
                          </a:solidFill>
                          <a:latin typeface="Gill Sans Nova" panose="020B0602020104020203" pitchFamily="34" charset="0"/>
                        </a:rPr>
                        <a:t>Member State has defined their tsunami risk assessment methodology by 2026</a:t>
                      </a:r>
                    </a:p>
                  </a:txBody>
                  <a:tcPr anchor="ctr"/>
                </a:tc>
                <a:extLst>
                  <a:ext uri="{0D108BD9-81ED-4DB2-BD59-A6C34878D82A}">
                    <a16:rowId xmlns:a16="http://schemas.microsoft.com/office/drawing/2014/main" val="3010442252"/>
                  </a:ext>
                </a:extLst>
              </a:tr>
              <a:tr h="626906">
                <a:tc>
                  <a:txBody>
                    <a:bodyPr/>
                    <a:lstStyle/>
                    <a:p>
                      <a:pPr algn="just"/>
                      <a:r>
                        <a:rPr lang="en-US" sz="1600" dirty="0">
                          <a:solidFill>
                            <a:srgbClr val="FFFF00"/>
                          </a:solidFill>
                          <a:latin typeface="Gill Sans Nova" panose="020B0602020104020203" pitchFamily="34" charset="0"/>
                        </a:rPr>
                        <a:t>Multistakeholder definition of methodologies for tsunami risk Assessments</a:t>
                      </a:r>
                      <a:endParaRPr lang="en-IN" sz="1600" dirty="0">
                        <a:solidFill>
                          <a:srgbClr val="FFFF00"/>
                        </a:solidFill>
                        <a:latin typeface="Gill Sans Nova" panose="020B0602020104020203" pitchFamily="34" charset="0"/>
                      </a:endParaRPr>
                    </a:p>
                  </a:txBody>
                  <a:tcPr/>
                </a:tc>
                <a:tc>
                  <a:txBody>
                    <a:bodyPr/>
                    <a:lstStyle/>
                    <a:p>
                      <a:pPr algn="just"/>
                      <a:r>
                        <a:rPr lang="en-US" sz="1600" dirty="0">
                          <a:solidFill>
                            <a:srgbClr val="FFFF00"/>
                          </a:solidFill>
                          <a:latin typeface="Gill Sans Nova" panose="020B0602020104020203" pitchFamily="34" charset="0"/>
                        </a:rPr>
                        <a:t>Developing and publishing of Supporting guidance </a:t>
                      </a:r>
                      <a:r>
                        <a:rPr lang="en-US" sz="1600" dirty="0">
                          <a:solidFill>
                            <a:schemeClr val="bg1"/>
                          </a:solidFill>
                          <a:latin typeface="Gill Sans Nova" panose="020B0602020104020203" pitchFamily="34" charset="0"/>
                        </a:rPr>
                        <a:t>and templates</a:t>
                      </a:r>
                      <a:endParaRPr lang="en-IN" sz="1600" dirty="0">
                        <a:solidFill>
                          <a:schemeClr val="bg1"/>
                        </a:solidFill>
                        <a:latin typeface="Gill Sans Nova" panose="020B0602020104020203" pitchFamily="34" charset="0"/>
                      </a:endParaRPr>
                    </a:p>
                  </a:txBody>
                  <a:tcPr anchor="ct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endParaRPr>
                    </a:p>
                  </a:txBody>
                  <a:tcPr/>
                </a:tc>
                <a:extLst>
                  <a:ext uri="{0D108BD9-81ED-4DB2-BD59-A6C34878D82A}">
                    <a16:rowId xmlns:a16="http://schemas.microsoft.com/office/drawing/2014/main" val="1529543563"/>
                  </a:ext>
                </a:extLst>
              </a:tr>
            </a:tbl>
          </a:graphicData>
        </a:graphic>
      </p:graphicFrame>
    </p:spTree>
    <p:extLst>
      <p:ext uri="{BB962C8B-B14F-4D97-AF65-F5344CB8AC3E}">
        <p14:creationId xmlns:p14="http://schemas.microsoft.com/office/powerpoint/2010/main" val="151776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A9DBB5A-7F99-2ACF-5B8B-2888A24B855C}"/>
              </a:ext>
            </a:extLst>
          </p:cNvPr>
          <p:cNvSpPr txBox="1">
            <a:spLocks/>
          </p:cNvSpPr>
          <p:nvPr/>
        </p:nvSpPr>
        <p:spPr>
          <a:xfrm>
            <a:off x="106534" y="882839"/>
            <a:ext cx="11978932" cy="461639"/>
          </a:xfrm>
          <a:prstGeom prst="rect">
            <a:avLst/>
          </a:prstGeom>
          <a:solidFill>
            <a:srgbClr val="00B0F0"/>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r>
              <a:rPr kumimoji="0" lang="en-US" sz="18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Using results from Tsunami Risk Assessments</a:t>
            </a:r>
          </a:p>
          <a:p>
            <a:pPr marL="355600" marR="0" lvl="2" indent="-342900" algn="ctr" defTabSz="914400" rtl="0" eaLnBrk="1" fontAlgn="auto" latinLnBrk="0" hangingPunct="1">
              <a:lnSpc>
                <a:spcPct val="100000"/>
              </a:lnSpc>
              <a:spcBef>
                <a:spcPts val="600"/>
              </a:spcBef>
              <a:spcAft>
                <a:spcPts val="0"/>
              </a:spcAft>
              <a:buClrTx/>
              <a:buSzTx/>
              <a:buFont typeface="Wingdings" panose="05000000000000000000" pitchFamily="2" charset="2"/>
              <a:buChar char="§"/>
              <a:tabLst>
                <a:tab pos="355600" algn="l"/>
              </a:tabLst>
              <a:defRPr/>
            </a:pPr>
            <a:endParaRPr kumimoji="0" lang="en-US" sz="18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800" b="1"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p:txBody>
      </p:sp>
      <p:sp>
        <p:nvSpPr>
          <p:cNvPr id="2" name="Title 1">
            <a:extLst>
              <a:ext uri="{FF2B5EF4-FFF2-40B4-BE49-F238E27FC236}">
                <a16:creationId xmlns:a16="http://schemas.microsoft.com/office/drawing/2014/main" id="{32BB6BD1-9743-1C94-19D4-9A2D90D81E65}"/>
              </a:ext>
            </a:extLst>
          </p:cNvPr>
          <p:cNvSpPr>
            <a:spLocks noGrp="1"/>
          </p:cNvSpPr>
          <p:nvPr>
            <p:ph type="title"/>
          </p:nvPr>
        </p:nvSpPr>
        <p:spPr>
          <a:xfrm>
            <a:off x="0" y="246109"/>
            <a:ext cx="12192000" cy="663364"/>
          </a:xfrm>
        </p:spPr>
        <p:txBody>
          <a:bodyPr>
            <a:noAutofit/>
          </a:bodyPr>
          <a:lstStyle/>
          <a:p>
            <a:pPr algn="ctr"/>
            <a:r>
              <a:rPr lang="en-US" sz="3200" b="1" cap="none" dirty="0">
                <a:latin typeface="Gill Sans Nova" panose="020B0602020104020203" pitchFamily="34" charset="0"/>
              </a:rPr>
              <a:t>Tsunami Risk Knowledge</a:t>
            </a:r>
          </a:p>
        </p:txBody>
      </p:sp>
      <p:graphicFrame>
        <p:nvGraphicFramePr>
          <p:cNvPr id="6" name="Table 6">
            <a:extLst>
              <a:ext uri="{FF2B5EF4-FFF2-40B4-BE49-F238E27FC236}">
                <a16:creationId xmlns:a16="http://schemas.microsoft.com/office/drawing/2014/main" id="{C2F034BD-B46D-4D6F-FE84-757C06E60D85}"/>
              </a:ext>
            </a:extLst>
          </p:cNvPr>
          <p:cNvGraphicFramePr>
            <a:graphicFrameLocks noGrp="1"/>
          </p:cNvGraphicFramePr>
          <p:nvPr>
            <p:extLst>
              <p:ext uri="{D42A27DB-BD31-4B8C-83A1-F6EECF244321}">
                <p14:modId xmlns:p14="http://schemas.microsoft.com/office/powerpoint/2010/main" val="620643169"/>
              </p:ext>
            </p:extLst>
          </p:nvPr>
        </p:nvGraphicFramePr>
        <p:xfrm>
          <a:off x="186432" y="1416022"/>
          <a:ext cx="11819136" cy="2175323"/>
        </p:xfrm>
        <a:graphic>
          <a:graphicData uri="http://schemas.openxmlformats.org/drawingml/2006/table">
            <a:tbl>
              <a:tblPr firstRow="1" bandRow="1">
                <a:tableStyleId>{5940675A-B579-460E-94D1-54222C63F5DA}</a:tableStyleId>
              </a:tblPr>
              <a:tblGrid>
                <a:gridCol w="4119238">
                  <a:extLst>
                    <a:ext uri="{9D8B030D-6E8A-4147-A177-3AD203B41FA5}">
                      <a16:colId xmlns:a16="http://schemas.microsoft.com/office/drawing/2014/main" val="4289761778"/>
                    </a:ext>
                  </a:extLst>
                </a:gridCol>
                <a:gridCol w="3681178">
                  <a:extLst>
                    <a:ext uri="{9D8B030D-6E8A-4147-A177-3AD203B41FA5}">
                      <a16:colId xmlns:a16="http://schemas.microsoft.com/office/drawing/2014/main" val="2633107024"/>
                    </a:ext>
                  </a:extLst>
                </a:gridCol>
                <a:gridCol w="4018720">
                  <a:extLst>
                    <a:ext uri="{9D8B030D-6E8A-4147-A177-3AD203B41FA5}">
                      <a16:colId xmlns:a16="http://schemas.microsoft.com/office/drawing/2014/main" val="3639350868"/>
                    </a:ext>
                  </a:extLst>
                </a:gridCol>
              </a:tblGrid>
              <a:tr h="342962">
                <a:tc>
                  <a:txBody>
                    <a:bodyPr/>
                    <a:lstStyle/>
                    <a:p>
                      <a:pPr algn="ctr"/>
                      <a:r>
                        <a:rPr lang="en-IN" dirty="0">
                          <a:solidFill>
                            <a:schemeClr val="bg1"/>
                          </a:solidFill>
                          <a:latin typeface="Gill Sans Nova" panose="020B0602020104020203" pitchFamily="34" charset="0"/>
                        </a:rPr>
                        <a:t>Challenges </a:t>
                      </a:r>
                    </a:p>
                  </a:txBody>
                  <a:tcPr/>
                </a:tc>
                <a:tc>
                  <a:txBody>
                    <a:bodyPr/>
                    <a:lstStyle/>
                    <a:p>
                      <a:pPr algn="ctr"/>
                      <a:r>
                        <a:rPr lang="en-IN" dirty="0">
                          <a:solidFill>
                            <a:schemeClr val="bg1"/>
                          </a:solidFill>
                          <a:latin typeface="Gill Sans Nova" panose="020B0602020104020203" pitchFamily="34" charset="0"/>
                        </a:rPr>
                        <a:t>Solutions </a:t>
                      </a:r>
                    </a:p>
                  </a:txBody>
                  <a:tcPr/>
                </a:tc>
                <a:tc>
                  <a:txBody>
                    <a:bodyPr/>
                    <a:lstStyle/>
                    <a:p>
                      <a:pPr algn="ctr"/>
                      <a:r>
                        <a:rPr lang="en-IN" dirty="0">
                          <a:solidFill>
                            <a:schemeClr val="bg1"/>
                          </a:solidFill>
                          <a:latin typeface="Gill Sans Nova" panose="020B0602020104020203" pitchFamily="34" charset="0"/>
                        </a:rPr>
                        <a:t>Goals</a:t>
                      </a:r>
                    </a:p>
                  </a:txBody>
                  <a:tcPr/>
                </a:tc>
                <a:extLst>
                  <a:ext uri="{0D108BD9-81ED-4DB2-BD59-A6C34878D82A}">
                    <a16:rowId xmlns:a16="http://schemas.microsoft.com/office/drawing/2014/main" val="768700650"/>
                  </a:ext>
                </a:extLst>
              </a:tr>
              <a:tr h="761093">
                <a:tc>
                  <a:txBody>
                    <a:bodyPr/>
                    <a:lstStyle/>
                    <a:p>
                      <a:pPr algn="just"/>
                      <a:r>
                        <a:rPr lang="en-US" sz="1600" dirty="0">
                          <a:solidFill>
                            <a:srgbClr val="FFFF00"/>
                          </a:solidFill>
                          <a:latin typeface="Gill Sans Nova" panose="020B0602020104020203" pitchFamily="34" charset="0"/>
                        </a:rPr>
                        <a:t>Conduct and periodically review </a:t>
                      </a:r>
                      <a:r>
                        <a:rPr lang="en-US" sz="1600" dirty="0">
                          <a:solidFill>
                            <a:schemeClr val="bg1"/>
                          </a:solidFill>
                          <a:latin typeface="Gill Sans Nova" panose="020B0602020104020203" pitchFamily="34" charset="0"/>
                        </a:rPr>
                        <a:t>tsunami hazard risk assessments, using agreed methodologies</a:t>
                      </a:r>
                      <a:endParaRPr lang="en-IN" sz="1600" dirty="0">
                        <a:solidFill>
                          <a:schemeClr val="bg1"/>
                        </a:solidFill>
                        <a:latin typeface="Gill Sans Nova" panose="020B0602020104020203" pitchFamily="34" charset="0"/>
                      </a:endParaRPr>
                    </a:p>
                  </a:txBody>
                  <a:tcPr/>
                </a:tc>
                <a:tc>
                  <a:txBody>
                    <a:bodyPr/>
                    <a:lstStyle/>
                    <a:p>
                      <a:pPr algn="just"/>
                      <a:r>
                        <a:rPr lang="en-IN" sz="1600" dirty="0">
                          <a:solidFill>
                            <a:srgbClr val="FFFF00"/>
                          </a:solidFill>
                          <a:latin typeface="Gill Sans Nova" panose="020B0602020104020203" pitchFamily="34" charset="0"/>
                        </a:rPr>
                        <a:t>Resources</a:t>
                      </a:r>
                      <a:r>
                        <a:rPr lang="en-IN" sz="1600" dirty="0">
                          <a:solidFill>
                            <a:schemeClr val="bg1"/>
                          </a:solidFill>
                          <a:latin typeface="Gill Sans Nova" panose="020B0602020104020203" pitchFamily="34" charset="0"/>
                        </a:rPr>
                        <a:t> (trained staff and funding) and coordination</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Gill Sans Nova" panose="020B0602020104020203" pitchFamily="34" charset="0"/>
                        </a:rPr>
                        <a:t>Each </a:t>
                      </a:r>
                      <a:r>
                        <a:rPr lang="en-US" sz="1600" dirty="0">
                          <a:solidFill>
                            <a:srgbClr val="FFFF00"/>
                          </a:solidFill>
                          <a:latin typeface="Gill Sans Nova" panose="020B0602020104020203" pitchFamily="34" charset="0"/>
                        </a:rPr>
                        <a:t>Member State has performed TRA studies by 2026</a:t>
                      </a:r>
                    </a:p>
                  </a:txBody>
                  <a:tcPr/>
                </a:tc>
                <a:extLst>
                  <a:ext uri="{0D108BD9-81ED-4DB2-BD59-A6C34878D82A}">
                    <a16:rowId xmlns:a16="http://schemas.microsoft.com/office/drawing/2014/main" val="3010442252"/>
                  </a:ext>
                </a:extLst>
              </a:tr>
              <a:tr h="986603">
                <a:tc>
                  <a:txBody>
                    <a:bodyPr/>
                    <a:lstStyle/>
                    <a:p>
                      <a:pPr algn="just"/>
                      <a:r>
                        <a:rPr lang="en-US" sz="1600" dirty="0">
                          <a:solidFill>
                            <a:schemeClr val="bg1"/>
                          </a:solidFill>
                          <a:latin typeface="Gill Sans Nova" panose="020B0602020104020203" pitchFamily="34" charset="0"/>
                        </a:rPr>
                        <a:t>Translate </a:t>
                      </a:r>
                      <a:r>
                        <a:rPr lang="en-US" sz="1600" dirty="0">
                          <a:solidFill>
                            <a:srgbClr val="FFFF00"/>
                          </a:solidFill>
                          <a:latin typeface="Gill Sans Nova" panose="020B0602020104020203" pitchFamily="34" charset="0"/>
                        </a:rPr>
                        <a:t>risk assessment findings to the appropriate stakeholders </a:t>
                      </a:r>
                      <a:r>
                        <a:rPr lang="en-US" sz="1600" dirty="0">
                          <a:solidFill>
                            <a:schemeClr val="bg1"/>
                          </a:solidFill>
                          <a:latin typeface="Gill Sans Nova" panose="020B0602020104020203" pitchFamily="34" charset="0"/>
                        </a:rPr>
                        <a:t>and sectors.</a:t>
                      </a:r>
                    </a:p>
                  </a:txBody>
                  <a:tcPr/>
                </a:tc>
                <a:tc>
                  <a:txBody>
                    <a:bodyPr/>
                    <a:lstStyle/>
                    <a:p>
                      <a:pPr algn="just"/>
                      <a:r>
                        <a:rPr lang="en-IN" sz="1600" dirty="0">
                          <a:solidFill>
                            <a:srgbClr val="FFFF00"/>
                          </a:solidFill>
                          <a:latin typeface="Gill Sans Nova" panose="020B0602020104020203" pitchFamily="34" charset="0"/>
                        </a:rPr>
                        <a:t>Coordination </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Each Member State has </a:t>
                      </a:r>
                      <a:r>
                        <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developed tsunami risk reduction tools</a:t>
                      </a: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 according with results from TRA studies by 2028</a:t>
                      </a:r>
                    </a:p>
                  </a:txBody>
                  <a:tcPr/>
                </a:tc>
                <a:extLst>
                  <a:ext uri="{0D108BD9-81ED-4DB2-BD59-A6C34878D82A}">
                    <a16:rowId xmlns:a16="http://schemas.microsoft.com/office/drawing/2014/main" val="1529543563"/>
                  </a:ext>
                </a:extLst>
              </a:tr>
            </a:tbl>
          </a:graphicData>
        </a:graphic>
      </p:graphicFrame>
    </p:spTree>
    <p:extLst>
      <p:ext uri="{BB962C8B-B14F-4D97-AF65-F5344CB8AC3E}">
        <p14:creationId xmlns:p14="http://schemas.microsoft.com/office/powerpoint/2010/main" val="428727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ACDEE6A4-F7F8-DB0B-105D-3AB1FDEFF6BF}"/>
              </a:ext>
            </a:extLst>
          </p:cNvPr>
          <p:cNvSpPr txBox="1">
            <a:spLocks/>
          </p:cNvSpPr>
          <p:nvPr/>
        </p:nvSpPr>
        <p:spPr>
          <a:xfrm>
            <a:off x="88654" y="1125978"/>
            <a:ext cx="6560598" cy="2212282"/>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41338" marR="0" lvl="1" indent="-363538" algn="just" defTabSz="914400" rtl="0" eaLnBrk="1" fontAlgn="auto" latinLnBrk="0" hangingPunct="1">
              <a:lnSpc>
                <a:spcPct val="100000"/>
              </a:lnSpc>
              <a:spcBef>
                <a:spcPts val="600"/>
              </a:spcBef>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Tsunami Threat Life Cycle : Initial indicators, confirmation, forecasting, validation and cancellation </a:t>
            </a:r>
          </a:p>
          <a:p>
            <a:pPr marL="541338" marR="0" lvl="1" indent="-363538" algn="just" defTabSz="914400" rtl="0" eaLnBrk="1" fontAlgn="auto" latinLnBrk="0" hangingPunct="1">
              <a:lnSpc>
                <a:spcPct val="100000"/>
              </a:lnSpc>
              <a:spcBef>
                <a:spcPts val="600"/>
              </a:spcBef>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Throughout the threat life cycle it is possible to provide information on the potential threat </a:t>
            </a:r>
          </a:p>
          <a:p>
            <a:pPr marL="541338" marR="0" lvl="1" indent="-363538" algn="just" defTabSz="914400" rtl="0" eaLnBrk="1" fontAlgn="auto" latinLnBrk="0" hangingPunct="1">
              <a:lnSpc>
                <a:spcPct val="100000"/>
              </a:lnSpc>
              <a:spcBef>
                <a:spcPts val="600"/>
              </a:spcBef>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Initial indicators based on seismic proxy provide necessary timelines but can be inaccurate </a:t>
            </a:r>
          </a:p>
          <a:p>
            <a:pPr marL="541338" marR="0" lvl="1" indent="-363538" algn="just" defTabSz="914400" rtl="0" eaLnBrk="1" fontAlgn="auto" latinLnBrk="0" hangingPunct="1">
              <a:lnSpc>
                <a:spcPct val="100000"/>
              </a:lnSpc>
              <a:spcBef>
                <a:spcPts val="600"/>
              </a:spcBef>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Additional challenges with non-seismic and near-source tsunamis </a:t>
            </a:r>
          </a:p>
          <a:p>
            <a:pPr marL="541338" marR="0" lvl="1" indent="-363538" algn="just" defTabSz="914400" rtl="0" eaLnBrk="1" fontAlgn="auto" latinLnBrk="0" hangingPunct="1">
              <a:lnSpc>
                <a:spcPct val="100000"/>
              </a:lnSpc>
              <a:spcBef>
                <a:spcPts val="600"/>
              </a:spcBef>
              <a:buClrTx/>
              <a:buSzTx/>
              <a:buFont typeface="Wingdings" panose="05000000000000000000" pitchFamily="2" charset="2"/>
              <a:buChar char="§"/>
              <a:tabLst/>
              <a:defRPr/>
            </a:pPr>
            <a:endParaRPr lang="en-US" sz="1600" dirty="0">
              <a:solidFill>
                <a:prstClr val="black"/>
              </a:solidFill>
              <a:latin typeface="Gill Sans Nova" panose="020B0602020104020203" pitchFamily="34" charset="0"/>
            </a:endParaRPr>
          </a:p>
          <a:p>
            <a:pPr marL="541338" marR="0" lvl="1" indent="-363538" algn="just" defTabSz="914400" rtl="0" eaLnBrk="1" fontAlgn="auto" latinLnBrk="0" hangingPunct="1">
              <a:lnSpc>
                <a:spcPct val="100000"/>
              </a:lnSpc>
              <a:spcBef>
                <a:spcPts val="600"/>
              </a:spcBef>
              <a:buClrTx/>
              <a:buSzTx/>
              <a:buFont typeface="Wingdings" panose="05000000000000000000" pitchFamily="2" charset="2"/>
              <a:buChar char="§"/>
              <a:tabLst/>
              <a:defRPr/>
            </a:pPr>
            <a:endParaRPr lang="en-US" sz="1600" dirty="0">
              <a:solidFill>
                <a:prstClr val="black"/>
              </a:solidFill>
              <a:latin typeface="Gill Sans Nova" panose="020B0602020104020203" pitchFamily="34" charset="0"/>
            </a:endParaRPr>
          </a:p>
          <a:p>
            <a:pPr marL="541338" marR="0" lvl="1" indent="-363538" algn="just" defTabSz="914400" rtl="0" eaLnBrk="1" fontAlgn="auto" latinLnBrk="0" hangingPunct="1">
              <a:lnSpc>
                <a:spcPct val="100000"/>
              </a:lnSpc>
              <a:spcBef>
                <a:spcPts val="600"/>
              </a:spcBef>
              <a:buClrTx/>
              <a:buSzTx/>
              <a:buFont typeface="Wingdings" panose="05000000000000000000" pitchFamily="2" charset="2"/>
              <a:buChar char="§"/>
              <a:tabLst/>
              <a:defRPr/>
            </a:pPr>
            <a:endParaRPr lang="en-US" sz="1600" dirty="0">
              <a:solidFill>
                <a:prstClr val="black"/>
              </a:solidFill>
              <a:latin typeface="Gill Sans Nova" panose="020B0602020104020203" pitchFamily="34" charset="0"/>
            </a:endParaRPr>
          </a:p>
          <a:p>
            <a:pPr marL="541338" marR="0" lvl="1" indent="-363538" algn="just" defTabSz="914400" rtl="0" eaLnBrk="1" fontAlgn="auto" latinLnBrk="0" hangingPunct="1">
              <a:lnSpc>
                <a:spcPct val="100000"/>
              </a:lnSpc>
              <a:spcBef>
                <a:spcPts val="600"/>
              </a:spcBef>
              <a:buClrTx/>
              <a:buSzTx/>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a:p>
            <a:pPr marL="457200" marR="0" lvl="1" indent="0" algn="just" defTabSz="914400" rtl="0" eaLnBrk="1" fontAlgn="auto" latinLnBrk="0" hangingPunct="1">
              <a:lnSpc>
                <a:spcPct val="100000"/>
              </a:lnSpc>
              <a:spcBef>
                <a:spcPts val="600"/>
              </a:spcBef>
              <a:buClrTx/>
              <a:buSzTx/>
              <a:buNone/>
              <a:tabLst/>
              <a:defRPr/>
            </a:pPr>
            <a:endPar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a:p>
            <a:pPr marL="742950" marR="0" lvl="1" indent="-285750" algn="just" defTabSz="914400" rtl="0" eaLnBrk="1" fontAlgn="auto" latinLnBrk="0" hangingPunct="1">
              <a:lnSpc>
                <a:spcPct val="100000"/>
              </a:lnSpc>
              <a:spcBef>
                <a:spcPts val="600"/>
              </a:spcBef>
              <a:buClrTx/>
              <a:buSzTx/>
              <a:buFont typeface="Wingdings" panose="05000000000000000000" pitchFamily="2" charset="2"/>
              <a:buChar char="§"/>
              <a:tabLst/>
              <a:defRPr/>
            </a:pPr>
            <a:endParaRPr lang="en-US" sz="1600" dirty="0">
              <a:solidFill>
                <a:prstClr val="black"/>
              </a:solidFill>
              <a:latin typeface="Gill Sans Nova" panose="020B0602020104020203" pitchFamily="34" charset="0"/>
            </a:endParaRPr>
          </a:p>
          <a:p>
            <a:pPr marL="742950" marR="0" lvl="1" indent="-285750" algn="just" defTabSz="914400" rtl="0" eaLnBrk="1" fontAlgn="auto" latinLnBrk="0" hangingPunct="1">
              <a:lnSpc>
                <a:spcPct val="100000"/>
              </a:lnSpc>
              <a:spcBef>
                <a:spcPts val="600"/>
              </a:spcBef>
              <a:buClrTx/>
              <a:buSzTx/>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a:p>
            <a:pPr marL="742950" marR="0" lvl="1" indent="-285750" algn="just" defTabSz="914400" rtl="0" eaLnBrk="1" fontAlgn="auto" latinLnBrk="0" hangingPunct="1">
              <a:lnSpc>
                <a:spcPct val="100000"/>
              </a:lnSpc>
              <a:spcBef>
                <a:spcPts val="600"/>
              </a:spcBef>
              <a:buClrTx/>
              <a:buSzTx/>
              <a:buFont typeface="Wingdings" panose="05000000000000000000" pitchFamily="2" charset="2"/>
              <a:buChar char="§"/>
              <a:tabLst/>
              <a:defRPr/>
            </a:pPr>
            <a:endParaRPr lang="en-US" sz="1600" dirty="0">
              <a:solidFill>
                <a:prstClr val="black"/>
              </a:solidFill>
              <a:latin typeface="Gill Sans Nova" panose="020B0602020104020203" pitchFamily="34" charset="0"/>
            </a:endParaRPr>
          </a:p>
          <a:p>
            <a:pPr marL="742950" marR="0" lvl="1" indent="-285750" algn="just" defTabSz="914400" rtl="0" eaLnBrk="1" fontAlgn="auto" latinLnBrk="0" hangingPunct="1">
              <a:lnSpc>
                <a:spcPct val="100000"/>
              </a:lnSpc>
              <a:spcBef>
                <a:spcPts val="600"/>
              </a:spcBef>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p:txBody>
      </p:sp>
      <p:sp>
        <p:nvSpPr>
          <p:cNvPr id="4" name="Title 1">
            <a:extLst>
              <a:ext uri="{FF2B5EF4-FFF2-40B4-BE49-F238E27FC236}">
                <a16:creationId xmlns:a16="http://schemas.microsoft.com/office/drawing/2014/main" id="{799EFDF7-7505-2A2D-AD07-6C773E102C2E}"/>
              </a:ext>
            </a:extLst>
          </p:cNvPr>
          <p:cNvSpPr txBox="1">
            <a:spLocks/>
          </p:cNvSpPr>
          <p:nvPr/>
        </p:nvSpPr>
        <p:spPr>
          <a:xfrm>
            <a:off x="88654" y="265795"/>
            <a:ext cx="11771635" cy="662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spc="150" normalizeH="0" baseline="0" noProof="0" dirty="0">
                <a:ln>
                  <a:noFill/>
                </a:ln>
                <a:solidFill>
                  <a:srgbClr val="099BDD"/>
                </a:solidFill>
                <a:effectLst/>
                <a:uLnTx/>
                <a:uFillTx/>
                <a:latin typeface="Gill Sans Nova" panose="020B0602020104020203" pitchFamily="34" charset="0"/>
                <a:ea typeface="+mj-ea"/>
                <a:cs typeface="+mj-cs"/>
              </a:rPr>
              <a:t>Tsunami Detection, Analysis And Forecasting - Goals</a:t>
            </a:r>
          </a:p>
        </p:txBody>
      </p:sp>
      <p:pic>
        <p:nvPicPr>
          <p:cNvPr id="7" name="Picture 6">
            <a:extLst>
              <a:ext uri="{FF2B5EF4-FFF2-40B4-BE49-F238E27FC236}">
                <a16:creationId xmlns:a16="http://schemas.microsoft.com/office/drawing/2014/main" id="{77409ED0-6162-3549-D492-21957D82E88F}"/>
              </a:ext>
            </a:extLst>
          </p:cNvPr>
          <p:cNvPicPr>
            <a:picLocks noChangeAspect="1"/>
          </p:cNvPicPr>
          <p:nvPr/>
        </p:nvPicPr>
        <p:blipFill rotWithShape="1">
          <a:blip r:embed="rId3"/>
          <a:srcRect r="56808"/>
          <a:stretch/>
        </p:blipFill>
        <p:spPr>
          <a:xfrm>
            <a:off x="6805954" y="4128099"/>
            <a:ext cx="2906966" cy="1996232"/>
          </a:xfrm>
          <a:prstGeom prst="rect">
            <a:avLst/>
          </a:prstGeom>
        </p:spPr>
      </p:pic>
      <p:pic>
        <p:nvPicPr>
          <p:cNvPr id="1026" name="Picture 2">
            <a:extLst>
              <a:ext uri="{FF2B5EF4-FFF2-40B4-BE49-F238E27FC236}">
                <a16:creationId xmlns:a16="http://schemas.microsoft.com/office/drawing/2014/main" id="{7832D96C-C83A-4CD0-983A-8D04443729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4989" y="4136850"/>
            <a:ext cx="2270309" cy="196642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A64A1224-D143-2BBA-F45D-6561D296E6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6251" y="4117943"/>
            <a:ext cx="847089" cy="6752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43E04F0-9E72-6AF7-3CEE-40D36E22CE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86251" y="5490335"/>
            <a:ext cx="1150335" cy="6752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preview">
            <a:extLst>
              <a:ext uri="{FF2B5EF4-FFF2-40B4-BE49-F238E27FC236}">
                <a16:creationId xmlns:a16="http://schemas.microsoft.com/office/drawing/2014/main" id="{1A7FAEE9-337A-4C15-0B11-993F9CC2D4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5954" y="1106289"/>
            <a:ext cx="5229344" cy="2949373"/>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52FF6E1B-2C3D-EEC6-EE69-4D99A3325E69}"/>
              </a:ext>
            </a:extLst>
          </p:cNvPr>
          <p:cNvSpPr txBox="1">
            <a:spLocks/>
          </p:cNvSpPr>
          <p:nvPr/>
        </p:nvSpPr>
        <p:spPr>
          <a:xfrm>
            <a:off x="53244" y="3539928"/>
            <a:ext cx="6560598" cy="2743178"/>
          </a:xfrm>
          <a:prstGeom prst="rect">
            <a:avLst/>
          </a:prstGeom>
          <a:solidFill>
            <a:srgbClr val="00B0F0"/>
          </a:solidFill>
        </p:spPr>
        <p:txBody>
          <a:bodyPr vert="horz" lIns="91440" tIns="45720" rIns="91440" bIns="45720" rtlCol="0">
            <a:noAutofit/>
          </a:bodyPr>
          <a:lstStyle>
            <a:defPPr>
              <a:defRPr lang="en-US"/>
            </a:defPPr>
            <a:lvl1pPr marL="342900" indent="-342900" defTabSz="914400">
              <a:spcBef>
                <a:spcPct val="20000"/>
              </a:spcBef>
              <a:buFont typeface="Arial" pitchFamily="34" charset="0"/>
              <a:buChar char="•"/>
              <a:defRPr sz="2800">
                <a:solidFill>
                  <a:srgbClr val="0070C0"/>
                </a:solidFill>
              </a:defRPr>
            </a:lvl1pPr>
            <a:lvl2pPr marL="541338" marR="0" lvl="1" indent="-363538" algn="just" defTabSz="914400" fontAlgn="auto">
              <a:lnSpc>
                <a:spcPct val="100000"/>
              </a:lnSpc>
              <a:spcBef>
                <a:spcPts val="600"/>
              </a:spcBef>
              <a:buClrTx/>
              <a:buSzTx/>
              <a:buFont typeface="Wingdings" panose="05000000000000000000" pitchFamily="2" charset="2"/>
              <a:buChar char="§"/>
              <a:tabLst/>
              <a:defRPr kumimoji="0" sz="1600" b="0" i="0" u="none" strike="noStrike" cap="none" spc="0" normalizeH="0" baseline="0">
                <a:ln>
                  <a:noFill/>
                </a:ln>
                <a:solidFill>
                  <a:prstClr val="black"/>
                </a:solidFill>
                <a:effectLst/>
                <a:uLnTx/>
                <a:uFillTx/>
                <a:latin typeface="Gill Sans Nova" panose="020B0602020104020203" pitchFamily="34" charset="0"/>
              </a:defRPr>
            </a:lvl2pPr>
            <a:lvl3pPr marL="1143000" indent="-228600" defTabSz="914400">
              <a:spcBef>
                <a:spcPct val="20000"/>
              </a:spcBef>
              <a:buFont typeface="Arial" pitchFamily="34" charset="0"/>
              <a:buChar char="•"/>
              <a:defRPr sz="2400">
                <a:solidFill>
                  <a:srgbClr val="0070C0"/>
                </a:solidFill>
              </a:defRPr>
            </a:lvl3pPr>
            <a:lvl4pPr marL="1600200" indent="-228600" defTabSz="914400">
              <a:spcBef>
                <a:spcPct val="20000"/>
              </a:spcBef>
              <a:buFont typeface="Arial" pitchFamily="34" charset="0"/>
              <a:buChar char="–"/>
              <a:defRPr sz="2000">
                <a:solidFill>
                  <a:srgbClr val="0070C0"/>
                </a:solidFill>
              </a:defRPr>
            </a:lvl4pPr>
            <a:lvl5pPr marL="2057400" indent="-228600" defTabSz="914400">
              <a:spcBef>
                <a:spcPct val="20000"/>
              </a:spcBef>
              <a:buFont typeface="Arial" pitchFamily="34" charset="0"/>
              <a:buChar char="»"/>
              <a:defRPr sz="2000">
                <a:solidFill>
                  <a:srgbClr val="0070C0"/>
                </a:solidFill>
              </a:defRPr>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pPr lvl="1"/>
            <a:r>
              <a:rPr lang="en-US" dirty="0">
                <a:solidFill>
                  <a:srgbClr val="FFFF00"/>
                </a:solidFill>
              </a:rPr>
              <a:t>Greatly expand international cooperation </a:t>
            </a:r>
            <a:r>
              <a:rPr lang="en-US" dirty="0"/>
              <a:t>in tsunami warning and mitigation, </a:t>
            </a:r>
            <a:r>
              <a:rPr lang="en-US" dirty="0">
                <a:solidFill>
                  <a:srgbClr val="FFFF00"/>
                </a:solidFill>
              </a:rPr>
              <a:t>to improve capability to directly detect and measure tsunamis</a:t>
            </a:r>
            <a:r>
              <a:rPr lang="en-US" dirty="0"/>
              <a:t> and </a:t>
            </a:r>
            <a:r>
              <a:rPr lang="en-US" dirty="0">
                <a:solidFill>
                  <a:srgbClr val="FFFF00"/>
                </a:solidFill>
              </a:rPr>
              <a:t>reduce reliance on seismic proxy relationships</a:t>
            </a:r>
            <a:r>
              <a:rPr lang="en-US" dirty="0"/>
              <a:t> in terms of projecting impacts</a:t>
            </a:r>
          </a:p>
          <a:p>
            <a:pPr lvl="1"/>
            <a:r>
              <a:rPr lang="en-US" dirty="0"/>
              <a:t>To develop the warning systems’ capability to </a:t>
            </a:r>
            <a:r>
              <a:rPr lang="en-US" dirty="0">
                <a:solidFill>
                  <a:srgbClr val="FFFF00"/>
                </a:solidFill>
              </a:rPr>
              <a:t>issue actionable and timely tsunami warnings for tsunamis</a:t>
            </a:r>
            <a:r>
              <a:rPr lang="en-US" dirty="0"/>
              <a:t> </a:t>
            </a:r>
            <a:r>
              <a:rPr lang="en-US" dirty="0">
                <a:solidFill>
                  <a:srgbClr val="FFFF00"/>
                </a:solidFill>
              </a:rPr>
              <a:t>from all identified sources to 100% of coasts at risk</a:t>
            </a:r>
          </a:p>
          <a:p>
            <a:pPr lvl="1"/>
            <a:r>
              <a:rPr lang="en-US" dirty="0"/>
              <a:t>Most urgently, the ODTP will </a:t>
            </a:r>
            <a:r>
              <a:rPr lang="en-US" dirty="0">
                <a:solidFill>
                  <a:srgbClr val="FFFF00"/>
                </a:solidFill>
              </a:rPr>
              <a:t>aim to provide tsunami confirmation within 10 minutes or less</a:t>
            </a:r>
            <a:r>
              <a:rPr lang="en-US" dirty="0"/>
              <a:t> </a:t>
            </a:r>
            <a:r>
              <a:rPr lang="en-US" dirty="0">
                <a:solidFill>
                  <a:srgbClr val="FFFF00"/>
                </a:solidFill>
              </a:rPr>
              <a:t>of origin for the most at-risk coastlines</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2530921021"/>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50859A7-50E4-140D-89B9-24B0A3129E1D}"/>
              </a:ext>
            </a:extLst>
          </p:cNvPr>
          <p:cNvSpPr>
            <a:spLocks noGrp="1"/>
          </p:cNvSpPr>
          <p:nvPr>
            <p:ph idx="1"/>
          </p:nvPr>
        </p:nvSpPr>
        <p:spPr>
          <a:xfrm>
            <a:off x="0" y="1293698"/>
            <a:ext cx="12192000" cy="5564302"/>
          </a:xfrm>
          <a:solidFill>
            <a:srgbClr val="00B0F0"/>
          </a:solidFill>
        </p:spPr>
        <p:txBody>
          <a:bodyPr>
            <a:normAutofit/>
          </a:bodyPr>
          <a:lstStyle/>
          <a:p>
            <a:pPr marL="0" lvl="0" indent="0">
              <a:spcBef>
                <a:spcPts val="300"/>
              </a:spcBef>
              <a:buNone/>
            </a:pPr>
            <a:endParaRPr lang="en-US" sz="1600" dirty="0">
              <a:solidFill>
                <a:srgbClr val="FF0000"/>
              </a:solidFill>
              <a:latin typeface="Gill Sans Nova" panose="020B0602020104020203" pitchFamily="34" charset="0"/>
            </a:endParaRPr>
          </a:p>
        </p:txBody>
      </p:sp>
      <p:sp>
        <p:nvSpPr>
          <p:cNvPr id="3" name="Content Placeholder 2">
            <a:extLst>
              <a:ext uri="{FF2B5EF4-FFF2-40B4-BE49-F238E27FC236}">
                <a16:creationId xmlns:a16="http://schemas.microsoft.com/office/drawing/2014/main" id="{ACDEE6A4-F7F8-DB0B-105D-3AB1FDEFF6BF}"/>
              </a:ext>
            </a:extLst>
          </p:cNvPr>
          <p:cNvSpPr txBox="1">
            <a:spLocks/>
          </p:cNvSpPr>
          <p:nvPr/>
        </p:nvSpPr>
        <p:spPr>
          <a:xfrm>
            <a:off x="0" y="1293697"/>
            <a:ext cx="6852839" cy="543644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600"/>
              </a:spcBef>
              <a:spcAft>
                <a:spcPts val="600"/>
              </a:spcAft>
              <a:buClr>
                <a:srgbClr val="FFFF00"/>
              </a:buClr>
              <a:buNone/>
              <a:defRPr/>
            </a:pPr>
            <a:r>
              <a:rPr kumimoji="0" lang="en-US" sz="1900" b="1" i="0" u="none" strike="noStrike" cap="none" spc="0" normalizeH="0" baseline="0" noProof="0" dirty="0">
                <a:ln>
                  <a:noFill/>
                </a:ln>
                <a:solidFill>
                  <a:srgbClr val="FFFF00"/>
                </a:solidFill>
                <a:effectLst/>
                <a:uLnTx/>
                <a:uFillTx/>
                <a:latin typeface="Gill Sans Nova" panose="020B0602020104020203" pitchFamily="34" charset="0"/>
              </a:rPr>
              <a:t>Detection and measurement </a:t>
            </a:r>
          </a:p>
          <a:p>
            <a:pPr marL="644208" marR="0" lvl="1" fontAlgn="auto">
              <a:lnSpc>
                <a:spcPct val="110000"/>
              </a:lnSpc>
              <a:spcBef>
                <a:spcPts val="600"/>
              </a:spcBef>
              <a:spcAft>
                <a:spcPts val="600"/>
              </a:spcAft>
              <a:buSzTx/>
              <a:buFont typeface="Wingdings" panose="05000000000000000000" pitchFamily="2" charset="2"/>
              <a:buChar char="§"/>
              <a:tabLst/>
              <a:defRPr/>
            </a:pPr>
            <a:r>
              <a:rPr kumimoji="0" lang="en-US" sz="1700" b="1" i="0" u="none" strike="noStrike" cap="none" spc="0" normalizeH="0" baseline="0" noProof="0" dirty="0">
                <a:ln>
                  <a:noFill/>
                </a:ln>
                <a:solidFill>
                  <a:srgbClr val="FFFF00"/>
                </a:solidFill>
                <a:effectLst/>
                <a:uLnTx/>
                <a:uFillTx/>
                <a:latin typeface="Gill Sans Nova" panose="020B0602020104020203" pitchFamily="34" charset="0"/>
              </a:rPr>
              <a:t>Maximize and expand current capabilities</a:t>
            </a:r>
          </a:p>
          <a:p>
            <a:pPr marL="1044258" lvl="2">
              <a:lnSpc>
                <a:spcPct val="120000"/>
              </a:lnSpc>
              <a:spcBef>
                <a:spcPts val="0"/>
              </a:spcBef>
              <a:buFont typeface="Wingdings" panose="05000000000000000000" pitchFamily="2" charset="2"/>
              <a:buChar char="§"/>
              <a:defRPr/>
            </a:pPr>
            <a:r>
              <a:rPr lang="en-US" sz="1600" dirty="0">
                <a:solidFill>
                  <a:schemeClr val="bg1"/>
                </a:solidFill>
                <a:latin typeface="Gill Sans Nova" panose="020B0602020104020203" pitchFamily="34" charset="0"/>
              </a:rPr>
              <a:t>Seismic networks</a:t>
            </a:r>
          </a:p>
          <a:p>
            <a:pPr marL="1044258" lvl="2">
              <a:lnSpc>
                <a:spcPct val="120000"/>
              </a:lnSpc>
              <a:spcBef>
                <a:spcPts val="0"/>
              </a:spcBef>
              <a:buFont typeface="Wingdings" panose="05000000000000000000" pitchFamily="2" charset="2"/>
              <a:buChar char="§"/>
              <a:defRPr/>
            </a:pPr>
            <a:r>
              <a:rPr lang="en-US" sz="1600" dirty="0" err="1">
                <a:solidFill>
                  <a:schemeClr val="bg1"/>
                </a:solidFill>
                <a:latin typeface="Gill Sans Nova" panose="020B0602020104020203" pitchFamily="34" charset="0"/>
              </a:rPr>
              <a:t>Tsunameters</a:t>
            </a:r>
            <a:endParaRPr lang="en-US" sz="1600" dirty="0">
              <a:solidFill>
                <a:schemeClr val="bg1"/>
              </a:solidFill>
              <a:latin typeface="Gill Sans Nova" panose="020B0602020104020203" pitchFamily="34" charset="0"/>
            </a:endParaRPr>
          </a:p>
          <a:p>
            <a:pPr marL="1044258" lvl="2">
              <a:lnSpc>
                <a:spcPct val="120000"/>
              </a:lnSpc>
              <a:spcBef>
                <a:spcPts val="0"/>
              </a:spcBef>
              <a:buFont typeface="Wingdings" panose="05000000000000000000" pitchFamily="2" charset="2"/>
              <a:buChar char="§"/>
              <a:defRPr/>
            </a:pPr>
            <a:r>
              <a:rPr lang="en-US" sz="1600" dirty="0">
                <a:solidFill>
                  <a:schemeClr val="bg1"/>
                </a:solidFill>
                <a:latin typeface="Gill Sans Nova" panose="020B0602020104020203" pitchFamily="34" charset="0"/>
              </a:rPr>
              <a:t>Coastal sea level gauges</a:t>
            </a:r>
          </a:p>
          <a:p>
            <a:pPr marL="1044258" lvl="2">
              <a:lnSpc>
                <a:spcPct val="120000"/>
              </a:lnSpc>
              <a:spcBef>
                <a:spcPts val="0"/>
              </a:spcBef>
              <a:buFont typeface="Wingdings" panose="05000000000000000000" pitchFamily="2" charset="2"/>
              <a:buChar char="§"/>
              <a:defRPr/>
            </a:pPr>
            <a:r>
              <a:rPr lang="en-US" sz="1600" dirty="0">
                <a:solidFill>
                  <a:schemeClr val="bg1"/>
                </a:solidFill>
                <a:latin typeface="Gill Sans Nova" panose="020B0602020104020203" pitchFamily="34" charset="0"/>
              </a:rPr>
              <a:t>GNSS</a:t>
            </a:r>
          </a:p>
          <a:p>
            <a:pPr marL="1044258" lvl="2">
              <a:lnSpc>
                <a:spcPct val="120000"/>
              </a:lnSpc>
              <a:spcBef>
                <a:spcPts val="0"/>
              </a:spcBef>
              <a:buFont typeface="Wingdings" panose="05000000000000000000" pitchFamily="2" charset="2"/>
              <a:buChar char="§"/>
              <a:defRPr/>
            </a:pPr>
            <a:r>
              <a:rPr lang="en-US" sz="1600" dirty="0">
                <a:solidFill>
                  <a:schemeClr val="bg1"/>
                </a:solidFill>
                <a:latin typeface="Gill Sans Nova" panose="020B0602020104020203" pitchFamily="34" charset="0"/>
              </a:rPr>
              <a:t>Dedicated observatories</a:t>
            </a:r>
          </a:p>
          <a:p>
            <a:pPr marL="1044258" lvl="2">
              <a:lnSpc>
                <a:spcPct val="120000"/>
              </a:lnSpc>
              <a:spcBef>
                <a:spcPts val="0"/>
              </a:spcBef>
              <a:buFont typeface="Wingdings" panose="05000000000000000000" pitchFamily="2" charset="2"/>
              <a:buChar char="§"/>
              <a:defRPr/>
            </a:pPr>
            <a:r>
              <a:rPr kumimoji="0" lang="en-US" sz="1600" b="0" i="0" u="none" strike="noStrike" cap="none" spc="0" normalizeH="0" baseline="0" noProof="0" dirty="0">
                <a:ln>
                  <a:noFill/>
                </a:ln>
                <a:solidFill>
                  <a:schemeClr val="bg1"/>
                </a:solidFill>
                <a:effectLst/>
                <a:uLnTx/>
                <a:uFillTx/>
                <a:latin typeface="Gill Sans Nova" panose="020B0602020104020203" pitchFamily="34" charset="0"/>
              </a:rPr>
              <a:t>Supporting capabilities - </a:t>
            </a:r>
            <a:r>
              <a:rPr lang="en-US" sz="1600" dirty="0">
                <a:solidFill>
                  <a:schemeClr val="bg1"/>
                </a:solidFill>
                <a:latin typeface="Gill Sans Nova" panose="020B0602020104020203" pitchFamily="34" charset="0"/>
              </a:rPr>
              <a:t>Coastal bathymetry, Sensor siting analysis, Global digital synthetic database, Model codes, </a:t>
            </a:r>
            <a:r>
              <a:rPr kumimoji="0" lang="en-US" sz="1600" b="0" i="0" u="none" strike="noStrike" cap="none" spc="0" normalizeH="0" baseline="0" noProof="0" dirty="0">
                <a:ln>
                  <a:noFill/>
                </a:ln>
                <a:solidFill>
                  <a:schemeClr val="bg1"/>
                </a:solidFill>
                <a:effectLst/>
                <a:uLnTx/>
                <a:uFillTx/>
                <a:latin typeface="Gill Sans Nova" panose="020B0602020104020203" pitchFamily="34" charset="0"/>
              </a:rPr>
              <a:t>Potential tsunami sources including non-seismic, Science to practice, Training on tsunami warning operations </a:t>
            </a:r>
          </a:p>
          <a:p>
            <a:pPr marL="644208" marR="0" lvl="1" fontAlgn="auto">
              <a:lnSpc>
                <a:spcPct val="110000"/>
              </a:lnSpc>
              <a:spcBef>
                <a:spcPts val="600"/>
              </a:spcBef>
              <a:spcAft>
                <a:spcPts val="600"/>
              </a:spcAft>
              <a:buSzTx/>
              <a:buFont typeface="Wingdings" panose="05000000000000000000" pitchFamily="2" charset="2"/>
              <a:buChar char="§"/>
              <a:tabLst/>
              <a:defRPr/>
            </a:pPr>
            <a:r>
              <a:rPr kumimoji="0" lang="en-US" sz="1700" b="1" i="0" u="none" strike="noStrike" cap="none" spc="0" normalizeH="0" baseline="0" noProof="0" dirty="0">
                <a:ln>
                  <a:noFill/>
                </a:ln>
                <a:solidFill>
                  <a:srgbClr val="FFFF00"/>
                </a:solidFill>
                <a:effectLst/>
                <a:uLnTx/>
                <a:uFillTx/>
                <a:latin typeface="Gill Sans Nova" panose="020B0602020104020203" pitchFamily="34" charset="0"/>
              </a:rPr>
              <a:t>Implementation of existing capabilities not being applied to tsunami operations </a:t>
            </a:r>
          </a:p>
          <a:p>
            <a:pPr marL="1044258" lvl="2">
              <a:lnSpc>
                <a:spcPct val="110000"/>
              </a:lnSpc>
              <a:spcBef>
                <a:spcPts val="0"/>
              </a:spcBef>
              <a:buFont typeface="Wingdings" panose="05000000000000000000" pitchFamily="2" charset="2"/>
              <a:buChar char="§"/>
              <a:defRPr/>
            </a:pPr>
            <a:r>
              <a:rPr lang="en-US" sz="1600" dirty="0">
                <a:solidFill>
                  <a:schemeClr val="bg1"/>
                </a:solidFill>
                <a:latin typeface="Gill Sans Nova" panose="020B0602020104020203" pitchFamily="34" charset="0"/>
              </a:rPr>
              <a:t>Coastal RADARs</a:t>
            </a:r>
          </a:p>
          <a:p>
            <a:pPr marL="1044258" lvl="2">
              <a:lnSpc>
                <a:spcPct val="110000"/>
              </a:lnSpc>
              <a:spcBef>
                <a:spcPts val="0"/>
              </a:spcBef>
              <a:buFont typeface="Wingdings" panose="05000000000000000000" pitchFamily="2" charset="2"/>
              <a:buChar char="§"/>
              <a:defRPr/>
            </a:pPr>
            <a:r>
              <a:rPr lang="en-US" sz="1600" dirty="0">
                <a:solidFill>
                  <a:schemeClr val="bg1"/>
                </a:solidFill>
                <a:latin typeface="Gill Sans Nova" panose="020B0602020104020203" pitchFamily="34" charset="0"/>
              </a:rPr>
              <a:t>Passive/Active Remote Sensing</a:t>
            </a:r>
          </a:p>
          <a:p>
            <a:pPr marL="1044258" lvl="2">
              <a:lnSpc>
                <a:spcPct val="110000"/>
              </a:lnSpc>
              <a:spcBef>
                <a:spcPts val="0"/>
              </a:spcBef>
              <a:buFont typeface="Wingdings" panose="05000000000000000000" pitchFamily="2" charset="2"/>
              <a:buChar char="§"/>
              <a:defRPr/>
            </a:pPr>
            <a:r>
              <a:rPr lang="en-US" sz="1600" dirty="0">
                <a:solidFill>
                  <a:schemeClr val="bg1"/>
                </a:solidFill>
                <a:latin typeface="Gill Sans Nova" panose="020B0602020104020203" pitchFamily="34" charset="0"/>
              </a:rPr>
              <a:t>Infrasound</a:t>
            </a:r>
          </a:p>
          <a:p>
            <a:pPr marL="644208" marR="0" lvl="1" fontAlgn="auto">
              <a:lnSpc>
                <a:spcPct val="110000"/>
              </a:lnSpc>
              <a:spcBef>
                <a:spcPts val="600"/>
              </a:spcBef>
              <a:spcAft>
                <a:spcPts val="600"/>
              </a:spcAft>
              <a:buSzTx/>
              <a:buFont typeface="Wingdings" panose="05000000000000000000" pitchFamily="2" charset="2"/>
              <a:buChar char="§"/>
              <a:tabLst/>
              <a:defRPr/>
            </a:pPr>
            <a:r>
              <a:rPr kumimoji="0" lang="en-US" sz="1700" b="1" i="0" u="none" strike="noStrike" cap="none" spc="0" normalizeH="0" baseline="0" noProof="0" dirty="0">
                <a:ln>
                  <a:noFill/>
                </a:ln>
                <a:solidFill>
                  <a:srgbClr val="FFFF00"/>
                </a:solidFill>
                <a:effectLst/>
                <a:uLnTx/>
                <a:uFillTx/>
                <a:latin typeface="Gill Sans Nova" panose="020B0602020104020203" pitchFamily="34" charset="0"/>
              </a:rPr>
              <a:t>Identification of new candidate capabilities </a:t>
            </a:r>
          </a:p>
          <a:p>
            <a:pPr marL="1008258" lvl="2">
              <a:lnSpc>
                <a:spcPct val="110000"/>
              </a:lnSpc>
              <a:spcBef>
                <a:spcPts val="0"/>
              </a:spcBef>
              <a:buFont typeface="Wingdings" panose="05000000000000000000" pitchFamily="2" charset="2"/>
              <a:buChar char="§"/>
              <a:defRPr/>
            </a:pPr>
            <a:r>
              <a:rPr lang="en-US" sz="1600" dirty="0">
                <a:solidFill>
                  <a:schemeClr val="bg1"/>
                </a:solidFill>
                <a:latin typeface="Gill Sans Nova" panose="020B0602020104020203" pitchFamily="34" charset="0"/>
              </a:rPr>
              <a:t>Ionospheric tomography – TEC </a:t>
            </a:r>
          </a:p>
          <a:p>
            <a:pPr marL="1008258" lvl="2">
              <a:lnSpc>
                <a:spcPct val="110000"/>
              </a:lnSpc>
              <a:spcBef>
                <a:spcPts val="0"/>
              </a:spcBef>
              <a:buFont typeface="Wingdings" panose="05000000000000000000" pitchFamily="2" charset="2"/>
              <a:buChar char="§"/>
              <a:defRPr/>
            </a:pPr>
            <a:r>
              <a:rPr kumimoji="0" lang="en-US" sz="1600" b="0" i="0" u="none" strike="noStrike" cap="none" spc="0" normalizeH="0" baseline="0" noProof="0" dirty="0" err="1">
                <a:ln>
                  <a:noFill/>
                </a:ln>
                <a:solidFill>
                  <a:schemeClr val="bg1"/>
                </a:solidFill>
                <a:effectLst/>
                <a:uLnTx/>
                <a:uFillTx/>
                <a:latin typeface="Gill Sans Nova" panose="020B0602020104020203" pitchFamily="34" charset="0"/>
              </a:rPr>
              <a:t>Fibr</a:t>
            </a:r>
            <a:r>
              <a:rPr lang="en-US" sz="1600" dirty="0">
                <a:solidFill>
                  <a:schemeClr val="bg1"/>
                </a:solidFill>
                <a:latin typeface="Gill Sans Nova" panose="020B0602020104020203" pitchFamily="34" charset="0"/>
              </a:rPr>
              <a:t>e Optic Applications – Distributed acoustic sensing</a:t>
            </a:r>
          </a:p>
          <a:p>
            <a:pPr marL="1044258" lvl="2">
              <a:spcBef>
                <a:spcPts val="600"/>
              </a:spcBef>
              <a:spcAft>
                <a:spcPts val="600"/>
              </a:spcAft>
              <a:buClr>
                <a:schemeClr val="tx1"/>
              </a:buClr>
              <a:buFont typeface="Wingdings" panose="05000000000000000000" pitchFamily="2" charset="2"/>
              <a:buChar char="§"/>
              <a:defRPr/>
            </a:pPr>
            <a:endParaRPr lang="en-US" sz="1600" dirty="0">
              <a:solidFill>
                <a:schemeClr val="bg1"/>
              </a:solidFill>
              <a:latin typeface="Gill Sans Nova" panose="020B0602020104020203" pitchFamily="34" charset="0"/>
            </a:endParaRPr>
          </a:p>
          <a:p>
            <a:pPr marL="1044258" lvl="2">
              <a:spcBef>
                <a:spcPts val="600"/>
              </a:spcBef>
              <a:spcAft>
                <a:spcPts val="600"/>
              </a:spcAft>
              <a:buClr>
                <a:schemeClr val="tx1"/>
              </a:buClr>
              <a:buFont typeface="Wingdings" panose="05000000000000000000" pitchFamily="2" charset="2"/>
              <a:buChar char="§"/>
              <a:defRPr/>
            </a:pPr>
            <a:endParaRPr kumimoji="0" lang="en-US" sz="1600" b="0" i="0" u="none" strike="noStrike" cap="none" spc="0" normalizeH="0" baseline="0" noProof="0" dirty="0">
              <a:ln>
                <a:noFill/>
              </a:ln>
              <a:solidFill>
                <a:schemeClr val="bg1"/>
              </a:solidFill>
              <a:effectLst/>
              <a:uLnTx/>
              <a:uFillTx/>
              <a:latin typeface="Gill Sans Nova" panose="020B0602020104020203" pitchFamily="34" charset="0"/>
            </a:endParaRPr>
          </a:p>
          <a:p>
            <a:pPr marL="644208" marR="0" lvl="1" fontAlgn="auto">
              <a:spcBef>
                <a:spcPts val="600"/>
              </a:spcBef>
              <a:spcAft>
                <a:spcPts val="600"/>
              </a:spcAft>
              <a:buClr>
                <a:schemeClr val="tx1"/>
              </a:buClr>
              <a:buSzTx/>
              <a:buFont typeface="Wingdings" panose="05000000000000000000" pitchFamily="2" charset="2"/>
              <a:buChar char="§"/>
              <a:tabLst/>
              <a:defRPr/>
            </a:pPr>
            <a:endParaRPr kumimoji="0" lang="en-US" sz="1600" b="0" i="0" u="none" strike="noStrike" cap="none" spc="0" normalizeH="0" baseline="0" noProof="0" dirty="0">
              <a:ln>
                <a:noFill/>
              </a:ln>
              <a:solidFill>
                <a:schemeClr val="bg1"/>
              </a:solidFill>
              <a:effectLst/>
              <a:uLnTx/>
              <a:uFillTx/>
              <a:latin typeface="Gill Sans Nova" panose="020B0602020104020203" pitchFamily="34" charset="0"/>
            </a:endParaRPr>
          </a:p>
        </p:txBody>
      </p:sp>
      <p:sp>
        <p:nvSpPr>
          <p:cNvPr id="8" name="Title 1">
            <a:extLst>
              <a:ext uri="{FF2B5EF4-FFF2-40B4-BE49-F238E27FC236}">
                <a16:creationId xmlns:a16="http://schemas.microsoft.com/office/drawing/2014/main" id="{9C3C7C64-7F63-2D97-C1BA-72035B46E11A}"/>
              </a:ext>
            </a:extLst>
          </p:cNvPr>
          <p:cNvSpPr txBox="1">
            <a:spLocks/>
          </p:cNvSpPr>
          <p:nvPr/>
        </p:nvSpPr>
        <p:spPr>
          <a:xfrm>
            <a:off x="106761" y="503168"/>
            <a:ext cx="11771635" cy="66267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spc="150" normalizeH="0" baseline="0" noProof="0" dirty="0">
                <a:ln>
                  <a:noFill/>
                </a:ln>
                <a:solidFill>
                  <a:srgbClr val="099BDD"/>
                </a:solidFill>
                <a:effectLst/>
                <a:uLnTx/>
                <a:uFillTx/>
                <a:latin typeface="Gill Sans Nova" panose="020B0602020104020203" pitchFamily="34" charset="0"/>
                <a:ea typeface="+mj-ea"/>
                <a:cs typeface="+mj-cs"/>
              </a:rPr>
              <a:t>Tsunami Detection, Analysis And Forecasting</a:t>
            </a:r>
          </a:p>
        </p:txBody>
      </p:sp>
      <p:sp>
        <p:nvSpPr>
          <p:cNvPr id="10" name="Content Placeholder 2">
            <a:extLst>
              <a:ext uri="{FF2B5EF4-FFF2-40B4-BE49-F238E27FC236}">
                <a16:creationId xmlns:a16="http://schemas.microsoft.com/office/drawing/2014/main" id="{4BA7CA8F-37C0-ADA3-3064-AE7C054185FF}"/>
              </a:ext>
            </a:extLst>
          </p:cNvPr>
          <p:cNvSpPr txBox="1">
            <a:spLocks/>
          </p:cNvSpPr>
          <p:nvPr/>
        </p:nvSpPr>
        <p:spPr>
          <a:xfrm>
            <a:off x="7585023" y="1304694"/>
            <a:ext cx="4500216" cy="256763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5558" indent="0">
              <a:lnSpc>
                <a:spcPct val="90000"/>
              </a:lnSpc>
              <a:spcBef>
                <a:spcPts val="600"/>
              </a:spcBef>
              <a:spcAft>
                <a:spcPts val="600"/>
              </a:spcAft>
              <a:buClr>
                <a:srgbClr val="FFFF00"/>
              </a:buClr>
              <a:buNone/>
              <a:defRPr/>
            </a:pPr>
            <a:r>
              <a:rPr lang="en-US" sz="1800" b="1" dirty="0" err="1">
                <a:solidFill>
                  <a:srgbClr val="FFFF00"/>
                </a:solidFill>
                <a:latin typeface="Gill Sans Nova" panose="020B0602020104020203" pitchFamily="34" charset="0"/>
              </a:rPr>
              <a:t>Characterisation</a:t>
            </a:r>
            <a:r>
              <a:rPr lang="en-US" sz="1800" b="1" dirty="0">
                <a:solidFill>
                  <a:srgbClr val="FFFF00"/>
                </a:solidFill>
                <a:latin typeface="Gill Sans Nova" panose="020B0602020104020203" pitchFamily="34" charset="0"/>
              </a:rPr>
              <a:t> and forecasting </a:t>
            </a:r>
          </a:p>
          <a:p>
            <a:pPr marL="896938" indent="-285750">
              <a:spcBef>
                <a:spcPts val="0"/>
              </a:spcBef>
              <a:defRPr/>
            </a:pPr>
            <a:r>
              <a:rPr lang="en-US" sz="1600" b="1" dirty="0">
                <a:solidFill>
                  <a:srgbClr val="FFFF00"/>
                </a:solidFill>
                <a:latin typeface="Gill Sans Nova" panose="020B0602020104020203" pitchFamily="34" charset="0"/>
              </a:rPr>
              <a:t>Database Applications and matching Schema </a:t>
            </a:r>
          </a:p>
          <a:p>
            <a:pPr marL="1296988" lvl="1">
              <a:spcBef>
                <a:spcPts val="0"/>
              </a:spcBef>
              <a:buFont typeface="Wingdings" panose="05000000000000000000" pitchFamily="2" charset="2"/>
              <a:buChar char="§"/>
              <a:defRPr/>
            </a:pPr>
            <a:r>
              <a:rPr lang="en-US" sz="1600" dirty="0">
                <a:solidFill>
                  <a:schemeClr val="bg1"/>
                </a:solidFill>
                <a:latin typeface="Gill Sans Nova" panose="020B0602020104020203" pitchFamily="34" charset="0"/>
              </a:rPr>
              <a:t>Global Threat Database </a:t>
            </a:r>
          </a:p>
          <a:p>
            <a:pPr marL="1296988" lvl="1">
              <a:spcBef>
                <a:spcPts val="0"/>
              </a:spcBef>
              <a:buFont typeface="Wingdings" panose="05000000000000000000" pitchFamily="2" charset="2"/>
              <a:buChar char="§"/>
              <a:defRPr/>
            </a:pPr>
            <a:r>
              <a:rPr lang="en-US" sz="1600" dirty="0">
                <a:solidFill>
                  <a:schemeClr val="bg1"/>
                </a:solidFill>
                <a:latin typeface="Gill Sans Nova" panose="020B0602020104020203" pitchFamily="34" charset="0"/>
              </a:rPr>
              <a:t>AI and Probabilistic Tsunami Forecasting </a:t>
            </a:r>
          </a:p>
          <a:p>
            <a:pPr marL="896938">
              <a:spcBef>
                <a:spcPts val="0"/>
              </a:spcBef>
              <a:defRPr/>
            </a:pPr>
            <a:r>
              <a:rPr lang="en-US" sz="1600" b="1" dirty="0">
                <a:solidFill>
                  <a:srgbClr val="FFFF00"/>
                </a:solidFill>
                <a:latin typeface="Gill Sans Nova" panose="020B0602020104020203" pitchFamily="34" charset="0"/>
              </a:rPr>
              <a:t>Dynamic Characterization</a:t>
            </a:r>
          </a:p>
          <a:p>
            <a:pPr marL="1296988" lvl="1">
              <a:spcBef>
                <a:spcPts val="0"/>
              </a:spcBef>
              <a:buFont typeface="Wingdings" panose="05000000000000000000" pitchFamily="2" charset="2"/>
              <a:buChar char="§"/>
              <a:defRPr/>
            </a:pPr>
            <a:r>
              <a:rPr lang="en-US" sz="1600" dirty="0">
                <a:solidFill>
                  <a:schemeClr val="bg1"/>
                </a:solidFill>
                <a:latin typeface="Gill Sans Nova" panose="020B0602020104020203" pitchFamily="34" charset="0"/>
              </a:rPr>
              <a:t>Rapid update cycle models </a:t>
            </a:r>
            <a:endParaRPr kumimoji="0" lang="en-US" sz="1600" b="0" i="0" u="none" strike="noStrike" cap="none" spc="0" normalizeH="0" baseline="0" noProof="0" dirty="0">
              <a:ln>
                <a:noFill/>
              </a:ln>
              <a:solidFill>
                <a:schemeClr val="bg1"/>
              </a:solidFill>
              <a:effectLst/>
              <a:uLnTx/>
              <a:uFillTx/>
              <a:latin typeface="Gill Sans Nova" panose="020B0602020104020203" pitchFamily="34" charset="0"/>
            </a:endParaRPr>
          </a:p>
        </p:txBody>
      </p:sp>
      <p:pic>
        <p:nvPicPr>
          <p:cNvPr id="2" name="Picture 1">
            <a:extLst>
              <a:ext uri="{FF2B5EF4-FFF2-40B4-BE49-F238E27FC236}">
                <a16:creationId xmlns:a16="http://schemas.microsoft.com/office/drawing/2014/main" id="{AA67622E-067B-2711-1C3D-3360C9E9079C}"/>
              </a:ext>
            </a:extLst>
          </p:cNvPr>
          <p:cNvPicPr>
            <a:picLocks noChangeAspect="1"/>
          </p:cNvPicPr>
          <p:nvPr/>
        </p:nvPicPr>
        <p:blipFill>
          <a:blip r:embed="rId3"/>
          <a:stretch>
            <a:fillRect/>
          </a:stretch>
        </p:blipFill>
        <p:spPr>
          <a:xfrm>
            <a:off x="7066361" y="3392736"/>
            <a:ext cx="5018878" cy="3465264"/>
          </a:xfrm>
          <a:prstGeom prst="rect">
            <a:avLst/>
          </a:prstGeom>
        </p:spPr>
      </p:pic>
    </p:spTree>
    <p:extLst>
      <p:ext uri="{BB962C8B-B14F-4D97-AF65-F5344CB8AC3E}">
        <p14:creationId xmlns:p14="http://schemas.microsoft.com/office/powerpoint/2010/main" val="2030729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aphicFrame>
        <p:nvGraphicFramePr>
          <p:cNvPr id="8" name="Table 6">
            <a:extLst>
              <a:ext uri="{FF2B5EF4-FFF2-40B4-BE49-F238E27FC236}">
                <a16:creationId xmlns:a16="http://schemas.microsoft.com/office/drawing/2014/main" id="{0DB8DDE8-1281-70C0-01C3-A70850F9C602}"/>
              </a:ext>
            </a:extLst>
          </p:cNvPr>
          <p:cNvGraphicFramePr>
            <a:graphicFrameLocks noGrp="1"/>
          </p:cNvGraphicFramePr>
          <p:nvPr>
            <p:extLst>
              <p:ext uri="{D42A27DB-BD31-4B8C-83A1-F6EECF244321}">
                <p14:modId xmlns:p14="http://schemas.microsoft.com/office/powerpoint/2010/main" val="1650316478"/>
              </p:ext>
            </p:extLst>
          </p:nvPr>
        </p:nvGraphicFramePr>
        <p:xfrm>
          <a:off x="186432" y="1075810"/>
          <a:ext cx="11819136" cy="5217160"/>
        </p:xfrm>
        <a:graphic>
          <a:graphicData uri="http://schemas.openxmlformats.org/drawingml/2006/table">
            <a:tbl>
              <a:tblPr firstRow="1" bandRow="1">
                <a:tableStyleId>{5940675A-B579-460E-94D1-54222C63F5DA}</a:tableStyleId>
              </a:tblPr>
              <a:tblGrid>
                <a:gridCol w="3950562">
                  <a:extLst>
                    <a:ext uri="{9D8B030D-6E8A-4147-A177-3AD203B41FA5}">
                      <a16:colId xmlns:a16="http://schemas.microsoft.com/office/drawing/2014/main" val="4289761778"/>
                    </a:ext>
                  </a:extLst>
                </a:gridCol>
                <a:gridCol w="4350058">
                  <a:extLst>
                    <a:ext uri="{9D8B030D-6E8A-4147-A177-3AD203B41FA5}">
                      <a16:colId xmlns:a16="http://schemas.microsoft.com/office/drawing/2014/main" val="2633107024"/>
                    </a:ext>
                  </a:extLst>
                </a:gridCol>
                <a:gridCol w="3518516">
                  <a:extLst>
                    <a:ext uri="{9D8B030D-6E8A-4147-A177-3AD203B41FA5}">
                      <a16:colId xmlns:a16="http://schemas.microsoft.com/office/drawing/2014/main" val="3639350868"/>
                    </a:ext>
                  </a:extLst>
                </a:gridCol>
              </a:tblGrid>
              <a:tr h="370840">
                <a:tc gridSpan="3">
                  <a:txBody>
                    <a:bodyPr/>
                    <a:lstStyle/>
                    <a:p>
                      <a:pPr marL="12700" marR="0" lvl="2" indent="0" algn="ctr" defTabSz="457200" rtl="0" eaLnBrk="1" fontAlgn="auto" latinLnBrk="0" hangingPunct="1">
                        <a:lnSpc>
                          <a:spcPct val="100000"/>
                        </a:lnSpc>
                        <a:spcBef>
                          <a:spcPts val="600"/>
                        </a:spcBef>
                        <a:spcAft>
                          <a:spcPts val="600"/>
                        </a:spcAft>
                        <a:buClrTx/>
                        <a:buSzTx/>
                        <a:buFont typeface="Arial" pitchFamily="34" charset="0"/>
                        <a:buNone/>
                        <a:tabLst>
                          <a:tab pos="355600" algn="l"/>
                        </a:tabLst>
                        <a:defRPr/>
                      </a:pPr>
                      <a:r>
                        <a:rPr kumimoji="0" lang="en-US" sz="20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Overall </a:t>
                      </a:r>
                      <a:endParaRPr lang="en-IN" dirty="0">
                        <a:solidFill>
                          <a:schemeClr val="tx1"/>
                        </a:solidFill>
                        <a:latin typeface="Gill Sans Nova" panose="020B0602020104020203" pitchFamily="34" charset="0"/>
                      </a:endParaRPr>
                    </a:p>
                  </a:txBody>
                  <a:tcPr>
                    <a:solidFill>
                      <a:srgbClr val="00B0F0"/>
                    </a:solidFill>
                  </a:tcPr>
                </a:tc>
                <a:tc hMerge="1">
                  <a:txBody>
                    <a:bodyPr/>
                    <a:lstStyle/>
                    <a:p>
                      <a:pPr algn="ctr"/>
                      <a:endParaRPr lang="en-IN" dirty="0">
                        <a:solidFill>
                          <a:schemeClr val="tx1"/>
                        </a:solidFill>
                        <a:latin typeface="Gill Sans Nova" panose="020B0602020104020203" pitchFamily="34" charset="0"/>
                      </a:endParaRPr>
                    </a:p>
                  </a:txBody>
                  <a:tcPr>
                    <a:solidFill>
                      <a:srgbClr val="00B0F0"/>
                    </a:solidFill>
                  </a:tcPr>
                </a:tc>
                <a:tc hMerge="1">
                  <a:txBody>
                    <a:bodyPr/>
                    <a:lstStyle/>
                    <a:p>
                      <a:pPr algn="ctr"/>
                      <a:endParaRPr lang="en-IN" dirty="0">
                        <a:solidFill>
                          <a:schemeClr val="tx1"/>
                        </a:solidFill>
                        <a:latin typeface="Gill Sans Nova" panose="020B0602020104020203" pitchFamily="34" charset="0"/>
                      </a:endParaRPr>
                    </a:p>
                  </a:txBody>
                  <a:tcPr>
                    <a:solidFill>
                      <a:srgbClr val="00B0F0"/>
                    </a:solidFill>
                  </a:tcPr>
                </a:tc>
                <a:extLst>
                  <a:ext uri="{0D108BD9-81ED-4DB2-BD59-A6C34878D82A}">
                    <a16:rowId xmlns:a16="http://schemas.microsoft.com/office/drawing/2014/main" val="1850122934"/>
                  </a:ext>
                </a:extLst>
              </a:tr>
              <a:tr h="370840">
                <a:tc>
                  <a:txBody>
                    <a:bodyPr/>
                    <a:lstStyle/>
                    <a:p>
                      <a:pPr algn="ctr"/>
                      <a:r>
                        <a:rPr lang="en-IN" dirty="0">
                          <a:solidFill>
                            <a:schemeClr val="tx1"/>
                          </a:solidFill>
                          <a:latin typeface="Gill Sans Nova" panose="020B0602020104020203" pitchFamily="34" charset="0"/>
                        </a:rPr>
                        <a:t>Challenges </a:t>
                      </a:r>
                    </a:p>
                  </a:txBody>
                  <a:tcPr>
                    <a:solidFill>
                      <a:srgbClr val="00B0F0"/>
                    </a:solidFill>
                  </a:tcPr>
                </a:tc>
                <a:tc>
                  <a:txBody>
                    <a:bodyPr/>
                    <a:lstStyle/>
                    <a:p>
                      <a:pPr algn="ctr"/>
                      <a:r>
                        <a:rPr lang="en-IN" dirty="0">
                          <a:solidFill>
                            <a:schemeClr val="tx1"/>
                          </a:solidFill>
                          <a:latin typeface="Gill Sans Nova" panose="020B0602020104020203" pitchFamily="34" charset="0"/>
                        </a:rPr>
                        <a:t>Solutions </a:t>
                      </a:r>
                    </a:p>
                  </a:txBody>
                  <a:tcPr>
                    <a:solidFill>
                      <a:srgbClr val="00B0F0"/>
                    </a:solidFill>
                  </a:tcPr>
                </a:tc>
                <a:tc>
                  <a:txBody>
                    <a:bodyPr/>
                    <a:lstStyle/>
                    <a:p>
                      <a:pPr algn="ctr"/>
                      <a:r>
                        <a:rPr lang="en-IN" dirty="0">
                          <a:solidFill>
                            <a:schemeClr val="tx1"/>
                          </a:solidFill>
                          <a:latin typeface="Gill Sans Nova" panose="020B0602020104020203" pitchFamily="34" charset="0"/>
                        </a:rPr>
                        <a:t>Goals</a:t>
                      </a:r>
                    </a:p>
                  </a:txBody>
                  <a:tcPr>
                    <a:solidFill>
                      <a:srgbClr val="00B0F0"/>
                    </a:solidFill>
                  </a:tcPr>
                </a:tc>
                <a:extLst>
                  <a:ext uri="{0D108BD9-81ED-4DB2-BD59-A6C34878D82A}">
                    <a16:rowId xmlns:a16="http://schemas.microsoft.com/office/drawing/2014/main" val="768700650"/>
                  </a:ext>
                </a:extLst>
              </a:tr>
              <a:tr h="370840">
                <a:tc rowSpan="6">
                  <a:txBody>
                    <a:bodyPr/>
                    <a:lstStyle/>
                    <a:p>
                      <a:pPr algn="just"/>
                      <a:r>
                        <a:rPr lang="en-US" sz="1600" dirty="0">
                          <a:solidFill>
                            <a:srgbClr val="C00000"/>
                          </a:solidFill>
                          <a:latin typeface="Gill Sans Nova" panose="020B0602020104020203" pitchFamily="34" charset="0"/>
                        </a:rPr>
                        <a:t>100 percent detection and measurement of all significant tsunamis</a:t>
                      </a:r>
                      <a:r>
                        <a:rPr lang="en-US" sz="1600" kern="1200" dirty="0">
                          <a:solidFill>
                            <a:srgbClr val="C00000"/>
                          </a:solidFill>
                          <a:latin typeface="Gill Sans Nova" panose="020B0602020104020203" pitchFamily="34" charset="0"/>
                          <a:ea typeface="+mn-ea"/>
                          <a:cs typeface="+mn-cs"/>
                        </a:rPr>
                        <a:t> within an actionable timeframe from generation </a:t>
                      </a:r>
                      <a:r>
                        <a:rPr lang="en-US" sz="1600" dirty="0">
                          <a:solidFill>
                            <a:schemeClr val="tx1"/>
                          </a:solidFill>
                          <a:latin typeface="Gill Sans Nova" panose="020B0602020104020203" pitchFamily="34" charset="0"/>
                        </a:rPr>
                        <a:t>(Table 1)</a:t>
                      </a:r>
                    </a:p>
                    <a:p>
                      <a:pPr algn="just"/>
                      <a:endParaRPr lang="en-US" sz="1600" dirty="0">
                        <a:solidFill>
                          <a:schemeClr val="tx1"/>
                        </a:solidFill>
                        <a:latin typeface="Gill Sans Nova" panose="020B0602020104020203" pitchFamily="34" charset="0"/>
                      </a:endParaRPr>
                    </a:p>
                    <a:p>
                      <a:pPr algn="just"/>
                      <a:endParaRPr lang="en-IN" sz="1600" dirty="0">
                        <a:solidFill>
                          <a:schemeClr val="tx1"/>
                        </a:solidFill>
                        <a:latin typeface="Gill Sans Nova" panose="020B0602020104020203" pitchFamily="34" charset="0"/>
                      </a:endParaRPr>
                    </a:p>
                  </a:txBody>
                  <a:tcPr/>
                </a:tc>
                <a:tc>
                  <a:txBody>
                    <a:bodyPr/>
                    <a:lstStyle/>
                    <a:p>
                      <a:pPr algn="just"/>
                      <a:r>
                        <a:rPr lang="en-IN" sz="1600" kern="1200" dirty="0">
                          <a:solidFill>
                            <a:srgbClr val="C00000"/>
                          </a:solidFill>
                          <a:latin typeface="Gill Sans Nova" panose="020B0602020104020203" pitchFamily="34" charset="0"/>
                          <a:ea typeface="+mn-ea"/>
                          <a:cs typeface="+mn-cs"/>
                        </a:rPr>
                        <a:t>Optimal notional global network design </a:t>
                      </a:r>
                      <a:r>
                        <a:rPr lang="en-IN" sz="1600" kern="1200" dirty="0">
                          <a:solidFill>
                            <a:schemeClr val="tx1"/>
                          </a:solidFill>
                          <a:latin typeface="Gill Sans Nova" panose="020B0602020104020203" pitchFamily="34" charset="0"/>
                          <a:ea typeface="+mn-ea"/>
                          <a:cs typeface="+mn-cs"/>
                        </a:rPr>
                        <a:t>consisting of a mix of observation platforms/types </a:t>
                      </a:r>
                      <a:r>
                        <a:rPr lang="en-IN" sz="1600" dirty="0">
                          <a:solidFill>
                            <a:schemeClr val="tx1"/>
                          </a:solidFill>
                          <a:latin typeface="Gill Sans Nova" panose="020B0602020104020203" pitchFamily="34" charset="0"/>
                        </a:rPr>
                        <a:t>including seismographs, tide gauges, </a:t>
                      </a:r>
                      <a:r>
                        <a:rPr lang="en-IN" sz="1600" dirty="0" err="1">
                          <a:solidFill>
                            <a:schemeClr val="tx1"/>
                          </a:solidFill>
                          <a:latin typeface="Gill Sans Nova" panose="020B0602020104020203" pitchFamily="34" charset="0"/>
                        </a:rPr>
                        <a:t>tsunameters</a:t>
                      </a:r>
                      <a:r>
                        <a:rPr lang="en-IN" sz="1600" dirty="0">
                          <a:solidFill>
                            <a:schemeClr val="tx1"/>
                          </a:solidFill>
                          <a:latin typeface="Gill Sans Nova" panose="020B0602020104020203" pitchFamily="34" charset="0"/>
                        </a:rPr>
                        <a:t>, GNSS, SMART, research cables, interferometers, etc.</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rPr>
                        <a:t>Optimal global network design in all ICGs by 2023</a:t>
                      </a:r>
                      <a:endParaRPr lang="en-IN" sz="1600" dirty="0">
                        <a:solidFill>
                          <a:srgbClr val="C00000"/>
                        </a:solidFill>
                        <a:latin typeface="Gill Sans Nova" panose="020B0602020104020203" pitchFamily="34" charset="0"/>
                      </a:endParaRPr>
                    </a:p>
                  </a:txBody>
                  <a:tcPr/>
                </a:tc>
                <a:extLst>
                  <a:ext uri="{0D108BD9-81ED-4DB2-BD59-A6C34878D82A}">
                    <a16:rowId xmlns:a16="http://schemas.microsoft.com/office/drawing/2014/main" val="3010442252"/>
                  </a:ext>
                </a:extLst>
              </a:tr>
              <a:tr h="370840">
                <a:tc vMerge="1">
                  <a:txBody>
                    <a:bodyPr/>
                    <a:lstStyle/>
                    <a:p>
                      <a:pPr algn="just"/>
                      <a:endParaRPr lang="en-IN" sz="1600" dirty="0">
                        <a:solidFill>
                          <a:schemeClr val="tx1"/>
                        </a:solidFill>
                        <a:latin typeface="Gill Sans Nova" panose="020B0602020104020203" pitchFamily="34" charset="0"/>
                      </a:endParaRPr>
                    </a:p>
                  </a:txBody>
                  <a:tcPr/>
                </a:tc>
                <a:tc>
                  <a:txBody>
                    <a:bodyPr/>
                    <a:lstStyle/>
                    <a:p>
                      <a:pPr algn="just"/>
                      <a:r>
                        <a:rPr lang="en-IN" sz="1600" kern="1200" dirty="0">
                          <a:solidFill>
                            <a:srgbClr val="C00000"/>
                          </a:solidFill>
                          <a:latin typeface="Gill Sans Nova" panose="020B0602020104020203" pitchFamily="34" charset="0"/>
                          <a:ea typeface="+mn-ea"/>
                          <a:cs typeface="+mn-cs"/>
                        </a:rPr>
                        <a:t>Optimal observing network implementation</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Optimal </a:t>
                      </a:r>
                      <a:r>
                        <a:rPr kumimoji="0" lang="en-US" sz="16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rPr>
                        <a:t>network implementation </a:t>
                      </a: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in all ICGs from 2025 onwards</a:t>
                      </a: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529543563"/>
                  </a:ext>
                </a:extLst>
              </a:tr>
              <a:tr h="370840">
                <a:tc vMerge="1">
                  <a:txBody>
                    <a:bodyPr/>
                    <a:lstStyle/>
                    <a:p>
                      <a:pPr algn="just"/>
                      <a:endParaRPr lang="en-IN" sz="1600" dirty="0">
                        <a:solidFill>
                          <a:schemeClr val="tx1"/>
                        </a:solidFill>
                        <a:latin typeface="Gill Sans Nova" panose="020B0602020104020203" pitchFamily="34" charset="0"/>
                      </a:endParaRPr>
                    </a:p>
                  </a:txBody>
                  <a:tcPr/>
                </a:tc>
                <a:tc>
                  <a:txBody>
                    <a:bodyPr/>
                    <a:lstStyle/>
                    <a:p>
                      <a:pPr marL="0" algn="just" defTabSz="914400" rtl="0" eaLnBrk="1" latinLnBrk="0" hangingPunct="1"/>
                      <a:r>
                        <a:rPr lang="en-IN" sz="1600" kern="1200" dirty="0">
                          <a:solidFill>
                            <a:srgbClr val="C00000"/>
                          </a:solidFill>
                          <a:latin typeface="Gill Sans Nova" panose="020B0602020104020203" pitchFamily="34" charset="0"/>
                          <a:ea typeface="+mn-ea"/>
                          <a:cs typeface="+mn-cs"/>
                        </a:rPr>
                        <a:t>Enhanced data sharing</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Enhanced </a:t>
                      </a:r>
                      <a:r>
                        <a:rPr kumimoji="0" lang="en-US" sz="16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rPr>
                        <a:t>data sharing </a:t>
                      </a: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in all ICGs by 2024</a:t>
                      </a: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805371248"/>
                  </a:ext>
                </a:extLst>
              </a:tr>
              <a:tr h="370840">
                <a:tc vMerge="1">
                  <a:txBody>
                    <a:bodyPr/>
                    <a:lstStyle/>
                    <a:p>
                      <a:pPr algn="just"/>
                      <a:endParaRPr lang="en-IN" sz="1600" dirty="0">
                        <a:solidFill>
                          <a:schemeClr val="tx1"/>
                        </a:solidFill>
                        <a:latin typeface="Gill Sans Nova" panose="020B0602020104020203" pitchFamily="34" charset="0"/>
                      </a:endParaRPr>
                    </a:p>
                  </a:txBody>
                  <a:tcPr/>
                </a:tc>
                <a:tc>
                  <a:txBody>
                    <a:bodyPr/>
                    <a:lstStyle/>
                    <a:p>
                      <a:pPr algn="just"/>
                      <a:r>
                        <a:rPr lang="en-IN" sz="1600" kern="1200" dirty="0">
                          <a:solidFill>
                            <a:srgbClr val="C00000"/>
                          </a:solidFill>
                          <a:latin typeface="Gill Sans Nova" panose="020B0602020104020203" pitchFamily="34" charset="0"/>
                          <a:ea typeface="+mn-ea"/>
                          <a:cs typeface="+mn-cs"/>
                        </a:rPr>
                        <a:t>Coastal Bathymetry and Topography </a:t>
                      </a:r>
                      <a:r>
                        <a:rPr lang="en-IN" sz="1600" dirty="0">
                          <a:solidFill>
                            <a:schemeClr val="tx1"/>
                          </a:solidFill>
                          <a:latin typeface="Gill Sans Nova" panose="020B0602020104020203" pitchFamily="34" charset="0"/>
                        </a:rPr>
                        <a:t>where necessary (GEBCO/2030)</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rgbClr val="C00000"/>
                          </a:solidFill>
                          <a:latin typeface="Gill Sans Nova" panose="020B0602020104020203" pitchFamily="34" charset="0"/>
                        </a:rPr>
                        <a:t>High-resolution digital elevation data </a:t>
                      </a:r>
                      <a:r>
                        <a:rPr lang="en-IN" sz="1600" dirty="0">
                          <a:solidFill>
                            <a:schemeClr val="tx1"/>
                          </a:solidFill>
                          <a:latin typeface="Gill Sans Nova" panose="020B0602020104020203" pitchFamily="34" charset="0"/>
                        </a:rPr>
                        <a:t>in all vulnerable coastal regions by 2030</a:t>
                      </a:r>
                    </a:p>
                  </a:txBody>
                  <a:tcPr/>
                </a:tc>
                <a:extLst>
                  <a:ext uri="{0D108BD9-81ED-4DB2-BD59-A6C34878D82A}">
                    <a16:rowId xmlns:a16="http://schemas.microsoft.com/office/drawing/2014/main" val="1053890621"/>
                  </a:ext>
                </a:extLst>
              </a:tr>
              <a:tr h="370840">
                <a:tc vMerge="1">
                  <a:txBody>
                    <a:bodyPr/>
                    <a:lstStyle/>
                    <a:p>
                      <a:pPr algn="just"/>
                      <a:endParaRPr lang="en-IN" sz="1600" dirty="0">
                        <a:solidFill>
                          <a:schemeClr val="tx1"/>
                        </a:solidFill>
                        <a:latin typeface="Gill Sans Nova" panose="020B0602020104020203" pitchFamily="34" charset="0"/>
                      </a:endParaRPr>
                    </a:p>
                  </a:txBody>
                  <a:tcPr/>
                </a:tc>
                <a:tc>
                  <a:txBody>
                    <a:bodyPr/>
                    <a:lstStyle/>
                    <a:p>
                      <a:pPr algn="just"/>
                      <a:r>
                        <a:rPr lang="en-IN" sz="1600" kern="1200" dirty="0">
                          <a:solidFill>
                            <a:srgbClr val="C00000"/>
                          </a:solidFill>
                          <a:latin typeface="Gill Sans Nova" panose="020B0602020104020203" pitchFamily="34" charset="0"/>
                          <a:ea typeface="+mn-ea"/>
                          <a:cs typeface="+mn-cs"/>
                        </a:rPr>
                        <a:t>High Performance Computing / modelling and impact forecasting / assimilation / analytics including AI-ML / uncertainty reduction</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rgbClr val="C00000"/>
                          </a:solidFill>
                          <a:latin typeface="Gill Sans Nova" panose="020B0602020104020203" pitchFamily="34" charset="0"/>
                        </a:rPr>
                        <a:t>Advanced computational capabilities </a:t>
                      </a:r>
                      <a:r>
                        <a:rPr lang="en-IN" sz="1600" dirty="0">
                          <a:solidFill>
                            <a:schemeClr val="tx1"/>
                          </a:solidFill>
                          <a:latin typeface="Gill Sans Nova" panose="020B0602020104020203" pitchFamily="34" charset="0"/>
                        </a:rPr>
                        <a:t>in all Tsunami Service Providers by 2027</a:t>
                      </a:r>
                    </a:p>
                  </a:txBody>
                  <a:tcPr/>
                </a:tc>
                <a:extLst>
                  <a:ext uri="{0D108BD9-81ED-4DB2-BD59-A6C34878D82A}">
                    <a16:rowId xmlns:a16="http://schemas.microsoft.com/office/drawing/2014/main" val="3090714297"/>
                  </a:ext>
                </a:extLst>
              </a:tr>
              <a:tr h="370840">
                <a:tc vMerge="1">
                  <a:txBody>
                    <a:bodyPr/>
                    <a:lstStyle/>
                    <a:p>
                      <a:pPr algn="just"/>
                      <a:endParaRPr lang="en-IN" sz="1600" dirty="0">
                        <a:solidFill>
                          <a:schemeClr val="tx1"/>
                        </a:solidFill>
                        <a:latin typeface="Gill Sans Nova" panose="020B0602020104020203" pitchFamily="34" charset="0"/>
                      </a:endParaRPr>
                    </a:p>
                  </a:txBody>
                  <a:tcPr/>
                </a:tc>
                <a:tc>
                  <a:txBody>
                    <a:bodyPr/>
                    <a:lstStyle/>
                    <a:p>
                      <a:pPr marL="0" algn="just" defTabSz="914400" rtl="0" eaLnBrk="1" latinLnBrk="0" hangingPunct="1"/>
                      <a:r>
                        <a:rPr lang="en-US" sz="1600" kern="1200" dirty="0">
                          <a:solidFill>
                            <a:srgbClr val="C00000"/>
                          </a:solidFill>
                          <a:latin typeface="Gill Sans Nova" panose="020B0602020104020203" pitchFamily="34" charset="0"/>
                          <a:ea typeface="+mn-ea"/>
                          <a:cs typeface="+mn-cs"/>
                        </a:rPr>
                        <a:t>Warning </a:t>
                      </a:r>
                      <a:r>
                        <a:rPr lang="en-US" sz="1600" kern="1200" dirty="0" err="1">
                          <a:solidFill>
                            <a:srgbClr val="C00000"/>
                          </a:solidFill>
                          <a:latin typeface="Gill Sans Nova" panose="020B0602020104020203" pitchFamily="34" charset="0"/>
                          <a:ea typeface="+mn-ea"/>
                          <a:cs typeface="+mn-cs"/>
                        </a:rPr>
                        <a:t>centres</a:t>
                      </a:r>
                      <a:r>
                        <a:rPr lang="en-US" sz="1600" kern="1200" dirty="0">
                          <a:solidFill>
                            <a:srgbClr val="C00000"/>
                          </a:solidFill>
                          <a:latin typeface="Gill Sans Nova" panose="020B0602020104020203" pitchFamily="34" charset="0"/>
                          <a:ea typeface="+mn-ea"/>
                          <a:cs typeface="+mn-cs"/>
                        </a:rPr>
                        <a:t> have access to the analysis (data, tools and communication platforms) for </a:t>
                      </a:r>
                    </a:p>
                    <a:p>
                      <a:pPr marL="0" algn="just" defTabSz="914400" rtl="0" eaLnBrk="1" latinLnBrk="0" hangingPunct="1"/>
                      <a:r>
                        <a:rPr lang="en-US" sz="1600" kern="1200" dirty="0">
                          <a:solidFill>
                            <a:srgbClr val="C00000"/>
                          </a:solidFill>
                          <a:latin typeface="Gill Sans Nova" panose="020B0602020104020203" pitchFamily="34" charset="0"/>
                          <a:ea typeface="+mn-ea"/>
                          <a:cs typeface="+mn-cs"/>
                        </a:rPr>
                        <a:t>effective warning to impacted populations</a:t>
                      </a:r>
                      <a:endParaRPr lang="en-IN" sz="1600" kern="1200" dirty="0">
                        <a:solidFill>
                          <a:srgbClr val="C00000"/>
                        </a:solidFill>
                        <a:latin typeface="Gill Sans Nova" panose="020B0602020104020203" pitchFamily="34" charset="0"/>
                        <a:ea typeface="+mn-ea"/>
                        <a:cs typeface="+mn-cs"/>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rgbClr val="C00000"/>
                          </a:solidFill>
                          <a:latin typeface="Gill Sans Nova" panose="020B0602020104020203" pitchFamily="34" charset="0"/>
                        </a:rPr>
                        <a:t>Access to data, tools and communication platforms </a:t>
                      </a:r>
                      <a:r>
                        <a:rPr lang="en-IN" sz="1600" dirty="0">
                          <a:solidFill>
                            <a:schemeClr val="tx1"/>
                          </a:solidFill>
                          <a:latin typeface="Gill Sans Nova" panose="020B0602020104020203" pitchFamily="34" charset="0"/>
                        </a:rPr>
                        <a:t>in all Tsunami Warning Centres by 2030</a:t>
                      </a:r>
                    </a:p>
                  </a:txBody>
                  <a:tcPr/>
                </a:tc>
                <a:extLst>
                  <a:ext uri="{0D108BD9-81ED-4DB2-BD59-A6C34878D82A}">
                    <a16:rowId xmlns:a16="http://schemas.microsoft.com/office/drawing/2014/main" val="162840122"/>
                  </a:ext>
                </a:extLst>
              </a:tr>
            </a:tbl>
          </a:graphicData>
        </a:graphic>
      </p:graphicFrame>
      <p:sp>
        <p:nvSpPr>
          <p:cNvPr id="11" name="Title 1">
            <a:extLst>
              <a:ext uri="{FF2B5EF4-FFF2-40B4-BE49-F238E27FC236}">
                <a16:creationId xmlns:a16="http://schemas.microsoft.com/office/drawing/2014/main" id="{8C048DA1-93BD-7C20-FC42-C8891D2F6646}"/>
              </a:ext>
            </a:extLst>
          </p:cNvPr>
          <p:cNvSpPr txBox="1">
            <a:spLocks/>
          </p:cNvSpPr>
          <p:nvPr/>
        </p:nvSpPr>
        <p:spPr>
          <a:xfrm>
            <a:off x="-164893" y="136239"/>
            <a:ext cx="12501797" cy="61836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Tsunami Detection, Analysis And Forecasting</a:t>
            </a:r>
          </a:p>
        </p:txBody>
      </p:sp>
      <p:pic>
        <p:nvPicPr>
          <p:cNvPr id="12" name="Picture 11">
            <a:extLst>
              <a:ext uri="{FF2B5EF4-FFF2-40B4-BE49-F238E27FC236}">
                <a16:creationId xmlns:a16="http://schemas.microsoft.com/office/drawing/2014/main" id="{0AF06B6E-FFE0-E8C0-3FB7-33709AC4A1A4}"/>
              </a:ext>
            </a:extLst>
          </p:cNvPr>
          <p:cNvPicPr>
            <a:picLocks noChangeAspect="1"/>
          </p:cNvPicPr>
          <p:nvPr/>
        </p:nvPicPr>
        <p:blipFill>
          <a:blip r:embed="rId3"/>
          <a:stretch>
            <a:fillRect/>
          </a:stretch>
        </p:blipFill>
        <p:spPr>
          <a:xfrm>
            <a:off x="325842" y="2792624"/>
            <a:ext cx="3693898" cy="1783532"/>
          </a:xfrm>
          <a:prstGeom prst="rect">
            <a:avLst/>
          </a:prstGeom>
        </p:spPr>
      </p:pic>
    </p:spTree>
    <p:extLst>
      <p:ext uri="{BB962C8B-B14F-4D97-AF65-F5344CB8AC3E}">
        <p14:creationId xmlns:p14="http://schemas.microsoft.com/office/powerpoint/2010/main" val="1887657452"/>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4" name="Title 1">
            <a:extLst>
              <a:ext uri="{FF2B5EF4-FFF2-40B4-BE49-F238E27FC236}">
                <a16:creationId xmlns:a16="http://schemas.microsoft.com/office/drawing/2014/main" id="{799EFDF7-7505-2A2D-AD07-6C773E102C2E}"/>
              </a:ext>
            </a:extLst>
          </p:cNvPr>
          <p:cNvSpPr txBox="1">
            <a:spLocks/>
          </p:cNvSpPr>
          <p:nvPr/>
        </p:nvSpPr>
        <p:spPr>
          <a:xfrm>
            <a:off x="-149902" y="173255"/>
            <a:ext cx="12491803" cy="61836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Tsunami Detection, Analysis And Forecasting</a:t>
            </a:r>
          </a:p>
        </p:txBody>
      </p:sp>
      <p:graphicFrame>
        <p:nvGraphicFramePr>
          <p:cNvPr id="8" name="Table 6">
            <a:extLst>
              <a:ext uri="{FF2B5EF4-FFF2-40B4-BE49-F238E27FC236}">
                <a16:creationId xmlns:a16="http://schemas.microsoft.com/office/drawing/2014/main" id="{0DB8DDE8-1281-70C0-01C3-A70850F9C602}"/>
              </a:ext>
            </a:extLst>
          </p:cNvPr>
          <p:cNvGraphicFramePr>
            <a:graphicFrameLocks noGrp="1"/>
          </p:cNvGraphicFramePr>
          <p:nvPr>
            <p:extLst>
              <p:ext uri="{D42A27DB-BD31-4B8C-83A1-F6EECF244321}">
                <p14:modId xmlns:p14="http://schemas.microsoft.com/office/powerpoint/2010/main" val="2534485550"/>
              </p:ext>
            </p:extLst>
          </p:nvPr>
        </p:nvGraphicFramePr>
        <p:xfrm>
          <a:off x="137752" y="1058933"/>
          <a:ext cx="11819136" cy="4989510"/>
        </p:xfrm>
        <a:graphic>
          <a:graphicData uri="http://schemas.openxmlformats.org/drawingml/2006/table">
            <a:tbl>
              <a:tblPr firstRow="1" bandRow="1">
                <a:tableStyleId>{5940675A-B579-460E-94D1-54222C63F5DA}</a:tableStyleId>
              </a:tblPr>
              <a:tblGrid>
                <a:gridCol w="3781696">
                  <a:extLst>
                    <a:ext uri="{9D8B030D-6E8A-4147-A177-3AD203B41FA5}">
                      <a16:colId xmlns:a16="http://schemas.microsoft.com/office/drawing/2014/main" val="4289761778"/>
                    </a:ext>
                  </a:extLst>
                </a:gridCol>
                <a:gridCol w="5211383">
                  <a:extLst>
                    <a:ext uri="{9D8B030D-6E8A-4147-A177-3AD203B41FA5}">
                      <a16:colId xmlns:a16="http://schemas.microsoft.com/office/drawing/2014/main" val="2633107024"/>
                    </a:ext>
                  </a:extLst>
                </a:gridCol>
                <a:gridCol w="2826057">
                  <a:extLst>
                    <a:ext uri="{9D8B030D-6E8A-4147-A177-3AD203B41FA5}">
                      <a16:colId xmlns:a16="http://schemas.microsoft.com/office/drawing/2014/main" val="3639350868"/>
                    </a:ext>
                  </a:extLst>
                </a:gridCol>
              </a:tblGrid>
              <a:tr h="337108">
                <a:tc gridSpan="3">
                  <a:txBody>
                    <a:bodyPr/>
                    <a:lstStyle/>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r>
                        <a:rPr kumimoji="0" lang="en-US" sz="20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Coastal Sea Level Measurements (Tide Gauges)</a:t>
                      </a:r>
                    </a:p>
                  </a:txBody>
                  <a:tcPr>
                    <a:solidFill>
                      <a:srgbClr val="00B0F0"/>
                    </a:solidFill>
                  </a:tcPr>
                </a:tc>
                <a:tc hMerge="1">
                  <a:txBody>
                    <a:bodyPr/>
                    <a:lstStyle/>
                    <a:p>
                      <a:pPr algn="ctr"/>
                      <a:endParaRPr lang="en-IN" dirty="0">
                        <a:solidFill>
                          <a:schemeClr val="tx1"/>
                        </a:solidFill>
                        <a:latin typeface="Gill Sans Nova" panose="020B0602020104020203" pitchFamily="34" charset="0"/>
                      </a:endParaRPr>
                    </a:p>
                  </a:txBody>
                  <a:tcPr>
                    <a:solidFill>
                      <a:srgbClr val="00B0F0"/>
                    </a:solidFill>
                  </a:tcPr>
                </a:tc>
                <a:tc hMerge="1">
                  <a:txBody>
                    <a:bodyPr/>
                    <a:lstStyle/>
                    <a:p>
                      <a:pPr algn="ctr"/>
                      <a:endParaRPr lang="en-IN" dirty="0">
                        <a:solidFill>
                          <a:schemeClr val="tx1"/>
                        </a:solidFill>
                        <a:latin typeface="Gill Sans Nova" panose="020B0602020104020203" pitchFamily="34" charset="0"/>
                      </a:endParaRPr>
                    </a:p>
                  </a:txBody>
                  <a:tcPr>
                    <a:solidFill>
                      <a:srgbClr val="00B0F0"/>
                    </a:solidFill>
                  </a:tcPr>
                </a:tc>
                <a:extLst>
                  <a:ext uri="{0D108BD9-81ED-4DB2-BD59-A6C34878D82A}">
                    <a16:rowId xmlns:a16="http://schemas.microsoft.com/office/drawing/2014/main" val="3998431329"/>
                  </a:ext>
                </a:extLst>
              </a:tr>
              <a:tr h="337108">
                <a:tc>
                  <a:txBody>
                    <a:bodyPr/>
                    <a:lstStyle/>
                    <a:p>
                      <a:pPr algn="ctr"/>
                      <a:r>
                        <a:rPr lang="en-IN" dirty="0">
                          <a:solidFill>
                            <a:schemeClr val="tx1"/>
                          </a:solidFill>
                          <a:latin typeface="Gill Sans Nova" panose="020B0602020104020203" pitchFamily="34" charset="0"/>
                        </a:rPr>
                        <a:t>Challenges </a:t>
                      </a:r>
                    </a:p>
                  </a:txBody>
                  <a:tcPr>
                    <a:solidFill>
                      <a:srgbClr val="00B0F0"/>
                    </a:solidFill>
                  </a:tcPr>
                </a:tc>
                <a:tc>
                  <a:txBody>
                    <a:bodyPr/>
                    <a:lstStyle/>
                    <a:p>
                      <a:pPr algn="ctr"/>
                      <a:r>
                        <a:rPr lang="en-IN" dirty="0">
                          <a:solidFill>
                            <a:schemeClr val="tx1"/>
                          </a:solidFill>
                          <a:latin typeface="Gill Sans Nova" panose="020B0602020104020203" pitchFamily="34" charset="0"/>
                        </a:rPr>
                        <a:t>Solutions </a:t>
                      </a:r>
                    </a:p>
                  </a:txBody>
                  <a:tcPr>
                    <a:solidFill>
                      <a:srgbClr val="00B0F0"/>
                    </a:solidFill>
                  </a:tcPr>
                </a:tc>
                <a:tc>
                  <a:txBody>
                    <a:bodyPr/>
                    <a:lstStyle/>
                    <a:p>
                      <a:pPr algn="ctr"/>
                      <a:r>
                        <a:rPr lang="en-IN" dirty="0">
                          <a:solidFill>
                            <a:schemeClr val="tx1"/>
                          </a:solidFill>
                          <a:latin typeface="Gill Sans Nova" panose="020B0602020104020203" pitchFamily="34" charset="0"/>
                        </a:rPr>
                        <a:t>Goals</a:t>
                      </a:r>
                    </a:p>
                  </a:txBody>
                  <a:tcPr>
                    <a:solidFill>
                      <a:srgbClr val="00B0F0"/>
                    </a:solidFill>
                  </a:tcPr>
                </a:tc>
                <a:extLst>
                  <a:ext uri="{0D108BD9-81ED-4DB2-BD59-A6C34878D82A}">
                    <a16:rowId xmlns:a16="http://schemas.microsoft.com/office/drawing/2014/main" val="768700650"/>
                  </a:ext>
                </a:extLst>
              </a:tr>
              <a:tr h="983231">
                <a:tc rowSpan="5">
                  <a:txBody>
                    <a:bodyPr/>
                    <a:lstStyle/>
                    <a:p>
                      <a:pPr algn="just"/>
                      <a:r>
                        <a:rPr lang="en-US" sz="1600" dirty="0">
                          <a:solidFill>
                            <a:srgbClr val="C00000"/>
                          </a:solidFill>
                          <a:latin typeface="Gill Sans Nova" panose="020B0602020104020203" pitchFamily="34" charset="0"/>
                        </a:rPr>
                        <a:t>Current network is not adequate</a:t>
                      </a:r>
                      <a:r>
                        <a:rPr lang="en-US" sz="1600" dirty="0">
                          <a:solidFill>
                            <a:schemeClr val="tx1"/>
                          </a:solidFill>
                          <a:latin typeface="Gill Sans Nova" panose="020B0602020104020203" pitchFamily="34" charset="0"/>
                        </a:rPr>
                        <a:t> from the </a:t>
                      </a:r>
                    </a:p>
                    <a:p>
                      <a:pPr algn="just"/>
                      <a:r>
                        <a:rPr lang="en-US" sz="1600" dirty="0">
                          <a:solidFill>
                            <a:schemeClr val="tx1"/>
                          </a:solidFill>
                          <a:latin typeface="Gill Sans Nova" panose="020B0602020104020203" pitchFamily="34" charset="0"/>
                        </a:rPr>
                        <a:t>perspective of: a) Not all gauges measure time (1 min) /height (1mm) /spatial resolution that is optimal for operational warning and better scientific understanding of the hazard b) Not all existing gauges transmit data in real-time</a:t>
                      </a:r>
                      <a:endParaRPr lang="en-IN" sz="1600" dirty="0">
                        <a:solidFill>
                          <a:schemeClr val="tx1"/>
                        </a:solidFill>
                        <a:latin typeface="Gill Sans Nova" panose="020B0602020104020203" pitchFamily="34" charset="0"/>
                      </a:endParaRPr>
                    </a:p>
                  </a:txBody>
                  <a:tcPr/>
                </a:tc>
                <a:tc>
                  <a:txBody>
                    <a:bodyPr/>
                    <a:lstStyle/>
                    <a:p>
                      <a:pPr algn="just"/>
                      <a:r>
                        <a:rPr kumimoji="0" lang="en-US" sz="1600" b="0" i="0" u="none" strike="noStrike" kern="1200" cap="none" spc="0" normalizeH="0" baseline="0" dirty="0">
                          <a:ln>
                            <a:noFill/>
                          </a:ln>
                          <a:solidFill>
                            <a:srgbClr val="C00000"/>
                          </a:solidFill>
                          <a:effectLst/>
                          <a:uLnTx/>
                          <a:uFillTx/>
                          <a:latin typeface="Gill Sans Nova" panose="020B0602020104020203" pitchFamily="34" charset="0"/>
                          <a:ea typeface="+mn-ea"/>
                          <a:cs typeface="+mn-cs"/>
                        </a:rPr>
                        <a:t>Review and update TOWS WG report on requirements </a:t>
                      </a:r>
                      <a:r>
                        <a:rPr lang="en-US" sz="1600" dirty="0">
                          <a:solidFill>
                            <a:schemeClr val="tx1"/>
                          </a:solidFill>
                          <a:latin typeface="Gill Sans Nova" panose="020B0602020104020203" pitchFamily="34" charset="0"/>
                        </a:rPr>
                        <a:t>- recommendations on optimal core network for tsunami operations from the perspective of locations, sensors, telemetry, standardized formats, reporting units, etc.</a:t>
                      </a:r>
                      <a:endParaRPr lang="en-IN" sz="1600" dirty="0">
                        <a:solidFill>
                          <a:schemeClr val="tx1"/>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Review and update TOWS-WG report by 2023</a:t>
                      </a:r>
                      <a:endParaRPr kumimoji="0" lang="en-IN" sz="1600" b="0" i="0" u="none" strike="noStrike" kern="1200" cap="none" spc="0" normalizeH="0" baseline="0" dirty="0">
                        <a:ln>
                          <a:noFill/>
                        </a:ln>
                        <a:solidFill>
                          <a:schemeClr val="tx1"/>
                        </a:solidFill>
                        <a:effectLst/>
                        <a:uLnTx/>
                        <a:uFillTx/>
                        <a:latin typeface="Gill Sans Nova" panose="020B0602020104020203" pitchFamily="34" charset="0"/>
                        <a:ea typeface="+mn-ea"/>
                        <a:cs typeface="+mn-cs"/>
                      </a:endParaRPr>
                    </a:p>
                  </a:txBody>
                  <a:tcPr/>
                </a:tc>
                <a:extLst>
                  <a:ext uri="{0D108BD9-81ED-4DB2-BD59-A6C34878D82A}">
                    <a16:rowId xmlns:a16="http://schemas.microsoft.com/office/drawing/2014/main" val="3010442252"/>
                  </a:ext>
                </a:extLst>
              </a:tr>
              <a:tr h="758493">
                <a:tc vMerge="1">
                  <a:txBody>
                    <a:bodyPr/>
                    <a:lstStyle/>
                    <a:p>
                      <a:pPr algn="just"/>
                      <a:endParaRPr lang="en-IN" sz="1600" dirty="0">
                        <a:solidFill>
                          <a:schemeClr val="tx1"/>
                        </a:solidFill>
                        <a:latin typeface="Gill Sans Nova" panose="020B0602020104020203" pitchFamily="34" charset="0"/>
                      </a:endParaRPr>
                    </a:p>
                  </a:txBody>
                  <a:tcPr/>
                </a:tc>
                <a:tc>
                  <a:txBody>
                    <a:bodyPr/>
                    <a:lstStyle/>
                    <a:p>
                      <a:pPr algn="just"/>
                      <a:r>
                        <a:rPr kumimoji="0" lang="en-US" sz="1600" b="0" i="0" u="none" strike="noStrike" kern="1200" cap="none" spc="0" normalizeH="0" baseline="0" dirty="0">
                          <a:ln>
                            <a:noFill/>
                          </a:ln>
                          <a:solidFill>
                            <a:srgbClr val="C00000"/>
                          </a:solidFill>
                          <a:effectLst/>
                          <a:uLnTx/>
                          <a:uFillTx/>
                          <a:latin typeface="Gill Sans Nova" panose="020B0602020104020203" pitchFamily="34" charset="0"/>
                          <a:ea typeface="+mn-ea"/>
                          <a:cs typeface="+mn-cs"/>
                        </a:rPr>
                        <a:t>Ensure groups working on other sea level applications such as GLOSS take onboard the requirements of tsunami </a:t>
                      </a:r>
                      <a:r>
                        <a:rPr lang="en-US" sz="1600" dirty="0">
                          <a:solidFill>
                            <a:schemeClr val="tx1"/>
                          </a:solidFill>
                          <a:latin typeface="Gill Sans Nova" panose="020B0602020104020203" pitchFamily="34" charset="0"/>
                        </a:rPr>
                        <a:t>so that the stations address multi-hazard requirements</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Engage with all relevant groups by 2025</a:t>
                      </a:r>
                      <a:endParaRPr kumimoji="0" lang="en-IN" sz="1600" b="0" i="0" u="none" strike="noStrike" kern="1200" cap="none" spc="0" normalizeH="0" baseline="0" dirty="0">
                        <a:ln>
                          <a:noFill/>
                        </a:ln>
                        <a:solidFill>
                          <a:schemeClr val="tx1"/>
                        </a:solidFill>
                        <a:effectLst/>
                        <a:uLnTx/>
                        <a:uFillTx/>
                        <a:latin typeface="Gill Sans Nova" panose="020B0602020104020203" pitchFamily="34" charset="0"/>
                        <a:ea typeface="+mn-ea"/>
                        <a:cs typeface="+mn-cs"/>
                      </a:endParaRPr>
                    </a:p>
                  </a:txBody>
                  <a:tcPr/>
                </a:tc>
                <a:extLst>
                  <a:ext uri="{0D108BD9-81ED-4DB2-BD59-A6C34878D82A}">
                    <a16:rowId xmlns:a16="http://schemas.microsoft.com/office/drawing/2014/main" val="1529543563"/>
                  </a:ext>
                </a:extLst>
              </a:tr>
              <a:tr h="533754">
                <a:tc vMerge="1">
                  <a:txBody>
                    <a:bodyPr/>
                    <a:lstStyle/>
                    <a:p>
                      <a:pPr algn="just"/>
                      <a:endParaRPr lang="en-IN" sz="1600" dirty="0">
                        <a:solidFill>
                          <a:schemeClr val="tx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Identify hotspots from </a:t>
                      </a:r>
                      <a:r>
                        <a:rPr lang="en-US" sz="1600" kern="1200" dirty="0">
                          <a:solidFill>
                            <a:srgbClr val="C00000"/>
                          </a:solidFill>
                          <a:latin typeface="Gill Sans Nova" panose="020B0602020104020203" pitchFamily="34" charset="0"/>
                          <a:ea typeface="+mn-ea"/>
                          <a:cs typeface="+mn-cs"/>
                        </a:rPr>
                        <a:t>tsunami / climate perspective </a:t>
                      </a:r>
                      <a:r>
                        <a:rPr lang="en-US" sz="1600" dirty="0">
                          <a:solidFill>
                            <a:schemeClr val="tx1"/>
                          </a:solidFill>
                          <a:latin typeface="Gill Sans Nova" panose="020B0602020104020203" pitchFamily="34" charset="0"/>
                        </a:rPr>
                        <a:t>for prioritization and redundancy of installations</a:t>
                      </a:r>
                      <a:endParaRPr lang="en-IN" sz="1600" dirty="0">
                        <a:solidFill>
                          <a:schemeClr val="tx1"/>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In all ICGs by 2025</a:t>
                      </a: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805371248"/>
                  </a:ext>
                </a:extLst>
              </a:tr>
              <a:tr h="1207970">
                <a:tc vMerge="1">
                  <a:txBody>
                    <a:bodyPr/>
                    <a:lstStyle/>
                    <a:p>
                      <a:pPr algn="just"/>
                      <a:endParaRPr lang="en-IN" sz="1600" dirty="0">
                        <a:solidFill>
                          <a:schemeClr val="tx1"/>
                        </a:solidFill>
                        <a:latin typeface="Gill Sans Nova" panose="020B0602020104020203" pitchFamily="34" charset="0"/>
                      </a:endParaRPr>
                    </a:p>
                  </a:txBody>
                  <a:tcPr/>
                </a:tc>
                <a:tc>
                  <a:txBody>
                    <a:bodyPr/>
                    <a:lstStyle/>
                    <a:p>
                      <a:pPr algn="just"/>
                      <a:r>
                        <a:rPr lang="en-IN" sz="1600" dirty="0">
                          <a:solidFill>
                            <a:srgbClr val="C00000"/>
                          </a:solidFill>
                          <a:latin typeface="Gill Sans Nova" panose="020B0602020104020203" pitchFamily="34" charset="0"/>
                        </a:rPr>
                        <a:t>A</a:t>
                      </a:r>
                      <a:r>
                        <a:rPr lang="en-US" sz="1600" dirty="0" err="1">
                          <a:solidFill>
                            <a:srgbClr val="C00000"/>
                          </a:solidFill>
                          <a:latin typeface="Gill Sans Nova" panose="020B0602020104020203" pitchFamily="34" charset="0"/>
                        </a:rPr>
                        <a:t>dvocacy</a:t>
                      </a:r>
                      <a:r>
                        <a:rPr lang="en-US" sz="1600" dirty="0">
                          <a:solidFill>
                            <a:srgbClr val="C00000"/>
                          </a:solidFill>
                          <a:latin typeface="Gill Sans Nova" panose="020B0602020104020203" pitchFamily="34" charset="0"/>
                        </a:rPr>
                        <a:t> and Awareness among Member States</a:t>
                      </a:r>
                      <a:r>
                        <a:rPr lang="en-US" sz="1600" dirty="0">
                          <a:solidFill>
                            <a:schemeClr val="tx1"/>
                          </a:solidFill>
                          <a:latin typeface="Gill Sans Nova" panose="020B0602020104020203" pitchFamily="34" charset="0"/>
                        </a:rPr>
                        <a:t>, </a:t>
                      </a:r>
                      <a:r>
                        <a:rPr lang="en-US" sz="1600" kern="1200" dirty="0">
                          <a:solidFill>
                            <a:srgbClr val="C00000"/>
                          </a:solidFill>
                          <a:latin typeface="Gill Sans Nova" panose="020B0602020104020203" pitchFamily="34" charset="0"/>
                          <a:ea typeface="+mn-ea"/>
                          <a:cs typeface="+mn-cs"/>
                        </a:rPr>
                        <a:t>Network Operators, International </a:t>
                      </a:r>
                      <a:r>
                        <a:rPr lang="en-US" sz="1600" kern="1200" dirty="0" err="1">
                          <a:solidFill>
                            <a:srgbClr val="C00000"/>
                          </a:solidFill>
                          <a:latin typeface="Gill Sans Nova" panose="020B0602020104020203" pitchFamily="34" charset="0"/>
                          <a:ea typeface="+mn-ea"/>
                          <a:cs typeface="+mn-cs"/>
                        </a:rPr>
                        <a:t>Organisations</a:t>
                      </a:r>
                      <a:r>
                        <a:rPr lang="en-US" sz="1600" kern="1200" dirty="0">
                          <a:solidFill>
                            <a:srgbClr val="C00000"/>
                          </a:solidFill>
                          <a:latin typeface="Gill Sans Nova" panose="020B0602020104020203" pitchFamily="34" charset="0"/>
                          <a:ea typeface="+mn-ea"/>
                          <a:cs typeface="+mn-cs"/>
                        </a:rPr>
                        <a:t> (IHO, </a:t>
                      </a:r>
                      <a:r>
                        <a:rPr lang="en-US" sz="1600" kern="1200" dirty="0" err="1">
                          <a:solidFill>
                            <a:srgbClr val="C00000"/>
                          </a:solidFill>
                          <a:latin typeface="Gill Sans Nova" panose="020B0602020104020203" pitchFamily="34" charset="0"/>
                          <a:ea typeface="+mn-ea"/>
                          <a:cs typeface="+mn-cs"/>
                        </a:rPr>
                        <a:t>etc</a:t>
                      </a:r>
                      <a:r>
                        <a:rPr lang="en-US" sz="1600" kern="1200" dirty="0">
                          <a:solidFill>
                            <a:srgbClr val="C00000"/>
                          </a:solidFill>
                          <a:latin typeface="Gill Sans Nova" panose="020B0602020104020203" pitchFamily="34" charset="0"/>
                          <a:ea typeface="+mn-ea"/>
                          <a:cs typeface="+mn-cs"/>
                        </a:rPr>
                        <a:t>) </a:t>
                      </a:r>
                      <a:r>
                        <a:rPr lang="en-US" sz="1600" dirty="0">
                          <a:solidFill>
                            <a:schemeClr val="tx1"/>
                          </a:solidFill>
                          <a:latin typeface="Gill Sans Nova" panose="020B0602020104020203" pitchFamily="34" charset="0"/>
                        </a:rPr>
                        <a:t>to install new or enhance existing tide gauge networks that comply with  agreed standards recommendation;  real-time data sharing and access</a:t>
                      </a:r>
                      <a:endParaRPr lang="en-IN" sz="1600" dirty="0">
                        <a:solidFill>
                          <a:schemeClr val="tx1"/>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In all ICGs by 2025</a:t>
                      </a: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053890621"/>
                  </a:ext>
                </a:extLst>
              </a:tr>
              <a:tr h="447990">
                <a:tc vMerge="1">
                  <a:txBody>
                    <a:bodyPr/>
                    <a:lstStyle/>
                    <a:p>
                      <a:pPr algn="just"/>
                      <a:endParaRPr lang="en-IN" sz="1600" dirty="0">
                        <a:solidFill>
                          <a:schemeClr val="tx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Multi-purpose instrumentation and platforms</a:t>
                      </a:r>
                      <a:endParaRPr lang="en-IN" sz="1600" dirty="0">
                        <a:solidFill>
                          <a:srgbClr val="C00000"/>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In all ICGs by 2030</a:t>
                      </a: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3090714297"/>
                  </a:ext>
                </a:extLst>
              </a:tr>
            </a:tbl>
          </a:graphicData>
        </a:graphic>
      </p:graphicFrame>
    </p:spTree>
    <p:extLst>
      <p:ext uri="{BB962C8B-B14F-4D97-AF65-F5344CB8AC3E}">
        <p14:creationId xmlns:p14="http://schemas.microsoft.com/office/powerpoint/2010/main" val="1585110063"/>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aphicFrame>
        <p:nvGraphicFramePr>
          <p:cNvPr id="8" name="Table 6">
            <a:extLst>
              <a:ext uri="{FF2B5EF4-FFF2-40B4-BE49-F238E27FC236}">
                <a16:creationId xmlns:a16="http://schemas.microsoft.com/office/drawing/2014/main" id="{0DB8DDE8-1281-70C0-01C3-A70850F9C602}"/>
              </a:ext>
            </a:extLst>
          </p:cNvPr>
          <p:cNvGraphicFramePr>
            <a:graphicFrameLocks noGrp="1"/>
          </p:cNvGraphicFramePr>
          <p:nvPr>
            <p:extLst>
              <p:ext uri="{D42A27DB-BD31-4B8C-83A1-F6EECF244321}">
                <p14:modId xmlns:p14="http://schemas.microsoft.com/office/powerpoint/2010/main" val="3352760150"/>
              </p:ext>
            </p:extLst>
          </p:nvPr>
        </p:nvGraphicFramePr>
        <p:xfrm>
          <a:off x="136938" y="1058938"/>
          <a:ext cx="11918124" cy="5337753"/>
        </p:xfrm>
        <a:graphic>
          <a:graphicData uri="http://schemas.openxmlformats.org/drawingml/2006/table">
            <a:tbl>
              <a:tblPr firstRow="1" bandRow="1">
                <a:tableStyleId>{5940675A-B579-460E-94D1-54222C63F5DA}</a:tableStyleId>
              </a:tblPr>
              <a:tblGrid>
                <a:gridCol w="3295810">
                  <a:extLst>
                    <a:ext uri="{9D8B030D-6E8A-4147-A177-3AD203B41FA5}">
                      <a16:colId xmlns:a16="http://schemas.microsoft.com/office/drawing/2014/main" val="4289761778"/>
                    </a:ext>
                  </a:extLst>
                </a:gridCol>
                <a:gridCol w="6618405">
                  <a:extLst>
                    <a:ext uri="{9D8B030D-6E8A-4147-A177-3AD203B41FA5}">
                      <a16:colId xmlns:a16="http://schemas.microsoft.com/office/drawing/2014/main" val="2633107024"/>
                    </a:ext>
                  </a:extLst>
                </a:gridCol>
                <a:gridCol w="2003909">
                  <a:extLst>
                    <a:ext uri="{9D8B030D-6E8A-4147-A177-3AD203B41FA5}">
                      <a16:colId xmlns:a16="http://schemas.microsoft.com/office/drawing/2014/main" val="3639350868"/>
                    </a:ext>
                  </a:extLst>
                </a:gridCol>
              </a:tblGrid>
              <a:tr h="346701">
                <a:tc gridSpan="3">
                  <a:txBody>
                    <a:bodyPr/>
                    <a:lstStyle/>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r>
                        <a:rPr kumimoji="0" lang="en-US" sz="20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Open Ocean Sea Level Measurements (</a:t>
                      </a:r>
                      <a:r>
                        <a:rPr kumimoji="0" lang="en-US" sz="2000" b="1" i="0" u="none" strike="noStrike" kern="1200" cap="none" spc="0" normalizeH="0" baseline="0" noProof="0" dirty="0" err="1">
                          <a:ln>
                            <a:noFill/>
                          </a:ln>
                          <a:solidFill>
                            <a:srgbClr val="FFFF00"/>
                          </a:solidFill>
                          <a:effectLst/>
                          <a:uLnTx/>
                          <a:uFillTx/>
                          <a:latin typeface="Gill Sans Nova" panose="020B0602020104020203" pitchFamily="34" charset="0"/>
                          <a:ea typeface="+mn-ea"/>
                          <a:cs typeface="+mn-cs"/>
                        </a:rPr>
                        <a:t>Tsunameters</a:t>
                      </a:r>
                      <a:r>
                        <a:rPr kumimoji="0" lang="en-US" sz="20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a:t>
                      </a:r>
                    </a:p>
                  </a:txBody>
                  <a:tcPr>
                    <a:solidFill>
                      <a:srgbClr val="00B0F0"/>
                    </a:solidFill>
                  </a:tcPr>
                </a:tc>
                <a:tc hMerge="1">
                  <a:txBody>
                    <a:bodyPr/>
                    <a:lstStyle/>
                    <a:p>
                      <a:pPr algn="ctr"/>
                      <a:endParaRPr lang="en-IN" dirty="0">
                        <a:solidFill>
                          <a:schemeClr val="tx1"/>
                        </a:solidFill>
                        <a:latin typeface="Gill Sans Nova" panose="020B0602020104020203" pitchFamily="34" charset="0"/>
                      </a:endParaRPr>
                    </a:p>
                  </a:txBody>
                  <a:tcPr>
                    <a:solidFill>
                      <a:srgbClr val="00B0F0"/>
                    </a:solidFill>
                  </a:tcPr>
                </a:tc>
                <a:tc hMerge="1">
                  <a:txBody>
                    <a:bodyPr/>
                    <a:lstStyle/>
                    <a:p>
                      <a:pPr algn="ctr"/>
                      <a:endParaRPr lang="en-IN" dirty="0">
                        <a:solidFill>
                          <a:schemeClr val="tx1"/>
                        </a:solidFill>
                        <a:latin typeface="Gill Sans Nova" panose="020B0602020104020203" pitchFamily="34" charset="0"/>
                      </a:endParaRPr>
                    </a:p>
                  </a:txBody>
                  <a:tcPr>
                    <a:solidFill>
                      <a:srgbClr val="00B0F0"/>
                    </a:solidFill>
                  </a:tcPr>
                </a:tc>
                <a:extLst>
                  <a:ext uri="{0D108BD9-81ED-4DB2-BD59-A6C34878D82A}">
                    <a16:rowId xmlns:a16="http://schemas.microsoft.com/office/drawing/2014/main" val="3998431329"/>
                  </a:ext>
                </a:extLst>
              </a:tr>
              <a:tr h="320031">
                <a:tc>
                  <a:txBody>
                    <a:bodyPr/>
                    <a:lstStyle/>
                    <a:p>
                      <a:pPr algn="ctr"/>
                      <a:r>
                        <a:rPr lang="en-IN" sz="1800" dirty="0">
                          <a:solidFill>
                            <a:schemeClr val="tx1"/>
                          </a:solidFill>
                          <a:latin typeface="Gill Sans Nova" panose="020B0602020104020203" pitchFamily="34" charset="0"/>
                        </a:rPr>
                        <a:t>Challenges </a:t>
                      </a:r>
                    </a:p>
                  </a:txBody>
                  <a:tcPr>
                    <a:solidFill>
                      <a:srgbClr val="00B0F0"/>
                    </a:solidFill>
                  </a:tcPr>
                </a:tc>
                <a:tc>
                  <a:txBody>
                    <a:bodyPr/>
                    <a:lstStyle/>
                    <a:p>
                      <a:pPr algn="ctr"/>
                      <a:r>
                        <a:rPr lang="en-IN" sz="1800" dirty="0">
                          <a:solidFill>
                            <a:schemeClr val="tx1"/>
                          </a:solidFill>
                          <a:latin typeface="Gill Sans Nova" panose="020B0602020104020203" pitchFamily="34" charset="0"/>
                        </a:rPr>
                        <a:t>Solutions </a:t>
                      </a:r>
                    </a:p>
                  </a:txBody>
                  <a:tcPr>
                    <a:solidFill>
                      <a:srgbClr val="00B0F0"/>
                    </a:solidFill>
                  </a:tcPr>
                </a:tc>
                <a:tc>
                  <a:txBody>
                    <a:bodyPr/>
                    <a:lstStyle/>
                    <a:p>
                      <a:pPr algn="ctr"/>
                      <a:r>
                        <a:rPr lang="en-IN" sz="1800" dirty="0">
                          <a:solidFill>
                            <a:schemeClr val="tx1"/>
                          </a:solidFill>
                          <a:latin typeface="Gill Sans Nova" panose="020B0602020104020203" pitchFamily="34" charset="0"/>
                        </a:rPr>
                        <a:t>Goals</a:t>
                      </a:r>
                    </a:p>
                  </a:txBody>
                  <a:tcPr>
                    <a:solidFill>
                      <a:srgbClr val="00B0F0"/>
                    </a:solidFill>
                  </a:tcPr>
                </a:tc>
                <a:extLst>
                  <a:ext uri="{0D108BD9-81ED-4DB2-BD59-A6C34878D82A}">
                    <a16:rowId xmlns:a16="http://schemas.microsoft.com/office/drawing/2014/main" val="768700650"/>
                  </a:ext>
                </a:extLst>
              </a:tr>
              <a:tr h="826747">
                <a:tc rowSpan="6">
                  <a:txBody>
                    <a:bodyPr/>
                    <a:lstStyle/>
                    <a:p>
                      <a:pPr algn="just"/>
                      <a:r>
                        <a:rPr lang="en-US" sz="1600" dirty="0">
                          <a:solidFill>
                            <a:schemeClr val="tx1"/>
                          </a:solidFill>
                          <a:latin typeface="Gill Sans Nova" panose="020B0602020104020203" pitchFamily="34" charset="0"/>
                        </a:rPr>
                        <a:t>The current networks of </a:t>
                      </a:r>
                      <a:r>
                        <a:rPr lang="en-US" sz="1600" dirty="0" err="1">
                          <a:solidFill>
                            <a:srgbClr val="C00000"/>
                          </a:solidFill>
                          <a:latin typeface="Gill Sans Nova" panose="020B0602020104020203" pitchFamily="34" charset="0"/>
                        </a:rPr>
                        <a:t>tsunameters</a:t>
                      </a:r>
                      <a:r>
                        <a:rPr lang="en-US" sz="1600" dirty="0">
                          <a:solidFill>
                            <a:srgbClr val="C00000"/>
                          </a:solidFill>
                          <a:latin typeface="Gill Sans Nova" panose="020B0602020104020203" pitchFamily="34" charset="0"/>
                        </a:rPr>
                        <a:t> are used primarily for tsunami warning validation</a:t>
                      </a:r>
                      <a:r>
                        <a:rPr lang="en-US" sz="1600" dirty="0">
                          <a:solidFill>
                            <a:schemeClr val="tx1"/>
                          </a:solidFill>
                          <a:latin typeface="Gill Sans Nova" panose="020B0602020104020203" pitchFamily="34" charset="0"/>
                        </a:rPr>
                        <a:t> and unit source inversion of seismic sources for limited range of locations and forecasting of tsunamis; </a:t>
                      </a:r>
                      <a:r>
                        <a:rPr lang="en-US" sz="1600" dirty="0">
                          <a:solidFill>
                            <a:srgbClr val="C00000"/>
                          </a:solidFill>
                          <a:latin typeface="Gill Sans Nova" panose="020B0602020104020203" pitchFamily="34" charset="0"/>
                        </a:rPr>
                        <a:t>The networks are not adequate for </a:t>
                      </a:r>
                      <a:r>
                        <a:rPr lang="en-US" sz="1600" dirty="0" err="1">
                          <a:solidFill>
                            <a:srgbClr val="C00000"/>
                          </a:solidFill>
                          <a:latin typeface="Gill Sans Nova" panose="020B0602020104020203" pitchFamily="34" charset="0"/>
                        </a:rPr>
                        <a:t>characterising</a:t>
                      </a:r>
                      <a:r>
                        <a:rPr lang="en-US" sz="1600" dirty="0">
                          <a:solidFill>
                            <a:srgbClr val="C00000"/>
                          </a:solidFill>
                          <a:latin typeface="Gill Sans Nova" panose="020B0602020104020203" pitchFamily="34" charset="0"/>
                        </a:rPr>
                        <a:t> tsunamis </a:t>
                      </a:r>
                      <a:r>
                        <a:rPr lang="en-US" sz="1600" dirty="0">
                          <a:solidFill>
                            <a:schemeClr val="tx1"/>
                          </a:solidFill>
                          <a:latin typeface="Gill Sans Nova" panose="020B0602020104020203" pitchFamily="34" charset="0"/>
                        </a:rPr>
                        <a:t>from all tsunamigenic zones and for all types of sources; Challenges with </a:t>
                      </a:r>
                      <a:r>
                        <a:rPr lang="en-US" sz="1600" kern="1200" dirty="0">
                          <a:solidFill>
                            <a:srgbClr val="C00000"/>
                          </a:solidFill>
                          <a:latin typeface="Gill Sans Nova" panose="020B0602020104020203" pitchFamily="34" charset="0"/>
                          <a:ea typeface="+mn-ea"/>
                          <a:cs typeface="+mn-cs"/>
                        </a:rPr>
                        <a:t>long-term maintenance</a:t>
                      </a:r>
                      <a:r>
                        <a:rPr lang="en-US" sz="1600" dirty="0">
                          <a:solidFill>
                            <a:schemeClr val="tx1"/>
                          </a:solidFill>
                          <a:latin typeface="Gill Sans Nova" panose="020B0602020104020203" pitchFamily="34" charset="0"/>
                        </a:rPr>
                        <a:t>;</a:t>
                      </a:r>
                    </a:p>
                  </a:txBody>
                  <a:tcPr/>
                </a:tc>
                <a:tc>
                  <a:txBody>
                    <a:bodyPr/>
                    <a:lstStyle/>
                    <a:p>
                      <a:pPr algn="just"/>
                      <a:r>
                        <a:rPr lang="en-US" sz="1600" dirty="0">
                          <a:solidFill>
                            <a:schemeClr val="tx1"/>
                          </a:solidFill>
                          <a:latin typeface="Gill Sans Nova" panose="020B0602020104020203" pitchFamily="34" charset="0"/>
                        </a:rPr>
                        <a:t>Design </a:t>
                      </a:r>
                      <a:r>
                        <a:rPr lang="en-US" sz="1600" dirty="0">
                          <a:solidFill>
                            <a:srgbClr val="C00000"/>
                          </a:solidFill>
                          <a:latin typeface="Gill Sans Nova" panose="020B0602020104020203" pitchFamily="34" charset="0"/>
                        </a:rPr>
                        <a:t>a global optimal network</a:t>
                      </a:r>
                      <a:r>
                        <a:rPr lang="en-US" sz="1600" dirty="0">
                          <a:solidFill>
                            <a:schemeClr val="tx1"/>
                          </a:solidFill>
                          <a:latin typeface="Gill Sans Nova" panose="020B0602020104020203" pitchFamily="34" charset="0"/>
                        </a:rPr>
                        <a:t> of ocean bottom pressure sensors that can provide the capability for direct detection of tsunami wave fields from all sources in reasonable time for tsunami warning (not tied to unit sources)</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In all ICGs by 2023</a:t>
                      </a: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3010442252"/>
                  </a:ext>
                </a:extLst>
              </a:tr>
              <a:tr h="453378">
                <a:tc vMerge="1">
                  <a:txBody>
                    <a:bodyPr/>
                    <a:lstStyle/>
                    <a:p>
                      <a:pPr algn="just"/>
                      <a:endParaRPr lang="en-IN" sz="1600" dirty="0">
                        <a:solidFill>
                          <a:schemeClr val="tx1"/>
                        </a:solidFill>
                        <a:latin typeface="Gill Sans Nova" panose="020B0602020104020203" pitchFamily="34" charset="0"/>
                      </a:endParaRPr>
                    </a:p>
                  </a:txBody>
                  <a:tcPr/>
                </a:tc>
                <a:tc>
                  <a:txBody>
                    <a:bodyPr/>
                    <a:lstStyle/>
                    <a:p>
                      <a:pPr algn="just"/>
                      <a:r>
                        <a:rPr lang="en-US" sz="1600" dirty="0">
                          <a:solidFill>
                            <a:schemeClr val="tx1"/>
                          </a:solidFill>
                          <a:latin typeface="Gill Sans Nova" panose="020B0602020104020203" pitchFamily="34" charset="0"/>
                        </a:rPr>
                        <a:t>Technical </a:t>
                      </a:r>
                      <a:r>
                        <a:rPr lang="en-US" sz="1600" dirty="0">
                          <a:solidFill>
                            <a:srgbClr val="C00000"/>
                          </a:solidFill>
                          <a:latin typeface="Gill Sans Nova" panose="020B0602020104020203" pitchFamily="34" charset="0"/>
                        </a:rPr>
                        <a:t>solutions for better communication </a:t>
                      </a:r>
                      <a:r>
                        <a:rPr lang="en-US" sz="1600" dirty="0">
                          <a:solidFill>
                            <a:schemeClr val="tx1"/>
                          </a:solidFill>
                          <a:latin typeface="Gill Sans Nova" panose="020B0602020104020203" pitchFamily="34" charset="0"/>
                        </a:rPr>
                        <a:t>(acoustic modems, cable-connected, hybrid, etc.) </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Pilot implementation by 2027</a:t>
                      </a: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529543563"/>
                  </a:ext>
                </a:extLst>
              </a:tr>
              <a:tr h="640063">
                <a:tc vMerge="1">
                  <a:txBody>
                    <a:bodyPr/>
                    <a:lstStyle/>
                    <a:p>
                      <a:pPr algn="just"/>
                      <a:endParaRPr lang="en-IN" sz="1600" dirty="0">
                        <a:solidFill>
                          <a:schemeClr val="tx1"/>
                        </a:solidFill>
                        <a:latin typeface="Gill Sans Nova" panose="020B0602020104020203" pitchFamily="34" charset="0"/>
                      </a:endParaRPr>
                    </a:p>
                  </a:txBody>
                  <a:tcPr/>
                </a:tc>
                <a:tc>
                  <a:txBody>
                    <a:bodyPr/>
                    <a:lstStyle/>
                    <a:p>
                      <a:pPr algn="just"/>
                      <a:r>
                        <a:rPr lang="en-US" sz="1600" dirty="0">
                          <a:solidFill>
                            <a:schemeClr val="tx1"/>
                          </a:solidFill>
                          <a:latin typeface="Gill Sans Nova" panose="020B0602020104020203" pitchFamily="34" charset="0"/>
                        </a:rPr>
                        <a:t>Technological </a:t>
                      </a:r>
                      <a:r>
                        <a:rPr lang="en-US" sz="1600" kern="1200" dirty="0">
                          <a:solidFill>
                            <a:srgbClr val="C00000"/>
                          </a:solidFill>
                          <a:latin typeface="Gill Sans Nova" panose="020B0602020104020203" pitchFamily="34" charset="0"/>
                          <a:ea typeface="+mn-ea"/>
                          <a:cs typeface="+mn-cs"/>
                        </a:rPr>
                        <a:t>solutions to implement sensors (pressure gauges and seismometers, etc.) to deep sea floors</a:t>
                      </a:r>
                      <a:r>
                        <a:rPr lang="en-US" sz="1600" dirty="0">
                          <a:solidFill>
                            <a:schemeClr val="tx1"/>
                          </a:solidFill>
                          <a:latin typeface="Gill Sans Nova" panose="020B0602020104020203" pitchFamily="34" charset="0"/>
                        </a:rPr>
                        <a:t> for high S/N, high reliability, and high durability of observations</a:t>
                      </a:r>
                      <a:endParaRPr lang="en-IN" sz="1600" dirty="0">
                        <a:solidFill>
                          <a:schemeClr val="tx1"/>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Pilot implementation by 2027</a:t>
                      </a:r>
                      <a:endParaRPr lang="en-IN" sz="1600" dirty="0">
                        <a:solidFill>
                          <a:schemeClr val="tx1"/>
                        </a:solidFill>
                        <a:latin typeface="Gill Sans Nova" panose="020B0602020104020203"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805371248"/>
                  </a:ext>
                </a:extLst>
              </a:tr>
              <a:tr h="826747">
                <a:tc vMerge="1">
                  <a:txBody>
                    <a:bodyPr/>
                    <a:lstStyle/>
                    <a:p>
                      <a:pPr algn="just"/>
                      <a:endParaRPr lang="en-IN" sz="1600" dirty="0">
                        <a:solidFill>
                          <a:schemeClr val="tx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New</a:t>
                      </a:r>
                      <a:r>
                        <a:rPr lang="en-US" sz="1600" dirty="0">
                          <a:solidFill>
                            <a:schemeClr val="tx1"/>
                          </a:solidFill>
                          <a:latin typeface="Gill Sans Nova" panose="020B0602020104020203" pitchFamily="34" charset="0"/>
                        </a:rPr>
                        <a:t> </a:t>
                      </a:r>
                      <a:r>
                        <a:rPr lang="en-US" sz="1600" dirty="0">
                          <a:solidFill>
                            <a:srgbClr val="C00000"/>
                          </a:solidFill>
                          <a:latin typeface="Gill Sans Nova" panose="020B0602020104020203" pitchFamily="34" charset="0"/>
                        </a:rPr>
                        <a:t>use cases of </a:t>
                      </a:r>
                      <a:r>
                        <a:rPr lang="en-US" sz="1600" dirty="0" err="1">
                          <a:solidFill>
                            <a:srgbClr val="C00000"/>
                          </a:solidFill>
                          <a:latin typeface="Gill Sans Nova" panose="020B0602020104020203" pitchFamily="34" charset="0"/>
                        </a:rPr>
                        <a:t>Tsunameter</a:t>
                      </a:r>
                      <a:r>
                        <a:rPr lang="en-US" sz="1600" dirty="0">
                          <a:solidFill>
                            <a:srgbClr val="C00000"/>
                          </a:solidFill>
                          <a:latin typeface="Gill Sans Nova" panose="020B0602020104020203" pitchFamily="34" charset="0"/>
                        </a:rPr>
                        <a:t> Data </a:t>
                      </a:r>
                      <a:r>
                        <a:rPr lang="en-US" sz="1600" kern="1200" dirty="0">
                          <a:solidFill>
                            <a:srgbClr val="C00000"/>
                          </a:solidFill>
                          <a:latin typeface="Gill Sans Nova" panose="020B0602020104020203" pitchFamily="34" charset="0"/>
                          <a:ea typeface="+mn-ea"/>
                          <a:cs typeface="+mn-cs"/>
                        </a:rPr>
                        <a:t>for other applications such as ocean circulation, climate, MJO, etc</a:t>
                      </a:r>
                      <a:r>
                        <a:rPr lang="en-US" sz="1600" dirty="0">
                          <a:solidFill>
                            <a:schemeClr val="tx1"/>
                          </a:solidFill>
                          <a:latin typeface="Gill Sans Nova" panose="020B0602020104020203" pitchFamily="34" charset="0"/>
                        </a:rPr>
                        <a:t>. and promote technologies for possible co-deployment of sensors (pressure gauges and seismometers) with met-ocean moorings to enhance network coverage and maintenance</a:t>
                      </a:r>
                      <a:endParaRPr lang="en-IN" sz="1600" dirty="0">
                        <a:solidFill>
                          <a:schemeClr val="tx1"/>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Pilot implementation by 2025</a:t>
                      </a:r>
                      <a:endParaRPr lang="en-IN" sz="1600" dirty="0">
                        <a:solidFill>
                          <a:schemeClr val="tx1"/>
                        </a:solidFill>
                        <a:latin typeface="Gill Sans Nova" panose="020B0602020104020203"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053890621"/>
                  </a:ext>
                </a:extLst>
              </a:tr>
              <a:tr h="640063">
                <a:tc vMerge="1">
                  <a:txBody>
                    <a:bodyPr/>
                    <a:lstStyle/>
                    <a:p>
                      <a:pPr algn="just"/>
                      <a:endParaRPr lang="en-IN" sz="1600" dirty="0">
                        <a:solidFill>
                          <a:schemeClr val="tx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Big data Analytics, High Performance Computing </a:t>
                      </a:r>
                      <a:r>
                        <a:rPr lang="en-US" sz="1600" dirty="0">
                          <a:solidFill>
                            <a:schemeClr val="tx1"/>
                          </a:solidFill>
                          <a:latin typeface="Gill Sans Nova" panose="020B0602020104020203" pitchFamily="34" charset="0"/>
                        </a:rPr>
                        <a:t>and Processing techniques for real-time data analysis and Forecasting</a:t>
                      </a:r>
                      <a:endParaRPr lang="en-IN" sz="1600" dirty="0">
                        <a:solidFill>
                          <a:schemeClr val="tx1"/>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Pilot implementation by 2024</a:t>
                      </a:r>
                    </a:p>
                  </a:txBody>
                  <a:tcPr/>
                </a:tc>
                <a:extLst>
                  <a:ext uri="{0D108BD9-81ED-4DB2-BD59-A6C34878D82A}">
                    <a16:rowId xmlns:a16="http://schemas.microsoft.com/office/drawing/2014/main" val="3090714297"/>
                  </a:ext>
                </a:extLst>
              </a:tr>
              <a:tr h="640063">
                <a:tc vMerge="1">
                  <a:txBody>
                    <a:bodyPr/>
                    <a:lstStyle/>
                    <a:p>
                      <a:pPr algn="just"/>
                      <a:endParaRPr lang="en-US" sz="1600" dirty="0">
                        <a:solidFill>
                          <a:schemeClr val="tx1"/>
                        </a:solidFill>
                        <a:latin typeface="Gill Sans Nova" panose="020B0602020104020203" pitchFamily="34" charset="0"/>
                      </a:endParaRPr>
                    </a:p>
                  </a:txBody>
                  <a:tcPr/>
                </a:tc>
                <a:tc>
                  <a:txBody>
                    <a:bodyPr/>
                    <a:lstStyle/>
                    <a:p>
                      <a:pPr algn="just"/>
                      <a:r>
                        <a:rPr lang="en-US" sz="1600" dirty="0">
                          <a:solidFill>
                            <a:schemeClr val="tx1"/>
                          </a:solidFill>
                          <a:latin typeface="Gill Sans Nova" panose="020B0602020104020203" pitchFamily="34" charset="0"/>
                        </a:rPr>
                        <a:t>A </a:t>
                      </a:r>
                      <a:r>
                        <a:rPr lang="en-US" sz="1600" dirty="0">
                          <a:solidFill>
                            <a:srgbClr val="C00000"/>
                          </a:solidFill>
                          <a:latin typeface="Gill Sans Nova" panose="020B0602020104020203" pitchFamily="34" charset="0"/>
                        </a:rPr>
                        <a:t>workshop involving observing, data </a:t>
                      </a:r>
                      <a:r>
                        <a:rPr lang="en-US" sz="1600" dirty="0" err="1">
                          <a:solidFill>
                            <a:srgbClr val="C00000"/>
                          </a:solidFill>
                          <a:latin typeface="Gill Sans Nova" panose="020B0602020104020203" pitchFamily="34" charset="0"/>
                        </a:rPr>
                        <a:t>utilisation</a:t>
                      </a:r>
                      <a:r>
                        <a:rPr lang="en-US" sz="1600" dirty="0">
                          <a:solidFill>
                            <a:schemeClr val="tx1"/>
                          </a:solidFill>
                          <a:latin typeface="Gill Sans Nova" panose="020B0602020104020203" pitchFamily="34" charset="0"/>
                        </a:rPr>
                        <a:t>, analysis, modeling and data assimilation communities for tsunami and other ocean applications</a:t>
                      </a:r>
                      <a:endParaRPr lang="en-IN" sz="1600" dirty="0">
                        <a:solidFill>
                          <a:schemeClr val="tx1"/>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Gill Sans Nova" panose="020B0602020104020203" pitchFamily="34" charset="0"/>
                        </a:rPr>
                        <a:t>In all ICGs by 2025</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019939580"/>
                  </a:ext>
                </a:extLst>
              </a:tr>
            </a:tbl>
          </a:graphicData>
        </a:graphic>
      </p:graphicFrame>
      <p:sp>
        <p:nvSpPr>
          <p:cNvPr id="3" name="Title 1">
            <a:extLst>
              <a:ext uri="{FF2B5EF4-FFF2-40B4-BE49-F238E27FC236}">
                <a16:creationId xmlns:a16="http://schemas.microsoft.com/office/drawing/2014/main" id="{1A3730C3-1C96-83C9-BD9C-DDD948FA036A}"/>
              </a:ext>
            </a:extLst>
          </p:cNvPr>
          <p:cNvSpPr txBox="1">
            <a:spLocks/>
          </p:cNvSpPr>
          <p:nvPr/>
        </p:nvSpPr>
        <p:spPr>
          <a:xfrm>
            <a:off x="-149902" y="173255"/>
            <a:ext cx="12491803" cy="61836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Tsunami Detection, Analysis And Forecasting</a:t>
            </a:r>
          </a:p>
        </p:txBody>
      </p:sp>
    </p:spTree>
    <p:extLst>
      <p:ext uri="{BB962C8B-B14F-4D97-AF65-F5344CB8AC3E}">
        <p14:creationId xmlns:p14="http://schemas.microsoft.com/office/powerpoint/2010/main" val="3117093558"/>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aphicFrame>
        <p:nvGraphicFramePr>
          <p:cNvPr id="8" name="Table 6">
            <a:extLst>
              <a:ext uri="{FF2B5EF4-FFF2-40B4-BE49-F238E27FC236}">
                <a16:creationId xmlns:a16="http://schemas.microsoft.com/office/drawing/2014/main" id="{0DB8DDE8-1281-70C0-01C3-A70850F9C602}"/>
              </a:ext>
            </a:extLst>
          </p:cNvPr>
          <p:cNvGraphicFramePr>
            <a:graphicFrameLocks noGrp="1"/>
          </p:cNvGraphicFramePr>
          <p:nvPr>
            <p:extLst>
              <p:ext uri="{D42A27DB-BD31-4B8C-83A1-F6EECF244321}">
                <p14:modId xmlns:p14="http://schemas.microsoft.com/office/powerpoint/2010/main" val="1149680964"/>
              </p:ext>
            </p:extLst>
          </p:nvPr>
        </p:nvGraphicFramePr>
        <p:xfrm>
          <a:off x="186432" y="835420"/>
          <a:ext cx="11819136" cy="3048000"/>
        </p:xfrm>
        <a:graphic>
          <a:graphicData uri="http://schemas.openxmlformats.org/drawingml/2006/table">
            <a:tbl>
              <a:tblPr firstRow="1" bandRow="1">
                <a:tableStyleId>{5940675A-B579-460E-94D1-54222C63F5DA}</a:tableStyleId>
              </a:tblPr>
              <a:tblGrid>
                <a:gridCol w="3493215">
                  <a:extLst>
                    <a:ext uri="{9D8B030D-6E8A-4147-A177-3AD203B41FA5}">
                      <a16:colId xmlns:a16="http://schemas.microsoft.com/office/drawing/2014/main" val="4289761778"/>
                    </a:ext>
                  </a:extLst>
                </a:gridCol>
                <a:gridCol w="5499864">
                  <a:extLst>
                    <a:ext uri="{9D8B030D-6E8A-4147-A177-3AD203B41FA5}">
                      <a16:colId xmlns:a16="http://schemas.microsoft.com/office/drawing/2014/main" val="2177450888"/>
                    </a:ext>
                  </a:extLst>
                </a:gridCol>
                <a:gridCol w="2826057">
                  <a:extLst>
                    <a:ext uri="{9D8B030D-6E8A-4147-A177-3AD203B41FA5}">
                      <a16:colId xmlns:a16="http://schemas.microsoft.com/office/drawing/2014/main" val="3639350868"/>
                    </a:ext>
                  </a:extLst>
                </a:gridCol>
              </a:tblGrid>
              <a:tr h="334000">
                <a:tc gridSpan="3">
                  <a:txBody>
                    <a:bodyPr/>
                    <a:lstStyle/>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r>
                        <a:rPr kumimoji="0" lang="en-US" sz="20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Seismic / GNSS</a:t>
                      </a:r>
                    </a:p>
                  </a:txBody>
                  <a:tcPr>
                    <a:solidFill>
                      <a:srgbClr val="00B0F0"/>
                    </a:solidFill>
                  </a:tcPr>
                </a:tc>
                <a:tc hMerge="1">
                  <a:txBody>
                    <a:bodyPr/>
                    <a:lstStyle/>
                    <a:p>
                      <a:endParaRPr lang="en-IN"/>
                    </a:p>
                  </a:txBody>
                  <a:tcPr/>
                </a:tc>
                <a:tc hMerge="1">
                  <a:txBody>
                    <a:bodyPr/>
                    <a:lstStyle/>
                    <a:p>
                      <a:pPr algn="ctr"/>
                      <a:endParaRPr lang="en-IN" dirty="0">
                        <a:solidFill>
                          <a:schemeClr val="tx1"/>
                        </a:solidFill>
                        <a:latin typeface="Gill Sans Nova" panose="020B0602020104020203" pitchFamily="34" charset="0"/>
                      </a:endParaRPr>
                    </a:p>
                  </a:txBody>
                  <a:tcPr>
                    <a:solidFill>
                      <a:srgbClr val="00B0F0"/>
                    </a:solidFill>
                  </a:tcPr>
                </a:tc>
                <a:extLst>
                  <a:ext uri="{0D108BD9-81ED-4DB2-BD59-A6C34878D82A}">
                    <a16:rowId xmlns:a16="http://schemas.microsoft.com/office/drawing/2014/main" val="3998431329"/>
                  </a:ext>
                </a:extLst>
              </a:tr>
              <a:tr h="306167">
                <a:tc>
                  <a:txBody>
                    <a:bodyPr/>
                    <a:lstStyle/>
                    <a:p>
                      <a:pPr algn="ctr"/>
                      <a:r>
                        <a:rPr lang="en-IN" sz="1800" dirty="0">
                          <a:solidFill>
                            <a:schemeClr val="tx1"/>
                          </a:solidFill>
                          <a:latin typeface="Gill Sans Nova" panose="020B0602020104020203" pitchFamily="34" charset="0"/>
                        </a:rPr>
                        <a:t>Challenges </a:t>
                      </a:r>
                    </a:p>
                  </a:txBody>
                  <a:tcPr>
                    <a:solidFill>
                      <a:srgbClr val="00B0F0"/>
                    </a:solidFill>
                  </a:tcPr>
                </a:tc>
                <a:tc>
                  <a:txBody>
                    <a:bodyPr/>
                    <a:lstStyle/>
                    <a:p>
                      <a:pPr algn="ctr"/>
                      <a:r>
                        <a:rPr lang="en-IN" sz="1800">
                          <a:solidFill>
                            <a:schemeClr val="tx1"/>
                          </a:solidFill>
                          <a:latin typeface="Gill Sans Nova" panose="020B0602020104020203" pitchFamily="34" charset="0"/>
                        </a:rPr>
                        <a:t>Solutions </a:t>
                      </a:r>
                      <a:endParaRPr lang="en-IN" sz="1800" dirty="0">
                        <a:solidFill>
                          <a:schemeClr val="tx1"/>
                        </a:solidFill>
                        <a:latin typeface="Gill Sans Nova" panose="020B0602020104020203" pitchFamily="34" charset="0"/>
                      </a:endParaRPr>
                    </a:p>
                  </a:txBody>
                  <a:tcPr>
                    <a:solidFill>
                      <a:srgbClr val="00B0F0"/>
                    </a:solidFill>
                  </a:tcPr>
                </a:tc>
                <a:tc>
                  <a:txBody>
                    <a:bodyPr/>
                    <a:lstStyle/>
                    <a:p>
                      <a:pPr algn="ctr"/>
                      <a:r>
                        <a:rPr lang="en-IN" sz="1800" dirty="0">
                          <a:solidFill>
                            <a:schemeClr val="tx1"/>
                          </a:solidFill>
                          <a:latin typeface="Gill Sans Nova" panose="020B0602020104020203" pitchFamily="34" charset="0"/>
                        </a:rPr>
                        <a:t>Goals</a:t>
                      </a:r>
                    </a:p>
                  </a:txBody>
                  <a:tcPr>
                    <a:solidFill>
                      <a:srgbClr val="00B0F0"/>
                    </a:solidFill>
                  </a:tcPr>
                </a:tc>
                <a:extLst>
                  <a:ext uri="{0D108BD9-81ED-4DB2-BD59-A6C34878D82A}">
                    <a16:rowId xmlns:a16="http://schemas.microsoft.com/office/drawing/2014/main" val="768700650"/>
                  </a:ext>
                </a:extLst>
              </a:tr>
              <a:tr h="1057667">
                <a:tc rowSpan="3">
                  <a:txBody>
                    <a:bodyPr/>
                    <a:lstStyle/>
                    <a:p>
                      <a:pPr algn="just"/>
                      <a:r>
                        <a:rPr lang="en-US" sz="1600" dirty="0">
                          <a:solidFill>
                            <a:srgbClr val="C00000"/>
                          </a:solidFill>
                          <a:latin typeface="Gill Sans Nova" panose="020B0602020104020203" pitchFamily="34" charset="0"/>
                        </a:rPr>
                        <a:t>Lack of adequate </a:t>
                      </a:r>
                      <a:r>
                        <a:rPr lang="en-US" sz="1600" kern="1200" dirty="0">
                          <a:solidFill>
                            <a:srgbClr val="C00000"/>
                          </a:solidFill>
                          <a:latin typeface="Gill Sans Nova" panose="020B0602020104020203" pitchFamily="34" charset="0"/>
                          <a:ea typeface="+mn-ea"/>
                          <a:cs typeface="+mn-cs"/>
                        </a:rPr>
                        <a:t>offshore broadband seismic stations</a:t>
                      </a:r>
                      <a:r>
                        <a:rPr lang="en-US" sz="1600" dirty="0">
                          <a:solidFill>
                            <a:schemeClr val="tx1"/>
                          </a:solidFill>
                          <a:latin typeface="Gill Sans Nova" panose="020B0602020104020203" pitchFamily="34" charset="0"/>
                        </a:rPr>
                        <a:t>; </a:t>
                      </a:r>
                      <a:r>
                        <a:rPr lang="en-US" sz="1600" kern="1200" dirty="0">
                          <a:solidFill>
                            <a:srgbClr val="C00000"/>
                          </a:solidFill>
                          <a:latin typeface="Gill Sans Nova" panose="020B0602020104020203" pitchFamily="34" charset="0"/>
                          <a:ea typeface="+mn-ea"/>
                          <a:cs typeface="+mn-cs"/>
                        </a:rPr>
                        <a:t>Lack of adequate onshore GNSS stations </a:t>
                      </a:r>
                      <a:r>
                        <a:rPr lang="en-US" sz="1600" dirty="0">
                          <a:solidFill>
                            <a:schemeClr val="tx1"/>
                          </a:solidFill>
                          <a:latin typeface="Gill Sans Nova" panose="020B0602020104020203" pitchFamily="34" charset="0"/>
                        </a:rPr>
                        <a:t>for direct measurement of co-seismic displacement; </a:t>
                      </a:r>
                      <a:r>
                        <a:rPr lang="en-US" sz="1600" kern="1200" dirty="0">
                          <a:solidFill>
                            <a:srgbClr val="C00000"/>
                          </a:solidFill>
                          <a:latin typeface="Gill Sans Nova" panose="020B0602020104020203" pitchFamily="34" charset="0"/>
                          <a:ea typeface="+mn-ea"/>
                          <a:cs typeface="+mn-cs"/>
                        </a:rPr>
                        <a:t>Lack of adequate onshore low gain (strong-motion) broadband seismic stations</a:t>
                      </a:r>
                      <a:r>
                        <a:rPr lang="en-US" sz="1600" dirty="0">
                          <a:solidFill>
                            <a:schemeClr val="tx1"/>
                          </a:solidFill>
                          <a:latin typeface="Gill Sans Nova" panose="020B0602020104020203" pitchFamily="34" charset="0"/>
                        </a:rPr>
                        <a:t> as countermeasures for tsunami earthquakes and huge earthquakes;</a:t>
                      </a:r>
                    </a:p>
                  </a:txBody>
                  <a:tcPr/>
                </a:tc>
                <a:tc>
                  <a:txBody>
                    <a:bodyPr/>
                    <a:lstStyle/>
                    <a:p>
                      <a:pPr algn="just"/>
                      <a:r>
                        <a:rPr lang="en-US" sz="1600" dirty="0">
                          <a:solidFill>
                            <a:schemeClr val="tx1"/>
                          </a:solidFill>
                          <a:latin typeface="Gill Sans Nova" panose="020B0602020104020203" pitchFamily="34" charset="0"/>
                        </a:rPr>
                        <a:t>Design a </a:t>
                      </a:r>
                      <a:r>
                        <a:rPr lang="en-US" sz="1600" dirty="0">
                          <a:solidFill>
                            <a:srgbClr val="C00000"/>
                          </a:solidFill>
                          <a:latin typeface="Gill Sans Nova" panose="020B0602020104020203" pitchFamily="34" charset="0"/>
                        </a:rPr>
                        <a:t>global optimal network </a:t>
                      </a:r>
                      <a:r>
                        <a:rPr lang="en-US" sz="1600" dirty="0">
                          <a:solidFill>
                            <a:schemeClr val="tx1"/>
                          </a:solidFill>
                          <a:latin typeface="Gill Sans Nova" panose="020B0602020104020203" pitchFamily="34" charset="0"/>
                        </a:rPr>
                        <a:t>of ground-based and offshore Broadband/Strong motion/GNSS stations with priority deployment areas identified that can provide the capability for detection of tsunamigenic earthquakes in all source zones within a reasonable time for tsunami warning</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A global optimal observational network design document in all ICGs by 2023</a:t>
                      </a: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3010442252"/>
                  </a:ext>
                </a:extLst>
              </a:tr>
              <a:tr h="292117">
                <a:tc vMerge="1">
                  <a:txBody>
                    <a:bodyPr/>
                    <a:lstStyle/>
                    <a:p>
                      <a:pPr algn="just"/>
                      <a:endParaRPr lang="en-IN" sz="1600" dirty="0">
                        <a:solidFill>
                          <a:schemeClr val="tx1"/>
                        </a:solidFill>
                        <a:latin typeface="Gill Sans Nova" panose="020B0602020104020203" pitchFamily="34" charset="0"/>
                      </a:endParaRPr>
                    </a:p>
                  </a:txBody>
                  <a:tcPr/>
                </a:tc>
                <a:tc>
                  <a:txBody>
                    <a:bodyPr/>
                    <a:lstStyle/>
                    <a:p>
                      <a:r>
                        <a:rPr lang="en-US" sz="1600" kern="1200" dirty="0">
                          <a:solidFill>
                            <a:srgbClr val="C00000"/>
                          </a:solidFill>
                          <a:latin typeface="Gill Sans Nova" panose="020B0602020104020203" pitchFamily="34" charset="0"/>
                          <a:ea typeface="+mn-ea"/>
                          <a:cs typeface="+mn-cs"/>
                        </a:rPr>
                        <a:t>Instrument/communications design </a:t>
                      </a:r>
                      <a:endParaRPr lang="en-IN" sz="1600" kern="1200" dirty="0">
                        <a:solidFill>
                          <a:srgbClr val="C00000"/>
                        </a:solidFill>
                        <a:latin typeface="Gill Sans Nova" panose="020B0602020104020203" pitchFamily="34" charset="0"/>
                        <a:ea typeface="+mn-ea"/>
                        <a:cs typeface="+mn-cs"/>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Pilot Implementation by 2025</a:t>
                      </a: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529543563"/>
                  </a:ext>
                </a:extLst>
              </a:tr>
              <a:tr h="473167">
                <a:tc vMerge="1">
                  <a:txBody>
                    <a:bodyPr/>
                    <a:lstStyle/>
                    <a:p>
                      <a:pPr algn="just"/>
                      <a:endParaRPr lang="en-IN" sz="1600" dirty="0">
                        <a:solidFill>
                          <a:schemeClr val="tx1"/>
                        </a:solidFill>
                        <a:latin typeface="Gill Sans Nova" panose="020B0602020104020203" pitchFamily="34" charset="0"/>
                      </a:endParaRPr>
                    </a:p>
                  </a:txBody>
                  <a:tcPr/>
                </a:tc>
                <a:tc>
                  <a:txBody>
                    <a:bodyPr/>
                    <a:lstStyle/>
                    <a:p>
                      <a:r>
                        <a:rPr lang="en-US" sz="1600" dirty="0">
                          <a:solidFill>
                            <a:srgbClr val="C00000"/>
                          </a:solidFill>
                          <a:latin typeface="Gill Sans Nova" panose="020B0602020104020203" pitchFamily="34" charset="0"/>
                        </a:rPr>
                        <a:t>Keep track of the new technology developments </a:t>
                      </a:r>
                      <a:r>
                        <a:rPr lang="en-US" sz="1600" dirty="0">
                          <a:solidFill>
                            <a:schemeClr val="tx1"/>
                          </a:solidFill>
                          <a:latin typeface="Gill Sans Nova" panose="020B0602020104020203" pitchFamily="34" charset="0"/>
                        </a:rPr>
                        <a:t>in geodetic observing systems and include them in the update of the plan</a:t>
                      </a:r>
                      <a:endParaRPr lang="en-IN" sz="2000"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In all ICGs by 2027</a:t>
                      </a: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805371248"/>
                  </a:ext>
                </a:extLst>
              </a:tr>
            </a:tbl>
          </a:graphicData>
        </a:graphic>
      </p:graphicFrame>
      <p:sp>
        <p:nvSpPr>
          <p:cNvPr id="3" name="Title 1">
            <a:extLst>
              <a:ext uri="{FF2B5EF4-FFF2-40B4-BE49-F238E27FC236}">
                <a16:creationId xmlns:a16="http://schemas.microsoft.com/office/drawing/2014/main" id="{CEC175F0-6D5E-3AB9-A543-0084EF1E3A2E}"/>
              </a:ext>
            </a:extLst>
          </p:cNvPr>
          <p:cNvSpPr txBox="1">
            <a:spLocks/>
          </p:cNvSpPr>
          <p:nvPr/>
        </p:nvSpPr>
        <p:spPr>
          <a:xfrm>
            <a:off x="-149902" y="173255"/>
            <a:ext cx="12491803" cy="61836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Tsunami Detection, Analysis And Forecasting</a:t>
            </a:r>
          </a:p>
        </p:txBody>
      </p:sp>
    </p:spTree>
    <p:extLst>
      <p:ext uri="{BB962C8B-B14F-4D97-AF65-F5344CB8AC3E}">
        <p14:creationId xmlns:p14="http://schemas.microsoft.com/office/powerpoint/2010/main" val="1157103379"/>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sz="half" idx="4294967295"/>
          </p:nvPr>
        </p:nvSpPr>
        <p:spPr>
          <a:xfrm>
            <a:off x="5985156" y="631987"/>
            <a:ext cx="6096000" cy="6083606"/>
          </a:xfrm>
          <a:ln w="19050">
            <a:solidFill>
              <a:schemeClr val="tx1"/>
            </a:solidFill>
          </a:ln>
        </p:spPr>
        <p:txBody>
          <a:bodyPr>
            <a:normAutofit fontScale="85000" lnSpcReduction="10000"/>
          </a:bodyPr>
          <a:lstStyle/>
          <a:p>
            <a:pPr marL="0" indent="0">
              <a:lnSpc>
                <a:spcPct val="120000"/>
              </a:lnSpc>
              <a:spcBef>
                <a:spcPts val="0"/>
              </a:spcBef>
              <a:spcAft>
                <a:spcPts val="0"/>
              </a:spcAft>
              <a:buNone/>
              <a:defRPr/>
            </a:pPr>
            <a:r>
              <a:rPr lang="en-US" sz="2000" b="1" kern="0" dirty="0">
                <a:solidFill>
                  <a:srgbClr val="FFFF00"/>
                </a:solidFill>
                <a:latin typeface="Arial" panose="020B0604020202020204" pitchFamily="34" charset="0"/>
                <a:cs typeface="Arial" panose="020B0604020202020204" pitchFamily="34" charset="0"/>
              </a:rPr>
              <a:t>Great progress since 2004</a:t>
            </a:r>
          </a:p>
          <a:p>
            <a:pPr marL="285750" lvl="2" indent="-285750">
              <a:lnSpc>
                <a:spcPct val="120000"/>
              </a:lnSpc>
              <a:spcBef>
                <a:spcPts val="0"/>
              </a:spcBef>
              <a:spcAft>
                <a:spcPts val="0"/>
              </a:spcAft>
              <a:buFont typeface="Arial" panose="020B0604020202020204" pitchFamily="34" charset="0"/>
              <a:buChar char="•"/>
              <a:defRPr/>
            </a:pPr>
            <a:r>
              <a:rPr lang="en-US" altLang="en-US" sz="2000" kern="0" dirty="0">
                <a:latin typeface="Arial" panose="020B0604020202020204" pitchFamily="34" charset="0"/>
                <a:cs typeface="Arial" panose="020B0604020202020204" pitchFamily="34" charset="0"/>
              </a:rPr>
              <a:t>4 Regional Systems </a:t>
            </a:r>
            <a:r>
              <a:rPr lang="en-US" sz="2000" kern="0" dirty="0">
                <a:latin typeface="Arial" panose="020B0604020202020204" pitchFamily="34" charset="0"/>
                <a:cs typeface="Arial" panose="020B0604020202020204" pitchFamily="34" charset="0"/>
              </a:rPr>
              <a:t>coordinated by the IOC UNESCO </a:t>
            </a:r>
            <a:r>
              <a:rPr lang="en-US" altLang="en-US" sz="2000" kern="0" dirty="0">
                <a:latin typeface="Arial" panose="020B0604020202020204" pitchFamily="34" charset="0"/>
                <a:cs typeface="Arial" panose="020B0604020202020204" pitchFamily="34" charset="0"/>
              </a:rPr>
              <a:t>- PTWS, IOTWMS, CARIBE EWS, NEAMTWS</a:t>
            </a:r>
          </a:p>
          <a:p>
            <a:pPr marL="285750" lvl="2" indent="-285750">
              <a:lnSpc>
                <a:spcPct val="120000"/>
              </a:lnSpc>
              <a:spcBef>
                <a:spcPts val="0"/>
              </a:spcBef>
              <a:spcAft>
                <a:spcPts val="0"/>
              </a:spcAft>
              <a:buFont typeface="Arial" panose="020B0604020202020204" pitchFamily="34" charset="0"/>
              <a:buChar char="•"/>
              <a:defRPr/>
            </a:pPr>
            <a:r>
              <a:rPr lang="en-US" sz="2000" kern="0" dirty="0">
                <a:latin typeface="Arial" panose="020B0604020202020204" pitchFamily="34" charset="0"/>
                <a:cs typeface="Arial" panose="020B0604020202020204" pitchFamily="34" charset="0"/>
              </a:rPr>
              <a:t>Operate as inter-operable “system-of-systems”</a:t>
            </a:r>
            <a:endParaRPr lang="en-AU" altLang="en-US" sz="2000" kern="0" dirty="0">
              <a:latin typeface="Arial" panose="020B0604020202020204" pitchFamily="34" charset="0"/>
              <a:cs typeface="Arial" panose="020B0604020202020204" pitchFamily="34" charset="0"/>
            </a:endParaRPr>
          </a:p>
          <a:p>
            <a:pPr marL="285750" indent="-285750">
              <a:lnSpc>
                <a:spcPct val="120000"/>
              </a:lnSpc>
              <a:spcBef>
                <a:spcPts val="0"/>
              </a:spcBef>
              <a:spcAft>
                <a:spcPts val="0"/>
              </a:spcAft>
              <a:buFont typeface="Arial" panose="020B0604020202020204" pitchFamily="34" charset="0"/>
              <a:buChar char="•"/>
              <a:defRPr/>
            </a:pPr>
            <a:r>
              <a:rPr lang="en-US" sz="2000" kern="0" dirty="0">
                <a:latin typeface="Arial" panose="020B0604020202020204" pitchFamily="34" charset="0"/>
                <a:cs typeface="Arial" panose="020B0604020202020204" pitchFamily="34" charset="0"/>
              </a:rPr>
              <a:t>Network of NTWC/TWFPs receiving tsunami forecast information from one/more TSPs</a:t>
            </a:r>
          </a:p>
          <a:p>
            <a:pPr marL="285750" indent="-285750">
              <a:lnSpc>
                <a:spcPct val="120000"/>
              </a:lnSpc>
              <a:spcBef>
                <a:spcPts val="0"/>
              </a:spcBef>
              <a:spcAft>
                <a:spcPts val="0"/>
              </a:spcAft>
              <a:buFont typeface="Arial" panose="020B0604020202020204" pitchFamily="34" charset="0"/>
              <a:buChar char="•"/>
              <a:defRPr/>
            </a:pPr>
            <a:r>
              <a:rPr lang="en-US" sz="2000" kern="0" dirty="0">
                <a:latin typeface="Arial" panose="020B0604020202020204" pitchFamily="34" charset="0"/>
                <a:cs typeface="Arial" panose="020B0604020202020204" pitchFamily="34" charset="0"/>
              </a:rPr>
              <a:t>Sovereign responsibility of NTWCs/TWFPs to provide warnings, watches, and advisories to their citizens</a:t>
            </a:r>
          </a:p>
          <a:p>
            <a:pPr marL="285750" indent="-285750">
              <a:lnSpc>
                <a:spcPct val="120000"/>
              </a:lnSpc>
              <a:spcBef>
                <a:spcPts val="0"/>
              </a:spcBef>
              <a:spcAft>
                <a:spcPts val="0"/>
              </a:spcAft>
              <a:buFont typeface="Arial" panose="020B0604020202020204" pitchFamily="34" charset="0"/>
              <a:buChar char="•"/>
              <a:defRPr/>
            </a:pPr>
            <a:r>
              <a:rPr lang="en-US" sz="2000" kern="0" dirty="0">
                <a:latin typeface="Arial" panose="020B0604020202020204" pitchFamily="34" charset="0"/>
                <a:cs typeface="Arial" panose="020B0604020202020204" pitchFamily="34" charset="0"/>
              </a:rPr>
              <a:t>Seismic &amp; Sea Level Observing networks, models, computational, communication facilities, DSS and SOPs</a:t>
            </a:r>
          </a:p>
          <a:p>
            <a:pPr marL="285750" indent="-285750">
              <a:lnSpc>
                <a:spcPct val="120000"/>
              </a:lnSpc>
              <a:spcBef>
                <a:spcPts val="0"/>
              </a:spcBef>
              <a:spcAft>
                <a:spcPts val="0"/>
              </a:spcAft>
              <a:buFont typeface="Arial" panose="020B0604020202020204" pitchFamily="34" charset="0"/>
              <a:buChar char="•"/>
              <a:defRPr/>
            </a:pPr>
            <a:r>
              <a:rPr lang="en-US" sz="2000" kern="0" dirty="0">
                <a:latin typeface="Arial" panose="020B0604020202020204" pitchFamily="34" charset="0"/>
                <a:cs typeface="Arial" panose="020B0604020202020204" pitchFamily="34" charset="0"/>
              </a:rPr>
              <a:t>Tsunami Ready</a:t>
            </a:r>
          </a:p>
          <a:p>
            <a:pPr marL="285750" indent="-285750">
              <a:lnSpc>
                <a:spcPct val="120000"/>
              </a:lnSpc>
              <a:spcBef>
                <a:spcPts val="0"/>
              </a:spcBef>
              <a:spcAft>
                <a:spcPts val="0"/>
              </a:spcAft>
              <a:buFont typeface="Arial" panose="020B0604020202020204" pitchFamily="34" charset="0"/>
              <a:buChar char="•"/>
              <a:defRPr/>
            </a:pPr>
            <a:r>
              <a:rPr lang="en-US" sz="2000" kern="0" dirty="0">
                <a:latin typeface="Arial" panose="020B0604020202020204" pitchFamily="34" charset="0"/>
                <a:cs typeface="Arial" panose="020B0604020202020204" pitchFamily="34" charset="0"/>
              </a:rPr>
              <a:t>Successfully monitored and issued warnings for several events</a:t>
            </a:r>
          </a:p>
          <a:p>
            <a:pPr marL="0" indent="0">
              <a:lnSpc>
                <a:spcPct val="120000"/>
              </a:lnSpc>
              <a:spcBef>
                <a:spcPts val="0"/>
              </a:spcBef>
              <a:spcAft>
                <a:spcPts val="0"/>
              </a:spcAft>
              <a:buNone/>
              <a:defRPr/>
            </a:pPr>
            <a:r>
              <a:rPr lang="en-US" sz="2000" b="1" dirty="0">
                <a:solidFill>
                  <a:srgbClr val="FFFF00"/>
                </a:solidFill>
                <a:latin typeface="Arial" panose="020B0604020202020204" pitchFamily="34" charset="0"/>
                <a:cs typeface="Arial" panose="020B0604020202020204" pitchFamily="34" charset="0"/>
              </a:rPr>
              <a:t>Several challenges evidenced from recent events</a:t>
            </a:r>
          </a:p>
          <a:p>
            <a:pPr marL="285750" lvl="0" indent="-285750" fontAlgn="auto">
              <a:lnSpc>
                <a:spcPct val="120000"/>
              </a:lnSpc>
              <a:spcBef>
                <a:spcPts val="0"/>
              </a:spcBef>
              <a:spcAft>
                <a:spcPts val="0"/>
              </a:spcAft>
              <a:buFont typeface="Arial" panose="020B0604020202020204" pitchFamily="34" charset="0"/>
              <a:buChar char="•"/>
              <a:defRPr/>
            </a:pPr>
            <a:r>
              <a:rPr lang="en-US" sz="2000" dirty="0">
                <a:latin typeface="Arial" panose="020B0604020202020204" pitchFamily="34" charset="0"/>
                <a:cs typeface="Arial" panose="020B0604020202020204" pitchFamily="34" charset="0"/>
              </a:rPr>
              <a:t>Tsunami warning is race against time</a:t>
            </a:r>
            <a:r>
              <a:rPr lang="en-US" sz="2000" b="1" dirty="0">
                <a:solidFill>
                  <a:srgbClr val="FF0000"/>
                </a:solidFill>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Uncertainties in tsunami warning</a:t>
            </a:r>
          </a:p>
          <a:p>
            <a:pPr marL="285750" indent="-285750" fontAlgn="auto">
              <a:lnSpc>
                <a:spcPct val="120000"/>
              </a:lnSpc>
              <a:spcBef>
                <a:spcPts val="0"/>
              </a:spcBef>
              <a:spcAft>
                <a:spcPts val="0"/>
              </a:spcAft>
              <a:buFont typeface="Arial" panose="020B0604020202020204" pitchFamily="34" charset="0"/>
              <a:buChar char="•"/>
              <a:defRPr/>
            </a:pPr>
            <a:r>
              <a:rPr lang="en-US" sz="2000" kern="0" dirty="0">
                <a:latin typeface="Arial" panose="020B0604020202020204" pitchFamily="34" charset="0"/>
                <a:cs typeface="Arial" panose="020B0604020202020204" pitchFamily="34" charset="0"/>
              </a:rPr>
              <a:t>Gaps in Warning and Response capabilities, specially for non-seismic and near-field sources</a:t>
            </a:r>
          </a:p>
          <a:p>
            <a:pPr marL="285750" indent="-285750" fontAlgn="auto">
              <a:lnSpc>
                <a:spcPct val="120000"/>
              </a:lnSpc>
              <a:spcBef>
                <a:spcPts val="0"/>
              </a:spcBef>
              <a:spcAft>
                <a:spcPts val="0"/>
              </a:spcAft>
              <a:buFont typeface="Arial" panose="020B0604020202020204" pitchFamily="34" charset="0"/>
              <a:buChar char="•"/>
              <a:defRPr/>
            </a:pPr>
            <a:r>
              <a:rPr lang="en-US" sz="2000" kern="0" dirty="0">
                <a:latin typeface="Arial" panose="020B0604020202020204" pitchFamily="34" charset="0"/>
                <a:cs typeface="Arial" panose="020B0604020202020204" pitchFamily="34" charset="0"/>
              </a:rPr>
              <a:t>Gaps in SOPs and Early Warning Chains</a:t>
            </a:r>
          </a:p>
          <a:p>
            <a:pPr marL="285750" indent="-285750" fontAlgn="auto">
              <a:lnSpc>
                <a:spcPct val="120000"/>
              </a:lnSpc>
              <a:spcBef>
                <a:spcPts val="0"/>
              </a:spcBef>
              <a:spcAft>
                <a:spcPts val="0"/>
              </a:spcAft>
              <a:buFont typeface="Arial" panose="020B0604020202020204" pitchFamily="34" charset="0"/>
              <a:buChar char="•"/>
              <a:defRPr/>
            </a:pPr>
            <a:r>
              <a:rPr lang="en-US" sz="2000" kern="0" dirty="0">
                <a:latin typeface="Arial" panose="020B0604020202020204" pitchFamily="34" charset="0"/>
                <a:cs typeface="Arial" panose="020B0604020202020204" pitchFamily="34" charset="0"/>
              </a:rPr>
              <a:t>Gaps in preparedness &amp; response</a:t>
            </a:r>
            <a:endParaRPr lang="en-US" altLang="en-US" sz="2000" dirty="0">
              <a:latin typeface="Arial" panose="020B0604020202020204" pitchFamily="34" charset="0"/>
              <a:cs typeface="Arial" panose="020B0604020202020204" pitchFamily="34" charset="0"/>
            </a:endParaRPr>
          </a:p>
          <a:p>
            <a:pPr>
              <a:lnSpc>
                <a:spcPct val="120000"/>
              </a:lnSpc>
              <a:spcAft>
                <a:spcPts val="900"/>
              </a:spcAft>
            </a:pPr>
            <a:endParaRPr lang="en-US" altLang="en-US" sz="3200" dirty="0"/>
          </a:p>
        </p:txBody>
      </p:sp>
      <p:sp>
        <p:nvSpPr>
          <p:cNvPr id="145412" name="Text Box 5"/>
          <p:cNvSpPr txBox="1">
            <a:spLocks noChangeArrowheads="1"/>
          </p:cNvSpPr>
          <p:nvPr/>
        </p:nvSpPr>
        <p:spPr bwMode="auto">
          <a:xfrm>
            <a:off x="2209800" y="5048071"/>
            <a:ext cx="1385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9" rIns="68579">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dirty="0">
              <a:solidFill>
                <a:srgbClr val="000000"/>
              </a:solidFill>
            </a:endParaRPr>
          </a:p>
        </p:txBody>
      </p:sp>
      <p:grpSp>
        <p:nvGrpSpPr>
          <p:cNvPr id="3" name="Group 2"/>
          <p:cNvGrpSpPr/>
          <p:nvPr/>
        </p:nvGrpSpPr>
        <p:grpSpPr>
          <a:xfrm>
            <a:off x="341302" y="656014"/>
            <a:ext cx="5544616" cy="2772986"/>
            <a:chOff x="3522445" y="684532"/>
            <a:chExt cx="5544616" cy="2772986"/>
          </a:xfrm>
        </p:grpSpPr>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2445" y="692696"/>
              <a:ext cx="5544616" cy="2764822"/>
            </a:xfrm>
            <a:prstGeom prst="rect">
              <a:avLst/>
            </a:prstGeom>
            <a:noFill/>
            <a:ln w="222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4"/>
            <p:cNvSpPr>
              <a:spLocks noChangeArrowheads="1"/>
            </p:cNvSpPr>
            <p:nvPr/>
          </p:nvSpPr>
          <p:spPr bwMode="auto">
            <a:xfrm>
              <a:off x="3527619" y="684532"/>
              <a:ext cx="2052493" cy="461665"/>
            </a:xfrm>
            <a:prstGeom prst="rect">
              <a:avLst/>
            </a:prstGeom>
            <a:noFill/>
            <a:ln w="19050">
              <a:noFill/>
              <a:miter lim="800000"/>
              <a:headEnd/>
              <a:tailEnd/>
            </a:ln>
            <a:effectLst/>
          </p:spPr>
          <p:txBody>
            <a:bodyPr wrap="square">
              <a:spAutoFit/>
            </a:bodyPr>
            <a:lstStyle/>
            <a:p>
              <a:pPr lvl="0" algn="ctr" eaLnBrk="1" hangingPunct="1">
                <a:defRPr/>
              </a:pPr>
              <a:r>
                <a:rPr lang="en-US" altLang="en-US" sz="800" dirty="0">
                  <a:solidFill>
                    <a:srgbClr val="000000"/>
                  </a:solidFill>
                </a:rPr>
                <a:t>~230,000 Causalities</a:t>
              </a:r>
            </a:p>
            <a:p>
              <a:pPr algn="ctr" defTabSz="914400" fontAlgn="base">
                <a:spcBef>
                  <a:spcPct val="0"/>
                </a:spcBef>
                <a:spcAft>
                  <a:spcPct val="0"/>
                </a:spcAft>
                <a:defRPr/>
              </a:pPr>
              <a:r>
                <a:rPr lang="en-US" altLang="en-US" sz="800" dirty="0">
                  <a:solidFill>
                    <a:srgbClr val="000000"/>
                  </a:solidFill>
                </a:rPr>
                <a:t>Over 1.6 people million displaced</a:t>
              </a:r>
            </a:p>
            <a:p>
              <a:pPr algn="ctr" defTabSz="914400" fontAlgn="base">
                <a:spcBef>
                  <a:spcPct val="0"/>
                </a:spcBef>
                <a:spcAft>
                  <a:spcPct val="0"/>
                </a:spcAft>
                <a:defRPr/>
              </a:pPr>
              <a:r>
                <a:rPr lang="en-US" altLang="en-US" sz="800" dirty="0">
                  <a:solidFill>
                    <a:srgbClr val="000000"/>
                  </a:solidFill>
                </a:rPr>
                <a:t>Estimated economic losses of $14 billion</a:t>
              </a:r>
            </a:p>
          </p:txBody>
        </p:sp>
      </p:grpSp>
      <p:pic>
        <p:nvPicPr>
          <p:cNvPr id="5" name="Content Placeholder 8">
            <a:extLst>
              <a:ext uri="{FF2B5EF4-FFF2-40B4-BE49-F238E27FC236}">
                <a16:creationId xmlns:a16="http://schemas.microsoft.com/office/drawing/2014/main" id="{0B6D3DEB-835D-8D47-273A-71CED7ABC294}"/>
              </a:ext>
            </a:extLst>
          </p:cNvPr>
          <p:cNvPicPr>
            <a:picLocks noChangeAspect="1"/>
          </p:cNvPicPr>
          <p:nvPr/>
        </p:nvPicPr>
        <p:blipFill rotWithShape="1">
          <a:blip r:embed="rId4"/>
          <a:srcRect l="3396" t="20114" r="4268" b="12189"/>
          <a:stretch/>
        </p:blipFill>
        <p:spPr>
          <a:xfrm>
            <a:off x="341302" y="3901280"/>
            <a:ext cx="5544616" cy="2814313"/>
          </a:xfrm>
          <a:prstGeom prst="rect">
            <a:avLst/>
          </a:prstGeom>
        </p:spPr>
      </p:pic>
      <p:pic>
        <p:nvPicPr>
          <p:cNvPr id="6" name="Picture 5">
            <a:extLst>
              <a:ext uri="{FF2B5EF4-FFF2-40B4-BE49-F238E27FC236}">
                <a16:creationId xmlns:a16="http://schemas.microsoft.com/office/drawing/2014/main" id="{3793DD2E-2652-ECC9-0465-B9C901465D0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328223" y="5535234"/>
            <a:ext cx="1752933" cy="1180359"/>
          </a:xfrm>
          <a:prstGeom prst="rect">
            <a:avLst/>
          </a:prstGeom>
        </p:spPr>
      </p:pic>
      <p:sp>
        <p:nvSpPr>
          <p:cNvPr id="7" name="Title 1">
            <a:extLst>
              <a:ext uri="{FF2B5EF4-FFF2-40B4-BE49-F238E27FC236}">
                <a16:creationId xmlns:a16="http://schemas.microsoft.com/office/drawing/2014/main" id="{B43912C9-94CA-B036-AE13-BF187A6132F7}"/>
              </a:ext>
            </a:extLst>
          </p:cNvPr>
          <p:cNvSpPr txBox="1">
            <a:spLocks/>
          </p:cNvSpPr>
          <p:nvPr/>
        </p:nvSpPr>
        <p:spPr>
          <a:xfrm>
            <a:off x="0" y="42269"/>
            <a:ext cx="12192000" cy="663364"/>
          </a:xfrm>
          <a:prstGeom prst="rect">
            <a:avLst/>
          </a:prstGeom>
        </p:spPr>
        <p:txBody>
          <a:bodyP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gn="ctr"/>
            <a:r>
              <a:rPr lang="en-US" sz="3200" b="1" cap="none" dirty="0">
                <a:solidFill>
                  <a:schemeClr val="tx1"/>
                </a:solidFill>
                <a:latin typeface="Gill Sans Nova" panose="020B0602020104020203" pitchFamily="34" charset="0"/>
              </a:rPr>
              <a:t>Global Tsunami Warning Systems</a:t>
            </a:r>
          </a:p>
        </p:txBody>
      </p:sp>
    </p:spTree>
    <p:extLst>
      <p:ext uri="{BB962C8B-B14F-4D97-AF65-F5344CB8AC3E}">
        <p14:creationId xmlns:p14="http://schemas.microsoft.com/office/powerpoint/2010/main" val="3516669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aphicFrame>
        <p:nvGraphicFramePr>
          <p:cNvPr id="8" name="Table 6">
            <a:extLst>
              <a:ext uri="{FF2B5EF4-FFF2-40B4-BE49-F238E27FC236}">
                <a16:creationId xmlns:a16="http://schemas.microsoft.com/office/drawing/2014/main" id="{0DB8DDE8-1281-70C0-01C3-A70850F9C602}"/>
              </a:ext>
            </a:extLst>
          </p:cNvPr>
          <p:cNvGraphicFramePr>
            <a:graphicFrameLocks noGrp="1"/>
          </p:cNvGraphicFramePr>
          <p:nvPr>
            <p:extLst>
              <p:ext uri="{D42A27DB-BD31-4B8C-83A1-F6EECF244321}">
                <p14:modId xmlns:p14="http://schemas.microsoft.com/office/powerpoint/2010/main" val="1214630859"/>
              </p:ext>
            </p:extLst>
          </p:nvPr>
        </p:nvGraphicFramePr>
        <p:xfrm>
          <a:off x="186432" y="754601"/>
          <a:ext cx="11819136" cy="3129321"/>
        </p:xfrm>
        <a:graphic>
          <a:graphicData uri="http://schemas.openxmlformats.org/drawingml/2006/table">
            <a:tbl>
              <a:tblPr firstRow="1" bandRow="1">
                <a:tableStyleId>{5940675A-B579-460E-94D1-54222C63F5DA}</a:tableStyleId>
              </a:tblPr>
              <a:tblGrid>
                <a:gridCol w="3493215">
                  <a:extLst>
                    <a:ext uri="{9D8B030D-6E8A-4147-A177-3AD203B41FA5}">
                      <a16:colId xmlns:a16="http://schemas.microsoft.com/office/drawing/2014/main" val="4289761778"/>
                    </a:ext>
                  </a:extLst>
                </a:gridCol>
                <a:gridCol w="6184789">
                  <a:extLst>
                    <a:ext uri="{9D8B030D-6E8A-4147-A177-3AD203B41FA5}">
                      <a16:colId xmlns:a16="http://schemas.microsoft.com/office/drawing/2014/main" val="2177450888"/>
                    </a:ext>
                  </a:extLst>
                </a:gridCol>
                <a:gridCol w="2141132">
                  <a:extLst>
                    <a:ext uri="{9D8B030D-6E8A-4147-A177-3AD203B41FA5}">
                      <a16:colId xmlns:a16="http://schemas.microsoft.com/office/drawing/2014/main" val="3639350868"/>
                    </a:ext>
                  </a:extLst>
                </a:gridCol>
              </a:tblGrid>
              <a:tr h="278333">
                <a:tc gridSpan="3">
                  <a:txBody>
                    <a:bodyPr/>
                    <a:lstStyle/>
                    <a:p>
                      <a:pPr algn="ctr"/>
                      <a:r>
                        <a:rPr lang="en-US" sz="2000" b="1" dirty="0">
                          <a:solidFill>
                            <a:srgbClr val="FFFF00"/>
                          </a:solidFill>
                          <a:latin typeface="Gill Sans Nova" panose="020B0602020104020203" pitchFamily="34" charset="0"/>
                        </a:rPr>
                        <a:t>SMART</a:t>
                      </a:r>
                    </a:p>
                  </a:txBody>
                  <a:tcPr>
                    <a:solidFill>
                      <a:srgbClr val="00B0F0"/>
                    </a:solidFill>
                  </a:tcPr>
                </a:tc>
                <a:tc hMerge="1">
                  <a:txBody>
                    <a:bodyPr/>
                    <a:lstStyle/>
                    <a:p>
                      <a:endParaRPr lang="en-IN"/>
                    </a:p>
                  </a:txBody>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919730937"/>
                  </a:ext>
                </a:extLst>
              </a:tr>
              <a:tr h="651504">
                <a:tc rowSpan="3">
                  <a:txBody>
                    <a:bodyPr/>
                    <a:lstStyle/>
                    <a:p>
                      <a:pPr algn="just"/>
                      <a:r>
                        <a:rPr lang="en-US" sz="1600" dirty="0">
                          <a:solidFill>
                            <a:schemeClr val="tx1"/>
                          </a:solidFill>
                          <a:latin typeface="Gill Sans Nova" panose="020B0602020104020203" pitchFamily="34" charset="0"/>
                        </a:rPr>
                        <a:t>Current networks (S-net, DONET) are targeting very limited seismic source zones; </a:t>
                      </a:r>
                      <a:r>
                        <a:rPr lang="en-US" sz="1600" dirty="0">
                          <a:solidFill>
                            <a:srgbClr val="C00000"/>
                          </a:solidFill>
                          <a:latin typeface="Gill Sans Nova" panose="020B0602020104020203" pitchFamily="34" charset="0"/>
                        </a:rPr>
                        <a:t>Lack of adequate network </a:t>
                      </a:r>
                      <a:r>
                        <a:rPr lang="en-US" sz="1600" dirty="0">
                          <a:solidFill>
                            <a:schemeClr val="tx1"/>
                          </a:solidFill>
                          <a:latin typeface="Gill Sans Nova" panose="020B0602020104020203" pitchFamily="34" charset="0"/>
                        </a:rPr>
                        <a:t>for detecting large non-seismic tsunami before arrival to coastal area; </a:t>
                      </a:r>
                      <a:r>
                        <a:rPr lang="en-US" sz="1600" kern="1200" dirty="0">
                          <a:solidFill>
                            <a:srgbClr val="C00000"/>
                          </a:solidFill>
                          <a:latin typeface="Gill Sans Nova" panose="020B0602020104020203" pitchFamily="34" charset="0"/>
                          <a:ea typeface="+mn-ea"/>
                          <a:cs typeface="+mn-cs"/>
                        </a:rPr>
                        <a:t>Currently not used for operational tsunami warnin</a:t>
                      </a:r>
                      <a:r>
                        <a:rPr lang="en-US" sz="1600" dirty="0">
                          <a:solidFill>
                            <a:schemeClr val="tx1"/>
                          </a:solidFill>
                          <a:latin typeface="Gill Sans Nova" panose="020B0602020104020203" pitchFamily="34" charset="0"/>
                        </a:rPr>
                        <a:t>g; </a:t>
                      </a:r>
                      <a:r>
                        <a:rPr lang="en-US" sz="1600" kern="1200" dirty="0">
                          <a:solidFill>
                            <a:srgbClr val="C00000"/>
                          </a:solidFill>
                          <a:latin typeface="Gill Sans Nova" panose="020B0602020104020203" pitchFamily="34" charset="0"/>
                          <a:ea typeface="+mn-ea"/>
                          <a:cs typeface="+mn-cs"/>
                        </a:rPr>
                        <a:t>Industry dependencies </a:t>
                      </a:r>
                      <a:r>
                        <a:rPr lang="en-US" sz="1600" dirty="0">
                          <a:solidFill>
                            <a:schemeClr val="tx1"/>
                          </a:solidFill>
                          <a:latin typeface="Gill Sans Nova" panose="020B0602020104020203" pitchFamily="34" charset="0"/>
                        </a:rPr>
                        <a:t>related to deployment locations, repeater design, </a:t>
                      </a:r>
                      <a:r>
                        <a:rPr lang="en-US" sz="1600" dirty="0" err="1">
                          <a:solidFill>
                            <a:schemeClr val="tx1"/>
                          </a:solidFill>
                          <a:latin typeface="Gill Sans Nova" panose="020B0602020104020203" pitchFamily="34" charset="0"/>
                        </a:rPr>
                        <a:t>etc</a:t>
                      </a:r>
                      <a:r>
                        <a:rPr lang="en-US" sz="1600" dirty="0">
                          <a:solidFill>
                            <a:schemeClr val="tx1"/>
                          </a:solidFill>
                          <a:latin typeface="Gill Sans Nova" panose="020B0602020104020203" pitchFamily="34" charset="0"/>
                        </a:rPr>
                        <a:t>; Significant upfront cost;</a:t>
                      </a:r>
                    </a:p>
                    <a:p>
                      <a:pPr algn="just"/>
                      <a:endParaRPr lang="en-US" sz="1600" dirty="0">
                        <a:solidFill>
                          <a:schemeClr val="tx1"/>
                        </a:solidFill>
                        <a:latin typeface="Gill Sans Nova" panose="020B0602020104020203" pitchFamily="34" charset="0"/>
                      </a:endParaRPr>
                    </a:p>
                  </a:txBody>
                  <a:tcPr/>
                </a:tc>
                <a:tc>
                  <a:txBody>
                    <a:bodyPr/>
                    <a:lstStyle/>
                    <a:p>
                      <a:pPr algn="just"/>
                      <a:r>
                        <a:rPr lang="en-US" sz="1600" dirty="0">
                          <a:solidFill>
                            <a:schemeClr val="tx1"/>
                          </a:solidFill>
                          <a:latin typeface="Gill Sans Nova" panose="020B0602020104020203" pitchFamily="34" charset="0"/>
                        </a:rPr>
                        <a:t>Design a </a:t>
                      </a:r>
                      <a:r>
                        <a:rPr lang="en-US" sz="1600" dirty="0">
                          <a:solidFill>
                            <a:srgbClr val="C00000"/>
                          </a:solidFill>
                          <a:latin typeface="Gill Sans Nova" panose="020B0602020104020203" pitchFamily="34" charset="0"/>
                        </a:rPr>
                        <a:t>global optimal network of SMART cables </a:t>
                      </a:r>
                      <a:r>
                        <a:rPr lang="en-US" sz="1600" dirty="0">
                          <a:solidFill>
                            <a:schemeClr val="tx1"/>
                          </a:solidFill>
                          <a:latin typeface="Gill Sans Nova" panose="020B0602020104020203" pitchFamily="34" charset="0"/>
                        </a:rPr>
                        <a:t>that can provide the capability for direct detection of tsunami wave fields from all sources in reasonable time for tsunami warning and other ocean applications</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In all ICGs by 2023</a:t>
                      </a:r>
                      <a:endParaRPr lang="en-IN" sz="1600" dirty="0">
                        <a:solidFill>
                          <a:schemeClr val="tx1"/>
                        </a:solidFill>
                        <a:latin typeface="Gill Sans Nova" panose="020B0602020104020203"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75457960"/>
                  </a:ext>
                </a:extLst>
              </a:tr>
              <a:tr h="974167">
                <a:tc vMerge="1">
                  <a:txBody>
                    <a:bodyPr/>
                    <a:lstStyle/>
                    <a:p>
                      <a:pPr algn="just"/>
                      <a:endParaRPr lang="en-US" sz="1600" dirty="0">
                        <a:solidFill>
                          <a:schemeClr val="tx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Technical solutions for production of Commercially Off The Shelf (COTS) </a:t>
                      </a:r>
                      <a:r>
                        <a:rPr lang="en-US" sz="1600" dirty="0">
                          <a:solidFill>
                            <a:schemeClr val="tx1"/>
                          </a:solidFill>
                          <a:latin typeface="Gill Sans Nova" panose="020B0602020104020203" pitchFamily="34" charset="0"/>
                        </a:rPr>
                        <a:t>repeaters, sensors and allied components to be deployed on SMART cables that meet the purpose of tsunami warning and other ocean Applications</a:t>
                      </a:r>
                      <a:endParaRPr lang="en-IN" sz="2000"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Pilot Implementation by 2024</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3671447825"/>
                  </a:ext>
                </a:extLst>
              </a:tr>
              <a:tr h="843321">
                <a:tc vMerge="1">
                  <a:txBody>
                    <a:bodyPr/>
                    <a:lstStyle/>
                    <a:p>
                      <a:pPr algn="just"/>
                      <a:endParaRPr lang="en-US" sz="1400" dirty="0">
                        <a:solidFill>
                          <a:schemeClr val="tx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Advocacy with all stakeholders </a:t>
                      </a:r>
                      <a:r>
                        <a:rPr lang="en-US" sz="1600" dirty="0">
                          <a:solidFill>
                            <a:schemeClr val="tx1"/>
                          </a:solidFill>
                          <a:latin typeface="Gill Sans Nova" panose="020B0602020104020203" pitchFamily="34" charset="0"/>
                        </a:rPr>
                        <a:t>including Private Industry, Intergovernmental </a:t>
                      </a:r>
                      <a:r>
                        <a:rPr lang="en-US" sz="1600" dirty="0" err="1">
                          <a:solidFill>
                            <a:schemeClr val="tx1"/>
                          </a:solidFill>
                          <a:latin typeface="Gill Sans Nova" panose="020B0602020104020203" pitchFamily="34" charset="0"/>
                        </a:rPr>
                        <a:t>organisations</a:t>
                      </a:r>
                      <a:r>
                        <a:rPr lang="en-US" sz="1600" dirty="0">
                          <a:solidFill>
                            <a:schemeClr val="tx1"/>
                          </a:solidFill>
                          <a:latin typeface="Gill Sans Nova" panose="020B0602020104020203" pitchFamily="34" charset="0"/>
                        </a:rPr>
                        <a:t> and Scientific Expert Teams for rapid development and implementation of SMART cables</a:t>
                      </a:r>
                      <a:endParaRPr lang="en-IN" sz="2000"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Ongoing in all ICGs </a:t>
                      </a: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840181160"/>
                  </a:ext>
                </a:extLst>
              </a:tr>
            </a:tbl>
          </a:graphicData>
        </a:graphic>
      </p:graphicFrame>
      <p:graphicFrame>
        <p:nvGraphicFramePr>
          <p:cNvPr id="3" name="Table 6">
            <a:extLst>
              <a:ext uri="{FF2B5EF4-FFF2-40B4-BE49-F238E27FC236}">
                <a16:creationId xmlns:a16="http://schemas.microsoft.com/office/drawing/2014/main" id="{22D3E577-1420-2F40-E510-270D669C37C9}"/>
              </a:ext>
            </a:extLst>
          </p:cNvPr>
          <p:cNvGraphicFramePr>
            <a:graphicFrameLocks noGrp="1"/>
          </p:cNvGraphicFramePr>
          <p:nvPr>
            <p:extLst>
              <p:ext uri="{D42A27DB-BD31-4B8C-83A1-F6EECF244321}">
                <p14:modId xmlns:p14="http://schemas.microsoft.com/office/powerpoint/2010/main" val="3583077036"/>
              </p:ext>
            </p:extLst>
          </p:nvPr>
        </p:nvGraphicFramePr>
        <p:xfrm>
          <a:off x="186430" y="3919938"/>
          <a:ext cx="11819137" cy="2499360"/>
        </p:xfrm>
        <a:graphic>
          <a:graphicData uri="http://schemas.openxmlformats.org/drawingml/2006/table">
            <a:tbl>
              <a:tblPr firstRow="1" bandRow="1">
                <a:tableStyleId>{5940675A-B579-460E-94D1-54222C63F5DA}</a:tableStyleId>
              </a:tblPr>
              <a:tblGrid>
                <a:gridCol w="3512734">
                  <a:extLst>
                    <a:ext uri="{9D8B030D-6E8A-4147-A177-3AD203B41FA5}">
                      <a16:colId xmlns:a16="http://schemas.microsoft.com/office/drawing/2014/main" val="4289761778"/>
                    </a:ext>
                  </a:extLst>
                </a:gridCol>
                <a:gridCol w="6151418">
                  <a:extLst>
                    <a:ext uri="{9D8B030D-6E8A-4147-A177-3AD203B41FA5}">
                      <a16:colId xmlns:a16="http://schemas.microsoft.com/office/drawing/2014/main" val="2633107024"/>
                    </a:ext>
                  </a:extLst>
                </a:gridCol>
                <a:gridCol w="2154985">
                  <a:extLst>
                    <a:ext uri="{9D8B030D-6E8A-4147-A177-3AD203B41FA5}">
                      <a16:colId xmlns:a16="http://schemas.microsoft.com/office/drawing/2014/main" val="3639350868"/>
                    </a:ext>
                  </a:extLst>
                </a:gridCol>
              </a:tblGrid>
              <a:tr h="581641">
                <a:tc gridSpan="3">
                  <a:txBody>
                    <a:bodyPr/>
                    <a:lstStyle/>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r>
                        <a:rPr kumimoji="0" lang="en-US" sz="20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Other future potential observing technologies (Coastal Radars, Altimeters, Infrasound &amp; TEC Measurements, etc.)</a:t>
                      </a:r>
                    </a:p>
                  </a:txBody>
                  <a:tcPr>
                    <a:solidFill>
                      <a:srgbClr val="00B0F0"/>
                    </a:solidFill>
                  </a:tcPr>
                </a:tc>
                <a:tc hMerge="1">
                  <a:txBody>
                    <a:bodyPr/>
                    <a:lstStyle/>
                    <a:p>
                      <a:pPr algn="ctr"/>
                      <a:endParaRPr lang="en-IN" dirty="0">
                        <a:solidFill>
                          <a:schemeClr val="tx1"/>
                        </a:solidFill>
                        <a:latin typeface="Gill Sans Nova" panose="020B0602020104020203" pitchFamily="34" charset="0"/>
                      </a:endParaRPr>
                    </a:p>
                  </a:txBody>
                  <a:tcPr>
                    <a:solidFill>
                      <a:srgbClr val="00B0F0"/>
                    </a:solidFill>
                  </a:tcPr>
                </a:tc>
                <a:tc hMerge="1">
                  <a:txBody>
                    <a:bodyPr/>
                    <a:lstStyle/>
                    <a:p>
                      <a:pPr algn="ctr"/>
                      <a:endParaRPr lang="en-IN" dirty="0">
                        <a:solidFill>
                          <a:schemeClr val="tx1"/>
                        </a:solidFill>
                        <a:latin typeface="Gill Sans Nova" panose="020B0602020104020203" pitchFamily="34" charset="0"/>
                      </a:endParaRPr>
                    </a:p>
                  </a:txBody>
                  <a:tcPr>
                    <a:solidFill>
                      <a:srgbClr val="00B0F0"/>
                    </a:solidFill>
                  </a:tcPr>
                </a:tc>
                <a:extLst>
                  <a:ext uri="{0D108BD9-81ED-4DB2-BD59-A6C34878D82A}">
                    <a16:rowId xmlns:a16="http://schemas.microsoft.com/office/drawing/2014/main" val="3998431329"/>
                  </a:ext>
                </a:extLst>
              </a:tr>
              <a:tr h="328754">
                <a:tc>
                  <a:txBody>
                    <a:bodyPr/>
                    <a:lstStyle/>
                    <a:p>
                      <a:pPr algn="ctr"/>
                      <a:r>
                        <a:rPr lang="en-IN" sz="2000" dirty="0">
                          <a:solidFill>
                            <a:schemeClr val="tx1"/>
                          </a:solidFill>
                          <a:latin typeface="Gill Sans Nova" panose="020B0602020104020203" pitchFamily="34" charset="0"/>
                        </a:rPr>
                        <a:t>Challenges </a:t>
                      </a:r>
                    </a:p>
                  </a:txBody>
                  <a:tcPr>
                    <a:solidFill>
                      <a:srgbClr val="00B0F0"/>
                    </a:solidFill>
                  </a:tcPr>
                </a:tc>
                <a:tc>
                  <a:txBody>
                    <a:bodyPr/>
                    <a:lstStyle/>
                    <a:p>
                      <a:pPr algn="ctr"/>
                      <a:r>
                        <a:rPr lang="en-IN" sz="2000" dirty="0">
                          <a:solidFill>
                            <a:schemeClr val="tx1"/>
                          </a:solidFill>
                          <a:latin typeface="Gill Sans Nova" panose="020B0602020104020203" pitchFamily="34" charset="0"/>
                        </a:rPr>
                        <a:t>Solutions </a:t>
                      </a:r>
                    </a:p>
                  </a:txBody>
                  <a:tcPr>
                    <a:solidFill>
                      <a:srgbClr val="00B0F0"/>
                    </a:solidFill>
                  </a:tcPr>
                </a:tc>
                <a:tc>
                  <a:txBody>
                    <a:bodyPr/>
                    <a:lstStyle/>
                    <a:p>
                      <a:pPr algn="ctr"/>
                      <a:r>
                        <a:rPr lang="en-IN" sz="2000" dirty="0">
                          <a:solidFill>
                            <a:schemeClr val="tx1"/>
                          </a:solidFill>
                          <a:latin typeface="Gill Sans Nova" panose="020B0602020104020203" pitchFamily="34" charset="0"/>
                        </a:rPr>
                        <a:t>Goals</a:t>
                      </a:r>
                    </a:p>
                  </a:txBody>
                  <a:tcPr>
                    <a:solidFill>
                      <a:srgbClr val="00B0F0"/>
                    </a:solidFill>
                  </a:tcPr>
                </a:tc>
                <a:extLst>
                  <a:ext uri="{0D108BD9-81ED-4DB2-BD59-A6C34878D82A}">
                    <a16:rowId xmlns:a16="http://schemas.microsoft.com/office/drawing/2014/main" val="768700650"/>
                  </a:ext>
                </a:extLst>
              </a:tr>
              <a:tr h="682796">
                <a:tc rowSpan="2">
                  <a:txBody>
                    <a:bodyPr/>
                    <a:lstStyle/>
                    <a:p>
                      <a:pPr algn="just"/>
                      <a:r>
                        <a:rPr lang="en-US" sz="1600" dirty="0">
                          <a:solidFill>
                            <a:srgbClr val="C00000"/>
                          </a:solidFill>
                          <a:latin typeface="Gill Sans Nova" panose="020B0602020104020203" pitchFamily="34" charset="0"/>
                        </a:rPr>
                        <a:t>Challenges with network coverage</a:t>
                      </a:r>
                      <a:r>
                        <a:rPr lang="en-US" sz="1600" dirty="0">
                          <a:solidFill>
                            <a:schemeClr val="tx1"/>
                          </a:solidFill>
                          <a:latin typeface="Gill Sans Nova" panose="020B0602020104020203" pitchFamily="34" charset="0"/>
                        </a:rPr>
                        <a:t>, data latency, accuracy, data analysis methodologies for implementation in operational tsunami warning</a:t>
                      </a:r>
                    </a:p>
                  </a:txBody>
                  <a:tcPr/>
                </a:tc>
                <a:tc>
                  <a:txBody>
                    <a:bodyPr/>
                    <a:lstStyle/>
                    <a:p>
                      <a:pPr algn="just"/>
                      <a:r>
                        <a:rPr lang="en-US" sz="1600" dirty="0">
                          <a:solidFill>
                            <a:srgbClr val="C00000"/>
                          </a:solidFill>
                          <a:latin typeface="Gill Sans Nova" panose="020B0602020104020203" pitchFamily="34" charset="0"/>
                        </a:rPr>
                        <a:t>Promotion of Research &amp; Development </a:t>
                      </a:r>
                      <a:r>
                        <a:rPr lang="en-US" sz="1600" dirty="0">
                          <a:solidFill>
                            <a:schemeClr val="tx1"/>
                          </a:solidFill>
                          <a:latin typeface="Gill Sans Nova" panose="020B0602020104020203" pitchFamily="34" charset="0"/>
                        </a:rPr>
                        <a:t>in potential future observing technologies and analysis methodologies that could enhance operational tsunami warning of tsunamis from all sources.</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In all ICGs by 2027</a:t>
                      </a: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3010442252"/>
                  </a:ext>
                </a:extLst>
              </a:tr>
              <a:tr h="520995">
                <a:tc vMerge="1">
                  <a:txBody>
                    <a:bodyPr/>
                    <a:lstStyle/>
                    <a:p>
                      <a:pPr algn="just"/>
                      <a:endParaRPr lang="en-IN" sz="1600" dirty="0">
                        <a:solidFill>
                          <a:schemeClr val="tx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Development and testing of instruments and methodologies </a:t>
                      </a:r>
                      <a:r>
                        <a:rPr lang="en-US" sz="1600" dirty="0">
                          <a:solidFill>
                            <a:schemeClr val="tx1"/>
                          </a:solidFill>
                          <a:latin typeface="Gill Sans Nova" panose="020B0602020104020203" pitchFamily="34" charset="0"/>
                        </a:rPr>
                        <a:t>to detect tsunami waves</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Pilot Implementation by 2028</a:t>
                      </a:r>
                    </a:p>
                  </a:txBody>
                  <a:tcPr/>
                </a:tc>
                <a:extLst>
                  <a:ext uri="{0D108BD9-81ED-4DB2-BD59-A6C34878D82A}">
                    <a16:rowId xmlns:a16="http://schemas.microsoft.com/office/drawing/2014/main" val="1529543563"/>
                  </a:ext>
                </a:extLst>
              </a:tr>
            </a:tbl>
          </a:graphicData>
        </a:graphic>
      </p:graphicFrame>
      <p:sp>
        <p:nvSpPr>
          <p:cNvPr id="4" name="Title 1">
            <a:extLst>
              <a:ext uri="{FF2B5EF4-FFF2-40B4-BE49-F238E27FC236}">
                <a16:creationId xmlns:a16="http://schemas.microsoft.com/office/drawing/2014/main" id="{5EEC4E90-B3A4-D0E2-5591-5DE6FCF64ABD}"/>
              </a:ext>
            </a:extLst>
          </p:cNvPr>
          <p:cNvSpPr txBox="1">
            <a:spLocks/>
          </p:cNvSpPr>
          <p:nvPr/>
        </p:nvSpPr>
        <p:spPr>
          <a:xfrm>
            <a:off x="-149902" y="173255"/>
            <a:ext cx="12491803" cy="61836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Tsunami Detection, Analysis And Forecasting</a:t>
            </a:r>
          </a:p>
        </p:txBody>
      </p:sp>
    </p:spTree>
    <p:extLst>
      <p:ext uri="{BB962C8B-B14F-4D97-AF65-F5344CB8AC3E}">
        <p14:creationId xmlns:p14="http://schemas.microsoft.com/office/powerpoint/2010/main" val="1751977965"/>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aphicFrame>
        <p:nvGraphicFramePr>
          <p:cNvPr id="8" name="Table 6">
            <a:extLst>
              <a:ext uri="{FF2B5EF4-FFF2-40B4-BE49-F238E27FC236}">
                <a16:creationId xmlns:a16="http://schemas.microsoft.com/office/drawing/2014/main" id="{0DB8DDE8-1281-70C0-01C3-A70850F9C602}"/>
              </a:ext>
            </a:extLst>
          </p:cNvPr>
          <p:cNvGraphicFramePr>
            <a:graphicFrameLocks noGrp="1"/>
          </p:cNvGraphicFramePr>
          <p:nvPr>
            <p:extLst>
              <p:ext uri="{D42A27DB-BD31-4B8C-83A1-F6EECF244321}">
                <p14:modId xmlns:p14="http://schemas.microsoft.com/office/powerpoint/2010/main" val="3733829495"/>
              </p:ext>
            </p:extLst>
          </p:nvPr>
        </p:nvGraphicFramePr>
        <p:xfrm>
          <a:off x="140635" y="1227603"/>
          <a:ext cx="11819136" cy="4810982"/>
        </p:xfrm>
        <a:graphic>
          <a:graphicData uri="http://schemas.openxmlformats.org/drawingml/2006/table">
            <a:tbl>
              <a:tblPr firstRow="1" bandRow="1">
                <a:tableStyleId>{5940675A-B579-460E-94D1-54222C63F5DA}</a:tableStyleId>
              </a:tblPr>
              <a:tblGrid>
                <a:gridCol w="3781696">
                  <a:extLst>
                    <a:ext uri="{9D8B030D-6E8A-4147-A177-3AD203B41FA5}">
                      <a16:colId xmlns:a16="http://schemas.microsoft.com/office/drawing/2014/main" val="4289761778"/>
                    </a:ext>
                  </a:extLst>
                </a:gridCol>
                <a:gridCol w="5211383">
                  <a:extLst>
                    <a:ext uri="{9D8B030D-6E8A-4147-A177-3AD203B41FA5}">
                      <a16:colId xmlns:a16="http://schemas.microsoft.com/office/drawing/2014/main" val="2633107024"/>
                    </a:ext>
                  </a:extLst>
                </a:gridCol>
                <a:gridCol w="2826057">
                  <a:extLst>
                    <a:ext uri="{9D8B030D-6E8A-4147-A177-3AD203B41FA5}">
                      <a16:colId xmlns:a16="http://schemas.microsoft.com/office/drawing/2014/main" val="3639350868"/>
                    </a:ext>
                  </a:extLst>
                </a:gridCol>
              </a:tblGrid>
              <a:tr h="556253">
                <a:tc gridSpan="3">
                  <a:txBody>
                    <a:bodyPr/>
                    <a:lstStyle/>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r>
                        <a:rPr kumimoji="0" lang="en-US" sz="2000" b="1" i="0" u="none" strike="noStrike" kern="1200" cap="none" spc="0" normalizeH="0" baseline="0" noProof="0" dirty="0" err="1">
                          <a:ln>
                            <a:noFill/>
                          </a:ln>
                          <a:solidFill>
                            <a:srgbClr val="FFFF00"/>
                          </a:solidFill>
                          <a:effectLst/>
                          <a:uLnTx/>
                          <a:uFillTx/>
                          <a:latin typeface="Gill Sans Nova" panose="020B0602020104020203" pitchFamily="34" charset="0"/>
                          <a:ea typeface="+mn-ea"/>
                          <a:cs typeface="+mn-cs"/>
                        </a:rPr>
                        <a:t>Characterisation</a:t>
                      </a:r>
                      <a:r>
                        <a:rPr kumimoji="0" lang="en-US" sz="20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 and forecasting of all significant tsunamis within an actionable timeframe from generation</a:t>
                      </a:r>
                    </a:p>
                  </a:txBody>
                  <a:tcPr>
                    <a:solidFill>
                      <a:srgbClr val="00B0F0"/>
                    </a:solidFill>
                  </a:tcPr>
                </a:tc>
                <a:tc hMerge="1">
                  <a:txBody>
                    <a:bodyPr/>
                    <a:lstStyle/>
                    <a:p>
                      <a:pPr algn="ctr"/>
                      <a:endParaRPr lang="en-IN" dirty="0">
                        <a:solidFill>
                          <a:schemeClr val="tx1"/>
                        </a:solidFill>
                        <a:latin typeface="Gill Sans Nova" panose="020B0602020104020203" pitchFamily="34" charset="0"/>
                      </a:endParaRPr>
                    </a:p>
                  </a:txBody>
                  <a:tcPr>
                    <a:solidFill>
                      <a:srgbClr val="00B0F0"/>
                    </a:solidFill>
                  </a:tcPr>
                </a:tc>
                <a:tc hMerge="1">
                  <a:txBody>
                    <a:bodyPr/>
                    <a:lstStyle/>
                    <a:p>
                      <a:pPr algn="ctr"/>
                      <a:endParaRPr lang="en-IN" dirty="0">
                        <a:solidFill>
                          <a:schemeClr val="tx1"/>
                        </a:solidFill>
                        <a:latin typeface="Gill Sans Nova" panose="020B0602020104020203" pitchFamily="34" charset="0"/>
                      </a:endParaRPr>
                    </a:p>
                  </a:txBody>
                  <a:tcPr>
                    <a:solidFill>
                      <a:srgbClr val="00B0F0"/>
                    </a:solidFill>
                  </a:tcPr>
                </a:tc>
                <a:extLst>
                  <a:ext uri="{0D108BD9-81ED-4DB2-BD59-A6C34878D82A}">
                    <a16:rowId xmlns:a16="http://schemas.microsoft.com/office/drawing/2014/main" val="3998431329"/>
                  </a:ext>
                </a:extLst>
              </a:tr>
              <a:tr h="290219">
                <a:tc>
                  <a:txBody>
                    <a:bodyPr/>
                    <a:lstStyle/>
                    <a:p>
                      <a:pPr algn="ctr"/>
                      <a:r>
                        <a:rPr lang="en-IN" dirty="0">
                          <a:solidFill>
                            <a:schemeClr val="tx1"/>
                          </a:solidFill>
                          <a:latin typeface="Gill Sans Nova" panose="020B0602020104020203" pitchFamily="34" charset="0"/>
                        </a:rPr>
                        <a:t>Challenges </a:t>
                      </a:r>
                    </a:p>
                  </a:txBody>
                  <a:tcPr>
                    <a:solidFill>
                      <a:srgbClr val="00B0F0"/>
                    </a:solidFill>
                  </a:tcPr>
                </a:tc>
                <a:tc>
                  <a:txBody>
                    <a:bodyPr/>
                    <a:lstStyle/>
                    <a:p>
                      <a:pPr algn="ctr"/>
                      <a:r>
                        <a:rPr lang="en-IN" dirty="0">
                          <a:solidFill>
                            <a:schemeClr val="tx1"/>
                          </a:solidFill>
                          <a:latin typeface="Gill Sans Nova" panose="020B0602020104020203" pitchFamily="34" charset="0"/>
                        </a:rPr>
                        <a:t>Solutions </a:t>
                      </a:r>
                    </a:p>
                  </a:txBody>
                  <a:tcPr>
                    <a:solidFill>
                      <a:srgbClr val="00B0F0"/>
                    </a:solidFill>
                  </a:tcPr>
                </a:tc>
                <a:tc>
                  <a:txBody>
                    <a:bodyPr/>
                    <a:lstStyle/>
                    <a:p>
                      <a:pPr algn="ctr"/>
                      <a:r>
                        <a:rPr lang="en-IN" dirty="0">
                          <a:solidFill>
                            <a:schemeClr val="tx1"/>
                          </a:solidFill>
                          <a:latin typeface="Gill Sans Nova" panose="020B0602020104020203" pitchFamily="34" charset="0"/>
                        </a:rPr>
                        <a:t>Goals</a:t>
                      </a:r>
                    </a:p>
                  </a:txBody>
                  <a:tcPr>
                    <a:solidFill>
                      <a:srgbClr val="00B0F0"/>
                    </a:solidFill>
                  </a:tcPr>
                </a:tc>
                <a:extLst>
                  <a:ext uri="{0D108BD9-81ED-4DB2-BD59-A6C34878D82A}">
                    <a16:rowId xmlns:a16="http://schemas.microsoft.com/office/drawing/2014/main" val="768700650"/>
                  </a:ext>
                </a:extLst>
              </a:tr>
              <a:tr h="635222">
                <a:tc rowSpan="3">
                  <a:txBody>
                    <a:bodyPr/>
                    <a:lstStyle/>
                    <a:p>
                      <a:pPr algn="just"/>
                      <a:r>
                        <a:rPr lang="en-US" sz="1600" dirty="0">
                          <a:solidFill>
                            <a:srgbClr val="C00000"/>
                          </a:solidFill>
                          <a:latin typeface="Gill Sans Nova" panose="020B0602020104020203" pitchFamily="34" charset="0"/>
                        </a:rPr>
                        <a:t>Challenges with integration of data </a:t>
                      </a:r>
                      <a:r>
                        <a:rPr lang="en-US" sz="1600" dirty="0">
                          <a:solidFill>
                            <a:schemeClr val="tx1"/>
                          </a:solidFill>
                          <a:latin typeface="Gill Sans Nova" panose="020B0602020104020203" pitchFamily="34" charset="0"/>
                        </a:rPr>
                        <a:t>from enhanced observing networks and new methodologies for defining the tsunami wave fields for operational tsunami warning including detection, verification, </a:t>
                      </a:r>
                      <a:r>
                        <a:rPr lang="en-US" sz="1600" dirty="0" err="1">
                          <a:solidFill>
                            <a:schemeClr val="tx1"/>
                          </a:solidFill>
                          <a:latin typeface="Gill Sans Nova" panose="020B0602020104020203" pitchFamily="34" charset="0"/>
                        </a:rPr>
                        <a:t>characterisation</a:t>
                      </a:r>
                      <a:r>
                        <a:rPr lang="en-US" sz="1600" dirty="0">
                          <a:solidFill>
                            <a:schemeClr val="tx1"/>
                          </a:solidFill>
                          <a:latin typeface="Gill Sans Nova" panose="020B0602020104020203" pitchFamily="34" charset="0"/>
                        </a:rPr>
                        <a:t> and impact </a:t>
                      </a:r>
                    </a:p>
                  </a:txBody>
                  <a:tcPr/>
                </a:tc>
                <a:tc>
                  <a:txBody>
                    <a:bodyPr/>
                    <a:lstStyle/>
                    <a:p>
                      <a:pPr algn="just"/>
                      <a:r>
                        <a:rPr lang="en-US" sz="1600" dirty="0">
                          <a:solidFill>
                            <a:srgbClr val="C00000"/>
                          </a:solidFill>
                          <a:latin typeface="Gill Sans Nova" panose="020B0602020104020203" pitchFamily="34" charset="0"/>
                        </a:rPr>
                        <a:t>Research on the nature of tsunamis, source mechanisms and </a:t>
                      </a:r>
                    </a:p>
                    <a:p>
                      <a:pPr algn="just"/>
                      <a:r>
                        <a:rPr lang="en-US" sz="1600" dirty="0" err="1">
                          <a:solidFill>
                            <a:srgbClr val="C00000"/>
                          </a:solidFill>
                          <a:latin typeface="Gill Sans Nova" panose="020B0602020104020203" pitchFamily="34" charset="0"/>
                        </a:rPr>
                        <a:t>characterisation</a:t>
                      </a:r>
                      <a:r>
                        <a:rPr lang="en-US" sz="1600" dirty="0">
                          <a:solidFill>
                            <a:schemeClr val="tx1"/>
                          </a:solidFill>
                          <a:latin typeface="Gill Sans Nova" panose="020B0602020104020203" pitchFamily="34" charset="0"/>
                        </a:rPr>
                        <a:t> from various observation data</a:t>
                      </a:r>
                      <a:endParaRPr lang="en-IN" sz="1600" dirty="0">
                        <a:solidFill>
                          <a:schemeClr val="tx1"/>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Contributing capabilities identified by 2024</a:t>
                      </a: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3010442252"/>
                  </a:ext>
                </a:extLst>
              </a:tr>
              <a:tr h="294334">
                <a:tc vMerge="1">
                  <a:txBody>
                    <a:bodyPr/>
                    <a:lstStyle/>
                    <a:p>
                      <a:pPr algn="just"/>
                      <a:endParaRPr lang="en-IN" sz="1600" dirty="0">
                        <a:solidFill>
                          <a:schemeClr val="tx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Probabilistic Tsunami Forecasting Techniques </a:t>
                      </a:r>
                      <a:r>
                        <a:rPr lang="en-US" sz="1600" dirty="0">
                          <a:solidFill>
                            <a:schemeClr val="tx1"/>
                          </a:solidFill>
                          <a:latin typeface="Gill Sans Nova" panose="020B0602020104020203" pitchFamily="34" charset="0"/>
                        </a:rPr>
                        <a:t>- assign confidence level (0.0-1.0) to wavefield definition</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Prototype wavefield predictor developed  by 2023</a:t>
                      </a:r>
                    </a:p>
                  </a:txBody>
                  <a:tcPr/>
                </a:tc>
                <a:extLst>
                  <a:ext uri="{0D108BD9-81ED-4DB2-BD59-A6C34878D82A}">
                    <a16:rowId xmlns:a16="http://schemas.microsoft.com/office/drawing/2014/main" val="1529543563"/>
                  </a:ext>
                </a:extLst>
              </a:tr>
              <a:tr h="1935852">
                <a:tc vMerge="1">
                  <a:txBody>
                    <a:bodyPr/>
                    <a:lstStyle/>
                    <a:p>
                      <a:pPr algn="just"/>
                      <a:endParaRPr lang="en-IN" sz="1600" dirty="0">
                        <a:solidFill>
                          <a:schemeClr val="tx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Development of new forecast methods </a:t>
                      </a:r>
                      <a:r>
                        <a:rPr lang="en-US" sz="1600" dirty="0">
                          <a:solidFill>
                            <a:schemeClr val="tx1"/>
                          </a:solidFill>
                          <a:latin typeface="Gill Sans Nova" panose="020B0602020104020203" pitchFamily="34" charset="0"/>
                        </a:rPr>
                        <a:t>for operational impact forecasting of all significant tsunamis within an actionable timeframe from tsunami generation – </a:t>
                      </a:r>
                    </a:p>
                    <a:p>
                      <a:pPr marL="444500" lvl="1" indent="-285750" algn="just">
                        <a:buFont typeface="Arial" panose="020B0604020202020204" pitchFamily="34" charset="0"/>
                        <a:buChar char="•"/>
                      </a:pPr>
                      <a:r>
                        <a:rPr lang="en-US" sz="1600" dirty="0">
                          <a:solidFill>
                            <a:schemeClr val="tx1"/>
                          </a:solidFill>
                          <a:latin typeface="Gill Sans Nova" panose="020B0602020104020203" pitchFamily="34" charset="0"/>
                        </a:rPr>
                        <a:t>Database applications and matching schema for updated global threat database including non-seismic sources </a:t>
                      </a:r>
                    </a:p>
                    <a:p>
                      <a:pPr marL="444500" lvl="1" indent="-285750" algn="just">
                        <a:buFont typeface="Arial" panose="020B0604020202020204" pitchFamily="34" charset="0"/>
                        <a:buChar char="•"/>
                      </a:pPr>
                      <a:r>
                        <a:rPr lang="en-US" sz="1600" dirty="0">
                          <a:solidFill>
                            <a:schemeClr val="tx1"/>
                          </a:solidFill>
                          <a:latin typeface="Gill Sans Nova" panose="020B0602020104020203" pitchFamily="34" charset="0"/>
                        </a:rPr>
                        <a:t>AI-ML applications to relate, discrete or combine observations to potential outcomes</a:t>
                      </a:r>
                    </a:p>
                    <a:p>
                      <a:pPr marL="444500" lvl="1" indent="-285750" algn="just">
                        <a:buFont typeface="Arial" panose="020B0604020202020204" pitchFamily="34" charset="0"/>
                        <a:buChar char="•"/>
                      </a:pPr>
                      <a:r>
                        <a:rPr lang="en-US" sz="1600" dirty="0">
                          <a:solidFill>
                            <a:schemeClr val="tx1"/>
                          </a:solidFill>
                          <a:latin typeface="Gill Sans Nova" panose="020B0602020104020203" pitchFamily="34" charset="0"/>
                        </a:rPr>
                        <a:t>Dynamic characterization using rapid update cycle models </a:t>
                      </a:r>
                      <a:endParaRPr lang="en-IN" sz="1600" dirty="0">
                        <a:solidFill>
                          <a:schemeClr val="tx1"/>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Gill Sans Nova" panose="020B0602020104020203" pitchFamily="34" charset="0"/>
                        </a:rPr>
                        <a:t>Improved forecasting methods deployed and </a:t>
                      </a:r>
                      <a:r>
                        <a:rPr lang="en-US" sz="1600" dirty="0" err="1">
                          <a:solidFill>
                            <a:schemeClr val="tx1"/>
                          </a:solidFill>
                          <a:latin typeface="Gill Sans Nova" panose="020B0602020104020203" pitchFamily="34" charset="0"/>
                        </a:rPr>
                        <a:t>operationalised</a:t>
                      </a:r>
                      <a:r>
                        <a:rPr lang="en-US" sz="1600" dirty="0">
                          <a:solidFill>
                            <a:schemeClr val="tx1"/>
                          </a:solidFill>
                          <a:latin typeface="Gill Sans Nova" panose="020B0602020104020203" pitchFamily="34" charset="0"/>
                        </a:rPr>
                        <a:t>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Gill Sans Nova" panose="020B0602020104020203" pitchFamily="34" charset="0"/>
                        </a:rPr>
                        <a:t>the TSPs and NTWCs by 2030</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805371248"/>
                  </a:ext>
                </a:extLst>
              </a:tr>
            </a:tbl>
          </a:graphicData>
        </a:graphic>
      </p:graphicFrame>
      <p:sp>
        <p:nvSpPr>
          <p:cNvPr id="3" name="Title 1">
            <a:extLst>
              <a:ext uri="{FF2B5EF4-FFF2-40B4-BE49-F238E27FC236}">
                <a16:creationId xmlns:a16="http://schemas.microsoft.com/office/drawing/2014/main" id="{83C70ADA-2DF3-13C8-C77E-912E8C8D2864}"/>
              </a:ext>
            </a:extLst>
          </p:cNvPr>
          <p:cNvSpPr txBox="1">
            <a:spLocks/>
          </p:cNvSpPr>
          <p:nvPr/>
        </p:nvSpPr>
        <p:spPr>
          <a:xfrm>
            <a:off x="-149902" y="173255"/>
            <a:ext cx="12491803" cy="61836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Tsunami Detection, Analysis And Forecasting</a:t>
            </a:r>
          </a:p>
        </p:txBody>
      </p:sp>
    </p:spTree>
    <p:extLst>
      <p:ext uri="{BB962C8B-B14F-4D97-AF65-F5344CB8AC3E}">
        <p14:creationId xmlns:p14="http://schemas.microsoft.com/office/powerpoint/2010/main" val="3174685170"/>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A9DBB5A-7F99-2ACF-5B8B-2888A24B855C}"/>
              </a:ext>
            </a:extLst>
          </p:cNvPr>
          <p:cNvSpPr txBox="1">
            <a:spLocks/>
          </p:cNvSpPr>
          <p:nvPr/>
        </p:nvSpPr>
        <p:spPr>
          <a:xfrm>
            <a:off x="337351" y="1846556"/>
            <a:ext cx="7294720" cy="4838189"/>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0" algn="just" defTabSz="914400" rtl="0" eaLnBrk="1" fontAlgn="auto" latinLnBrk="0" hangingPunct="1">
              <a:lnSpc>
                <a:spcPct val="100000"/>
              </a:lnSpc>
              <a:spcBef>
                <a:spcPts val="300"/>
              </a:spcBef>
              <a:buClrTx/>
              <a:buSzTx/>
              <a:buNone/>
              <a:tabLst/>
              <a:defRPr/>
            </a:pPr>
            <a:r>
              <a:rPr kumimoji="0" lang="en-US" sz="18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The ODTP goal is that by 2030 there will be significant improvements in the national decision making to warn, and mechanisms in place for the effective and inclusive construction, dissemination and communication of warnings. </a:t>
            </a:r>
          </a:p>
          <a:p>
            <a:pPr marL="476250" lvl="2" indent="-285750" algn="just">
              <a:spcBef>
                <a:spcPts val="600"/>
              </a:spcBef>
              <a:defRPr/>
            </a:pPr>
            <a:r>
              <a:rPr kumimoji="0" lang="en-US" sz="16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rPr>
              <a:t>Most importantly, 100% of the national authorities will be able to effectively warn the communities and population at risk. </a:t>
            </a:r>
          </a:p>
          <a:p>
            <a:pPr marL="476250" lvl="2" indent="-285750" algn="just">
              <a:spcBef>
                <a:spcPts val="600"/>
              </a:spcBef>
              <a:defRPr/>
            </a:pPr>
            <a:r>
              <a:rPr kumimoji="0" lang="en-US" sz="16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rPr>
              <a:t>The communities at risk will be able to use these advances to improve local tsunami preparedness and response capabilities and become Tsunami Ready </a:t>
            </a:r>
          </a:p>
          <a:p>
            <a:pPr marL="0" lvl="2" indent="0" algn="just">
              <a:spcBef>
                <a:spcPts val="600"/>
              </a:spcBef>
              <a:buNone/>
              <a:defRPr/>
            </a:pPr>
            <a:r>
              <a:rPr lang="en-US" sz="1600" b="1" dirty="0">
                <a:solidFill>
                  <a:srgbClr val="FFFF00"/>
                </a:solidFill>
                <a:latin typeface="Gill Sans Nova" panose="020B0602020104020203" pitchFamily="34" charset="0"/>
              </a:rPr>
              <a:t>Key elements that need to be addressed </a:t>
            </a:r>
          </a:p>
          <a:p>
            <a:pPr marL="476250" lvl="2" indent="-285750" algn="just">
              <a:spcBef>
                <a:spcPts val="600"/>
              </a:spcBef>
              <a:defRPr/>
            </a:pPr>
            <a:r>
              <a:rPr lang="en-US" sz="1600" dirty="0">
                <a:solidFill>
                  <a:srgbClr val="FFFF00"/>
                </a:solidFill>
                <a:latin typeface="Gill Sans Nova" panose="020B0602020104020203" pitchFamily="34" charset="0"/>
              </a:rPr>
              <a:t>Effective decision making to warn  </a:t>
            </a:r>
            <a:r>
              <a:rPr lang="en-US" sz="1600" dirty="0">
                <a:solidFill>
                  <a:srgbClr val="FFFFFF"/>
                </a:solidFill>
                <a:latin typeface="Gill Sans Nova" panose="020B0602020104020203" pitchFamily="34" charset="0"/>
              </a:rPr>
              <a:t>- National/local tsunami warning chains and procedures; Decision support tools; Capacity building </a:t>
            </a:r>
          </a:p>
          <a:p>
            <a:pPr marL="476250" lvl="2" indent="-285750" algn="just">
              <a:spcBef>
                <a:spcPts val="600"/>
              </a:spcBef>
              <a:defRPr/>
            </a:pPr>
            <a:r>
              <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Effective construction of warnings </a:t>
            </a:r>
            <a:r>
              <a:rPr kumimoji="0" lang="en-US" sz="16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rPr>
              <a:t>– Time constraints, Inclusive, Actionable content </a:t>
            </a:r>
          </a:p>
          <a:p>
            <a:pPr marL="476250" lvl="2" indent="-285750" algn="just">
              <a:spcBef>
                <a:spcPts val="600"/>
              </a:spcBef>
              <a:defRPr/>
            </a:pPr>
            <a:r>
              <a:rPr lang="en-US" sz="1600" dirty="0">
                <a:solidFill>
                  <a:srgbClr val="FFFF00"/>
                </a:solidFill>
                <a:latin typeface="Gill Sans Nova" panose="020B0602020104020203" pitchFamily="34" charset="0"/>
              </a:rPr>
              <a:t>Effective dissemination and communication of warnings </a:t>
            </a:r>
            <a:r>
              <a:rPr lang="en-US" sz="1600" dirty="0">
                <a:solidFill>
                  <a:srgbClr val="FFFFFF"/>
                </a:solidFill>
                <a:latin typeface="Gill Sans Nova" panose="020B0602020104020203" pitchFamily="34" charset="0"/>
              </a:rPr>
              <a:t>– Institutional capacity, Communication mechanisms, Multi-Hazard Warning Systems, Multiple sources of information</a:t>
            </a:r>
            <a:endPar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p:txBody>
      </p:sp>
      <p:sp>
        <p:nvSpPr>
          <p:cNvPr id="2" name="Title 1">
            <a:extLst>
              <a:ext uri="{FF2B5EF4-FFF2-40B4-BE49-F238E27FC236}">
                <a16:creationId xmlns:a16="http://schemas.microsoft.com/office/drawing/2014/main" id="{5E4C74B9-EE3F-FD1B-0DFD-5E54484CD3A6}"/>
              </a:ext>
            </a:extLst>
          </p:cNvPr>
          <p:cNvSpPr txBox="1">
            <a:spLocks/>
          </p:cNvSpPr>
          <p:nvPr/>
        </p:nvSpPr>
        <p:spPr>
          <a:xfrm>
            <a:off x="0" y="535394"/>
            <a:ext cx="12192000" cy="618362"/>
          </a:xfrm>
          <a:prstGeom prst="rect">
            <a:avLst/>
          </a:prstGeom>
        </p:spPr>
        <p:txBody>
          <a:bodyPr vert="horz" lIns="91440" tIns="45720" rIns="91440" bIns="45720" rtlCol="0" anchor="b">
            <a:normAutofit fontScale="85000" lnSpcReduction="10000"/>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32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Tsunami Warning, Dissemination and Communication – Goals</a:t>
            </a:r>
          </a:p>
        </p:txBody>
      </p:sp>
      <p:pic>
        <p:nvPicPr>
          <p:cNvPr id="3" name="Picture 2">
            <a:extLst>
              <a:ext uri="{FF2B5EF4-FFF2-40B4-BE49-F238E27FC236}">
                <a16:creationId xmlns:a16="http://schemas.microsoft.com/office/drawing/2014/main" id="{DA584BB0-3B7F-CBD8-7C68-8031A08AC67B}"/>
              </a:ext>
            </a:extLst>
          </p:cNvPr>
          <p:cNvPicPr>
            <a:picLocks noChangeAspect="1"/>
          </p:cNvPicPr>
          <p:nvPr/>
        </p:nvPicPr>
        <p:blipFill>
          <a:blip r:embed="rId3"/>
          <a:stretch>
            <a:fillRect/>
          </a:stretch>
        </p:blipFill>
        <p:spPr>
          <a:xfrm>
            <a:off x="8064131" y="2005163"/>
            <a:ext cx="3523793" cy="4852837"/>
          </a:xfrm>
          <a:prstGeom prst="rect">
            <a:avLst/>
          </a:prstGeom>
        </p:spPr>
      </p:pic>
    </p:spTree>
    <p:extLst>
      <p:ext uri="{BB962C8B-B14F-4D97-AF65-F5344CB8AC3E}">
        <p14:creationId xmlns:p14="http://schemas.microsoft.com/office/powerpoint/2010/main" val="2866621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A9DBB5A-7F99-2ACF-5B8B-2888A24B855C}"/>
              </a:ext>
            </a:extLst>
          </p:cNvPr>
          <p:cNvSpPr txBox="1">
            <a:spLocks/>
          </p:cNvSpPr>
          <p:nvPr/>
        </p:nvSpPr>
        <p:spPr>
          <a:xfrm>
            <a:off x="106534" y="843378"/>
            <a:ext cx="11978932" cy="461639"/>
          </a:xfrm>
          <a:prstGeom prst="rect">
            <a:avLst/>
          </a:prstGeom>
          <a:solidFill>
            <a:srgbClr val="00B0F0"/>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r>
              <a:rPr kumimoji="0" lang="en-US" sz="18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National and local  tsunami warning chains and SOPs</a:t>
            </a:r>
            <a:endParaRPr kumimoji="0" lang="en-US" sz="18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800" b="1"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p:txBody>
      </p:sp>
      <p:graphicFrame>
        <p:nvGraphicFramePr>
          <p:cNvPr id="6" name="Table 6">
            <a:extLst>
              <a:ext uri="{FF2B5EF4-FFF2-40B4-BE49-F238E27FC236}">
                <a16:creationId xmlns:a16="http://schemas.microsoft.com/office/drawing/2014/main" id="{C2F034BD-B46D-4D6F-FE84-757C06E60D85}"/>
              </a:ext>
            </a:extLst>
          </p:cNvPr>
          <p:cNvGraphicFramePr>
            <a:graphicFrameLocks noGrp="1"/>
          </p:cNvGraphicFramePr>
          <p:nvPr>
            <p:extLst>
              <p:ext uri="{D42A27DB-BD31-4B8C-83A1-F6EECF244321}">
                <p14:modId xmlns:p14="http://schemas.microsoft.com/office/powerpoint/2010/main" val="641018702"/>
              </p:ext>
            </p:extLst>
          </p:nvPr>
        </p:nvGraphicFramePr>
        <p:xfrm>
          <a:off x="186432" y="1411384"/>
          <a:ext cx="11819136" cy="4404360"/>
        </p:xfrm>
        <a:graphic>
          <a:graphicData uri="http://schemas.openxmlformats.org/drawingml/2006/table">
            <a:tbl>
              <a:tblPr firstRow="1" bandRow="1">
                <a:tableStyleId>{5940675A-B579-460E-94D1-54222C63F5DA}</a:tableStyleId>
              </a:tblPr>
              <a:tblGrid>
                <a:gridCol w="3781696">
                  <a:extLst>
                    <a:ext uri="{9D8B030D-6E8A-4147-A177-3AD203B41FA5}">
                      <a16:colId xmlns:a16="http://schemas.microsoft.com/office/drawing/2014/main" val="4289761778"/>
                    </a:ext>
                  </a:extLst>
                </a:gridCol>
                <a:gridCol w="4018720">
                  <a:extLst>
                    <a:ext uri="{9D8B030D-6E8A-4147-A177-3AD203B41FA5}">
                      <a16:colId xmlns:a16="http://schemas.microsoft.com/office/drawing/2014/main" val="2633107024"/>
                    </a:ext>
                  </a:extLst>
                </a:gridCol>
                <a:gridCol w="4018720">
                  <a:extLst>
                    <a:ext uri="{9D8B030D-6E8A-4147-A177-3AD203B41FA5}">
                      <a16:colId xmlns:a16="http://schemas.microsoft.com/office/drawing/2014/main" val="3639350868"/>
                    </a:ext>
                  </a:extLst>
                </a:gridCol>
              </a:tblGrid>
              <a:tr h="370840">
                <a:tc>
                  <a:txBody>
                    <a:bodyPr/>
                    <a:lstStyle/>
                    <a:p>
                      <a:pPr algn="ctr"/>
                      <a:r>
                        <a:rPr lang="en-IN" dirty="0">
                          <a:solidFill>
                            <a:schemeClr val="bg1"/>
                          </a:solidFill>
                          <a:latin typeface="Gill Sans Nova" panose="020B0602020104020203" pitchFamily="34" charset="0"/>
                        </a:rPr>
                        <a:t>Challenges </a:t>
                      </a:r>
                    </a:p>
                  </a:txBody>
                  <a:tcPr/>
                </a:tc>
                <a:tc>
                  <a:txBody>
                    <a:bodyPr/>
                    <a:lstStyle/>
                    <a:p>
                      <a:pPr algn="ctr"/>
                      <a:r>
                        <a:rPr lang="en-IN" dirty="0">
                          <a:solidFill>
                            <a:schemeClr val="bg1"/>
                          </a:solidFill>
                          <a:latin typeface="Gill Sans Nova" panose="020B0602020104020203" pitchFamily="34" charset="0"/>
                        </a:rPr>
                        <a:t>Solutions </a:t>
                      </a:r>
                    </a:p>
                  </a:txBody>
                  <a:tcPr/>
                </a:tc>
                <a:tc>
                  <a:txBody>
                    <a:bodyPr/>
                    <a:lstStyle/>
                    <a:p>
                      <a:pPr algn="ctr"/>
                      <a:r>
                        <a:rPr lang="en-IN" dirty="0">
                          <a:solidFill>
                            <a:schemeClr val="bg1"/>
                          </a:solidFill>
                          <a:latin typeface="Gill Sans Nova" panose="020B0602020104020203" pitchFamily="34" charset="0"/>
                        </a:rPr>
                        <a:t>Goals</a:t>
                      </a:r>
                    </a:p>
                  </a:txBody>
                  <a:tcPr/>
                </a:tc>
                <a:extLst>
                  <a:ext uri="{0D108BD9-81ED-4DB2-BD59-A6C34878D82A}">
                    <a16:rowId xmlns:a16="http://schemas.microsoft.com/office/drawing/2014/main" val="768700650"/>
                  </a:ext>
                </a:extLst>
              </a:tr>
              <a:tr h="370840">
                <a:tc>
                  <a:txBody>
                    <a:bodyPr/>
                    <a:lstStyle/>
                    <a:p>
                      <a:pPr algn="just"/>
                      <a:r>
                        <a:rPr lang="en-US" sz="1600" dirty="0">
                          <a:solidFill>
                            <a:srgbClr val="FFFF00"/>
                          </a:solidFill>
                          <a:latin typeface="Gill Sans Nova" panose="020B0602020104020203" pitchFamily="34" charset="0"/>
                        </a:rPr>
                        <a:t>Parameters needed by the National and Local DMO </a:t>
                      </a:r>
                      <a:r>
                        <a:rPr lang="en-US" sz="1600" dirty="0">
                          <a:solidFill>
                            <a:schemeClr val="bg1"/>
                          </a:solidFill>
                          <a:latin typeface="Gill Sans Nova" panose="020B0602020104020203" pitchFamily="34" charset="0"/>
                        </a:rPr>
                        <a:t>to advice response</a:t>
                      </a:r>
                      <a:endParaRPr lang="en-IN" sz="1600" dirty="0">
                        <a:solidFill>
                          <a:schemeClr val="bg1"/>
                        </a:solidFill>
                        <a:latin typeface="Gill Sans Nova" panose="020B0602020104020203" pitchFamily="34" charset="0"/>
                      </a:endParaRPr>
                    </a:p>
                  </a:txBody>
                  <a:tcPr/>
                </a:tc>
                <a:tc>
                  <a:txBody>
                    <a:bodyPr/>
                    <a:lstStyle/>
                    <a:p>
                      <a:pPr algn="just"/>
                      <a:r>
                        <a:rPr lang="en-US" sz="1600" dirty="0">
                          <a:solidFill>
                            <a:srgbClr val="FFFF00"/>
                          </a:solidFill>
                          <a:latin typeface="Gill Sans Nova" panose="020B0602020104020203" pitchFamily="34" charset="0"/>
                        </a:rPr>
                        <a:t>Co-design of warning information and SOP </a:t>
                      </a:r>
                    </a:p>
                    <a:p>
                      <a:pPr algn="just"/>
                      <a:r>
                        <a:rPr lang="en-US" sz="1600" dirty="0">
                          <a:solidFill>
                            <a:schemeClr val="bg1"/>
                          </a:solidFill>
                          <a:latin typeface="Gill Sans Nova" panose="020B0602020104020203" pitchFamily="34" charset="0"/>
                        </a:rPr>
                        <a:t>requirements among the TSPs, NTWC, N/L DMO, and other relevant stakeholders </a:t>
                      </a:r>
                      <a:endParaRPr lang="en-IN" sz="1600" dirty="0">
                        <a:solidFill>
                          <a:schemeClr val="bg1"/>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Updated </a:t>
                      </a:r>
                      <a:r>
                        <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Global Service Definition Document </a:t>
                      </a: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for Tsunami Watch Operations by 2024</a:t>
                      </a:r>
                      <a:endParaRPr lang="en-IN" sz="1600" dirty="0">
                        <a:solidFill>
                          <a:schemeClr val="bg1"/>
                        </a:solidFill>
                        <a:latin typeface="Gill Sans Nova" panose="020B0602020104020203" pitchFamily="34" charset="0"/>
                      </a:endParaRPr>
                    </a:p>
                  </a:txBody>
                  <a:tcPr/>
                </a:tc>
                <a:extLst>
                  <a:ext uri="{0D108BD9-81ED-4DB2-BD59-A6C34878D82A}">
                    <a16:rowId xmlns:a16="http://schemas.microsoft.com/office/drawing/2014/main" val="3010442252"/>
                  </a:ext>
                </a:extLst>
              </a:tr>
              <a:tr h="370840">
                <a:tc>
                  <a:txBody>
                    <a:bodyPr/>
                    <a:lstStyle/>
                    <a:p>
                      <a:pPr algn="just"/>
                      <a:r>
                        <a:rPr lang="en-IN" sz="1600" dirty="0">
                          <a:solidFill>
                            <a:srgbClr val="FFFF00"/>
                          </a:solidFill>
                          <a:latin typeface="Gill Sans Nova" panose="020B0602020104020203" pitchFamily="34" charset="0"/>
                        </a:rPr>
                        <a:t>Decision Matrix </a:t>
                      </a:r>
                      <a:r>
                        <a:rPr lang="en-IN" sz="1600" dirty="0">
                          <a:solidFill>
                            <a:schemeClr val="bg1"/>
                          </a:solidFill>
                          <a:latin typeface="Gill Sans Nova" panose="020B0602020104020203" pitchFamily="34" charset="0"/>
                        </a:rPr>
                        <a:t>on Warning</a:t>
                      </a:r>
                    </a:p>
                  </a:txBody>
                  <a:tcPr/>
                </a:tc>
                <a:tc>
                  <a:txBody>
                    <a:bodyPr/>
                    <a:lstStyle/>
                    <a:p>
                      <a:pPr algn="just"/>
                      <a:r>
                        <a:rPr lang="en-IN" sz="1600" dirty="0">
                          <a:solidFill>
                            <a:srgbClr val="FFFF00"/>
                          </a:solidFill>
                          <a:latin typeface="Gill Sans Nova" panose="020B0602020104020203" pitchFamily="34" charset="0"/>
                        </a:rPr>
                        <a:t>Competency training </a:t>
                      </a:r>
                      <a:r>
                        <a:rPr lang="en-IN" sz="1600" dirty="0">
                          <a:solidFill>
                            <a:schemeClr val="bg1"/>
                          </a:solidFill>
                          <a:latin typeface="Gill Sans Nova" panose="020B0602020104020203" pitchFamily="34" charset="0"/>
                        </a:rPr>
                        <a:t>for NTWC and National and Local DMO staff </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100% countries at-risk for tsunamis have national </a:t>
                      </a:r>
                      <a:r>
                        <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tsunami warning response plans </a:t>
                      </a: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and SOPs by 2027</a:t>
                      </a:r>
                    </a:p>
                  </a:txBody>
                  <a:tcPr/>
                </a:tc>
                <a:extLst>
                  <a:ext uri="{0D108BD9-81ED-4DB2-BD59-A6C34878D82A}">
                    <a16:rowId xmlns:a16="http://schemas.microsoft.com/office/drawing/2014/main" val="1529543563"/>
                  </a:ext>
                </a:extLst>
              </a:tr>
              <a:tr h="370840">
                <a:tc gridSpan="3">
                  <a:txBody>
                    <a:bodyPr/>
                    <a:lstStyle/>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r>
                        <a:rPr kumimoji="0" lang="en-US" sz="18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Construction of the Warning</a:t>
                      </a:r>
                      <a:endParaRPr kumimoji="0" lang="en-US" sz="18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txBody>
                  <a:tcPr/>
                </a:tc>
                <a:tc hMerge="1">
                  <a:txBody>
                    <a:bodyPr/>
                    <a:lstStyle/>
                    <a:p>
                      <a:pPr algn="just"/>
                      <a:endParaRPr lang="en-IN" sz="1600" dirty="0">
                        <a:solidFill>
                          <a:schemeClr val="bg1"/>
                        </a:solidFill>
                        <a:latin typeface="Gill Sans Nova" panose="020B0602020104020203" pitchFamily="34" charset="0"/>
                      </a:endParaRPr>
                    </a:p>
                  </a:txBody>
                  <a:tcPr/>
                </a:tc>
                <a:tc hMerge="1">
                  <a:txBody>
                    <a:bodyPr/>
                    <a:lstStyle/>
                    <a:p>
                      <a:pPr algn="just"/>
                      <a:endParaRPr lang="en-IN" sz="1600" dirty="0">
                        <a:solidFill>
                          <a:schemeClr val="bg1"/>
                        </a:solidFill>
                        <a:latin typeface="Gill Sans Nova" panose="020B0602020104020203" pitchFamily="34" charset="0"/>
                      </a:endParaRPr>
                    </a:p>
                  </a:txBody>
                  <a:tcPr/>
                </a:tc>
                <a:extLst>
                  <a:ext uri="{0D108BD9-81ED-4DB2-BD59-A6C34878D82A}">
                    <a16:rowId xmlns:a16="http://schemas.microsoft.com/office/drawing/2014/main" val="1805371248"/>
                  </a:ext>
                </a:extLst>
              </a:tr>
              <a:tr h="370840">
                <a:tc>
                  <a:txBody>
                    <a:bodyPr/>
                    <a:lstStyle/>
                    <a:p>
                      <a:pPr algn="just"/>
                      <a:r>
                        <a:rPr lang="en-IN" sz="1600" dirty="0">
                          <a:solidFill>
                            <a:srgbClr val="FFFF00"/>
                          </a:solidFill>
                          <a:latin typeface="Gill Sans Nova" panose="020B0602020104020203" pitchFamily="34" charset="0"/>
                        </a:rPr>
                        <a:t>Time Constrain</a:t>
                      </a:r>
                    </a:p>
                  </a:txBody>
                  <a:tcPr/>
                </a:tc>
                <a:tc>
                  <a:txBody>
                    <a:bodyPr/>
                    <a:lstStyle/>
                    <a:p>
                      <a:pPr algn="just"/>
                      <a:r>
                        <a:rPr lang="en-IN" sz="1600" dirty="0">
                          <a:solidFill>
                            <a:srgbClr val="FFFF00"/>
                          </a:solidFill>
                          <a:latin typeface="Gill Sans Nova" panose="020B0602020104020203" pitchFamily="34" charset="0"/>
                        </a:rPr>
                        <a:t>The use of IT</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100% countries at-risk of tsunamis by 2027</a:t>
                      </a:r>
                      <a:endParaRPr lang="en-IN" sz="1600" dirty="0">
                        <a:solidFill>
                          <a:schemeClr val="bg1"/>
                        </a:solidFill>
                        <a:latin typeface="Gill Sans Nova" panose="020B0602020104020203" pitchFamily="34" charset="0"/>
                      </a:endParaRPr>
                    </a:p>
                  </a:txBody>
                  <a:tcPr/>
                </a:tc>
                <a:extLst>
                  <a:ext uri="{0D108BD9-81ED-4DB2-BD59-A6C34878D82A}">
                    <a16:rowId xmlns:a16="http://schemas.microsoft.com/office/drawing/2014/main" val="1053890621"/>
                  </a:ext>
                </a:extLst>
              </a:tr>
              <a:tr h="370840">
                <a:tc>
                  <a:txBody>
                    <a:bodyPr/>
                    <a:lstStyle/>
                    <a:p>
                      <a:pPr algn="just"/>
                      <a:r>
                        <a:rPr lang="en-US" sz="1600" dirty="0">
                          <a:solidFill>
                            <a:srgbClr val="FFFF00"/>
                          </a:solidFill>
                          <a:latin typeface="Gill Sans Nova" panose="020B0602020104020203" pitchFamily="34" charset="0"/>
                        </a:rPr>
                        <a:t>Languages and fit for audience </a:t>
                      </a:r>
                      <a:r>
                        <a:rPr lang="en-US" sz="1600" dirty="0">
                          <a:solidFill>
                            <a:schemeClr val="bg1"/>
                          </a:solidFill>
                          <a:latin typeface="Gill Sans Nova" panose="020B0602020104020203" pitchFamily="34" charset="0"/>
                        </a:rPr>
                        <a:t>(not inclusive)</a:t>
                      </a:r>
                      <a:endParaRPr lang="en-IN" sz="1600" dirty="0">
                        <a:solidFill>
                          <a:schemeClr val="bg1"/>
                        </a:solidFill>
                        <a:latin typeface="Gill Sans Nova" panose="020B0602020104020203" pitchFamily="34" charset="0"/>
                      </a:endParaRPr>
                    </a:p>
                  </a:txBody>
                  <a:tcPr/>
                </a:tc>
                <a:tc>
                  <a:txBody>
                    <a:bodyPr/>
                    <a:lstStyle/>
                    <a:p>
                      <a:pPr algn="just"/>
                      <a:r>
                        <a:rPr lang="en-US" sz="1600" dirty="0">
                          <a:solidFill>
                            <a:srgbClr val="FFFF00"/>
                          </a:solidFill>
                          <a:latin typeface="Gill Sans Nova" panose="020B0602020104020203" pitchFamily="34" charset="0"/>
                        </a:rPr>
                        <a:t>Understanding the  target audience </a:t>
                      </a:r>
                      <a:r>
                        <a:rPr lang="en-US" sz="1600" dirty="0">
                          <a:solidFill>
                            <a:schemeClr val="bg1"/>
                          </a:solidFill>
                          <a:latin typeface="Gill Sans Nova" panose="020B0602020104020203" pitchFamily="34" charset="0"/>
                        </a:rPr>
                        <a:t>(culture, </a:t>
                      </a:r>
                    </a:p>
                    <a:p>
                      <a:pPr algn="just"/>
                      <a:r>
                        <a:rPr lang="en-US" sz="1600" dirty="0">
                          <a:solidFill>
                            <a:schemeClr val="bg1"/>
                          </a:solidFill>
                          <a:latin typeface="Gill Sans Nova" panose="020B0602020104020203" pitchFamily="34" charset="0"/>
                        </a:rPr>
                        <a:t>education, capacity, abilities, inclusiveness, </a:t>
                      </a:r>
                    </a:p>
                    <a:p>
                      <a:pPr algn="just"/>
                      <a:r>
                        <a:rPr lang="en-US" sz="1600" dirty="0">
                          <a:solidFill>
                            <a:schemeClr val="bg1"/>
                          </a:solidFill>
                          <a:latin typeface="Gill Sans Nova" panose="020B0602020104020203" pitchFamily="34" charset="0"/>
                        </a:rPr>
                        <a:t>etc.)</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100% countries at-risk of tsunamis by 2027</a:t>
                      </a:r>
                      <a:endParaRPr lang="en-IN" sz="1600" dirty="0">
                        <a:solidFill>
                          <a:schemeClr val="bg1"/>
                        </a:solidFill>
                        <a:latin typeface="Gill Sans Nova" panose="020B0602020104020203"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bg1"/>
                        </a:solidFill>
                        <a:latin typeface="Gill Sans Nova" panose="020B0602020104020203" pitchFamily="34" charset="0"/>
                      </a:endParaRPr>
                    </a:p>
                  </a:txBody>
                  <a:tcPr/>
                </a:tc>
                <a:extLst>
                  <a:ext uri="{0D108BD9-81ED-4DB2-BD59-A6C34878D82A}">
                    <a16:rowId xmlns:a16="http://schemas.microsoft.com/office/drawing/2014/main" val="3090714297"/>
                  </a:ext>
                </a:extLst>
              </a:tr>
              <a:tr h="370840">
                <a:tc>
                  <a:txBody>
                    <a:bodyPr/>
                    <a:lstStyle/>
                    <a:p>
                      <a:pPr algn="just"/>
                      <a:r>
                        <a:rPr lang="en-US" sz="1600" dirty="0">
                          <a:solidFill>
                            <a:srgbClr val="FFFF00"/>
                          </a:solidFill>
                          <a:latin typeface="Gill Sans Nova" panose="020B0602020104020203" pitchFamily="34" charset="0"/>
                        </a:rPr>
                        <a:t>The lack of actionable content of warning.</a:t>
                      </a:r>
                      <a:endParaRPr lang="en-IN" sz="1600" dirty="0">
                        <a:solidFill>
                          <a:srgbClr val="FFFF00"/>
                        </a:solidFill>
                        <a:latin typeface="Gill Sans Nova" panose="020B0602020104020203" pitchFamily="34" charset="0"/>
                      </a:endParaRPr>
                    </a:p>
                  </a:txBody>
                  <a:tcPr/>
                </a:tc>
                <a:tc>
                  <a:txBody>
                    <a:bodyPr/>
                    <a:lstStyle/>
                    <a:p>
                      <a:pPr algn="just"/>
                      <a:r>
                        <a:rPr lang="en-US" sz="1600" dirty="0">
                          <a:solidFill>
                            <a:srgbClr val="FFFF00"/>
                          </a:solidFill>
                          <a:latin typeface="Gill Sans Nova" panose="020B0602020104020203" pitchFamily="34" charset="0"/>
                        </a:rPr>
                        <a:t>Develop impact based warning </a:t>
                      </a:r>
                      <a:r>
                        <a:rPr lang="en-US" sz="1600" dirty="0">
                          <a:solidFill>
                            <a:schemeClr val="bg1"/>
                          </a:solidFill>
                          <a:latin typeface="Gill Sans Nova" panose="020B0602020104020203" pitchFamily="34" charset="0"/>
                        </a:rPr>
                        <a:t>content </a:t>
                      </a:r>
                    </a:p>
                    <a:p>
                      <a:pPr algn="just"/>
                      <a:r>
                        <a:rPr lang="en-US" sz="1600" dirty="0">
                          <a:solidFill>
                            <a:schemeClr val="bg1"/>
                          </a:solidFill>
                          <a:latin typeface="Gill Sans Nova" panose="020B0602020104020203" pitchFamily="34" charset="0"/>
                        </a:rPr>
                        <a:t>(consequences) </a:t>
                      </a:r>
                    </a:p>
                    <a:p>
                      <a:pPr algn="just"/>
                      <a:endParaRPr lang="en-IN" sz="1600" dirty="0">
                        <a:solidFill>
                          <a:schemeClr val="bg1"/>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100% countries at-risk of tsunamis by 2025</a:t>
                      </a:r>
                      <a:endParaRPr lang="en-IN" sz="1600" dirty="0">
                        <a:solidFill>
                          <a:schemeClr val="bg1"/>
                        </a:solidFill>
                        <a:latin typeface="Gill Sans Nova" panose="020B0602020104020203" pitchFamily="34" charset="0"/>
                      </a:endParaRPr>
                    </a:p>
                  </a:txBody>
                  <a:tcPr/>
                </a:tc>
                <a:extLst>
                  <a:ext uri="{0D108BD9-81ED-4DB2-BD59-A6C34878D82A}">
                    <a16:rowId xmlns:a16="http://schemas.microsoft.com/office/drawing/2014/main" val="162840122"/>
                  </a:ext>
                </a:extLst>
              </a:tr>
            </a:tbl>
          </a:graphicData>
        </a:graphic>
      </p:graphicFrame>
      <p:sp>
        <p:nvSpPr>
          <p:cNvPr id="7" name="Title 1">
            <a:extLst>
              <a:ext uri="{FF2B5EF4-FFF2-40B4-BE49-F238E27FC236}">
                <a16:creationId xmlns:a16="http://schemas.microsoft.com/office/drawing/2014/main" id="{0CBD6D4A-3B4D-8018-D946-C0D03B8B4224}"/>
              </a:ext>
            </a:extLst>
          </p:cNvPr>
          <p:cNvSpPr txBox="1">
            <a:spLocks/>
          </p:cNvSpPr>
          <p:nvPr/>
        </p:nvSpPr>
        <p:spPr>
          <a:xfrm>
            <a:off x="0" y="225016"/>
            <a:ext cx="12192000" cy="61836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4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Tsunami Warning, Dissemination and Communication</a:t>
            </a:r>
          </a:p>
        </p:txBody>
      </p:sp>
    </p:spTree>
    <p:extLst>
      <p:ext uri="{BB962C8B-B14F-4D97-AF65-F5344CB8AC3E}">
        <p14:creationId xmlns:p14="http://schemas.microsoft.com/office/powerpoint/2010/main" val="2446651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A9DBB5A-7F99-2ACF-5B8B-2888A24B855C}"/>
              </a:ext>
            </a:extLst>
          </p:cNvPr>
          <p:cNvSpPr txBox="1">
            <a:spLocks/>
          </p:cNvSpPr>
          <p:nvPr/>
        </p:nvSpPr>
        <p:spPr>
          <a:xfrm>
            <a:off x="106534" y="843378"/>
            <a:ext cx="11978932" cy="461639"/>
          </a:xfrm>
          <a:prstGeom prst="rect">
            <a:avLst/>
          </a:prstGeom>
          <a:solidFill>
            <a:srgbClr val="00B0F0"/>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r>
              <a:rPr kumimoji="0" lang="en-US" sz="18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Warning Dissemination and Communication Options</a:t>
            </a:r>
            <a:endParaRPr kumimoji="0" lang="en-US" sz="18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800" b="1"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p:txBody>
      </p:sp>
      <p:graphicFrame>
        <p:nvGraphicFramePr>
          <p:cNvPr id="6" name="Table 6">
            <a:extLst>
              <a:ext uri="{FF2B5EF4-FFF2-40B4-BE49-F238E27FC236}">
                <a16:creationId xmlns:a16="http://schemas.microsoft.com/office/drawing/2014/main" id="{C2F034BD-B46D-4D6F-FE84-757C06E60D85}"/>
              </a:ext>
            </a:extLst>
          </p:cNvPr>
          <p:cNvGraphicFramePr>
            <a:graphicFrameLocks noGrp="1"/>
          </p:cNvGraphicFramePr>
          <p:nvPr>
            <p:extLst>
              <p:ext uri="{D42A27DB-BD31-4B8C-83A1-F6EECF244321}">
                <p14:modId xmlns:p14="http://schemas.microsoft.com/office/powerpoint/2010/main" val="3847128719"/>
              </p:ext>
            </p:extLst>
          </p:nvPr>
        </p:nvGraphicFramePr>
        <p:xfrm>
          <a:off x="186432" y="1411384"/>
          <a:ext cx="11819136" cy="5308600"/>
        </p:xfrm>
        <a:graphic>
          <a:graphicData uri="http://schemas.openxmlformats.org/drawingml/2006/table">
            <a:tbl>
              <a:tblPr firstRow="1" bandRow="1">
                <a:tableStyleId>{5940675A-B579-460E-94D1-54222C63F5DA}</a:tableStyleId>
              </a:tblPr>
              <a:tblGrid>
                <a:gridCol w="4169668">
                  <a:extLst>
                    <a:ext uri="{9D8B030D-6E8A-4147-A177-3AD203B41FA5}">
                      <a16:colId xmlns:a16="http://schemas.microsoft.com/office/drawing/2014/main" val="4289761778"/>
                    </a:ext>
                  </a:extLst>
                </a:gridCol>
                <a:gridCol w="4305300">
                  <a:extLst>
                    <a:ext uri="{9D8B030D-6E8A-4147-A177-3AD203B41FA5}">
                      <a16:colId xmlns:a16="http://schemas.microsoft.com/office/drawing/2014/main" val="2633107024"/>
                    </a:ext>
                  </a:extLst>
                </a:gridCol>
                <a:gridCol w="3344168">
                  <a:extLst>
                    <a:ext uri="{9D8B030D-6E8A-4147-A177-3AD203B41FA5}">
                      <a16:colId xmlns:a16="http://schemas.microsoft.com/office/drawing/2014/main" val="3639350868"/>
                    </a:ext>
                  </a:extLst>
                </a:gridCol>
              </a:tblGrid>
              <a:tr h="370840">
                <a:tc>
                  <a:txBody>
                    <a:bodyPr/>
                    <a:lstStyle/>
                    <a:p>
                      <a:pPr algn="ctr"/>
                      <a:r>
                        <a:rPr lang="en-IN" dirty="0">
                          <a:solidFill>
                            <a:schemeClr val="bg1"/>
                          </a:solidFill>
                          <a:latin typeface="Gill Sans Nova" panose="020B0602020104020203" pitchFamily="34" charset="0"/>
                        </a:rPr>
                        <a:t>Challenges </a:t>
                      </a:r>
                    </a:p>
                  </a:txBody>
                  <a:tcPr/>
                </a:tc>
                <a:tc>
                  <a:txBody>
                    <a:bodyPr/>
                    <a:lstStyle/>
                    <a:p>
                      <a:pPr algn="ctr"/>
                      <a:r>
                        <a:rPr lang="en-IN" dirty="0">
                          <a:solidFill>
                            <a:schemeClr val="bg1"/>
                          </a:solidFill>
                          <a:latin typeface="Gill Sans Nova" panose="020B0602020104020203" pitchFamily="34" charset="0"/>
                        </a:rPr>
                        <a:t>Solutions </a:t>
                      </a:r>
                    </a:p>
                  </a:txBody>
                  <a:tcPr/>
                </a:tc>
                <a:tc>
                  <a:txBody>
                    <a:bodyPr/>
                    <a:lstStyle/>
                    <a:p>
                      <a:pPr algn="ctr"/>
                      <a:r>
                        <a:rPr lang="en-IN" dirty="0">
                          <a:solidFill>
                            <a:schemeClr val="bg1"/>
                          </a:solidFill>
                          <a:latin typeface="Gill Sans Nova" panose="020B0602020104020203" pitchFamily="34" charset="0"/>
                        </a:rPr>
                        <a:t>Goals</a:t>
                      </a:r>
                    </a:p>
                  </a:txBody>
                  <a:tcPr/>
                </a:tc>
                <a:extLst>
                  <a:ext uri="{0D108BD9-81ED-4DB2-BD59-A6C34878D82A}">
                    <a16:rowId xmlns:a16="http://schemas.microsoft.com/office/drawing/2014/main" val="768700650"/>
                  </a:ext>
                </a:extLst>
              </a:tr>
              <a:tr h="370840">
                <a:tc>
                  <a:txBody>
                    <a:bodyPr/>
                    <a:lstStyle/>
                    <a:p>
                      <a:pPr algn="just"/>
                      <a:r>
                        <a:rPr lang="en-US" sz="1600" dirty="0">
                          <a:solidFill>
                            <a:schemeClr val="bg1"/>
                          </a:solidFill>
                          <a:latin typeface="Gill Sans Nova" panose="020B0602020104020203" pitchFamily="34" charset="0"/>
                        </a:rPr>
                        <a:t>The </a:t>
                      </a:r>
                      <a:r>
                        <a:rPr lang="en-US" sz="1600" dirty="0">
                          <a:solidFill>
                            <a:srgbClr val="FFFF00"/>
                          </a:solidFill>
                          <a:latin typeface="Gill Sans Nova" panose="020B0602020104020203" pitchFamily="34" charset="0"/>
                        </a:rPr>
                        <a:t>lack of redundant mechanism </a:t>
                      </a:r>
                      <a:r>
                        <a:rPr lang="en-US" sz="1600" dirty="0">
                          <a:solidFill>
                            <a:schemeClr val="bg1"/>
                          </a:solidFill>
                          <a:latin typeface="Gill Sans Nova" panose="020B0602020104020203" pitchFamily="34" charset="0"/>
                        </a:rPr>
                        <a:t>in receiving and disseminating warning and </a:t>
                      </a:r>
                    </a:p>
                    <a:p>
                      <a:pPr algn="just"/>
                      <a:r>
                        <a:rPr lang="en-US" sz="1600" dirty="0">
                          <a:solidFill>
                            <a:schemeClr val="bg1"/>
                          </a:solidFill>
                          <a:latin typeface="Gill Sans Nova" panose="020B0602020104020203" pitchFamily="34" charset="0"/>
                        </a:rPr>
                        <a:t>Communication</a:t>
                      </a:r>
                      <a:endParaRPr lang="en-IN" sz="1600" dirty="0">
                        <a:solidFill>
                          <a:schemeClr val="bg1"/>
                        </a:solidFill>
                        <a:latin typeface="Gill Sans Nova" panose="020B0602020104020203" pitchFamily="34" charset="0"/>
                      </a:endParaRPr>
                    </a:p>
                  </a:txBody>
                  <a:tcPr/>
                </a:tc>
                <a:tc>
                  <a:txBody>
                    <a:bodyPr/>
                    <a:lstStyle/>
                    <a:p>
                      <a:pPr algn="just"/>
                      <a:r>
                        <a:rPr lang="en-US" sz="1600" dirty="0">
                          <a:solidFill>
                            <a:srgbClr val="FFFF00"/>
                          </a:solidFill>
                          <a:latin typeface="Gill Sans Nova" panose="020B0602020104020203" pitchFamily="34" charset="0"/>
                        </a:rPr>
                        <a:t>Redundant mechanism </a:t>
                      </a:r>
                      <a:r>
                        <a:rPr lang="en-US" sz="1600" dirty="0">
                          <a:solidFill>
                            <a:schemeClr val="bg1"/>
                          </a:solidFill>
                          <a:latin typeface="Gill Sans Nova" panose="020B0602020104020203" pitchFamily="34" charset="0"/>
                        </a:rPr>
                        <a:t>in receiving and disseminating warning and communication</a:t>
                      </a:r>
                      <a:endParaRPr lang="en-IN" sz="1600" dirty="0">
                        <a:solidFill>
                          <a:schemeClr val="bg1"/>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100% countries at-risk of tsunamis by 2027</a:t>
                      </a:r>
                      <a:endParaRPr lang="en-IN" sz="1600" dirty="0">
                        <a:solidFill>
                          <a:schemeClr val="bg1"/>
                        </a:solidFill>
                        <a:latin typeface="Gill Sans Nova" panose="020B0602020104020203"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bg1"/>
                        </a:solidFill>
                        <a:latin typeface="Gill Sans Nova" panose="020B0602020104020203" pitchFamily="34" charset="0"/>
                      </a:endParaRPr>
                    </a:p>
                  </a:txBody>
                  <a:tcPr/>
                </a:tc>
                <a:extLst>
                  <a:ext uri="{0D108BD9-81ED-4DB2-BD59-A6C34878D82A}">
                    <a16:rowId xmlns:a16="http://schemas.microsoft.com/office/drawing/2014/main" val="3010442252"/>
                  </a:ext>
                </a:extLst>
              </a:tr>
              <a:tr h="370840">
                <a:tc>
                  <a:txBody>
                    <a:bodyPr/>
                    <a:lstStyle/>
                    <a:p>
                      <a:pPr algn="just"/>
                      <a:r>
                        <a:rPr lang="en-US" sz="1600" dirty="0">
                          <a:solidFill>
                            <a:schemeClr val="bg1"/>
                          </a:solidFill>
                          <a:latin typeface="Gill Sans Nova" panose="020B0602020104020203" pitchFamily="34" charset="0"/>
                        </a:rPr>
                        <a:t>The </a:t>
                      </a:r>
                      <a:r>
                        <a:rPr lang="en-US" sz="1600" dirty="0">
                          <a:solidFill>
                            <a:srgbClr val="FFFF00"/>
                          </a:solidFill>
                          <a:latin typeface="Gill Sans Nova" panose="020B0602020104020203" pitchFamily="34" charset="0"/>
                        </a:rPr>
                        <a:t>lack of standard format </a:t>
                      </a:r>
                      <a:r>
                        <a:rPr lang="en-US" sz="1600" dirty="0">
                          <a:solidFill>
                            <a:schemeClr val="bg1"/>
                          </a:solidFill>
                          <a:latin typeface="Gill Sans Nova" panose="020B0602020104020203" pitchFamily="34" charset="0"/>
                        </a:rPr>
                        <a:t>for warning and Communication</a:t>
                      </a:r>
                      <a:endParaRPr lang="en-IN" sz="1600" dirty="0">
                        <a:solidFill>
                          <a:schemeClr val="bg1"/>
                        </a:solidFill>
                        <a:latin typeface="Gill Sans Nova" panose="020B0602020104020203" pitchFamily="34" charset="0"/>
                      </a:endParaRPr>
                    </a:p>
                  </a:txBody>
                  <a:tcPr/>
                </a:tc>
                <a:tc>
                  <a:txBody>
                    <a:bodyPr/>
                    <a:lstStyle/>
                    <a:p>
                      <a:pPr algn="just"/>
                      <a:r>
                        <a:rPr lang="en-IN" sz="1600" dirty="0">
                          <a:solidFill>
                            <a:srgbClr val="FFFF00"/>
                          </a:solidFill>
                          <a:latin typeface="Gill Sans Nova" panose="020B0602020104020203" pitchFamily="34" charset="0"/>
                        </a:rPr>
                        <a:t>Promote Common Alert Protocol (CAP) </a:t>
                      </a:r>
                      <a:r>
                        <a:rPr lang="en-IN" sz="1600" dirty="0">
                          <a:solidFill>
                            <a:schemeClr val="bg1"/>
                          </a:solidFill>
                          <a:latin typeface="Gill Sans Nova" panose="020B0602020104020203" pitchFamily="34" charset="0"/>
                        </a:rPr>
                        <a:t>and </a:t>
                      </a:r>
                    </a:p>
                    <a:p>
                      <a:pPr algn="just"/>
                      <a:r>
                        <a:rPr lang="en-US" sz="1600" dirty="0">
                          <a:solidFill>
                            <a:schemeClr val="bg1"/>
                          </a:solidFill>
                          <a:latin typeface="Gill Sans Nova" panose="020B0602020104020203" pitchFamily="34" charset="0"/>
                        </a:rPr>
                        <a:t>Training of NTWC staff on CAP</a:t>
                      </a:r>
                    </a:p>
                  </a:txBody>
                  <a:tcPr/>
                </a:tc>
                <a:tc rowSpan="3">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100% countries at-risk of tsunamis by 2030</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bg1"/>
                        </a:solidFill>
                        <a:latin typeface="Gill Sans Nova" panose="020B0602020104020203" pitchFamily="34" charset="0"/>
                      </a:endParaRPr>
                    </a:p>
                  </a:txBody>
                  <a:tcPr/>
                </a:tc>
                <a:extLst>
                  <a:ext uri="{0D108BD9-81ED-4DB2-BD59-A6C34878D82A}">
                    <a16:rowId xmlns:a16="http://schemas.microsoft.com/office/drawing/2014/main" val="1529543563"/>
                  </a:ext>
                </a:extLst>
              </a:tr>
              <a:tr h="370840">
                <a:tc>
                  <a:txBody>
                    <a:bodyPr/>
                    <a:lstStyle/>
                    <a:p>
                      <a:pPr algn="just"/>
                      <a:r>
                        <a:rPr lang="en-US" sz="1600" dirty="0">
                          <a:solidFill>
                            <a:schemeClr val="bg1"/>
                          </a:solidFill>
                          <a:latin typeface="Gill Sans Nova" panose="020B0602020104020203" pitchFamily="34" charset="0"/>
                        </a:rPr>
                        <a:t>The </a:t>
                      </a:r>
                      <a:r>
                        <a:rPr lang="en-US" sz="1600" dirty="0">
                          <a:solidFill>
                            <a:srgbClr val="FFFF00"/>
                          </a:solidFill>
                          <a:latin typeface="Gill Sans Nova" panose="020B0602020104020203" pitchFamily="34" charset="0"/>
                        </a:rPr>
                        <a:t>lack of national standard format </a:t>
                      </a:r>
                      <a:r>
                        <a:rPr lang="en-US" sz="1600" dirty="0">
                          <a:solidFill>
                            <a:schemeClr val="bg1"/>
                          </a:solidFill>
                          <a:latin typeface="Gill Sans Nova" panose="020B0602020104020203" pitchFamily="34" charset="0"/>
                        </a:rPr>
                        <a:t>and mechanism for warning and communication for people with Different Functional Abilities </a:t>
                      </a:r>
                      <a:r>
                        <a:rPr lang="en-US" sz="1600" dirty="0">
                          <a:solidFill>
                            <a:srgbClr val="FFFF00"/>
                          </a:solidFill>
                          <a:latin typeface="Gill Sans Nova" panose="020B0602020104020203" pitchFamily="34" charset="0"/>
                        </a:rPr>
                        <a:t>(</a:t>
                      </a:r>
                      <a:r>
                        <a:rPr lang="en-US" sz="1600" dirty="0" err="1">
                          <a:solidFill>
                            <a:srgbClr val="FFFF00"/>
                          </a:solidFill>
                          <a:latin typeface="Gill Sans Nova" panose="020B0602020104020203" pitchFamily="34" charset="0"/>
                        </a:rPr>
                        <a:t>Difable</a:t>
                      </a:r>
                      <a:r>
                        <a:rPr lang="en-US" sz="1600" dirty="0">
                          <a:solidFill>
                            <a:srgbClr val="FFFF00"/>
                          </a:solidFill>
                          <a:latin typeface="Gill Sans Nova" panose="020B0602020104020203" pitchFamily="34" charset="0"/>
                        </a:rPr>
                        <a:t>) </a:t>
                      </a:r>
                      <a:r>
                        <a:rPr lang="en-US" sz="1600" dirty="0">
                          <a:solidFill>
                            <a:schemeClr val="bg1"/>
                          </a:solidFill>
                          <a:latin typeface="Gill Sans Nova" panose="020B0602020104020203" pitchFamily="34" charset="0"/>
                        </a:rPr>
                        <a:t>- check with SFDRR</a:t>
                      </a:r>
                      <a:endParaRPr lang="en-IN" sz="1600" dirty="0">
                        <a:solidFill>
                          <a:schemeClr val="bg1"/>
                        </a:solidFill>
                        <a:latin typeface="Gill Sans Nova" panose="020B0602020104020203" pitchFamily="34" charset="0"/>
                      </a:endParaRPr>
                    </a:p>
                  </a:txBody>
                  <a:tcPr/>
                </a:tc>
                <a:tc>
                  <a:txBody>
                    <a:bodyPr/>
                    <a:lstStyle/>
                    <a:p>
                      <a:pPr algn="just"/>
                      <a:r>
                        <a:rPr lang="en-US" sz="1600" dirty="0">
                          <a:solidFill>
                            <a:srgbClr val="FFFF00"/>
                          </a:solidFill>
                          <a:latin typeface="Gill Sans Nova" panose="020B0602020104020203" pitchFamily="34" charset="0"/>
                        </a:rPr>
                        <a:t>National standard format and mechanism </a:t>
                      </a:r>
                      <a:r>
                        <a:rPr lang="en-US" sz="1600" dirty="0">
                          <a:solidFill>
                            <a:schemeClr val="bg1"/>
                          </a:solidFill>
                          <a:latin typeface="Gill Sans Nova" panose="020B0602020104020203" pitchFamily="34" charset="0"/>
                        </a:rPr>
                        <a:t>for warning and communication for People with </a:t>
                      </a:r>
                      <a:r>
                        <a:rPr lang="en-US" sz="1600" dirty="0" err="1">
                          <a:solidFill>
                            <a:srgbClr val="FFFF00"/>
                          </a:solidFill>
                          <a:latin typeface="Gill Sans Nova" panose="020B0602020104020203" pitchFamily="34" charset="0"/>
                        </a:rPr>
                        <a:t>Difable</a:t>
                      </a:r>
                      <a:endParaRPr lang="en-IN" sz="1600" dirty="0">
                        <a:solidFill>
                          <a:srgbClr val="FFFF00"/>
                        </a:solidFill>
                        <a:latin typeface="Gill Sans Nova" panose="020B0602020104020203" pitchFamily="34" charset="0"/>
                      </a:endParaRP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100% countries at-risk of tsunamis by 2030</a:t>
                      </a:r>
                      <a:endParaRPr lang="en-IN" sz="1600" dirty="0">
                        <a:solidFill>
                          <a:schemeClr val="bg1"/>
                        </a:solidFill>
                        <a:latin typeface="Gill Sans Nova" panose="020B0602020104020203" pitchFamily="34" charset="0"/>
                      </a:endParaRPr>
                    </a:p>
                  </a:txBody>
                  <a:tcPr/>
                </a:tc>
                <a:extLst>
                  <a:ext uri="{0D108BD9-81ED-4DB2-BD59-A6C34878D82A}">
                    <a16:rowId xmlns:a16="http://schemas.microsoft.com/office/drawing/2014/main" val="1053890621"/>
                  </a:ext>
                </a:extLst>
              </a:tr>
              <a:tr h="370840">
                <a:tc>
                  <a:txBody>
                    <a:bodyPr/>
                    <a:lstStyle/>
                    <a:p>
                      <a:pPr algn="just"/>
                      <a:r>
                        <a:rPr lang="en-US" sz="1600" dirty="0">
                          <a:solidFill>
                            <a:srgbClr val="FFFF00"/>
                          </a:solidFill>
                          <a:latin typeface="Gill Sans Nova" panose="020B0602020104020203" pitchFamily="34" charset="0"/>
                        </a:rPr>
                        <a:t>Conflicting and multiple source of warning </a:t>
                      </a:r>
                    </a:p>
                    <a:p>
                      <a:pPr algn="just"/>
                      <a:r>
                        <a:rPr lang="en-US" sz="1600" dirty="0">
                          <a:solidFill>
                            <a:schemeClr val="bg1"/>
                          </a:solidFill>
                          <a:latin typeface="Gill Sans Nova" panose="020B0602020104020203" pitchFamily="34" charset="0"/>
                        </a:rPr>
                        <a:t>information</a:t>
                      </a:r>
                    </a:p>
                    <a:p>
                      <a:pPr algn="just"/>
                      <a:endParaRPr lang="en-IN" sz="1600" dirty="0">
                        <a:solidFill>
                          <a:schemeClr val="bg1"/>
                        </a:solidFill>
                        <a:latin typeface="Gill Sans Nova" panose="020B0602020104020203" pitchFamily="34" charset="0"/>
                      </a:endParaRPr>
                    </a:p>
                  </a:txBody>
                  <a:tcPr/>
                </a:tc>
                <a:tc>
                  <a:txBody>
                    <a:bodyPr/>
                    <a:lstStyle/>
                    <a:p>
                      <a:pPr algn="just"/>
                      <a:r>
                        <a:rPr lang="en-US" sz="1600" dirty="0">
                          <a:solidFill>
                            <a:srgbClr val="FFFF00"/>
                          </a:solidFill>
                          <a:latin typeface="Gill Sans Nova" panose="020B0602020104020203" pitchFamily="34" charset="0"/>
                        </a:rPr>
                        <a:t>Effective use of Broadcast and Social Media. Media Training </a:t>
                      </a:r>
                      <a:r>
                        <a:rPr lang="en-US" sz="1600" dirty="0">
                          <a:solidFill>
                            <a:schemeClr val="bg1"/>
                          </a:solidFill>
                          <a:latin typeface="Gill Sans Nova" panose="020B0602020104020203" pitchFamily="34" charset="0"/>
                        </a:rPr>
                        <a:t>for NTWC staff and Training for Media Broadcaster and Social Media Influencers</a:t>
                      </a: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100% countries at-risk of tsunamis by 2030</a:t>
                      </a:r>
                      <a:endParaRPr lang="en-IN" sz="1600" dirty="0">
                        <a:solidFill>
                          <a:schemeClr val="bg1"/>
                        </a:solidFill>
                        <a:latin typeface="Gill Sans Nova" panose="020B0602020104020203"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bg1"/>
                        </a:solidFill>
                        <a:latin typeface="Gill Sans Nova" panose="020B0602020104020203" pitchFamily="34" charset="0"/>
                      </a:endParaRPr>
                    </a:p>
                  </a:txBody>
                  <a:tcPr/>
                </a:tc>
                <a:extLst>
                  <a:ext uri="{0D108BD9-81ED-4DB2-BD59-A6C34878D82A}">
                    <a16:rowId xmlns:a16="http://schemas.microsoft.com/office/drawing/2014/main" val="3090714297"/>
                  </a:ext>
                </a:extLst>
              </a:tr>
              <a:tr h="370840">
                <a:tc>
                  <a:txBody>
                    <a:bodyPr/>
                    <a:lstStyle/>
                    <a:p>
                      <a:pPr algn="just"/>
                      <a:r>
                        <a:rPr lang="en-US" sz="1600" dirty="0">
                          <a:solidFill>
                            <a:srgbClr val="FFFF00"/>
                          </a:solidFill>
                          <a:latin typeface="Gill Sans Nova" panose="020B0602020104020203" pitchFamily="34" charset="0"/>
                        </a:rPr>
                        <a:t>Technology Gap </a:t>
                      </a:r>
                      <a:r>
                        <a:rPr lang="en-US" sz="1600" dirty="0">
                          <a:solidFill>
                            <a:schemeClr val="bg1"/>
                          </a:solidFill>
                          <a:latin typeface="Gill Sans Nova" panose="020B0602020104020203" pitchFamily="34" charset="0"/>
                        </a:rPr>
                        <a:t>and/or not fully utilized</a:t>
                      </a:r>
                      <a:endParaRPr lang="en-IN" sz="1600" dirty="0">
                        <a:solidFill>
                          <a:schemeClr val="bg1"/>
                        </a:solidFill>
                        <a:latin typeface="Gill Sans Nova" panose="020B0602020104020203" pitchFamily="34" charset="0"/>
                      </a:endParaRPr>
                    </a:p>
                  </a:txBody>
                  <a:tcPr/>
                </a:tc>
                <a:tc>
                  <a:txBody>
                    <a:bodyPr/>
                    <a:lstStyle/>
                    <a:p>
                      <a:pPr algn="just"/>
                      <a:r>
                        <a:rPr lang="en-IN" sz="1600" dirty="0">
                          <a:solidFill>
                            <a:srgbClr val="FFFF00"/>
                          </a:solidFill>
                          <a:latin typeface="Gill Sans Nova" panose="020B0602020104020203" pitchFamily="34" charset="0"/>
                        </a:rPr>
                        <a:t>New/emerging technologies </a:t>
                      </a:r>
                      <a:r>
                        <a:rPr lang="en-IN" sz="1600" dirty="0">
                          <a:solidFill>
                            <a:schemeClr val="bg1"/>
                          </a:solidFill>
                          <a:latin typeface="Gill Sans Nova" panose="020B0602020104020203" pitchFamily="34" charset="0"/>
                        </a:rPr>
                        <a:t>(Digital and Communication)</a:t>
                      </a:r>
                    </a:p>
                    <a:p>
                      <a:pPr algn="just"/>
                      <a:endParaRPr lang="en-IN" sz="1600" dirty="0">
                        <a:solidFill>
                          <a:schemeClr val="bg1"/>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In all ICGs by 2024</a:t>
                      </a:r>
                      <a:endParaRPr lang="en-IN" sz="1600" dirty="0">
                        <a:solidFill>
                          <a:schemeClr val="bg1"/>
                        </a:solidFill>
                        <a:latin typeface="Gill Sans Nova" panose="020B0602020104020203" pitchFamily="34" charset="0"/>
                      </a:endParaRPr>
                    </a:p>
                  </a:txBody>
                  <a:tcPr/>
                </a:tc>
                <a:extLst>
                  <a:ext uri="{0D108BD9-81ED-4DB2-BD59-A6C34878D82A}">
                    <a16:rowId xmlns:a16="http://schemas.microsoft.com/office/drawing/2014/main" val="162840122"/>
                  </a:ext>
                </a:extLst>
              </a:tr>
              <a:tr h="370840">
                <a:tc>
                  <a:txBody>
                    <a:bodyPr/>
                    <a:lstStyle/>
                    <a:p>
                      <a:pPr algn="just"/>
                      <a:r>
                        <a:rPr lang="en-IN" sz="1600" dirty="0">
                          <a:solidFill>
                            <a:srgbClr val="FFFF00"/>
                          </a:solidFill>
                          <a:latin typeface="Gill Sans Nova" panose="020B0602020104020203" pitchFamily="34" charset="0"/>
                        </a:rPr>
                        <a:t>Lack / limited Interoperability</a:t>
                      </a:r>
                    </a:p>
                  </a:txBody>
                  <a:tcPr/>
                </a:tc>
                <a:tc>
                  <a:txBody>
                    <a:bodyPr/>
                    <a:lstStyle/>
                    <a:p>
                      <a:pPr algn="just"/>
                      <a:r>
                        <a:rPr lang="en-US" sz="1600" dirty="0">
                          <a:solidFill>
                            <a:srgbClr val="FFFF00"/>
                          </a:solidFill>
                          <a:latin typeface="Gill Sans Nova" panose="020B0602020104020203" pitchFamily="34" charset="0"/>
                        </a:rPr>
                        <a:t>Multi-hazard Early Warning </a:t>
                      </a:r>
                      <a:r>
                        <a:rPr lang="en-US" sz="1600" dirty="0">
                          <a:solidFill>
                            <a:schemeClr val="bg1"/>
                          </a:solidFill>
                          <a:latin typeface="Gill Sans Nova" panose="020B0602020104020203" pitchFamily="34" charset="0"/>
                        </a:rPr>
                        <a:t>Alignment (resources, capacity, information, SOP, etc.)</a:t>
                      </a:r>
                      <a:endParaRPr lang="en-IN" sz="1600" dirty="0">
                        <a:solidFill>
                          <a:schemeClr val="bg1"/>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100% countries at-risk of tsunamis by 2027</a:t>
                      </a:r>
                      <a:endParaRPr lang="en-IN" sz="1600" dirty="0">
                        <a:solidFill>
                          <a:schemeClr val="bg1"/>
                        </a:solidFill>
                        <a:latin typeface="Gill Sans Nova" panose="020B0602020104020203"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bg1"/>
                        </a:solidFill>
                        <a:latin typeface="Gill Sans Nova" panose="020B0602020104020203" pitchFamily="34" charset="0"/>
                      </a:endParaRPr>
                    </a:p>
                  </a:txBody>
                  <a:tcPr/>
                </a:tc>
                <a:extLst>
                  <a:ext uri="{0D108BD9-81ED-4DB2-BD59-A6C34878D82A}">
                    <a16:rowId xmlns:a16="http://schemas.microsoft.com/office/drawing/2014/main" val="2433318313"/>
                  </a:ext>
                </a:extLst>
              </a:tr>
            </a:tbl>
          </a:graphicData>
        </a:graphic>
      </p:graphicFrame>
      <p:sp>
        <p:nvSpPr>
          <p:cNvPr id="7" name="Title 1">
            <a:extLst>
              <a:ext uri="{FF2B5EF4-FFF2-40B4-BE49-F238E27FC236}">
                <a16:creationId xmlns:a16="http://schemas.microsoft.com/office/drawing/2014/main" id="{0CBD6D4A-3B4D-8018-D946-C0D03B8B4224}"/>
              </a:ext>
            </a:extLst>
          </p:cNvPr>
          <p:cNvSpPr txBox="1">
            <a:spLocks/>
          </p:cNvSpPr>
          <p:nvPr/>
        </p:nvSpPr>
        <p:spPr>
          <a:xfrm>
            <a:off x="0" y="225016"/>
            <a:ext cx="12192000" cy="61836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4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Tsunami Warning, Dissemination and Communication</a:t>
            </a:r>
          </a:p>
        </p:txBody>
      </p:sp>
    </p:spTree>
    <p:extLst>
      <p:ext uri="{BB962C8B-B14F-4D97-AF65-F5344CB8AC3E}">
        <p14:creationId xmlns:p14="http://schemas.microsoft.com/office/powerpoint/2010/main" val="2316198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ACDEE6A4-F7F8-DB0B-105D-3AB1FDEFF6BF}"/>
              </a:ext>
            </a:extLst>
          </p:cNvPr>
          <p:cNvSpPr txBox="1">
            <a:spLocks/>
          </p:cNvSpPr>
          <p:nvPr/>
        </p:nvSpPr>
        <p:spPr>
          <a:xfrm>
            <a:off x="88654" y="759261"/>
            <a:ext cx="11671546" cy="5501839"/>
          </a:xfrm>
          <a:prstGeom prst="rect">
            <a:avLst/>
          </a:prstGeom>
          <a:solidFill>
            <a:schemeClr val="bg1"/>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7800" marR="0" lvl="1" indent="0" algn="just" defTabSz="914400" rtl="0" eaLnBrk="1" fontAlgn="auto" latinLnBrk="0" hangingPunct="1">
              <a:lnSpc>
                <a:spcPct val="100000"/>
              </a:lnSpc>
              <a:spcBef>
                <a:spcPts val="600"/>
              </a:spcBef>
              <a:spcAft>
                <a:spcPts val="0"/>
              </a:spcAft>
              <a:buClrTx/>
              <a:buSzTx/>
              <a:buNone/>
              <a:tabLst/>
              <a:defRPr/>
            </a:pPr>
            <a:r>
              <a:rPr lang="en-US" sz="1600" b="1" dirty="0">
                <a:solidFill>
                  <a:srgbClr val="C00000"/>
                </a:solidFill>
                <a:latin typeface="Gill Sans Nova" panose="020B0602020104020203" pitchFamily="34" charset="0"/>
              </a:rPr>
              <a:t>Aspirational social outcome of the Ocean Decade Tsunami Programme is that 100% of communities at risk from tsunamis are prepared for and resilient to tsunamis by 2030 through efforts like the IOC-UNESCO Tsunami Ready Recognition Programme</a:t>
            </a:r>
          </a:p>
          <a:p>
            <a:pPr marL="177800" marR="0" lvl="1" indent="0" algn="just" defTabSz="914400" rtl="0" eaLnBrk="1" fontAlgn="auto" latinLnBrk="0" hangingPunct="1">
              <a:lnSpc>
                <a:spcPct val="100000"/>
              </a:lnSpc>
              <a:spcBef>
                <a:spcPts val="600"/>
              </a:spcBef>
              <a:spcAft>
                <a:spcPts val="0"/>
              </a:spcAft>
              <a:buClrTx/>
              <a:buSzTx/>
              <a:buNone/>
              <a:tabLst/>
              <a:defRPr/>
            </a:pPr>
            <a:r>
              <a:rPr lang="en-US" sz="1600" b="1" dirty="0">
                <a:solidFill>
                  <a:prstClr val="black"/>
                </a:solidFill>
                <a:latin typeface="Gill Sans Nova" panose="020B0602020104020203" pitchFamily="34" charset="0"/>
              </a:rPr>
              <a:t>Key elements to be addressed</a:t>
            </a:r>
          </a:p>
          <a:p>
            <a:pPr marL="715963" lvl="2" indent="-363538" algn="just">
              <a:spcBef>
                <a:spcPts val="600"/>
              </a:spcBef>
              <a:buFont typeface="Wingdings" panose="05000000000000000000" pitchFamily="2" charset="2"/>
              <a:buChar char="§"/>
              <a:defRPr/>
            </a:pPr>
            <a:r>
              <a:rPr lang="en-US" sz="1600" b="1" dirty="0">
                <a:solidFill>
                  <a:srgbClr val="C00000"/>
                </a:solidFill>
                <a:latin typeface="Gill Sans Nova" panose="020B0602020104020203" pitchFamily="34" charset="0"/>
              </a:rPr>
              <a:t>Risk Perception and Awareness </a:t>
            </a:r>
            <a:r>
              <a:rPr lang="en-US" sz="1600" dirty="0">
                <a:solidFill>
                  <a:prstClr val="black"/>
                </a:solidFill>
                <a:latin typeface="Gill Sans Nova" panose="020B0602020104020203" pitchFamily="34" charset="0"/>
              </a:rPr>
              <a:t>– Risk perception studies need to be encouraged across all regions and targeted for the ODTP</a:t>
            </a:r>
          </a:p>
          <a:p>
            <a:pPr marL="715963" lvl="2" indent="-363538" algn="just">
              <a:spcBef>
                <a:spcPts val="600"/>
              </a:spcBef>
              <a:buFont typeface="Wingdings" panose="05000000000000000000" pitchFamily="2" charset="2"/>
              <a:buChar char="§"/>
              <a:defRPr/>
            </a:pPr>
            <a:r>
              <a:rPr lang="en-US" sz="1600" b="1" dirty="0">
                <a:solidFill>
                  <a:srgbClr val="C00000"/>
                </a:solidFill>
                <a:latin typeface="Gill Sans Nova" panose="020B0602020104020203" pitchFamily="34" charset="0"/>
              </a:rPr>
              <a:t>Preparedness</a:t>
            </a:r>
            <a:endParaRPr lang="en-US" sz="1600" dirty="0">
              <a:solidFill>
                <a:prstClr val="black"/>
              </a:solidFill>
              <a:latin typeface="Gill Sans Nova" panose="020B0602020104020203" pitchFamily="34" charset="0"/>
            </a:endParaRPr>
          </a:p>
          <a:p>
            <a:pPr marL="1168400" lvl="3" indent="-285750" algn="just">
              <a:spcBef>
                <a:spcPts val="600"/>
              </a:spcBef>
              <a:buFont typeface="Courier New" panose="02070309020205020404" pitchFamily="49" charset="0"/>
              <a:buChar char="o"/>
              <a:defRPr/>
            </a:pPr>
            <a:r>
              <a:rPr lang="en-US" sz="1400" dirty="0">
                <a:solidFill>
                  <a:prstClr val="black"/>
                </a:solidFill>
                <a:latin typeface="Gill Sans Nova" panose="020B0602020104020203" pitchFamily="34" charset="0"/>
              </a:rPr>
              <a:t>All at-risk communities have tsunami evacuation maps</a:t>
            </a:r>
          </a:p>
          <a:p>
            <a:pPr marL="1168400" lvl="3" indent="-285750" algn="just">
              <a:spcBef>
                <a:spcPts val="600"/>
              </a:spcBef>
              <a:buFont typeface="Courier New" panose="02070309020205020404" pitchFamily="49" charset="0"/>
              <a:buChar char="o"/>
              <a:defRPr/>
            </a:pPr>
            <a:r>
              <a:rPr lang="en-US" sz="1400" dirty="0">
                <a:solidFill>
                  <a:prstClr val="black"/>
                </a:solidFill>
                <a:latin typeface="Gill Sans Nova" panose="020B0602020104020203" pitchFamily="34" charset="0"/>
              </a:rPr>
              <a:t>Public display of tsunami information </a:t>
            </a:r>
          </a:p>
          <a:p>
            <a:pPr marL="1168400" lvl="3" indent="-285750" algn="just">
              <a:spcBef>
                <a:spcPts val="600"/>
              </a:spcBef>
              <a:buFont typeface="Courier New" panose="02070309020205020404" pitchFamily="49" charset="0"/>
              <a:buChar char="o"/>
              <a:defRPr/>
            </a:pPr>
            <a:r>
              <a:rPr lang="en-US" sz="1400" dirty="0">
                <a:solidFill>
                  <a:prstClr val="black"/>
                </a:solidFill>
                <a:latin typeface="Gill Sans Nova" panose="020B0602020104020203" pitchFamily="34" charset="0"/>
              </a:rPr>
              <a:t>Locally relevant education and awareness resources </a:t>
            </a:r>
          </a:p>
          <a:p>
            <a:pPr marL="1168400" lvl="3" indent="-285750" algn="just">
              <a:spcBef>
                <a:spcPts val="600"/>
              </a:spcBef>
              <a:buFont typeface="Courier New" panose="02070309020205020404" pitchFamily="49" charset="0"/>
              <a:buChar char="o"/>
              <a:defRPr/>
            </a:pPr>
            <a:r>
              <a:rPr lang="en-US" sz="1400" dirty="0">
                <a:solidFill>
                  <a:prstClr val="black"/>
                </a:solidFill>
                <a:latin typeface="Gill Sans Nova" panose="020B0602020104020203" pitchFamily="34" charset="0"/>
              </a:rPr>
              <a:t>promote communities to actively participate in the World Tsunami Awareness Day (5 November) </a:t>
            </a:r>
          </a:p>
          <a:p>
            <a:pPr marL="1168400" lvl="3" indent="-285750" algn="just">
              <a:spcBef>
                <a:spcPts val="600"/>
              </a:spcBef>
              <a:buFont typeface="Courier New" panose="02070309020205020404" pitchFamily="49" charset="0"/>
              <a:buChar char="o"/>
              <a:defRPr/>
            </a:pPr>
            <a:r>
              <a:rPr lang="en-US" sz="1400" dirty="0">
                <a:solidFill>
                  <a:prstClr val="black"/>
                </a:solidFill>
                <a:latin typeface="Gill Sans Nova" panose="020B0602020104020203" pitchFamily="34" charset="0"/>
              </a:rPr>
              <a:t>100% of communities at risk conduct a local tsunami exercise every two years</a:t>
            </a:r>
            <a:endParaRPr kumimoji="0" lang="en-US" sz="14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a:p>
            <a:pPr marL="715963" lvl="1" indent="-354013" algn="just">
              <a:spcBef>
                <a:spcPts val="600"/>
              </a:spcBef>
              <a:buFont typeface="Wingdings" panose="05000000000000000000" pitchFamily="2" charset="2"/>
              <a:buChar char="§"/>
              <a:defRPr/>
            </a:pPr>
            <a:r>
              <a:rPr lang="en-US" sz="1600" b="1" dirty="0">
                <a:solidFill>
                  <a:srgbClr val="C00000"/>
                </a:solidFill>
                <a:latin typeface="Gill Sans Nova" panose="020B0602020104020203" pitchFamily="34" charset="0"/>
              </a:rPr>
              <a:t>Response Capability</a:t>
            </a:r>
            <a:endParaRPr lang="en-US" sz="1600" dirty="0">
              <a:solidFill>
                <a:prstClr val="black"/>
              </a:solidFill>
              <a:latin typeface="Gill Sans Nova" panose="020B0602020104020203" pitchFamily="34" charset="0"/>
            </a:endParaRPr>
          </a:p>
          <a:p>
            <a:pPr marL="1168400" marR="0" lvl="1" algn="just" defTabSz="914400" rtl="0" eaLnBrk="1" fontAlgn="auto" latinLnBrk="0" hangingPunct="1">
              <a:lnSpc>
                <a:spcPct val="100000"/>
              </a:lnSpc>
              <a:spcBef>
                <a:spcPts val="600"/>
              </a:spcBef>
              <a:spcAft>
                <a:spcPts val="0"/>
              </a:spcAft>
              <a:buClrTx/>
              <a:buSzTx/>
              <a:buFont typeface="Courier New" panose="02070309020205020404" pitchFamily="49" charset="0"/>
              <a:buChar char="o"/>
              <a:tabLst/>
              <a:defRPr/>
            </a:pPr>
            <a:r>
              <a:rPr lang="en-US" sz="1400" dirty="0">
                <a:solidFill>
                  <a:prstClr val="black"/>
                </a:solidFill>
                <a:latin typeface="Gill Sans Nova" panose="020B0602020104020203" pitchFamily="34" charset="0"/>
              </a:rPr>
              <a:t>Al</a:t>
            </a:r>
            <a:r>
              <a:rPr kumimoji="0" lang="en-US" sz="14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l countries with tsunami risk should have agreed parameters at the national and local level for warning and have approved response plans. Inclusiveness should be addressed in these plans</a:t>
            </a:r>
          </a:p>
          <a:p>
            <a:pPr marL="1168400" marR="0" lvl="1" algn="just" defTabSz="914400" rtl="0" eaLnBrk="1" fontAlgn="auto" latinLnBrk="0" hangingPunct="1">
              <a:lnSpc>
                <a:spcPct val="100000"/>
              </a:lnSpc>
              <a:spcBef>
                <a:spcPts val="6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100% of at-risk communities have multiple effective and sustainable communication methods in place</a:t>
            </a:r>
          </a:p>
          <a:p>
            <a:pPr marL="715963" marR="0" lvl="2" indent="-363538" algn="just"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600" b="1" dirty="0">
                <a:solidFill>
                  <a:srgbClr val="C00000"/>
                </a:solidFill>
                <a:latin typeface="Gill Sans Nova" panose="020B0602020104020203" pitchFamily="34" charset="0"/>
              </a:rPr>
              <a:t>Mitigation</a:t>
            </a:r>
            <a:endPar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a:p>
            <a:pPr marL="1168400" marR="0" lvl="3" indent="-285750" algn="just" defTabSz="914400" rtl="0" eaLnBrk="1" fontAlgn="auto" latinLnBrk="0" hangingPunct="1">
              <a:lnSpc>
                <a:spcPct val="100000"/>
              </a:lnSpc>
              <a:spcBef>
                <a:spcPts val="600"/>
              </a:spcBef>
              <a:spcAft>
                <a:spcPts val="0"/>
              </a:spcAft>
              <a:buClrTx/>
              <a:buSzTx/>
              <a:buFont typeface="Courier New" panose="02070309020205020404" pitchFamily="49" charset="0"/>
              <a:buChar char="o"/>
              <a:tabLst/>
              <a:defRPr/>
            </a:pPr>
            <a:r>
              <a:rPr lang="en-US" sz="1400" dirty="0">
                <a:solidFill>
                  <a:prstClr val="black"/>
                </a:solidFill>
                <a:latin typeface="Gill Sans Nova" panose="020B0602020104020203" pitchFamily="34" charset="0"/>
              </a:rPr>
              <a:t>C</a:t>
            </a:r>
            <a:r>
              <a:rPr kumimoji="0" lang="en-US" sz="1400" b="0" i="0" u="none" strike="noStrike" kern="1200" cap="none" spc="0" normalizeH="0" baseline="0" noProof="0" dirty="0" err="1">
                <a:ln>
                  <a:noFill/>
                </a:ln>
                <a:solidFill>
                  <a:prstClr val="black"/>
                </a:solidFill>
                <a:effectLst/>
                <a:uLnTx/>
                <a:uFillTx/>
                <a:latin typeface="Gill Sans Nova" panose="020B0602020104020203" pitchFamily="34" charset="0"/>
                <a:ea typeface="+mn-ea"/>
                <a:cs typeface="+mn-cs"/>
              </a:rPr>
              <a:t>ommunities</a:t>
            </a:r>
            <a:r>
              <a:rPr kumimoji="0" lang="en-US" sz="14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 have access to an inventory of best practices of plans and structural and nature-based solutions and that more communities have implemented plans and measures to minimize impacts to critical infrastructure and marine assets from tsunamis and other coastal hazards, and importantly mainstreaming disaster risk reduction into urban planning</a:t>
            </a:r>
            <a:endParaRPr kumimoji="0" lang="en-US" sz="18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a:p>
            <a:pPr marL="987425" marR="0" lvl="1" algn="just" defTabSz="914400" rtl="0" eaLnBrk="1" fontAlgn="auto" latinLnBrk="0" hangingPunct="1">
              <a:lnSpc>
                <a:spcPct val="100000"/>
              </a:lnSpc>
              <a:spcBef>
                <a:spcPts val="600"/>
              </a:spcBef>
              <a:spcAft>
                <a:spcPts val="0"/>
              </a:spcAft>
              <a:buClrTx/>
              <a:buSzTx/>
              <a:buFont typeface="Courier New" panose="02070309020205020404" pitchFamily="49" charset="0"/>
              <a:buChar char="o"/>
              <a:tabLst/>
              <a:defRPr/>
            </a:pPr>
            <a:endParaRPr kumimoji="0" lang="en-US" sz="14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a:p>
            <a:pPr marL="742950" marR="0" lvl="1" indent="-285750" algn="just"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p:txBody>
      </p:sp>
      <p:sp>
        <p:nvSpPr>
          <p:cNvPr id="4" name="Title 1">
            <a:extLst>
              <a:ext uri="{FF2B5EF4-FFF2-40B4-BE49-F238E27FC236}">
                <a16:creationId xmlns:a16="http://schemas.microsoft.com/office/drawing/2014/main" id="{799EFDF7-7505-2A2D-AD07-6C773E102C2E}"/>
              </a:ext>
            </a:extLst>
          </p:cNvPr>
          <p:cNvSpPr txBox="1">
            <a:spLocks/>
          </p:cNvSpPr>
          <p:nvPr/>
        </p:nvSpPr>
        <p:spPr>
          <a:xfrm>
            <a:off x="88654" y="64404"/>
            <a:ext cx="11771635" cy="662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Preparedness and Response Capabilities - Goals</a:t>
            </a:r>
          </a:p>
        </p:txBody>
      </p:sp>
      <p:pic>
        <p:nvPicPr>
          <p:cNvPr id="8" name="Picture 7">
            <a:extLst>
              <a:ext uri="{FF2B5EF4-FFF2-40B4-BE49-F238E27FC236}">
                <a16:creationId xmlns:a16="http://schemas.microsoft.com/office/drawing/2014/main" id="{2FEA0869-723A-E885-8BCB-02F2208FF3E6}"/>
              </a:ext>
            </a:extLst>
          </p:cNvPr>
          <p:cNvPicPr>
            <a:picLocks noChangeAspect="1"/>
          </p:cNvPicPr>
          <p:nvPr/>
        </p:nvPicPr>
        <p:blipFill>
          <a:blip r:embed="rId3"/>
          <a:stretch>
            <a:fillRect/>
          </a:stretch>
        </p:blipFill>
        <p:spPr>
          <a:xfrm>
            <a:off x="8655487" y="2499623"/>
            <a:ext cx="2795638" cy="1828801"/>
          </a:xfrm>
          <a:prstGeom prst="rect">
            <a:avLst/>
          </a:prstGeom>
        </p:spPr>
      </p:pic>
    </p:spTree>
    <p:extLst>
      <p:ext uri="{BB962C8B-B14F-4D97-AF65-F5344CB8AC3E}">
        <p14:creationId xmlns:p14="http://schemas.microsoft.com/office/powerpoint/2010/main" val="1455850647"/>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aphicFrame>
        <p:nvGraphicFramePr>
          <p:cNvPr id="8" name="Table 6">
            <a:extLst>
              <a:ext uri="{FF2B5EF4-FFF2-40B4-BE49-F238E27FC236}">
                <a16:creationId xmlns:a16="http://schemas.microsoft.com/office/drawing/2014/main" id="{0DB8DDE8-1281-70C0-01C3-A70850F9C602}"/>
              </a:ext>
            </a:extLst>
          </p:cNvPr>
          <p:cNvGraphicFramePr>
            <a:graphicFrameLocks noGrp="1"/>
          </p:cNvGraphicFramePr>
          <p:nvPr>
            <p:extLst>
              <p:ext uri="{D42A27DB-BD31-4B8C-83A1-F6EECF244321}">
                <p14:modId xmlns:p14="http://schemas.microsoft.com/office/powerpoint/2010/main" val="2837181727"/>
              </p:ext>
            </p:extLst>
          </p:nvPr>
        </p:nvGraphicFramePr>
        <p:xfrm>
          <a:off x="171784" y="1129212"/>
          <a:ext cx="11819136" cy="5223669"/>
        </p:xfrm>
        <a:graphic>
          <a:graphicData uri="http://schemas.openxmlformats.org/drawingml/2006/table">
            <a:tbl>
              <a:tblPr firstRow="1" bandRow="1">
                <a:tableStyleId>{5940675A-B579-460E-94D1-54222C63F5DA}</a:tableStyleId>
              </a:tblPr>
              <a:tblGrid>
                <a:gridCol w="3493215">
                  <a:extLst>
                    <a:ext uri="{9D8B030D-6E8A-4147-A177-3AD203B41FA5}">
                      <a16:colId xmlns:a16="http://schemas.microsoft.com/office/drawing/2014/main" val="4289761778"/>
                    </a:ext>
                  </a:extLst>
                </a:gridCol>
                <a:gridCol w="5499864">
                  <a:extLst>
                    <a:ext uri="{9D8B030D-6E8A-4147-A177-3AD203B41FA5}">
                      <a16:colId xmlns:a16="http://schemas.microsoft.com/office/drawing/2014/main" val="2177450888"/>
                    </a:ext>
                  </a:extLst>
                </a:gridCol>
                <a:gridCol w="2826057">
                  <a:extLst>
                    <a:ext uri="{9D8B030D-6E8A-4147-A177-3AD203B41FA5}">
                      <a16:colId xmlns:a16="http://schemas.microsoft.com/office/drawing/2014/main" val="3639350868"/>
                    </a:ext>
                  </a:extLst>
                </a:gridCol>
              </a:tblGrid>
              <a:tr h="298054">
                <a:tc gridSpan="3">
                  <a:txBody>
                    <a:bodyPr/>
                    <a:lstStyle/>
                    <a:p>
                      <a:pPr algn="ctr"/>
                      <a:r>
                        <a:rPr lang="en-US" sz="2000" b="1" dirty="0">
                          <a:solidFill>
                            <a:srgbClr val="FFFF00"/>
                          </a:solidFill>
                          <a:latin typeface="Gill Sans Nova" panose="020B0602020104020203" pitchFamily="34" charset="0"/>
                        </a:rPr>
                        <a:t>Preparedness</a:t>
                      </a:r>
                    </a:p>
                  </a:txBody>
                  <a:tcPr>
                    <a:solidFill>
                      <a:srgbClr val="00B0F0"/>
                    </a:solidFill>
                  </a:tcPr>
                </a:tc>
                <a:tc hMerge="1">
                  <a:txBody>
                    <a:bodyPr/>
                    <a:lstStyle/>
                    <a:p>
                      <a:endParaRPr lang="en-IN"/>
                    </a:p>
                  </a:txBody>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919730937"/>
                  </a:ext>
                </a:extLst>
              </a:tr>
              <a:tr h="435618">
                <a:tc>
                  <a:txBody>
                    <a:bodyPr/>
                    <a:lstStyle/>
                    <a:p>
                      <a:pPr algn="ctr"/>
                      <a:r>
                        <a:rPr lang="en-IN" sz="2000" dirty="0">
                          <a:solidFill>
                            <a:schemeClr val="tx1"/>
                          </a:solidFill>
                          <a:latin typeface="Gill Sans Nova" panose="020B0602020104020203" pitchFamily="34" charset="0"/>
                        </a:rPr>
                        <a:t>Challenges </a:t>
                      </a:r>
                    </a:p>
                  </a:txBody>
                  <a:tcPr>
                    <a:solidFill>
                      <a:srgbClr val="00B0F0"/>
                    </a:solidFill>
                  </a:tcPr>
                </a:tc>
                <a:tc>
                  <a:txBody>
                    <a:bodyPr/>
                    <a:lstStyle/>
                    <a:p>
                      <a:pPr algn="ctr"/>
                      <a:r>
                        <a:rPr lang="en-IN" sz="2000" dirty="0">
                          <a:solidFill>
                            <a:schemeClr val="tx1"/>
                          </a:solidFill>
                          <a:latin typeface="Gill Sans Nova" panose="020B0602020104020203" pitchFamily="34" charset="0"/>
                        </a:rPr>
                        <a:t>Solutions </a:t>
                      </a:r>
                    </a:p>
                  </a:txBody>
                  <a:tcPr>
                    <a:solidFill>
                      <a:srgbClr val="00B0F0"/>
                    </a:solidFill>
                  </a:tcPr>
                </a:tc>
                <a:tc>
                  <a:txBody>
                    <a:bodyPr/>
                    <a:lstStyle/>
                    <a:p>
                      <a:pPr algn="ctr"/>
                      <a:r>
                        <a:rPr lang="en-IN" sz="2000" dirty="0">
                          <a:solidFill>
                            <a:schemeClr val="tx1"/>
                          </a:solidFill>
                          <a:latin typeface="Gill Sans Nova" panose="020B0602020104020203" pitchFamily="34" charset="0"/>
                        </a:rPr>
                        <a:t>Goals</a:t>
                      </a:r>
                    </a:p>
                  </a:txBody>
                  <a:tcPr>
                    <a:solidFill>
                      <a:srgbClr val="00B0F0"/>
                    </a:solidFill>
                  </a:tcPr>
                </a:tc>
                <a:extLst>
                  <a:ext uri="{0D108BD9-81ED-4DB2-BD59-A6C34878D82A}">
                    <a16:rowId xmlns:a16="http://schemas.microsoft.com/office/drawing/2014/main" val="3319132769"/>
                  </a:ext>
                </a:extLst>
              </a:tr>
              <a:tr h="435618">
                <a:tc rowSpan="6">
                  <a:txBody>
                    <a:bodyPr/>
                    <a:lstStyle/>
                    <a:p>
                      <a:pPr algn="just"/>
                      <a:r>
                        <a:rPr lang="en-US" sz="1600" dirty="0">
                          <a:solidFill>
                            <a:srgbClr val="C00000"/>
                          </a:solidFill>
                          <a:latin typeface="Gill Sans Nova" panose="020B0602020104020203" pitchFamily="34" charset="0"/>
                        </a:rPr>
                        <a:t>Limited availability of easily understood tsunami evacuation maps</a:t>
                      </a:r>
                    </a:p>
                  </a:txBody>
                  <a:tcPr anchor="ctr"/>
                </a:tc>
                <a:tc>
                  <a:txBody>
                    <a:bodyPr/>
                    <a:lstStyle/>
                    <a:p>
                      <a:pPr algn="just"/>
                      <a:r>
                        <a:rPr lang="en-US" sz="1600" dirty="0">
                          <a:solidFill>
                            <a:srgbClr val="C00000"/>
                          </a:solidFill>
                          <a:latin typeface="Gill Sans Nova" panose="020B0602020104020203" pitchFamily="34" charset="0"/>
                        </a:rPr>
                        <a:t>Training on Tsunami Evacuation Maps, Plans and Procedures (TEMPP)</a:t>
                      </a:r>
                    </a:p>
                  </a:txBody>
                  <a:tcPr/>
                </a:tc>
                <a:tc rowSpan="6">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30% of community to have easily understood evacuation maps by 2025</a:t>
                      </a:r>
                    </a:p>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75% by 2027</a:t>
                      </a:r>
                    </a:p>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100% by 2030</a:t>
                      </a:r>
                    </a:p>
                  </a:txBody>
                  <a:tcPr/>
                </a:tc>
                <a:extLst>
                  <a:ext uri="{0D108BD9-81ED-4DB2-BD59-A6C34878D82A}">
                    <a16:rowId xmlns:a16="http://schemas.microsoft.com/office/drawing/2014/main" val="75457960"/>
                  </a:ext>
                </a:extLst>
              </a:tr>
              <a:tr h="469840">
                <a:tc vMerge="1">
                  <a:txBody>
                    <a:bodyPr/>
                    <a:lstStyle/>
                    <a:p>
                      <a:pPr algn="just"/>
                      <a:endParaRPr lang="en-US" sz="1600" dirty="0">
                        <a:solidFill>
                          <a:schemeClr val="tx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Identification of Tsunami Hazard Zones </a:t>
                      </a:r>
                      <a:r>
                        <a:rPr lang="en-US" sz="1600" dirty="0">
                          <a:latin typeface="Gill Sans Nova" panose="020B0602020104020203" pitchFamily="34" charset="0"/>
                        </a:rPr>
                        <a:t>and development of Tsunami Inundation Map</a:t>
                      </a:r>
                      <a:endParaRPr lang="en-IN" sz="1600" dirty="0">
                        <a:latin typeface="Gill Sans Nova" panose="020B0602020104020203" pitchFamily="34" charset="0"/>
                      </a:endParaRP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Pilot Implementation by 2024</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3671447825"/>
                  </a:ext>
                </a:extLst>
              </a:tr>
              <a:tr h="481473">
                <a:tc vMerge="1">
                  <a:txBody>
                    <a:bodyPr/>
                    <a:lstStyle/>
                    <a:p>
                      <a:pPr algn="just"/>
                      <a:endParaRPr lang="en-US" sz="1400" dirty="0">
                        <a:solidFill>
                          <a:schemeClr val="tx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Enhancing GIS capacity</a:t>
                      </a:r>
                      <a:r>
                        <a:rPr lang="en-US" sz="1600" dirty="0">
                          <a:latin typeface="Gill Sans Nova" panose="020B0602020104020203" pitchFamily="34" charset="0"/>
                        </a:rPr>
                        <a:t> within country</a:t>
                      </a:r>
                      <a:endParaRPr lang="en-IN" sz="2000" dirty="0">
                        <a:latin typeface="Gill Sans Nova" panose="020B0602020104020203" pitchFamily="34" charset="0"/>
                      </a:endParaRP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75% by 2027</a:t>
                      </a:r>
                    </a:p>
                  </a:txBody>
                  <a:tcPr/>
                </a:tc>
                <a:extLst>
                  <a:ext uri="{0D108BD9-81ED-4DB2-BD59-A6C34878D82A}">
                    <a16:rowId xmlns:a16="http://schemas.microsoft.com/office/drawing/2014/main" val="1840181160"/>
                  </a:ext>
                </a:extLst>
              </a:tr>
              <a:tr h="435618">
                <a:tc vMerge="1">
                  <a:txBody>
                    <a:bodyPr/>
                    <a:lstStyle/>
                    <a:p>
                      <a:pPr algn="just"/>
                      <a:endParaRPr lang="en-US" sz="1600" dirty="0">
                        <a:solidFill>
                          <a:schemeClr val="tx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Data and information for evacuation maps </a:t>
                      </a:r>
                      <a:r>
                        <a:rPr lang="en-US" sz="1600" dirty="0">
                          <a:latin typeface="Gill Sans Nova" panose="020B0602020104020203" pitchFamily="34" charset="0"/>
                        </a:rPr>
                        <a:t>(sensitive and critical infrastructures)</a:t>
                      </a:r>
                      <a:endParaRPr lang="en-IN" sz="1600" dirty="0">
                        <a:latin typeface="Gill Sans Nova" panose="020B0602020104020203" pitchFamily="34" charset="0"/>
                      </a:endParaRP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568554721"/>
                  </a:ext>
                </a:extLst>
              </a:tr>
              <a:tr h="0">
                <a:tc vMerge="1">
                  <a:txBody>
                    <a:bodyPr/>
                    <a:lstStyle/>
                    <a:p>
                      <a:pPr algn="just"/>
                      <a:endParaRPr lang="en-US" sz="1600" dirty="0">
                        <a:solidFill>
                          <a:schemeClr val="tx1"/>
                        </a:solidFill>
                        <a:latin typeface="Gill Sans Nova" panose="020B0602020104020203" pitchFamily="34" charset="0"/>
                      </a:endParaRPr>
                    </a:p>
                  </a:txBody>
                  <a:tcPr/>
                </a:tc>
                <a:tc>
                  <a:txBody>
                    <a:bodyPr/>
                    <a:lstStyle/>
                    <a:p>
                      <a:pPr algn="just"/>
                      <a:r>
                        <a:rPr lang="en-US" sz="1600" dirty="0">
                          <a:latin typeface="Gill Sans Nova" panose="020B0602020104020203" pitchFamily="34" charset="0"/>
                        </a:rPr>
                        <a:t>Inclusion and </a:t>
                      </a:r>
                      <a:r>
                        <a:rPr lang="en-US" sz="1600" dirty="0">
                          <a:solidFill>
                            <a:srgbClr val="C00000"/>
                          </a:solidFill>
                          <a:latin typeface="Gill Sans Nova" panose="020B0602020104020203" pitchFamily="34" charset="0"/>
                        </a:rPr>
                        <a:t>guidance on effectiveness of tsunami evacuation map</a:t>
                      </a:r>
                      <a:r>
                        <a:rPr lang="en-US" sz="1600" dirty="0">
                          <a:latin typeface="Gill Sans Nova" panose="020B0602020104020203" pitchFamily="34" charset="0"/>
                        </a:rPr>
                        <a:t> (social and culture)</a:t>
                      </a:r>
                      <a:endParaRPr lang="en-IN" sz="2000" dirty="0">
                        <a:latin typeface="Gill Sans Nova" panose="020B0602020104020203" pitchFamily="34" charset="0"/>
                      </a:endParaRP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100% by 2030</a:t>
                      </a:r>
                    </a:p>
                  </a:txBody>
                  <a:tcPr/>
                </a:tc>
                <a:extLst>
                  <a:ext uri="{0D108BD9-81ED-4DB2-BD59-A6C34878D82A}">
                    <a16:rowId xmlns:a16="http://schemas.microsoft.com/office/drawing/2014/main" val="3602617831"/>
                  </a:ext>
                </a:extLst>
              </a:tr>
              <a:tr h="435618">
                <a:tc vMerge="1">
                  <a:txBody>
                    <a:bodyPr/>
                    <a:lstStyle/>
                    <a:p>
                      <a:pPr algn="just"/>
                      <a:endParaRPr lang="en-US" sz="1600" dirty="0">
                        <a:solidFill>
                          <a:schemeClr val="tx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Community participatory approach i</a:t>
                      </a:r>
                      <a:r>
                        <a:rPr lang="en-US" sz="1600" dirty="0">
                          <a:latin typeface="Gill Sans Nova" panose="020B0602020104020203" pitchFamily="34" charset="0"/>
                        </a:rPr>
                        <a:t>n tsunami evacuation map</a:t>
                      </a:r>
                    </a:p>
                    <a:p>
                      <a:pPr algn="just"/>
                      <a:endParaRPr lang="en-IN" sz="1600" dirty="0">
                        <a:latin typeface="Gill Sans Nova" panose="020B0602020104020203" pitchFamily="34" charset="0"/>
                      </a:endParaRP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524620467"/>
                  </a:ext>
                </a:extLst>
              </a:tr>
              <a:tr h="435618">
                <a:tc rowSpan="2">
                  <a:txBody>
                    <a:bodyPr/>
                    <a:lstStyle/>
                    <a:p>
                      <a:pPr algn="just"/>
                      <a:r>
                        <a:rPr lang="en-US" sz="1600" dirty="0">
                          <a:solidFill>
                            <a:srgbClr val="C00000"/>
                          </a:solidFill>
                          <a:latin typeface="Gill Sans Nova" panose="020B0602020104020203" pitchFamily="34" charset="0"/>
                        </a:rPr>
                        <a:t>Limited public display of tsunami information in tsunami prone areas</a:t>
                      </a:r>
                    </a:p>
                  </a:txBody>
                  <a:tcPr anchor="ctr"/>
                </a:tc>
                <a:tc>
                  <a:txBody>
                    <a:bodyPr/>
                    <a:lstStyle/>
                    <a:p>
                      <a:pPr algn="just"/>
                      <a:r>
                        <a:rPr lang="en-US" sz="1600" dirty="0">
                          <a:latin typeface="Gill Sans Nova" panose="020B0602020104020203" pitchFamily="34" charset="0"/>
                        </a:rPr>
                        <a:t>Establish a </a:t>
                      </a:r>
                      <a:r>
                        <a:rPr lang="en-US" sz="1600" dirty="0">
                          <a:solidFill>
                            <a:srgbClr val="C00000"/>
                          </a:solidFill>
                          <a:latin typeface="Gill Sans Nova" panose="020B0602020104020203" pitchFamily="34" charset="0"/>
                        </a:rPr>
                        <a:t>national standard of Tsunami Signage </a:t>
                      </a:r>
                      <a:r>
                        <a:rPr lang="en-US" sz="1600" dirty="0">
                          <a:latin typeface="Gill Sans Nova" panose="020B0602020104020203" pitchFamily="34" charset="0"/>
                        </a:rPr>
                        <a:t>(i.e. take ISO)</a:t>
                      </a:r>
                      <a:endParaRPr lang="en-IN" sz="1600" dirty="0">
                        <a:latin typeface="Gill Sans Nova" panose="020B0602020104020203" pitchFamily="34" charset="0"/>
                      </a:endParaRPr>
                    </a:p>
                  </a:txBody>
                  <a:tcPr/>
                </a:tc>
                <a:tc row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100% by 2030</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3496023114"/>
                  </a:ext>
                </a:extLst>
              </a:tr>
              <a:tr h="435618">
                <a:tc vMerge="1">
                  <a:txBody>
                    <a:bodyPr/>
                    <a:lstStyle/>
                    <a:p>
                      <a:pPr algn="just"/>
                      <a:endParaRPr lang="en-US" sz="1600" dirty="0">
                        <a:solidFill>
                          <a:schemeClr val="tx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Inventory </a:t>
                      </a:r>
                      <a:r>
                        <a:rPr lang="en-US" sz="1600" dirty="0">
                          <a:latin typeface="Gill Sans Nova" panose="020B0602020104020203" pitchFamily="34" charset="0"/>
                        </a:rPr>
                        <a:t>of the </a:t>
                      </a:r>
                      <a:r>
                        <a:rPr lang="en-US" sz="1600" dirty="0">
                          <a:solidFill>
                            <a:srgbClr val="C00000"/>
                          </a:solidFill>
                          <a:latin typeface="Gill Sans Nova" panose="020B0602020104020203" pitchFamily="34" charset="0"/>
                        </a:rPr>
                        <a:t>type of tsunami signages </a:t>
                      </a:r>
                      <a:r>
                        <a:rPr lang="en-US" sz="1600" dirty="0">
                          <a:latin typeface="Gill Sans Nova" panose="020B0602020104020203" pitchFamily="34" charset="0"/>
                        </a:rPr>
                        <a:t>used by different countries, Engage local artist</a:t>
                      </a:r>
                      <a:endParaRPr lang="en-IN" sz="1600" dirty="0">
                        <a:latin typeface="Gill Sans Nova" panose="020B0602020104020203" pitchFamily="34" charset="0"/>
                      </a:endParaRP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611464017"/>
                  </a:ext>
                </a:extLst>
              </a:tr>
            </a:tbl>
          </a:graphicData>
        </a:graphic>
      </p:graphicFrame>
      <p:sp>
        <p:nvSpPr>
          <p:cNvPr id="3" name="Title 1">
            <a:extLst>
              <a:ext uri="{FF2B5EF4-FFF2-40B4-BE49-F238E27FC236}">
                <a16:creationId xmlns:a16="http://schemas.microsoft.com/office/drawing/2014/main" id="{D0543B8C-4735-435B-8ABC-D87CD4C83399}"/>
              </a:ext>
            </a:extLst>
          </p:cNvPr>
          <p:cNvSpPr txBox="1">
            <a:spLocks/>
          </p:cNvSpPr>
          <p:nvPr/>
        </p:nvSpPr>
        <p:spPr>
          <a:xfrm>
            <a:off x="88654" y="265795"/>
            <a:ext cx="11771635" cy="662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Preparedness and Response Capabilities</a:t>
            </a:r>
          </a:p>
        </p:txBody>
      </p:sp>
    </p:spTree>
    <p:extLst>
      <p:ext uri="{BB962C8B-B14F-4D97-AF65-F5344CB8AC3E}">
        <p14:creationId xmlns:p14="http://schemas.microsoft.com/office/powerpoint/2010/main" val="2227892376"/>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aphicFrame>
        <p:nvGraphicFramePr>
          <p:cNvPr id="8" name="Table 6">
            <a:extLst>
              <a:ext uri="{FF2B5EF4-FFF2-40B4-BE49-F238E27FC236}">
                <a16:creationId xmlns:a16="http://schemas.microsoft.com/office/drawing/2014/main" id="{0DB8DDE8-1281-70C0-01C3-A70850F9C602}"/>
              </a:ext>
            </a:extLst>
          </p:cNvPr>
          <p:cNvGraphicFramePr>
            <a:graphicFrameLocks noGrp="1"/>
          </p:cNvGraphicFramePr>
          <p:nvPr>
            <p:extLst>
              <p:ext uri="{D42A27DB-BD31-4B8C-83A1-F6EECF244321}">
                <p14:modId xmlns:p14="http://schemas.microsoft.com/office/powerpoint/2010/main" val="2285682796"/>
              </p:ext>
            </p:extLst>
          </p:nvPr>
        </p:nvGraphicFramePr>
        <p:xfrm>
          <a:off x="227200" y="1226197"/>
          <a:ext cx="11819136" cy="4967967"/>
        </p:xfrm>
        <a:graphic>
          <a:graphicData uri="http://schemas.openxmlformats.org/drawingml/2006/table">
            <a:tbl>
              <a:tblPr firstRow="1" bandRow="1">
                <a:tableStyleId>{5940675A-B579-460E-94D1-54222C63F5DA}</a:tableStyleId>
              </a:tblPr>
              <a:tblGrid>
                <a:gridCol w="3493215">
                  <a:extLst>
                    <a:ext uri="{9D8B030D-6E8A-4147-A177-3AD203B41FA5}">
                      <a16:colId xmlns:a16="http://schemas.microsoft.com/office/drawing/2014/main" val="4289761778"/>
                    </a:ext>
                  </a:extLst>
                </a:gridCol>
                <a:gridCol w="5499864">
                  <a:extLst>
                    <a:ext uri="{9D8B030D-6E8A-4147-A177-3AD203B41FA5}">
                      <a16:colId xmlns:a16="http://schemas.microsoft.com/office/drawing/2014/main" val="2177450888"/>
                    </a:ext>
                  </a:extLst>
                </a:gridCol>
                <a:gridCol w="2826057">
                  <a:extLst>
                    <a:ext uri="{9D8B030D-6E8A-4147-A177-3AD203B41FA5}">
                      <a16:colId xmlns:a16="http://schemas.microsoft.com/office/drawing/2014/main" val="3639350868"/>
                    </a:ext>
                  </a:extLst>
                </a:gridCol>
              </a:tblGrid>
              <a:tr h="298054">
                <a:tc gridSpan="3">
                  <a:txBody>
                    <a:bodyPr/>
                    <a:lstStyle/>
                    <a:p>
                      <a:pPr algn="ctr"/>
                      <a:r>
                        <a:rPr lang="en-US" sz="2000" b="1" dirty="0">
                          <a:solidFill>
                            <a:srgbClr val="FFFF00"/>
                          </a:solidFill>
                          <a:latin typeface="Gill Sans Nova" panose="020B0602020104020203" pitchFamily="34" charset="0"/>
                        </a:rPr>
                        <a:t>Preparedness</a:t>
                      </a:r>
                    </a:p>
                  </a:txBody>
                  <a:tcPr>
                    <a:solidFill>
                      <a:srgbClr val="00B0F0"/>
                    </a:solidFill>
                  </a:tcPr>
                </a:tc>
                <a:tc hMerge="1">
                  <a:txBody>
                    <a:bodyPr/>
                    <a:lstStyle/>
                    <a:p>
                      <a:endParaRPr lang="en-IN"/>
                    </a:p>
                  </a:txBody>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919730937"/>
                  </a:ext>
                </a:extLst>
              </a:tr>
              <a:tr h="435618">
                <a:tc>
                  <a:txBody>
                    <a:bodyPr/>
                    <a:lstStyle/>
                    <a:p>
                      <a:pPr algn="ctr"/>
                      <a:r>
                        <a:rPr lang="en-IN" sz="2000" dirty="0">
                          <a:solidFill>
                            <a:schemeClr val="tx1"/>
                          </a:solidFill>
                          <a:latin typeface="Gill Sans Nova" panose="020B0602020104020203" pitchFamily="34" charset="0"/>
                        </a:rPr>
                        <a:t>Challenges </a:t>
                      </a:r>
                    </a:p>
                  </a:txBody>
                  <a:tcPr>
                    <a:solidFill>
                      <a:srgbClr val="00B0F0"/>
                    </a:solidFill>
                  </a:tcPr>
                </a:tc>
                <a:tc>
                  <a:txBody>
                    <a:bodyPr/>
                    <a:lstStyle/>
                    <a:p>
                      <a:pPr algn="ctr"/>
                      <a:r>
                        <a:rPr lang="en-IN" sz="2000" dirty="0">
                          <a:solidFill>
                            <a:schemeClr val="tx1"/>
                          </a:solidFill>
                          <a:latin typeface="Gill Sans Nova" panose="020B0602020104020203" pitchFamily="34" charset="0"/>
                        </a:rPr>
                        <a:t>Solutions </a:t>
                      </a:r>
                    </a:p>
                  </a:txBody>
                  <a:tcPr>
                    <a:solidFill>
                      <a:srgbClr val="00B0F0"/>
                    </a:solidFill>
                  </a:tcPr>
                </a:tc>
                <a:tc>
                  <a:txBody>
                    <a:bodyPr/>
                    <a:lstStyle/>
                    <a:p>
                      <a:pPr algn="ctr"/>
                      <a:r>
                        <a:rPr lang="en-IN" sz="2000" dirty="0">
                          <a:solidFill>
                            <a:schemeClr val="tx1"/>
                          </a:solidFill>
                          <a:latin typeface="Gill Sans Nova" panose="020B0602020104020203" pitchFamily="34" charset="0"/>
                        </a:rPr>
                        <a:t>Goals</a:t>
                      </a:r>
                    </a:p>
                  </a:txBody>
                  <a:tcPr>
                    <a:solidFill>
                      <a:srgbClr val="00B0F0"/>
                    </a:solidFill>
                  </a:tcPr>
                </a:tc>
                <a:extLst>
                  <a:ext uri="{0D108BD9-81ED-4DB2-BD59-A6C34878D82A}">
                    <a16:rowId xmlns:a16="http://schemas.microsoft.com/office/drawing/2014/main" val="1547866026"/>
                  </a:ext>
                </a:extLst>
              </a:tr>
              <a:tr h="435618">
                <a:tc rowSpan="2">
                  <a:txBody>
                    <a:bodyPr/>
                    <a:lstStyle/>
                    <a:p>
                      <a:pPr algn="just"/>
                      <a:r>
                        <a:rPr lang="en-US" sz="1600" dirty="0">
                          <a:solidFill>
                            <a:srgbClr val="C00000"/>
                          </a:solidFill>
                          <a:latin typeface="Gill Sans Nova" panose="020B0602020104020203" pitchFamily="34" charset="0"/>
                        </a:rPr>
                        <a:t>Limited local context </a:t>
                      </a:r>
                      <a:r>
                        <a:rPr lang="en-US" sz="1600" dirty="0">
                          <a:solidFill>
                            <a:schemeClr val="tx1"/>
                          </a:solidFill>
                          <a:latin typeface="Gill Sans Nova" panose="020B0602020104020203" pitchFamily="34" charset="0"/>
                        </a:rPr>
                        <a:t>in tsunami awareness and education resources (language, culture, local threat, risk, etc.)</a:t>
                      </a:r>
                    </a:p>
                  </a:txBody>
                  <a:tcPr anchor="ctr"/>
                </a:tc>
                <a:tc>
                  <a:txBody>
                    <a:bodyPr/>
                    <a:lstStyle/>
                    <a:p>
                      <a:pPr algn="just"/>
                      <a:r>
                        <a:rPr lang="en-US" sz="1600" dirty="0">
                          <a:solidFill>
                            <a:srgbClr val="C00000"/>
                          </a:solidFill>
                          <a:latin typeface="Gill Sans Nova" panose="020B0602020104020203" pitchFamily="34" charset="0"/>
                        </a:rPr>
                        <a:t>Adaptation of tsunami education resources </a:t>
                      </a:r>
                      <a:r>
                        <a:rPr lang="en-US" sz="1600" dirty="0">
                          <a:solidFill>
                            <a:schemeClr val="tx1"/>
                          </a:solidFill>
                          <a:latin typeface="Gill Sans Nova" panose="020B0602020104020203" pitchFamily="34" charset="0"/>
                        </a:rPr>
                        <a:t>to the local context (language, culture, local threat, risk, etc.)</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100% by 2030</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75457960"/>
                  </a:ext>
                </a:extLst>
              </a:tr>
              <a:tr h="579120">
                <a:tc vMerge="1">
                  <a:txBody>
                    <a:bodyPr/>
                    <a:lstStyle/>
                    <a:p>
                      <a:pPr algn="just"/>
                      <a:endParaRPr lang="en-US" sz="1600" dirty="0">
                        <a:solidFill>
                          <a:schemeClr val="tx1"/>
                        </a:solidFill>
                        <a:latin typeface="Gill Sans Nova" panose="020B0602020104020203" pitchFamily="34" charset="0"/>
                      </a:endParaRPr>
                    </a:p>
                  </a:txBody>
                  <a:tcPr/>
                </a:tc>
                <a:tc>
                  <a:txBody>
                    <a:bodyPr/>
                    <a:lstStyle/>
                    <a:p>
                      <a:pPr algn="just"/>
                      <a:r>
                        <a:rPr lang="en-US" sz="1600" dirty="0">
                          <a:latin typeface="Gill Sans Nova" panose="020B0602020104020203" pitchFamily="34" charset="0"/>
                        </a:rPr>
                        <a:t>Use local authority social media and website for public awareness and Education</a:t>
                      </a:r>
                      <a:endParaRPr lang="en-IN" sz="1600" dirty="0">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Increment of 10%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annually</a:t>
                      </a:r>
                    </a:p>
                  </a:txBody>
                  <a:tcPr/>
                </a:tc>
                <a:extLst>
                  <a:ext uri="{0D108BD9-81ED-4DB2-BD59-A6C34878D82A}">
                    <a16:rowId xmlns:a16="http://schemas.microsoft.com/office/drawing/2014/main" val="3671447825"/>
                  </a:ext>
                </a:extLst>
              </a:tr>
              <a:tr h="481473">
                <a:tc rowSpan="2">
                  <a:txBody>
                    <a:bodyPr/>
                    <a:lstStyle/>
                    <a:p>
                      <a:pPr algn="just"/>
                      <a:r>
                        <a:rPr lang="en-US" sz="1600" dirty="0">
                          <a:solidFill>
                            <a:srgbClr val="C00000"/>
                          </a:solidFill>
                          <a:latin typeface="Gill Sans Nova" panose="020B0602020104020203" pitchFamily="34" charset="0"/>
                        </a:rPr>
                        <a:t>Limited people with </a:t>
                      </a:r>
                      <a:r>
                        <a:rPr lang="en-US" sz="1600" dirty="0" err="1">
                          <a:solidFill>
                            <a:srgbClr val="C00000"/>
                          </a:solidFill>
                          <a:latin typeface="Gill Sans Nova" panose="020B0602020104020203" pitchFamily="34" charset="0"/>
                        </a:rPr>
                        <a:t>difable</a:t>
                      </a:r>
                      <a:r>
                        <a:rPr lang="en-US" sz="1600" dirty="0">
                          <a:solidFill>
                            <a:srgbClr val="C00000"/>
                          </a:solidFill>
                          <a:latin typeface="Gill Sans Nova" panose="020B0602020104020203" pitchFamily="34" charset="0"/>
                        </a:rPr>
                        <a:t> are included </a:t>
                      </a:r>
                      <a:r>
                        <a:rPr lang="en-US" sz="1600" dirty="0">
                          <a:solidFill>
                            <a:schemeClr val="tx1"/>
                          </a:solidFill>
                          <a:latin typeface="Gill Sans Nova" panose="020B0602020104020203" pitchFamily="34" charset="0"/>
                        </a:rPr>
                        <a:t>in preparedness and response actions</a:t>
                      </a:r>
                    </a:p>
                    <a:p>
                      <a:pPr algn="just"/>
                      <a:endParaRPr lang="en-US" sz="1400" dirty="0">
                        <a:solidFill>
                          <a:schemeClr val="tx1"/>
                        </a:solidFill>
                        <a:latin typeface="Gill Sans Nova" panose="020B0602020104020203" pitchFamily="34" charset="0"/>
                      </a:endParaRPr>
                    </a:p>
                  </a:txBody>
                  <a:tcPr anchor="ctr"/>
                </a:tc>
                <a:tc>
                  <a:txBody>
                    <a:bodyPr/>
                    <a:lstStyle/>
                    <a:p>
                      <a:pPr algn="just"/>
                      <a:r>
                        <a:rPr lang="en-US" sz="1600" dirty="0">
                          <a:solidFill>
                            <a:srgbClr val="C00000"/>
                          </a:solidFill>
                          <a:latin typeface="Gill Sans Nova" panose="020B0602020104020203" pitchFamily="34" charset="0"/>
                        </a:rPr>
                        <a:t>Development of specialized tsunami awareness education resources for people with </a:t>
                      </a:r>
                      <a:r>
                        <a:rPr lang="en-US" sz="1600" dirty="0" err="1">
                          <a:solidFill>
                            <a:srgbClr val="C00000"/>
                          </a:solidFill>
                          <a:latin typeface="Gill Sans Nova" panose="020B0602020104020203" pitchFamily="34" charset="0"/>
                        </a:rPr>
                        <a:t>difable</a:t>
                      </a:r>
                      <a:endParaRPr lang="en-IN" sz="2000" dirty="0">
                        <a:solidFill>
                          <a:srgbClr val="C00000"/>
                        </a:solidFill>
                        <a:latin typeface="Gill Sans Nova" panose="020B0602020104020203" pitchFamily="34" charset="0"/>
                      </a:endParaRPr>
                    </a:p>
                  </a:txBody>
                  <a:tcPr/>
                </a:tc>
                <a:tc row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Gill Sans Nova" panose="020B0602020104020203" pitchFamily="34" charset="0"/>
                        </a:rPr>
                        <a:t>At risk communities have engagement and inclusion of people with </a:t>
                      </a:r>
                      <a:r>
                        <a:rPr lang="en-US" sz="1600" dirty="0" err="1">
                          <a:solidFill>
                            <a:schemeClr val="tx1"/>
                          </a:solidFill>
                          <a:latin typeface="Gill Sans Nova" panose="020B0602020104020203" pitchFamily="34" charset="0"/>
                        </a:rPr>
                        <a:t>Difable</a:t>
                      </a:r>
                      <a:r>
                        <a:rPr lang="en-US" sz="1600" dirty="0">
                          <a:solidFill>
                            <a:schemeClr val="tx1"/>
                          </a:solidFill>
                          <a:latin typeface="Gill Sans Nova" panose="020B0602020104020203" pitchFamily="34" charset="0"/>
                        </a:rPr>
                        <a:t> </a:t>
                      </a:r>
                      <a:r>
                        <a:rPr lang="en-IN" sz="1600" dirty="0">
                          <a:solidFill>
                            <a:schemeClr val="tx1"/>
                          </a:solidFill>
                          <a:latin typeface="Gill Sans Nova" panose="020B0602020104020203" pitchFamily="34" charset="0"/>
                        </a:rPr>
                        <a:t>100% by 2030</a:t>
                      </a:r>
                    </a:p>
                  </a:txBody>
                  <a:tcPr/>
                </a:tc>
                <a:extLst>
                  <a:ext uri="{0D108BD9-81ED-4DB2-BD59-A6C34878D82A}">
                    <a16:rowId xmlns:a16="http://schemas.microsoft.com/office/drawing/2014/main" val="1840181160"/>
                  </a:ext>
                </a:extLst>
              </a:tr>
              <a:tr h="661389">
                <a:tc vMerge="1">
                  <a:txBody>
                    <a:bodyPr/>
                    <a:lstStyle/>
                    <a:p>
                      <a:pPr algn="just"/>
                      <a:endParaRPr lang="en-US" sz="1600" dirty="0">
                        <a:solidFill>
                          <a:schemeClr val="tx1"/>
                        </a:solidFill>
                        <a:latin typeface="Gill Sans Nova" panose="020B0602020104020203" pitchFamily="34" charset="0"/>
                      </a:endParaRPr>
                    </a:p>
                  </a:txBody>
                  <a:tcPr/>
                </a:tc>
                <a:tc>
                  <a:txBody>
                    <a:bodyPr/>
                    <a:lstStyle/>
                    <a:p>
                      <a:pPr algn="just"/>
                      <a:r>
                        <a:rPr lang="en-US" sz="1600" dirty="0">
                          <a:latin typeface="Gill Sans Nova" panose="020B0602020104020203" pitchFamily="34" charset="0"/>
                        </a:rPr>
                        <a:t>Engagement and</a:t>
                      </a:r>
                      <a:r>
                        <a:rPr lang="en-US" sz="1600" dirty="0">
                          <a:solidFill>
                            <a:srgbClr val="C00000"/>
                          </a:solidFill>
                          <a:latin typeface="Gill Sans Nova" panose="020B0602020104020203" pitchFamily="34" charset="0"/>
                        </a:rPr>
                        <a:t> inclusion with People with </a:t>
                      </a:r>
                      <a:r>
                        <a:rPr lang="en-US" sz="1600" dirty="0" err="1">
                          <a:solidFill>
                            <a:srgbClr val="C00000"/>
                          </a:solidFill>
                          <a:latin typeface="Gill Sans Nova" panose="020B0602020104020203" pitchFamily="34" charset="0"/>
                        </a:rPr>
                        <a:t>difable</a:t>
                      </a:r>
                      <a:r>
                        <a:rPr lang="en-US" sz="1600" dirty="0">
                          <a:solidFill>
                            <a:srgbClr val="C00000"/>
                          </a:solidFill>
                          <a:latin typeface="Gill Sans Nova" panose="020B0602020104020203" pitchFamily="34" charset="0"/>
                        </a:rPr>
                        <a:t> </a:t>
                      </a:r>
                      <a:r>
                        <a:rPr lang="en-US" sz="1600" dirty="0">
                          <a:latin typeface="Gill Sans Nova" panose="020B0602020104020203" pitchFamily="34" charset="0"/>
                        </a:rPr>
                        <a:t>(association, communities, authorities, etc.) </a:t>
                      </a:r>
                      <a:endParaRPr lang="en-IN" sz="1600" dirty="0">
                        <a:latin typeface="Gill Sans Nova" panose="020B0602020104020203" pitchFamily="34" charset="0"/>
                      </a:endParaRP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568554721"/>
                  </a:ext>
                </a:extLst>
              </a:tr>
              <a:tr h="0">
                <a:tc rowSpan="3">
                  <a:txBody>
                    <a:bodyPr/>
                    <a:lstStyle/>
                    <a:p>
                      <a:pPr algn="just"/>
                      <a:r>
                        <a:rPr lang="en-US" sz="1600" dirty="0">
                          <a:solidFill>
                            <a:srgbClr val="C00000"/>
                          </a:solidFill>
                          <a:latin typeface="Gill Sans Nova" panose="020B0602020104020203" pitchFamily="34" charset="0"/>
                        </a:rPr>
                        <a:t>Limited inclusion of tsunami in school curricula</a:t>
                      </a:r>
                    </a:p>
                  </a:txBody>
                  <a:tcPr anchor="ctr"/>
                </a:tc>
                <a:tc>
                  <a:txBody>
                    <a:bodyPr/>
                    <a:lstStyle/>
                    <a:p>
                      <a:pPr algn="just"/>
                      <a:r>
                        <a:rPr lang="en-US" sz="1600" dirty="0">
                          <a:solidFill>
                            <a:srgbClr val="C00000"/>
                          </a:solidFill>
                          <a:latin typeface="Gill Sans Nova" panose="020B0602020104020203" pitchFamily="34" charset="0"/>
                        </a:rPr>
                        <a:t>Institutionalizing tsunami education and awareness </a:t>
                      </a:r>
                      <a:r>
                        <a:rPr lang="en-US" sz="1600" dirty="0">
                          <a:latin typeface="Gill Sans Nova" panose="020B0602020104020203" pitchFamily="34" charset="0"/>
                        </a:rPr>
                        <a:t>into school curricula</a:t>
                      </a:r>
                      <a:endParaRPr lang="en-IN" sz="2000" dirty="0">
                        <a:latin typeface="Gill Sans Nova" panose="020B0602020104020203" pitchFamily="34" charset="0"/>
                      </a:endParaRPr>
                    </a:p>
                  </a:txBody>
                  <a:tcPr/>
                </a:tc>
                <a:tc rowSpan="3">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100% by 2030</a:t>
                      </a:r>
                    </a:p>
                  </a:txBody>
                  <a:tcPr/>
                </a:tc>
                <a:extLst>
                  <a:ext uri="{0D108BD9-81ED-4DB2-BD59-A6C34878D82A}">
                    <a16:rowId xmlns:a16="http://schemas.microsoft.com/office/drawing/2014/main" val="3602617831"/>
                  </a:ext>
                </a:extLst>
              </a:tr>
              <a:tr h="435618">
                <a:tc vMerge="1">
                  <a:txBody>
                    <a:bodyPr/>
                    <a:lstStyle/>
                    <a:p>
                      <a:pPr algn="just"/>
                      <a:endParaRPr lang="en-US" sz="1600" dirty="0">
                        <a:solidFill>
                          <a:schemeClr val="tx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Share best practices </a:t>
                      </a:r>
                      <a:r>
                        <a:rPr lang="en-US" sz="1600" dirty="0">
                          <a:latin typeface="Gill Sans Nova" panose="020B0602020104020203" pitchFamily="34" charset="0"/>
                        </a:rPr>
                        <a:t>and lessons learnt on tsunami education and awareness in school curricula</a:t>
                      </a: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524620467"/>
                  </a:ext>
                </a:extLst>
              </a:tr>
              <a:tr h="435618">
                <a:tc vMerge="1">
                  <a:txBody>
                    <a:bodyPr/>
                    <a:lstStyle/>
                    <a:p>
                      <a:pPr algn="just"/>
                      <a:endParaRPr lang="en-US" sz="1600" dirty="0">
                        <a:solidFill>
                          <a:schemeClr val="tx1"/>
                        </a:solidFill>
                        <a:latin typeface="Gill Sans Nova" panose="020B0602020104020203" pitchFamily="34" charset="0"/>
                      </a:endParaRPr>
                    </a:p>
                  </a:txBody>
                  <a:tcPr anchor="ctr"/>
                </a:tc>
                <a:tc>
                  <a:txBody>
                    <a:bodyPr/>
                    <a:lstStyle/>
                    <a:p>
                      <a:pPr algn="just"/>
                      <a:r>
                        <a:rPr lang="en-US" sz="1600" dirty="0">
                          <a:solidFill>
                            <a:srgbClr val="C00000"/>
                          </a:solidFill>
                          <a:latin typeface="Gill Sans Nova" panose="020B0602020104020203" pitchFamily="34" charset="0"/>
                        </a:rPr>
                        <a:t>Engage with other global frameworks </a:t>
                      </a:r>
                      <a:r>
                        <a:rPr lang="en-US" sz="1600" dirty="0">
                          <a:latin typeface="Gill Sans Nova" panose="020B0602020104020203" pitchFamily="34" charset="0"/>
                        </a:rPr>
                        <a:t>on School DRR, i.e. GADRRRESS</a:t>
                      </a: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2097407173"/>
                  </a:ext>
                </a:extLst>
              </a:tr>
            </a:tbl>
          </a:graphicData>
        </a:graphic>
      </p:graphicFrame>
      <p:sp>
        <p:nvSpPr>
          <p:cNvPr id="3" name="Title 1">
            <a:extLst>
              <a:ext uri="{FF2B5EF4-FFF2-40B4-BE49-F238E27FC236}">
                <a16:creationId xmlns:a16="http://schemas.microsoft.com/office/drawing/2014/main" id="{D0543B8C-4735-435B-8ABC-D87CD4C83399}"/>
              </a:ext>
            </a:extLst>
          </p:cNvPr>
          <p:cNvSpPr txBox="1">
            <a:spLocks/>
          </p:cNvSpPr>
          <p:nvPr/>
        </p:nvSpPr>
        <p:spPr>
          <a:xfrm>
            <a:off x="88654" y="265795"/>
            <a:ext cx="11771635" cy="662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Preparedness and Response Capabilities</a:t>
            </a:r>
          </a:p>
        </p:txBody>
      </p:sp>
    </p:spTree>
    <p:extLst>
      <p:ext uri="{BB962C8B-B14F-4D97-AF65-F5344CB8AC3E}">
        <p14:creationId xmlns:p14="http://schemas.microsoft.com/office/powerpoint/2010/main" val="761305330"/>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aphicFrame>
        <p:nvGraphicFramePr>
          <p:cNvPr id="8" name="Table 6">
            <a:extLst>
              <a:ext uri="{FF2B5EF4-FFF2-40B4-BE49-F238E27FC236}">
                <a16:creationId xmlns:a16="http://schemas.microsoft.com/office/drawing/2014/main" id="{0DB8DDE8-1281-70C0-01C3-A70850F9C602}"/>
              </a:ext>
            </a:extLst>
          </p:cNvPr>
          <p:cNvGraphicFramePr>
            <a:graphicFrameLocks noGrp="1"/>
          </p:cNvGraphicFramePr>
          <p:nvPr>
            <p:extLst>
              <p:ext uri="{D42A27DB-BD31-4B8C-83A1-F6EECF244321}">
                <p14:modId xmlns:p14="http://schemas.microsoft.com/office/powerpoint/2010/main" val="2044767412"/>
              </p:ext>
            </p:extLst>
          </p:nvPr>
        </p:nvGraphicFramePr>
        <p:xfrm>
          <a:off x="227200" y="1364747"/>
          <a:ext cx="11819136" cy="4559316"/>
        </p:xfrm>
        <a:graphic>
          <a:graphicData uri="http://schemas.openxmlformats.org/drawingml/2006/table">
            <a:tbl>
              <a:tblPr firstRow="1" bandRow="1">
                <a:tableStyleId>{5940675A-B579-460E-94D1-54222C63F5DA}</a:tableStyleId>
              </a:tblPr>
              <a:tblGrid>
                <a:gridCol w="3493215">
                  <a:extLst>
                    <a:ext uri="{9D8B030D-6E8A-4147-A177-3AD203B41FA5}">
                      <a16:colId xmlns:a16="http://schemas.microsoft.com/office/drawing/2014/main" val="4289761778"/>
                    </a:ext>
                  </a:extLst>
                </a:gridCol>
                <a:gridCol w="4730858">
                  <a:extLst>
                    <a:ext uri="{9D8B030D-6E8A-4147-A177-3AD203B41FA5}">
                      <a16:colId xmlns:a16="http://schemas.microsoft.com/office/drawing/2014/main" val="2177450888"/>
                    </a:ext>
                  </a:extLst>
                </a:gridCol>
                <a:gridCol w="3595063">
                  <a:extLst>
                    <a:ext uri="{9D8B030D-6E8A-4147-A177-3AD203B41FA5}">
                      <a16:colId xmlns:a16="http://schemas.microsoft.com/office/drawing/2014/main" val="3639350868"/>
                    </a:ext>
                  </a:extLst>
                </a:gridCol>
              </a:tblGrid>
              <a:tr h="298054">
                <a:tc gridSpan="3">
                  <a:txBody>
                    <a:bodyPr/>
                    <a:lstStyle/>
                    <a:p>
                      <a:pPr algn="ctr"/>
                      <a:r>
                        <a:rPr lang="en-US" sz="2000" b="1" dirty="0">
                          <a:solidFill>
                            <a:srgbClr val="FFFF00"/>
                          </a:solidFill>
                          <a:latin typeface="Gill Sans Nova" panose="020B0602020104020203" pitchFamily="34" charset="0"/>
                        </a:rPr>
                        <a:t>Preparedness</a:t>
                      </a:r>
                    </a:p>
                  </a:txBody>
                  <a:tcPr>
                    <a:solidFill>
                      <a:srgbClr val="00B0F0"/>
                    </a:solidFill>
                  </a:tcPr>
                </a:tc>
                <a:tc hMerge="1">
                  <a:txBody>
                    <a:bodyPr/>
                    <a:lstStyle/>
                    <a:p>
                      <a:endParaRPr lang="en-IN"/>
                    </a:p>
                  </a:txBody>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919730937"/>
                  </a:ext>
                </a:extLst>
              </a:tr>
              <a:tr h="435618">
                <a:tc>
                  <a:txBody>
                    <a:bodyPr/>
                    <a:lstStyle/>
                    <a:p>
                      <a:pPr algn="ctr"/>
                      <a:r>
                        <a:rPr lang="en-IN" sz="2000" dirty="0">
                          <a:solidFill>
                            <a:schemeClr val="tx1"/>
                          </a:solidFill>
                          <a:latin typeface="Gill Sans Nova" panose="020B0602020104020203" pitchFamily="34" charset="0"/>
                        </a:rPr>
                        <a:t>Challenges </a:t>
                      </a:r>
                    </a:p>
                  </a:txBody>
                  <a:tcPr>
                    <a:solidFill>
                      <a:srgbClr val="00B0F0"/>
                    </a:solidFill>
                  </a:tcPr>
                </a:tc>
                <a:tc>
                  <a:txBody>
                    <a:bodyPr/>
                    <a:lstStyle/>
                    <a:p>
                      <a:pPr algn="ctr"/>
                      <a:r>
                        <a:rPr lang="en-IN" sz="2000" dirty="0">
                          <a:solidFill>
                            <a:schemeClr val="tx1"/>
                          </a:solidFill>
                          <a:latin typeface="Gill Sans Nova" panose="020B0602020104020203" pitchFamily="34" charset="0"/>
                        </a:rPr>
                        <a:t>Solutions </a:t>
                      </a:r>
                    </a:p>
                  </a:txBody>
                  <a:tcPr>
                    <a:solidFill>
                      <a:srgbClr val="00B0F0"/>
                    </a:solidFill>
                  </a:tcPr>
                </a:tc>
                <a:tc>
                  <a:txBody>
                    <a:bodyPr/>
                    <a:lstStyle/>
                    <a:p>
                      <a:pPr algn="ctr"/>
                      <a:r>
                        <a:rPr lang="en-IN" sz="2000" dirty="0">
                          <a:solidFill>
                            <a:schemeClr val="tx1"/>
                          </a:solidFill>
                          <a:latin typeface="Gill Sans Nova" panose="020B0602020104020203" pitchFamily="34" charset="0"/>
                        </a:rPr>
                        <a:t>Goals</a:t>
                      </a:r>
                    </a:p>
                  </a:txBody>
                  <a:tcPr>
                    <a:solidFill>
                      <a:srgbClr val="00B0F0"/>
                    </a:solidFill>
                  </a:tcPr>
                </a:tc>
                <a:extLst>
                  <a:ext uri="{0D108BD9-81ED-4DB2-BD59-A6C34878D82A}">
                    <a16:rowId xmlns:a16="http://schemas.microsoft.com/office/drawing/2014/main" val="1547866026"/>
                  </a:ext>
                </a:extLst>
              </a:tr>
              <a:tr h="541643">
                <a:tc>
                  <a:txBody>
                    <a:bodyPr/>
                    <a:lstStyle/>
                    <a:p>
                      <a:pPr algn="just"/>
                      <a:r>
                        <a:rPr lang="en-US" sz="1600" dirty="0">
                          <a:solidFill>
                            <a:srgbClr val="C00000"/>
                          </a:solidFill>
                          <a:latin typeface="Gill Sans Nova" panose="020B0602020104020203" pitchFamily="34" charset="0"/>
                        </a:rPr>
                        <a:t>Limited effective outreach -activities </a:t>
                      </a:r>
                      <a:r>
                        <a:rPr lang="en-US" sz="1600" dirty="0">
                          <a:solidFill>
                            <a:schemeClr val="tx1"/>
                          </a:solidFill>
                          <a:latin typeface="Gill Sans Nova" panose="020B0602020104020203" pitchFamily="34" charset="0"/>
                        </a:rPr>
                        <a:t>for people in tsunami prone area</a:t>
                      </a:r>
                    </a:p>
                  </a:txBody>
                  <a:tcPr/>
                </a:tc>
                <a:tc>
                  <a:txBody>
                    <a:bodyPr/>
                    <a:lstStyle/>
                    <a:p>
                      <a:pPr algn="just"/>
                      <a:r>
                        <a:rPr lang="en-US" sz="1600" dirty="0">
                          <a:solidFill>
                            <a:schemeClr val="tx1"/>
                          </a:solidFill>
                          <a:latin typeface="Gill Sans Nova" panose="020B0602020104020203" pitchFamily="34" charset="0"/>
                        </a:rPr>
                        <a:t>Community at risk to conduct </a:t>
                      </a:r>
                      <a:r>
                        <a:rPr lang="en-US" sz="1600" dirty="0">
                          <a:solidFill>
                            <a:srgbClr val="C00000"/>
                          </a:solidFill>
                          <a:latin typeface="Gill Sans Nova" panose="020B0602020104020203" pitchFamily="34" charset="0"/>
                        </a:rPr>
                        <a:t>at least three outreach activities annually</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Gill Sans Nova" panose="020B0602020104020203" pitchFamily="34" charset="0"/>
                        </a:rPr>
                        <a:t>Community at risk engagement in World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Gill Sans Nova" panose="020B0602020104020203" pitchFamily="34" charset="0"/>
                        </a:rPr>
                        <a:t>Tsunami Awareness Day 1</a:t>
                      </a:r>
                      <a:r>
                        <a:rPr lang="en-IN" sz="1600" dirty="0">
                          <a:solidFill>
                            <a:schemeClr val="tx1"/>
                          </a:solidFill>
                          <a:latin typeface="Gill Sans Nova" panose="020B0602020104020203" pitchFamily="34" charset="0"/>
                        </a:rPr>
                        <a:t>00% by 2030</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75457960"/>
                  </a:ext>
                </a:extLst>
              </a:tr>
              <a:tr h="1142862">
                <a:tc>
                  <a:txBody>
                    <a:bodyPr/>
                    <a:lstStyle/>
                    <a:p>
                      <a:pPr algn="just"/>
                      <a:r>
                        <a:rPr lang="en-US" sz="1600" dirty="0">
                          <a:solidFill>
                            <a:srgbClr val="C00000"/>
                          </a:solidFill>
                          <a:latin typeface="Gill Sans Nova" panose="020B0602020104020203" pitchFamily="34" charset="0"/>
                        </a:rPr>
                        <a:t>Lack of validation of tsunami response </a:t>
                      </a:r>
                      <a:r>
                        <a:rPr lang="en-US" sz="1600" dirty="0">
                          <a:solidFill>
                            <a:schemeClr val="tx1"/>
                          </a:solidFill>
                          <a:latin typeface="Gill Sans Nova" panose="020B0602020104020203" pitchFamily="34" charset="0"/>
                        </a:rPr>
                        <a:t>capacity due to infrequent Tsunami</a:t>
                      </a:r>
                    </a:p>
                  </a:txBody>
                  <a:tcPr/>
                </a:tc>
                <a:tc>
                  <a:txBody>
                    <a:bodyPr/>
                    <a:lstStyle/>
                    <a:p>
                      <a:pPr algn="just"/>
                      <a:r>
                        <a:rPr lang="en-US" sz="1600" dirty="0">
                          <a:latin typeface="Gill Sans Nova" panose="020B0602020104020203" pitchFamily="34" charset="0"/>
                        </a:rPr>
                        <a:t>Community at risk to </a:t>
                      </a:r>
                      <a:r>
                        <a:rPr lang="en-US" sz="1600" dirty="0">
                          <a:solidFill>
                            <a:srgbClr val="C00000"/>
                          </a:solidFill>
                          <a:latin typeface="Gill Sans Nova" panose="020B0602020104020203" pitchFamily="34" charset="0"/>
                        </a:rPr>
                        <a:t>conduct tsunami exercise</a:t>
                      </a:r>
                      <a:endParaRPr lang="en-IN" sz="1600" dirty="0">
                        <a:solidFill>
                          <a:srgbClr val="C00000"/>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Gill Sans Nova" panose="020B0602020104020203" pitchFamily="34" charset="0"/>
                        </a:rPr>
                        <a:t>Community tsunami exercise at least once every two years </a:t>
                      </a:r>
                      <a:r>
                        <a:rPr lang="en-IN" sz="1600" dirty="0">
                          <a:solidFill>
                            <a:schemeClr val="tx1"/>
                          </a:solidFill>
                          <a:latin typeface="Gill Sans Nova" panose="020B0602020104020203" pitchFamily="34" charset="0"/>
                        </a:rPr>
                        <a:t>100% by 2030.</a:t>
                      </a:r>
                    </a:p>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Engagement of community at risk in ICGs wave exercises as well as other national tsunami exercises 100% by 2030</a:t>
                      </a:r>
                    </a:p>
                  </a:txBody>
                  <a:tcPr/>
                </a:tc>
                <a:extLst>
                  <a:ext uri="{0D108BD9-81ED-4DB2-BD59-A6C34878D82A}">
                    <a16:rowId xmlns:a16="http://schemas.microsoft.com/office/drawing/2014/main" val="1840181160"/>
                  </a:ext>
                </a:extLst>
              </a:tr>
              <a:tr h="435618">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Response Capabilities</a:t>
                      </a:r>
                    </a:p>
                  </a:txBody>
                  <a:tcPr anchor="ctr">
                    <a:solidFill>
                      <a:srgbClr val="00B0F0"/>
                    </a:solidFill>
                  </a:tcPr>
                </a:tc>
                <a:tc hMerge="1">
                  <a:txBody>
                    <a:bodyPr/>
                    <a:lstStyle/>
                    <a:p>
                      <a:pPr algn="just"/>
                      <a:endParaRPr lang="en-IN" sz="1600" dirty="0">
                        <a:latin typeface="Gill Sans Nova" panose="020B0602020104020203" pitchFamily="34" charset="0"/>
                      </a:endParaRPr>
                    </a:p>
                  </a:txBody>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100% by 2030</a:t>
                      </a:r>
                    </a:p>
                  </a:txBody>
                  <a:tcPr/>
                </a:tc>
                <a:extLst>
                  <a:ext uri="{0D108BD9-81ED-4DB2-BD59-A6C34878D82A}">
                    <a16:rowId xmlns:a16="http://schemas.microsoft.com/office/drawing/2014/main" val="3602617831"/>
                  </a:ext>
                </a:extLst>
              </a:tr>
              <a:tr h="435618">
                <a:tc rowSpan="2">
                  <a:txBody>
                    <a:bodyPr/>
                    <a:lstStyle/>
                    <a:p>
                      <a:pPr algn="just"/>
                      <a:r>
                        <a:rPr lang="en-US" sz="1600" dirty="0">
                          <a:solidFill>
                            <a:srgbClr val="C00000"/>
                          </a:solidFill>
                          <a:latin typeface="Gill Sans Nova" panose="020B0602020104020203" pitchFamily="34" charset="0"/>
                        </a:rPr>
                        <a:t>Lack of understanding of the Tsunami Ready Community</a:t>
                      </a:r>
                      <a:r>
                        <a:rPr lang="en-US" sz="1600" dirty="0">
                          <a:solidFill>
                            <a:schemeClr val="tx1"/>
                          </a:solidFill>
                          <a:latin typeface="Gill Sans Nova" panose="020B0602020104020203" pitchFamily="34" charset="0"/>
                        </a:rPr>
                        <a:t>, especially to scope and definition of community</a:t>
                      </a:r>
                    </a:p>
                  </a:txBody>
                  <a:tcPr anchor="ctr"/>
                </a:tc>
                <a:tc>
                  <a:txBody>
                    <a:bodyPr/>
                    <a:lstStyle/>
                    <a:p>
                      <a:pPr algn="just"/>
                      <a:r>
                        <a:rPr lang="en-US" sz="1600" dirty="0">
                          <a:solidFill>
                            <a:srgbClr val="C00000"/>
                          </a:solidFill>
                          <a:latin typeface="Gill Sans Nova" panose="020B0602020104020203" pitchFamily="34" charset="0"/>
                        </a:rPr>
                        <a:t>Advocacy and promote </a:t>
                      </a:r>
                      <a:r>
                        <a:rPr lang="en-US" sz="1600" dirty="0">
                          <a:latin typeface="Gill Sans Nova" panose="020B0602020104020203" pitchFamily="34" charset="0"/>
                        </a:rPr>
                        <a:t>of Manual and Guide 74 on </a:t>
                      </a:r>
                    </a:p>
                    <a:p>
                      <a:pPr algn="just"/>
                      <a:r>
                        <a:rPr lang="en-US" sz="1600" dirty="0">
                          <a:latin typeface="Gill Sans Nova" panose="020B0602020104020203" pitchFamily="34" charset="0"/>
                        </a:rPr>
                        <a:t>Tsunami Ready</a:t>
                      </a:r>
                      <a:endParaRPr lang="en-IN" sz="1600" dirty="0">
                        <a:latin typeface="Gill Sans Nova" panose="020B0602020104020203" pitchFamily="34" charset="0"/>
                      </a:endParaRPr>
                    </a:p>
                  </a:txBody>
                  <a:tcPr/>
                </a:tc>
                <a:tc row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Gill Sans Nova" panose="020B0602020104020203" pitchFamily="34" charset="0"/>
                        </a:rPr>
                        <a:t>100 % Number of at risk community in each country by 2024</a:t>
                      </a: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586367626"/>
                  </a:ext>
                </a:extLst>
              </a:tr>
              <a:tr h="435618">
                <a:tc vMerge="1">
                  <a:txBody>
                    <a:bodyPr/>
                    <a:lstStyle/>
                    <a:p>
                      <a:pPr algn="just"/>
                      <a:endParaRPr lang="en-US" sz="1600" dirty="0">
                        <a:solidFill>
                          <a:schemeClr val="tx1"/>
                        </a:solidFill>
                        <a:latin typeface="Gill Sans Nova" panose="020B0602020104020203" pitchFamily="34" charset="0"/>
                      </a:endParaRPr>
                    </a:p>
                  </a:txBody>
                  <a:tcPr anchor="ctr"/>
                </a:tc>
                <a:tc>
                  <a:txBody>
                    <a:bodyPr/>
                    <a:lstStyle/>
                    <a:p>
                      <a:pPr algn="just"/>
                      <a:r>
                        <a:rPr lang="en-US" sz="1600" dirty="0">
                          <a:solidFill>
                            <a:srgbClr val="C00000"/>
                          </a:solidFill>
                          <a:latin typeface="Gill Sans Nova" panose="020B0602020104020203" pitchFamily="34" charset="0"/>
                        </a:rPr>
                        <a:t>Training of UNESCO-IOC Tsunami Ready Recognition </a:t>
                      </a:r>
                    </a:p>
                    <a:p>
                      <a:pPr algn="just"/>
                      <a:r>
                        <a:rPr lang="en-US" sz="1600" dirty="0">
                          <a:solidFill>
                            <a:srgbClr val="C00000"/>
                          </a:solidFill>
                          <a:latin typeface="Gill Sans Nova" panose="020B0602020104020203" pitchFamily="34" charset="0"/>
                        </a:rPr>
                        <a:t>Programme (i.e. OTGA)</a:t>
                      </a:r>
                      <a:endParaRPr lang="en-IN" sz="1600" dirty="0">
                        <a:solidFill>
                          <a:srgbClr val="C00000"/>
                        </a:solidFill>
                        <a:latin typeface="Gill Sans Nova" panose="020B0602020104020203" pitchFamily="34" charset="0"/>
                      </a:endParaRP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404595986"/>
                  </a:ext>
                </a:extLst>
              </a:tr>
            </a:tbl>
          </a:graphicData>
        </a:graphic>
      </p:graphicFrame>
      <p:sp>
        <p:nvSpPr>
          <p:cNvPr id="3" name="Title 1">
            <a:extLst>
              <a:ext uri="{FF2B5EF4-FFF2-40B4-BE49-F238E27FC236}">
                <a16:creationId xmlns:a16="http://schemas.microsoft.com/office/drawing/2014/main" id="{D0543B8C-4735-435B-8ABC-D87CD4C83399}"/>
              </a:ext>
            </a:extLst>
          </p:cNvPr>
          <p:cNvSpPr txBox="1">
            <a:spLocks/>
          </p:cNvSpPr>
          <p:nvPr/>
        </p:nvSpPr>
        <p:spPr>
          <a:xfrm>
            <a:off x="88654" y="265795"/>
            <a:ext cx="11771635" cy="662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Preparedness and Response Capabilities</a:t>
            </a:r>
          </a:p>
        </p:txBody>
      </p:sp>
    </p:spTree>
    <p:extLst>
      <p:ext uri="{BB962C8B-B14F-4D97-AF65-F5344CB8AC3E}">
        <p14:creationId xmlns:p14="http://schemas.microsoft.com/office/powerpoint/2010/main" val="2089373476"/>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aphicFrame>
        <p:nvGraphicFramePr>
          <p:cNvPr id="8" name="Table 6">
            <a:extLst>
              <a:ext uri="{FF2B5EF4-FFF2-40B4-BE49-F238E27FC236}">
                <a16:creationId xmlns:a16="http://schemas.microsoft.com/office/drawing/2014/main" id="{0DB8DDE8-1281-70C0-01C3-A70850F9C602}"/>
              </a:ext>
            </a:extLst>
          </p:cNvPr>
          <p:cNvGraphicFramePr>
            <a:graphicFrameLocks noGrp="1"/>
          </p:cNvGraphicFramePr>
          <p:nvPr>
            <p:extLst>
              <p:ext uri="{D42A27DB-BD31-4B8C-83A1-F6EECF244321}">
                <p14:modId xmlns:p14="http://schemas.microsoft.com/office/powerpoint/2010/main" val="874270223"/>
              </p:ext>
            </p:extLst>
          </p:nvPr>
        </p:nvGraphicFramePr>
        <p:xfrm>
          <a:off x="227200" y="1226197"/>
          <a:ext cx="11819136" cy="4894596"/>
        </p:xfrm>
        <a:graphic>
          <a:graphicData uri="http://schemas.openxmlformats.org/drawingml/2006/table">
            <a:tbl>
              <a:tblPr firstRow="1" bandRow="1">
                <a:tableStyleId>{5940675A-B579-460E-94D1-54222C63F5DA}</a:tableStyleId>
              </a:tblPr>
              <a:tblGrid>
                <a:gridCol w="3493215">
                  <a:extLst>
                    <a:ext uri="{9D8B030D-6E8A-4147-A177-3AD203B41FA5}">
                      <a16:colId xmlns:a16="http://schemas.microsoft.com/office/drawing/2014/main" val="4289761778"/>
                    </a:ext>
                  </a:extLst>
                </a:gridCol>
                <a:gridCol w="5499864">
                  <a:extLst>
                    <a:ext uri="{9D8B030D-6E8A-4147-A177-3AD203B41FA5}">
                      <a16:colId xmlns:a16="http://schemas.microsoft.com/office/drawing/2014/main" val="2177450888"/>
                    </a:ext>
                  </a:extLst>
                </a:gridCol>
                <a:gridCol w="2826057">
                  <a:extLst>
                    <a:ext uri="{9D8B030D-6E8A-4147-A177-3AD203B41FA5}">
                      <a16:colId xmlns:a16="http://schemas.microsoft.com/office/drawing/2014/main" val="3639350868"/>
                    </a:ext>
                  </a:extLst>
                </a:gridCol>
              </a:tblGrid>
              <a:tr h="298054">
                <a:tc gridSpan="3">
                  <a:txBody>
                    <a:bodyPr/>
                    <a:lstStyle/>
                    <a:p>
                      <a:pPr algn="ctr"/>
                      <a:r>
                        <a:rPr lang="en-US" sz="2000" b="1" dirty="0">
                          <a:solidFill>
                            <a:srgbClr val="FFFF00"/>
                          </a:solidFill>
                          <a:latin typeface="Gill Sans Nova" panose="020B0602020104020203" pitchFamily="34" charset="0"/>
                        </a:rPr>
                        <a:t>Response Capabilities </a:t>
                      </a:r>
                    </a:p>
                  </a:txBody>
                  <a:tcPr>
                    <a:solidFill>
                      <a:srgbClr val="00B0F0"/>
                    </a:solidFill>
                  </a:tcPr>
                </a:tc>
                <a:tc hMerge="1">
                  <a:txBody>
                    <a:bodyPr/>
                    <a:lstStyle/>
                    <a:p>
                      <a:endParaRPr lang="en-IN"/>
                    </a:p>
                  </a:txBody>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919730937"/>
                  </a:ext>
                </a:extLst>
              </a:tr>
              <a:tr h="435618">
                <a:tc>
                  <a:txBody>
                    <a:bodyPr/>
                    <a:lstStyle/>
                    <a:p>
                      <a:pPr algn="ctr"/>
                      <a:r>
                        <a:rPr lang="en-IN" sz="2000" dirty="0">
                          <a:solidFill>
                            <a:schemeClr val="tx1"/>
                          </a:solidFill>
                          <a:latin typeface="Gill Sans Nova" panose="020B0602020104020203" pitchFamily="34" charset="0"/>
                        </a:rPr>
                        <a:t>Challenges </a:t>
                      </a:r>
                    </a:p>
                  </a:txBody>
                  <a:tcPr>
                    <a:solidFill>
                      <a:srgbClr val="00B0F0"/>
                    </a:solidFill>
                  </a:tcPr>
                </a:tc>
                <a:tc>
                  <a:txBody>
                    <a:bodyPr/>
                    <a:lstStyle/>
                    <a:p>
                      <a:pPr algn="ctr"/>
                      <a:r>
                        <a:rPr lang="en-IN" sz="2000" dirty="0">
                          <a:solidFill>
                            <a:schemeClr val="tx1"/>
                          </a:solidFill>
                          <a:latin typeface="Gill Sans Nova" panose="020B0602020104020203" pitchFamily="34" charset="0"/>
                        </a:rPr>
                        <a:t>Solutions </a:t>
                      </a:r>
                    </a:p>
                  </a:txBody>
                  <a:tcPr>
                    <a:solidFill>
                      <a:srgbClr val="00B0F0"/>
                    </a:solidFill>
                  </a:tcPr>
                </a:tc>
                <a:tc>
                  <a:txBody>
                    <a:bodyPr/>
                    <a:lstStyle/>
                    <a:p>
                      <a:pPr algn="ctr"/>
                      <a:r>
                        <a:rPr lang="en-IN" sz="2000" dirty="0">
                          <a:solidFill>
                            <a:schemeClr val="tx1"/>
                          </a:solidFill>
                          <a:latin typeface="Gill Sans Nova" panose="020B0602020104020203" pitchFamily="34" charset="0"/>
                        </a:rPr>
                        <a:t>Goals</a:t>
                      </a:r>
                    </a:p>
                  </a:txBody>
                  <a:tcPr>
                    <a:solidFill>
                      <a:srgbClr val="00B0F0"/>
                    </a:solidFill>
                  </a:tcPr>
                </a:tc>
                <a:extLst>
                  <a:ext uri="{0D108BD9-81ED-4DB2-BD59-A6C34878D82A}">
                    <a16:rowId xmlns:a16="http://schemas.microsoft.com/office/drawing/2014/main" val="1547866026"/>
                  </a:ext>
                </a:extLst>
              </a:tr>
              <a:tr h="435618">
                <a:tc rowSpan="2">
                  <a:txBody>
                    <a:bodyPr/>
                    <a:lstStyle/>
                    <a:p>
                      <a:pPr algn="just"/>
                      <a:r>
                        <a:rPr lang="en-US" sz="1600" dirty="0">
                          <a:solidFill>
                            <a:srgbClr val="C00000"/>
                          </a:solidFill>
                          <a:latin typeface="Gill Sans Nova" panose="020B0602020104020203" pitchFamily="34" charset="0"/>
                        </a:rPr>
                        <a:t>Undetermined number and  location of at-risk Communities</a:t>
                      </a:r>
                    </a:p>
                  </a:txBody>
                  <a:tcPr anchor="ctr"/>
                </a:tc>
                <a:tc>
                  <a:txBody>
                    <a:bodyPr/>
                    <a:lstStyle/>
                    <a:p>
                      <a:pPr algn="just"/>
                      <a:r>
                        <a:rPr lang="en-US" sz="1600" dirty="0">
                          <a:solidFill>
                            <a:schemeClr val="tx1"/>
                          </a:solidFill>
                          <a:latin typeface="Gill Sans Nova" panose="020B0602020104020203" pitchFamily="34" charset="0"/>
                        </a:rPr>
                        <a:t>To </a:t>
                      </a:r>
                      <a:r>
                        <a:rPr lang="en-US" sz="1600" dirty="0">
                          <a:solidFill>
                            <a:srgbClr val="C00000"/>
                          </a:solidFill>
                          <a:latin typeface="Gill Sans Nova" panose="020B0602020104020203" pitchFamily="34" charset="0"/>
                        </a:rPr>
                        <a:t>identify the location and number of at-risk communities</a:t>
                      </a:r>
                    </a:p>
                  </a:txBody>
                  <a:tcPr/>
                </a:tc>
                <a:tc row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Gill Sans Nova" panose="020B0602020104020203" pitchFamily="34" charset="0"/>
                        </a:rPr>
                        <a:t>100% of at-risk communities prepared and Resilient by 2030</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75457960"/>
                  </a:ext>
                </a:extLst>
              </a:tr>
              <a:tr h="579120">
                <a:tc vMerge="1">
                  <a:txBody>
                    <a:bodyPr/>
                    <a:lstStyle/>
                    <a:p>
                      <a:pPr algn="just"/>
                      <a:endParaRPr lang="en-US" sz="1600" dirty="0">
                        <a:solidFill>
                          <a:schemeClr val="tx1"/>
                        </a:solidFill>
                        <a:latin typeface="Gill Sans Nova" panose="020B0602020104020203" pitchFamily="34" charset="0"/>
                      </a:endParaRPr>
                    </a:p>
                  </a:txBody>
                  <a:tcPr/>
                </a:tc>
                <a:tc>
                  <a:txBody>
                    <a:bodyPr/>
                    <a:lstStyle/>
                    <a:p>
                      <a:pPr algn="just"/>
                      <a:r>
                        <a:rPr lang="en-US" sz="1600" dirty="0">
                          <a:latin typeface="Gill Sans Nova" panose="020B0602020104020203" pitchFamily="34" charset="0"/>
                        </a:rPr>
                        <a:t>To </a:t>
                      </a:r>
                      <a:r>
                        <a:rPr lang="en-US" sz="1600" dirty="0">
                          <a:solidFill>
                            <a:srgbClr val="C00000"/>
                          </a:solidFill>
                          <a:latin typeface="Gill Sans Nova" panose="020B0602020104020203" pitchFamily="34" charset="0"/>
                        </a:rPr>
                        <a:t>include</a:t>
                      </a:r>
                      <a:r>
                        <a:rPr lang="en-US" sz="1600" dirty="0">
                          <a:latin typeface="Gill Sans Nova" panose="020B0602020104020203" pitchFamily="34" charset="0"/>
                        </a:rPr>
                        <a:t> the location and number of </a:t>
                      </a:r>
                      <a:r>
                        <a:rPr lang="en-US" sz="1600" dirty="0">
                          <a:solidFill>
                            <a:srgbClr val="C00000"/>
                          </a:solidFill>
                          <a:latin typeface="Gill Sans Nova" panose="020B0602020104020203" pitchFamily="34" charset="0"/>
                        </a:rPr>
                        <a:t>at-risk communities in the national tsunami response Plan</a:t>
                      </a:r>
                      <a:endParaRPr lang="en-IN" sz="1600" dirty="0">
                        <a:solidFill>
                          <a:srgbClr val="C00000"/>
                        </a:solidFill>
                        <a:latin typeface="Gill Sans Nova" panose="020B0602020104020203" pitchFamily="34" charset="0"/>
                      </a:endParaRP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3671447825"/>
                  </a:ext>
                </a:extLst>
              </a:tr>
              <a:tr h="481473">
                <a:tc rowSpan="4">
                  <a:txBody>
                    <a:bodyPr/>
                    <a:lstStyle/>
                    <a:p>
                      <a:pPr algn="just"/>
                      <a:r>
                        <a:rPr lang="en-US" sz="1600" dirty="0">
                          <a:solidFill>
                            <a:srgbClr val="C00000"/>
                          </a:solidFill>
                          <a:latin typeface="Gill Sans Nova" panose="020B0602020104020203" pitchFamily="34" charset="0"/>
                        </a:rPr>
                        <a:t>Limited National support/</a:t>
                      </a:r>
                      <a:r>
                        <a:rPr lang="en-US" sz="1600" dirty="0">
                          <a:solidFill>
                            <a:schemeClr val="tx1"/>
                          </a:solidFill>
                          <a:latin typeface="Gill Sans Nova" panose="020B0602020104020203" pitchFamily="34" charset="0"/>
                        </a:rPr>
                        <a:t> structure/ mechanism to implement Tsunami Ready Recognition </a:t>
                      </a:r>
                    </a:p>
                    <a:p>
                      <a:pPr algn="just"/>
                      <a:r>
                        <a:rPr lang="en-US" sz="1600" dirty="0">
                          <a:solidFill>
                            <a:schemeClr val="tx1"/>
                          </a:solidFill>
                          <a:latin typeface="Gill Sans Nova" panose="020B0602020104020203" pitchFamily="34" charset="0"/>
                        </a:rPr>
                        <a:t>Programme</a:t>
                      </a:r>
                    </a:p>
                    <a:p>
                      <a:pPr algn="just"/>
                      <a:endParaRPr lang="en-US" sz="1600" dirty="0">
                        <a:solidFill>
                          <a:schemeClr val="tx1"/>
                        </a:solidFill>
                        <a:latin typeface="Gill Sans Nova" panose="020B0602020104020203" pitchFamily="34" charset="0"/>
                      </a:endParaRPr>
                    </a:p>
                  </a:txBody>
                  <a:tcPr anchor="ctr"/>
                </a:tc>
                <a:tc>
                  <a:txBody>
                    <a:bodyPr/>
                    <a:lstStyle/>
                    <a:p>
                      <a:pPr algn="just"/>
                      <a:r>
                        <a:rPr lang="en-US" sz="1600" dirty="0">
                          <a:solidFill>
                            <a:srgbClr val="C00000"/>
                          </a:solidFill>
                          <a:latin typeface="Gill Sans Nova" panose="020B0602020104020203" pitchFamily="34" charset="0"/>
                        </a:rPr>
                        <a:t>Establishment of the National Tsunami Ready Board</a:t>
                      </a:r>
                    </a:p>
                    <a:p>
                      <a:pPr algn="just"/>
                      <a:endParaRPr lang="en-IN" sz="1600" dirty="0">
                        <a:latin typeface="Gill Sans Nova" panose="020B0602020104020203" pitchFamily="34" charset="0"/>
                      </a:endParaRPr>
                    </a:p>
                  </a:txBody>
                  <a:tcPr/>
                </a:tc>
                <a:tc rowSpan="4">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Gill Sans Nova" panose="020B0602020104020203" pitchFamily="34" charset="0"/>
                        </a:rPr>
                        <a:t>Number countries that implement Tsunami Ready Recognition Programme established NTRB by 2025</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latin typeface="Gill Sans Nova" panose="020B0602020104020203"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Gill Sans Nova" panose="020B0602020104020203" pitchFamily="34" charset="0"/>
                        </a:rPr>
                        <a:t>Number of at-risk communities that implement UNESCO-IOC Tsunami Ready community are recognized by 2030</a:t>
                      </a: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840181160"/>
                  </a:ext>
                </a:extLst>
              </a:tr>
              <a:tr h="0">
                <a:tc vMerge="1">
                  <a:txBody>
                    <a:bodyPr/>
                    <a:lstStyle/>
                    <a:p>
                      <a:pPr algn="just"/>
                      <a:endParaRPr lang="en-US" sz="1600" dirty="0">
                        <a:solidFill>
                          <a:schemeClr val="tx1"/>
                        </a:solidFill>
                        <a:latin typeface="Gill Sans Nova" panose="020B0602020104020203" pitchFamily="34" charset="0"/>
                      </a:endParaRPr>
                    </a:p>
                  </a:txBody>
                  <a:tcPr/>
                </a:tc>
                <a:tc>
                  <a:txBody>
                    <a:bodyPr/>
                    <a:lstStyle/>
                    <a:p>
                      <a:pPr algn="just"/>
                      <a:r>
                        <a:rPr lang="en-IN" sz="1600" dirty="0">
                          <a:solidFill>
                            <a:srgbClr val="C00000"/>
                          </a:solidFill>
                          <a:latin typeface="Gill Sans Nova" panose="020B0602020104020203" pitchFamily="34" charset="0"/>
                        </a:rPr>
                        <a:t>Advocacy and campaign </a:t>
                      </a:r>
                      <a:r>
                        <a:rPr lang="en-IN" sz="1600" dirty="0">
                          <a:latin typeface="Gill Sans Nova" panose="020B0602020104020203" pitchFamily="34" charset="0"/>
                        </a:rPr>
                        <a:t>(Global, Regional, and National) of UNESCO-IOC </a:t>
                      </a:r>
                      <a:r>
                        <a:rPr lang="en-IN" sz="1600" dirty="0">
                          <a:solidFill>
                            <a:srgbClr val="C00000"/>
                          </a:solidFill>
                          <a:latin typeface="Gill Sans Nova" panose="020B0602020104020203" pitchFamily="34" charset="0"/>
                        </a:rPr>
                        <a:t>Tsunami Ready Recognition Programme </a:t>
                      </a:r>
                      <a:r>
                        <a:rPr lang="en-IN" sz="1600" dirty="0">
                          <a:latin typeface="Gill Sans Nova" panose="020B0602020104020203" pitchFamily="34" charset="0"/>
                        </a:rPr>
                        <a:t>(</a:t>
                      </a:r>
                      <a:r>
                        <a:rPr lang="en-IN" sz="1600" dirty="0" err="1">
                          <a:latin typeface="Gill Sans Nova" panose="020B0602020104020203" pitchFamily="34" charset="0"/>
                        </a:rPr>
                        <a:t>i.e</a:t>
                      </a:r>
                      <a:r>
                        <a:rPr lang="en-IN" sz="1600" dirty="0">
                          <a:latin typeface="Gill Sans Nova" panose="020B0602020104020203" pitchFamily="34" charset="0"/>
                        </a:rPr>
                        <a:t> through the Tsunami Ready Coalition, ICGs, TICs, Permanent Delegation to UNESCO, UNESCO National Commission, IOC National Contact </a:t>
                      </a: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568554721"/>
                  </a:ext>
                </a:extLst>
              </a:tr>
              <a:tr h="321571">
                <a:tc vMerge="1">
                  <a:txBody>
                    <a:bodyPr/>
                    <a:lstStyle/>
                    <a:p>
                      <a:endParaRPr lang="en-IN"/>
                    </a:p>
                  </a:txBody>
                  <a:tcPr/>
                </a:tc>
                <a:tc>
                  <a:txBody>
                    <a:bodyPr/>
                    <a:lstStyle/>
                    <a:p>
                      <a:pPr algn="just"/>
                      <a:r>
                        <a:rPr lang="en-US" sz="1600" dirty="0">
                          <a:solidFill>
                            <a:srgbClr val="C00000"/>
                          </a:solidFill>
                          <a:latin typeface="Gill Sans Nova" panose="020B0602020104020203" pitchFamily="34" charset="0"/>
                        </a:rPr>
                        <a:t>Training </a:t>
                      </a:r>
                      <a:r>
                        <a:rPr lang="en-US" sz="1600" dirty="0">
                          <a:latin typeface="Gill Sans Nova" panose="020B0602020104020203" pitchFamily="34" charset="0"/>
                        </a:rPr>
                        <a:t>of UNESCO-IOC Tsunami Ready Recognition Programme (i.e. OTGA)</a:t>
                      </a:r>
                      <a:endParaRPr lang="en-IN" sz="1600" dirty="0">
                        <a:latin typeface="Gill Sans Nova" panose="020B0602020104020203" pitchFamily="34" charset="0"/>
                      </a:endParaRPr>
                    </a:p>
                  </a:txBody>
                  <a:tcPr/>
                </a:tc>
                <a:tc vMerge="1">
                  <a:txBody>
                    <a:bodyPr/>
                    <a:lstStyle/>
                    <a:p>
                      <a:endParaRPr lang="en-IN"/>
                    </a:p>
                  </a:txBody>
                  <a:tcPr/>
                </a:tc>
                <a:extLst>
                  <a:ext uri="{0D108BD9-81ED-4DB2-BD59-A6C34878D82A}">
                    <a16:rowId xmlns:a16="http://schemas.microsoft.com/office/drawing/2014/main" val="1923251216"/>
                  </a:ext>
                </a:extLst>
              </a:tr>
              <a:tr h="568960">
                <a:tc vMerge="1">
                  <a:txBody>
                    <a:bodyPr/>
                    <a:lstStyle/>
                    <a:p>
                      <a:endParaRPr lang="en-IN"/>
                    </a:p>
                  </a:txBody>
                  <a:tcPr/>
                </a:tc>
                <a:tc>
                  <a:txBody>
                    <a:bodyPr/>
                    <a:lstStyle/>
                    <a:p>
                      <a:pPr algn="just"/>
                      <a:r>
                        <a:rPr lang="en-US" sz="1600" dirty="0">
                          <a:solidFill>
                            <a:srgbClr val="C00000"/>
                          </a:solidFill>
                          <a:latin typeface="Gill Sans Nova" panose="020B0602020104020203" pitchFamily="34" charset="0"/>
                        </a:rPr>
                        <a:t>Share best practices </a:t>
                      </a:r>
                      <a:r>
                        <a:rPr lang="en-US" sz="1600" dirty="0">
                          <a:latin typeface="Gill Sans Nova" panose="020B0602020104020203" pitchFamily="34" charset="0"/>
                        </a:rPr>
                        <a:t>and lessons learnt on the Implementation of Tsunami Ready Recognition Programme</a:t>
                      </a:r>
                      <a:endParaRPr lang="en-IN" sz="1600" dirty="0">
                        <a:latin typeface="Gill Sans Nova" panose="020B0602020104020203" pitchFamily="34" charset="0"/>
                      </a:endParaRPr>
                    </a:p>
                  </a:txBody>
                  <a:tcPr/>
                </a:tc>
                <a:tc vMerge="1">
                  <a:txBody>
                    <a:bodyPr/>
                    <a:lstStyle/>
                    <a:p>
                      <a:endParaRPr lang="en-IN"/>
                    </a:p>
                  </a:txBody>
                  <a:tcPr/>
                </a:tc>
                <a:extLst>
                  <a:ext uri="{0D108BD9-81ED-4DB2-BD59-A6C34878D82A}">
                    <a16:rowId xmlns:a16="http://schemas.microsoft.com/office/drawing/2014/main" val="1719935529"/>
                  </a:ext>
                </a:extLst>
              </a:tr>
            </a:tbl>
          </a:graphicData>
        </a:graphic>
      </p:graphicFrame>
      <p:sp>
        <p:nvSpPr>
          <p:cNvPr id="3" name="Title 1">
            <a:extLst>
              <a:ext uri="{FF2B5EF4-FFF2-40B4-BE49-F238E27FC236}">
                <a16:creationId xmlns:a16="http://schemas.microsoft.com/office/drawing/2014/main" id="{D0543B8C-4735-435B-8ABC-D87CD4C83399}"/>
              </a:ext>
            </a:extLst>
          </p:cNvPr>
          <p:cNvSpPr txBox="1">
            <a:spLocks/>
          </p:cNvSpPr>
          <p:nvPr/>
        </p:nvSpPr>
        <p:spPr>
          <a:xfrm>
            <a:off x="88654" y="265795"/>
            <a:ext cx="11771635" cy="662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Preparedness and Response Capabilities</a:t>
            </a:r>
          </a:p>
        </p:txBody>
      </p:sp>
    </p:spTree>
    <p:extLst>
      <p:ext uri="{BB962C8B-B14F-4D97-AF65-F5344CB8AC3E}">
        <p14:creationId xmlns:p14="http://schemas.microsoft.com/office/powerpoint/2010/main" val="1721515733"/>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33BE97-3CD5-6542-B7E4-F941438B0B81}"/>
              </a:ext>
            </a:extLst>
          </p:cNvPr>
          <p:cNvSpPr>
            <a:spLocks noGrp="1"/>
          </p:cNvSpPr>
          <p:nvPr>
            <p:ph type="sldNum" sz="quarter" idx="12"/>
          </p:nvPr>
        </p:nvSpPr>
        <p:spPr>
          <a:xfrm flipH="1" flipV="1">
            <a:off x="1524000" y="-1"/>
            <a:ext cx="45719" cy="45719"/>
          </a:xfrm>
        </p:spPr>
        <p:txBody>
          <a:bodyPr/>
          <a:lstStyle/>
          <a:p>
            <a:fld id="{29E91EC6-940A-44F4-9575-86FC82B01364}" type="slidenum">
              <a:rPr lang="ru-RU" smtClean="0"/>
              <a:t>3</a:t>
            </a:fld>
            <a:endParaRPr lang="ru-RU"/>
          </a:p>
        </p:txBody>
      </p:sp>
      <p:sp>
        <p:nvSpPr>
          <p:cNvPr id="13" name="Title 1">
            <a:extLst>
              <a:ext uri="{FF2B5EF4-FFF2-40B4-BE49-F238E27FC236}">
                <a16:creationId xmlns:a16="http://schemas.microsoft.com/office/drawing/2014/main" id="{C2442BA0-DC87-D302-D3BA-F20C61AD86B3}"/>
              </a:ext>
            </a:extLst>
          </p:cNvPr>
          <p:cNvSpPr>
            <a:spLocks noGrp="1"/>
          </p:cNvSpPr>
          <p:nvPr>
            <p:ph type="title"/>
          </p:nvPr>
        </p:nvSpPr>
        <p:spPr>
          <a:xfrm>
            <a:off x="0" y="639059"/>
            <a:ext cx="12192000" cy="663364"/>
          </a:xfrm>
        </p:spPr>
        <p:txBody>
          <a:bodyPr>
            <a:noAutofit/>
          </a:bodyPr>
          <a:lstStyle/>
          <a:p>
            <a:pPr algn="ctr"/>
            <a:r>
              <a:rPr lang="en-US" sz="3200" b="1" cap="none" dirty="0">
                <a:latin typeface="Gill Sans Nova" panose="020B0602020104020203" pitchFamily="34" charset="0"/>
              </a:rPr>
              <a:t>Ocean Decade Tsunami Programme</a:t>
            </a:r>
          </a:p>
        </p:txBody>
      </p:sp>
      <p:sp>
        <p:nvSpPr>
          <p:cNvPr id="7" name="TextBox 6">
            <a:extLst>
              <a:ext uri="{FF2B5EF4-FFF2-40B4-BE49-F238E27FC236}">
                <a16:creationId xmlns:a16="http://schemas.microsoft.com/office/drawing/2014/main" id="{B0D8D57D-531A-7493-61F3-10587C44AFA9}"/>
              </a:ext>
            </a:extLst>
          </p:cNvPr>
          <p:cNvSpPr txBox="1"/>
          <p:nvPr/>
        </p:nvSpPr>
        <p:spPr>
          <a:xfrm>
            <a:off x="635158" y="1895764"/>
            <a:ext cx="11099484" cy="5262979"/>
          </a:xfrm>
          <a:prstGeom prst="rect">
            <a:avLst/>
          </a:prstGeom>
          <a:noFill/>
          <a:ln w="9525">
            <a:solidFill>
              <a:schemeClr val="tx1"/>
            </a:solidFill>
          </a:ln>
        </p:spPr>
        <p:txBody>
          <a:bodyPr wrap="square" rtlCol="0">
            <a:spAutoFit/>
          </a:bodyPr>
          <a:lstStyle/>
          <a:p>
            <a:pPr marL="457200" indent="-457200" algn="just">
              <a:buFont typeface="Arial" panose="020B0604020202020204" pitchFamily="34" charset="0"/>
              <a:buChar char="•"/>
            </a:pPr>
            <a:r>
              <a:rPr lang="en-US" sz="2100" b="1" dirty="0">
                <a:solidFill>
                  <a:schemeClr val="tx2"/>
                </a:solidFill>
                <a:latin typeface="+mj-lt"/>
              </a:rPr>
              <a:t>UN Ocean Decade (2021-30): </a:t>
            </a:r>
            <a:r>
              <a:rPr lang="en-IN" sz="2100" b="1" dirty="0">
                <a:solidFill>
                  <a:srgbClr val="FFFF00"/>
                </a:solidFill>
                <a:latin typeface="+mj-lt"/>
              </a:rPr>
              <a:t>Once-in-a-generation opportunity </a:t>
            </a:r>
            <a:r>
              <a:rPr lang="en-IN" sz="2100" b="1" dirty="0">
                <a:solidFill>
                  <a:schemeClr val="tx2"/>
                </a:solidFill>
                <a:latin typeface="+mj-lt"/>
              </a:rPr>
              <a:t>to achieve “</a:t>
            </a:r>
            <a:r>
              <a:rPr lang="en-IN" sz="2100" b="1" dirty="0">
                <a:solidFill>
                  <a:srgbClr val="FFFF00"/>
                </a:solidFill>
                <a:latin typeface="+mj-lt"/>
              </a:rPr>
              <a:t>transformational gains</a:t>
            </a:r>
            <a:r>
              <a:rPr lang="en-IN" sz="2100" b="1" dirty="0">
                <a:solidFill>
                  <a:schemeClr val="tx2"/>
                </a:solidFill>
                <a:latin typeface="+mj-lt"/>
              </a:rPr>
              <a:t>” in tsunami warning and mitigation system by addressing </a:t>
            </a:r>
            <a:r>
              <a:rPr lang="en-IN" sz="2100" b="1" dirty="0">
                <a:solidFill>
                  <a:srgbClr val="FFFF00"/>
                </a:solidFill>
                <a:latin typeface="+mj-lt"/>
              </a:rPr>
              <a:t>gaps in tsunami warning </a:t>
            </a:r>
            <a:r>
              <a:rPr lang="en-IN" sz="2100" b="1" dirty="0">
                <a:latin typeface="+mj-lt"/>
              </a:rPr>
              <a:t>and</a:t>
            </a:r>
            <a:r>
              <a:rPr lang="en-IN" sz="2100" b="1" dirty="0">
                <a:solidFill>
                  <a:schemeClr val="tx2"/>
                </a:solidFill>
                <a:latin typeface="+mj-lt"/>
              </a:rPr>
              <a:t> </a:t>
            </a:r>
            <a:r>
              <a:rPr lang="en-IN" sz="2100" b="1" dirty="0">
                <a:solidFill>
                  <a:srgbClr val="FFFF00"/>
                </a:solidFill>
                <a:latin typeface="+mj-lt"/>
              </a:rPr>
              <a:t>enhancing community preparedness</a:t>
            </a:r>
            <a:r>
              <a:rPr lang="en-IN" sz="2100" b="1" dirty="0">
                <a:solidFill>
                  <a:schemeClr val="tx2"/>
                </a:solidFill>
                <a:latin typeface="+mj-lt"/>
              </a:rPr>
              <a:t>.</a:t>
            </a:r>
          </a:p>
          <a:p>
            <a:pPr marL="457200" indent="-457200" algn="just">
              <a:buFont typeface="Arial" panose="020B0604020202020204" pitchFamily="34" charset="0"/>
              <a:buChar char="•"/>
            </a:pPr>
            <a:r>
              <a:rPr lang="en-IN" sz="2100" b="1" dirty="0">
                <a:solidFill>
                  <a:srgbClr val="FFFF00"/>
                </a:solidFill>
                <a:latin typeface="+mj-lt"/>
              </a:rPr>
              <a:t>IOC Assembly 31 </a:t>
            </a:r>
            <a:r>
              <a:rPr lang="en-IN" sz="2100" b="1" dirty="0">
                <a:solidFill>
                  <a:schemeClr val="tx2"/>
                </a:solidFill>
                <a:latin typeface="+mj-lt"/>
              </a:rPr>
              <a:t>in June 2021 (</a:t>
            </a:r>
            <a:r>
              <a:rPr lang="en-US" sz="2100" b="1" dirty="0">
                <a:solidFill>
                  <a:schemeClr val="tx2"/>
                </a:solidFill>
                <a:latin typeface="+mj-lt"/>
              </a:rPr>
              <a:t>Dec. A-31/3.4.1)</a:t>
            </a:r>
            <a:r>
              <a:rPr lang="en-IN" sz="2100" b="1" dirty="0">
                <a:solidFill>
                  <a:schemeClr val="tx2"/>
                </a:solidFill>
                <a:latin typeface="+mj-lt"/>
              </a:rPr>
              <a:t> established the </a:t>
            </a:r>
            <a:r>
              <a:rPr lang="en-IN" sz="2100" b="1" dirty="0">
                <a:solidFill>
                  <a:srgbClr val="FFFF00"/>
                </a:solidFill>
                <a:latin typeface="+mj-lt"/>
              </a:rPr>
              <a:t>“Ocean Decade Tsunami Programme” </a:t>
            </a:r>
            <a:r>
              <a:rPr lang="en-IN" sz="2100" b="1" dirty="0">
                <a:solidFill>
                  <a:schemeClr val="tx2"/>
                </a:solidFill>
                <a:latin typeface="+mj-lt"/>
              </a:rPr>
              <a:t>and </a:t>
            </a:r>
            <a:r>
              <a:rPr lang="en-IN" sz="2100" b="1" dirty="0">
                <a:solidFill>
                  <a:srgbClr val="FFFF00"/>
                </a:solidFill>
                <a:latin typeface="+mj-lt"/>
              </a:rPr>
              <a:t>“Scientific Committee”</a:t>
            </a:r>
            <a:r>
              <a:rPr lang="en-IN" sz="2100" b="1" dirty="0">
                <a:solidFill>
                  <a:schemeClr val="tx2"/>
                </a:solidFill>
                <a:latin typeface="+mj-lt"/>
              </a:rPr>
              <a:t> to Develop Research, Development &amp; Implementation Plan</a:t>
            </a:r>
          </a:p>
          <a:p>
            <a:pPr marL="811213" lvl="1" indent="-312738" algn="just">
              <a:buFont typeface="Arial" panose="020B0604020202020204" pitchFamily="34" charset="0"/>
              <a:buChar char="•"/>
            </a:pPr>
            <a:r>
              <a:rPr lang="en-IN" sz="2100" b="1" dirty="0">
                <a:solidFill>
                  <a:srgbClr val="FFFF00"/>
                </a:solidFill>
                <a:latin typeface="+mj-lt"/>
              </a:rPr>
              <a:t>Technological &amp; Observational Advances </a:t>
            </a:r>
            <a:r>
              <a:rPr lang="en-IN" sz="2100" b="1" dirty="0">
                <a:solidFill>
                  <a:schemeClr val="tx2"/>
                </a:solidFill>
                <a:latin typeface="+mj-lt"/>
              </a:rPr>
              <a:t>to reduce uncertainties in tsunami warning</a:t>
            </a:r>
          </a:p>
          <a:p>
            <a:pPr marL="811213" lvl="1" indent="-312738" algn="just">
              <a:buFont typeface="Arial" panose="020B0604020202020204" pitchFamily="34" charset="0"/>
              <a:buChar char="•"/>
            </a:pPr>
            <a:r>
              <a:rPr lang="en-IN" sz="2100" b="1" dirty="0">
                <a:solidFill>
                  <a:srgbClr val="FFFF00"/>
                </a:solidFill>
                <a:latin typeface="+mj-lt"/>
              </a:rPr>
              <a:t>100 % at risk communities prepared &amp; resilient </a:t>
            </a:r>
            <a:r>
              <a:rPr lang="en-IN" sz="2100" b="1" dirty="0">
                <a:solidFill>
                  <a:schemeClr val="tx2"/>
                </a:solidFill>
                <a:latin typeface="+mj-lt"/>
              </a:rPr>
              <a:t>to tsunamis by 2030 (Tsunami Ready, etc.)</a:t>
            </a:r>
          </a:p>
          <a:p>
            <a:pPr marL="354013" indent="-312738" algn="just">
              <a:buFont typeface="Arial" panose="020B0604020202020204" pitchFamily="34" charset="0"/>
              <a:buChar char="•"/>
            </a:pPr>
            <a:r>
              <a:rPr lang="en-IN" sz="2100" b="1" dirty="0">
                <a:solidFill>
                  <a:schemeClr val="tx2"/>
                </a:solidFill>
                <a:latin typeface="+mj-lt"/>
              </a:rPr>
              <a:t>Contributing to “</a:t>
            </a:r>
            <a:r>
              <a:rPr lang="en-IN" sz="2100" b="1" dirty="0">
                <a:solidFill>
                  <a:srgbClr val="FFFF00"/>
                </a:solidFill>
                <a:latin typeface="+mj-lt"/>
              </a:rPr>
              <a:t>A Safe, Predicted and Accessible Ocean</a:t>
            </a:r>
            <a:r>
              <a:rPr lang="en-IN" sz="2100" b="1" dirty="0">
                <a:solidFill>
                  <a:schemeClr val="tx2"/>
                </a:solidFill>
                <a:latin typeface="+mj-lt"/>
              </a:rPr>
              <a:t>” Decade Outcomes via Challenge 6 on “</a:t>
            </a:r>
            <a:r>
              <a:rPr lang="en-IN" sz="2100" b="1" dirty="0" err="1">
                <a:solidFill>
                  <a:srgbClr val="FFFF00"/>
                </a:solidFill>
                <a:latin typeface="+mj-lt"/>
              </a:rPr>
              <a:t>Multihazard</a:t>
            </a:r>
            <a:r>
              <a:rPr lang="en-IN" sz="2100" b="1" dirty="0">
                <a:solidFill>
                  <a:srgbClr val="FFFF00"/>
                </a:solidFill>
                <a:latin typeface="+mj-lt"/>
              </a:rPr>
              <a:t> Early Warning Services &amp; Community resilience</a:t>
            </a:r>
            <a:r>
              <a:rPr lang="en-IN" sz="2100" b="1" dirty="0">
                <a:solidFill>
                  <a:schemeClr val="tx2"/>
                </a:solidFill>
                <a:latin typeface="+mj-lt"/>
              </a:rPr>
              <a:t>” and Challenge 9 on “</a:t>
            </a:r>
            <a:r>
              <a:rPr lang="en-IN" sz="2100" b="1" dirty="0">
                <a:solidFill>
                  <a:srgbClr val="FFFF00"/>
                </a:solidFill>
                <a:latin typeface="+mj-lt"/>
              </a:rPr>
              <a:t>Capacity Development</a:t>
            </a:r>
            <a:r>
              <a:rPr lang="en-IN" sz="2100" b="1" dirty="0">
                <a:solidFill>
                  <a:schemeClr val="tx2"/>
                </a:solidFill>
                <a:latin typeface="+mj-lt"/>
              </a:rPr>
              <a:t>” and aligns with all three Decade Objectives related to </a:t>
            </a:r>
            <a:r>
              <a:rPr lang="en-IN" sz="2100" b="1" dirty="0">
                <a:solidFill>
                  <a:srgbClr val="FFFF00"/>
                </a:solidFill>
                <a:latin typeface="+mj-lt"/>
              </a:rPr>
              <a:t>Identification, </a:t>
            </a:r>
            <a:r>
              <a:rPr lang="en-IN" sz="2100" b="1" dirty="0" err="1">
                <a:solidFill>
                  <a:srgbClr val="FFFF00"/>
                </a:solidFill>
                <a:latin typeface="+mj-lt"/>
              </a:rPr>
              <a:t>Gerneration</a:t>
            </a:r>
            <a:r>
              <a:rPr lang="en-IN" sz="2100" b="1" dirty="0">
                <a:solidFill>
                  <a:srgbClr val="FFFF00"/>
                </a:solidFill>
                <a:latin typeface="+mj-lt"/>
              </a:rPr>
              <a:t> and use of knowledge for Sustainable development</a:t>
            </a:r>
            <a:r>
              <a:rPr lang="en-IN" sz="2100" b="1" dirty="0">
                <a:solidFill>
                  <a:schemeClr val="tx2"/>
                </a:solidFill>
                <a:latin typeface="+mj-lt"/>
              </a:rPr>
              <a:t>. Directly supports </a:t>
            </a:r>
            <a:r>
              <a:rPr lang="en-IN" sz="2100" b="1" dirty="0">
                <a:solidFill>
                  <a:srgbClr val="FFFF00"/>
                </a:solidFill>
                <a:latin typeface="+mj-lt"/>
              </a:rPr>
              <a:t>SDG 11 </a:t>
            </a:r>
            <a:r>
              <a:rPr lang="en-IN" sz="2100" b="1" dirty="0">
                <a:solidFill>
                  <a:schemeClr val="tx2"/>
                </a:solidFill>
                <a:latin typeface="+mj-lt"/>
              </a:rPr>
              <a:t>by applying advancements to Ocean Science to saving lives and reducing number of affected people and economic losses in coastal cities and communities.</a:t>
            </a:r>
          </a:p>
          <a:p>
            <a:pPr marL="354013" indent="-312738" algn="just">
              <a:buFont typeface="Arial" panose="020B0604020202020204" pitchFamily="34" charset="0"/>
              <a:buChar char="•"/>
            </a:pPr>
            <a:endParaRPr lang="en-IN" sz="2100" b="1" dirty="0">
              <a:solidFill>
                <a:schemeClr val="tx2"/>
              </a:solidFill>
              <a:latin typeface="+mj-lt"/>
            </a:endParaRPr>
          </a:p>
        </p:txBody>
      </p:sp>
    </p:spTree>
    <p:extLst>
      <p:ext uri="{BB962C8B-B14F-4D97-AF65-F5344CB8AC3E}">
        <p14:creationId xmlns:p14="http://schemas.microsoft.com/office/powerpoint/2010/main" val="4103309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aphicFrame>
        <p:nvGraphicFramePr>
          <p:cNvPr id="8" name="Table 6">
            <a:extLst>
              <a:ext uri="{FF2B5EF4-FFF2-40B4-BE49-F238E27FC236}">
                <a16:creationId xmlns:a16="http://schemas.microsoft.com/office/drawing/2014/main" id="{0DB8DDE8-1281-70C0-01C3-A70850F9C602}"/>
              </a:ext>
            </a:extLst>
          </p:cNvPr>
          <p:cNvGraphicFramePr>
            <a:graphicFrameLocks noGrp="1"/>
          </p:cNvGraphicFramePr>
          <p:nvPr>
            <p:extLst>
              <p:ext uri="{D42A27DB-BD31-4B8C-83A1-F6EECF244321}">
                <p14:modId xmlns:p14="http://schemas.microsoft.com/office/powerpoint/2010/main" val="3192827198"/>
              </p:ext>
            </p:extLst>
          </p:nvPr>
        </p:nvGraphicFramePr>
        <p:xfrm>
          <a:off x="227200" y="879828"/>
          <a:ext cx="11819136" cy="5523113"/>
        </p:xfrm>
        <a:graphic>
          <a:graphicData uri="http://schemas.openxmlformats.org/drawingml/2006/table">
            <a:tbl>
              <a:tblPr firstRow="1" bandRow="1">
                <a:tableStyleId>{5940675A-B579-460E-94D1-54222C63F5DA}</a:tableStyleId>
              </a:tblPr>
              <a:tblGrid>
                <a:gridCol w="4441782">
                  <a:extLst>
                    <a:ext uri="{9D8B030D-6E8A-4147-A177-3AD203B41FA5}">
                      <a16:colId xmlns:a16="http://schemas.microsoft.com/office/drawing/2014/main" val="4289761778"/>
                    </a:ext>
                  </a:extLst>
                </a:gridCol>
                <a:gridCol w="5361709">
                  <a:extLst>
                    <a:ext uri="{9D8B030D-6E8A-4147-A177-3AD203B41FA5}">
                      <a16:colId xmlns:a16="http://schemas.microsoft.com/office/drawing/2014/main" val="2177450888"/>
                    </a:ext>
                  </a:extLst>
                </a:gridCol>
                <a:gridCol w="2015645">
                  <a:extLst>
                    <a:ext uri="{9D8B030D-6E8A-4147-A177-3AD203B41FA5}">
                      <a16:colId xmlns:a16="http://schemas.microsoft.com/office/drawing/2014/main" val="3639350868"/>
                    </a:ext>
                  </a:extLst>
                </a:gridCol>
              </a:tblGrid>
              <a:tr h="365491">
                <a:tc gridSpan="3">
                  <a:txBody>
                    <a:bodyPr/>
                    <a:lstStyle/>
                    <a:p>
                      <a:pPr algn="ctr"/>
                      <a:r>
                        <a:rPr lang="en-US" sz="2000" b="1" dirty="0">
                          <a:solidFill>
                            <a:srgbClr val="FFFF00"/>
                          </a:solidFill>
                          <a:latin typeface="Gill Sans Nova" panose="020B0602020104020203" pitchFamily="34" charset="0"/>
                        </a:rPr>
                        <a:t>Response Capabilities </a:t>
                      </a:r>
                    </a:p>
                  </a:txBody>
                  <a:tcPr>
                    <a:solidFill>
                      <a:srgbClr val="00B0F0"/>
                    </a:solidFill>
                  </a:tcPr>
                </a:tc>
                <a:tc hMerge="1">
                  <a:txBody>
                    <a:bodyPr/>
                    <a:lstStyle/>
                    <a:p>
                      <a:endParaRPr lang="en-IN"/>
                    </a:p>
                  </a:txBody>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919730937"/>
                  </a:ext>
                </a:extLst>
              </a:tr>
              <a:tr h="365491">
                <a:tc>
                  <a:txBody>
                    <a:bodyPr/>
                    <a:lstStyle/>
                    <a:p>
                      <a:pPr algn="ctr"/>
                      <a:r>
                        <a:rPr lang="en-IN" sz="2000" dirty="0">
                          <a:solidFill>
                            <a:schemeClr val="tx1"/>
                          </a:solidFill>
                          <a:latin typeface="Gill Sans Nova" panose="020B0602020104020203" pitchFamily="34" charset="0"/>
                        </a:rPr>
                        <a:t>Challenges </a:t>
                      </a:r>
                    </a:p>
                  </a:txBody>
                  <a:tcPr>
                    <a:solidFill>
                      <a:srgbClr val="00B0F0"/>
                    </a:solidFill>
                  </a:tcPr>
                </a:tc>
                <a:tc>
                  <a:txBody>
                    <a:bodyPr/>
                    <a:lstStyle/>
                    <a:p>
                      <a:pPr algn="ctr"/>
                      <a:r>
                        <a:rPr lang="en-IN" sz="2000" dirty="0">
                          <a:solidFill>
                            <a:schemeClr val="tx1"/>
                          </a:solidFill>
                          <a:latin typeface="Gill Sans Nova" panose="020B0602020104020203" pitchFamily="34" charset="0"/>
                        </a:rPr>
                        <a:t>Solutions </a:t>
                      </a:r>
                    </a:p>
                  </a:txBody>
                  <a:tcPr>
                    <a:solidFill>
                      <a:srgbClr val="00B0F0"/>
                    </a:solidFill>
                  </a:tcPr>
                </a:tc>
                <a:tc>
                  <a:txBody>
                    <a:bodyPr/>
                    <a:lstStyle/>
                    <a:p>
                      <a:pPr algn="ctr"/>
                      <a:r>
                        <a:rPr lang="en-IN" sz="2000" dirty="0">
                          <a:solidFill>
                            <a:schemeClr val="tx1"/>
                          </a:solidFill>
                          <a:latin typeface="Gill Sans Nova" panose="020B0602020104020203" pitchFamily="34" charset="0"/>
                        </a:rPr>
                        <a:t>Goals</a:t>
                      </a:r>
                    </a:p>
                  </a:txBody>
                  <a:tcPr>
                    <a:solidFill>
                      <a:srgbClr val="00B0F0"/>
                    </a:solidFill>
                  </a:tcPr>
                </a:tc>
                <a:extLst>
                  <a:ext uri="{0D108BD9-81ED-4DB2-BD59-A6C34878D82A}">
                    <a16:rowId xmlns:a16="http://schemas.microsoft.com/office/drawing/2014/main" val="1547866026"/>
                  </a:ext>
                </a:extLst>
              </a:tr>
              <a:tr h="309262">
                <a:tc rowSpan="3">
                  <a:txBody>
                    <a:bodyPr/>
                    <a:lstStyle/>
                    <a:p>
                      <a:pPr algn="just"/>
                      <a:r>
                        <a:rPr lang="en-US" sz="1600" dirty="0">
                          <a:solidFill>
                            <a:schemeClr val="tx1"/>
                          </a:solidFill>
                          <a:latin typeface="Gill Sans Nova" panose="020B0602020104020203" pitchFamily="34" charset="0"/>
                        </a:rPr>
                        <a:t>In </a:t>
                      </a:r>
                      <a:r>
                        <a:rPr lang="en-US" sz="1600" dirty="0">
                          <a:solidFill>
                            <a:srgbClr val="C00000"/>
                          </a:solidFill>
                          <a:latin typeface="Gill Sans Nova" panose="020B0602020104020203" pitchFamily="34" charset="0"/>
                        </a:rPr>
                        <a:t>near field tsunami, </a:t>
                      </a:r>
                      <a:r>
                        <a:rPr lang="en-US" sz="1600" dirty="0">
                          <a:solidFill>
                            <a:schemeClr val="tx1"/>
                          </a:solidFill>
                          <a:latin typeface="Gill Sans Nova" panose="020B0602020104020203" pitchFamily="34" charset="0"/>
                        </a:rPr>
                        <a:t>the time to issue tsunami warning might exceed the time for effective response</a:t>
                      </a:r>
                    </a:p>
                  </a:txBody>
                  <a:tcPr anchor="ctr"/>
                </a:tc>
                <a:tc>
                  <a:txBody>
                    <a:bodyPr/>
                    <a:lstStyle/>
                    <a:p>
                      <a:pPr algn="just"/>
                      <a:r>
                        <a:rPr lang="en-US" sz="1600" dirty="0">
                          <a:solidFill>
                            <a:srgbClr val="C00000"/>
                          </a:solidFill>
                          <a:latin typeface="Gill Sans Nova" panose="020B0602020104020203" pitchFamily="34" charset="0"/>
                        </a:rPr>
                        <a:t>Understanding of natural signs</a:t>
                      </a:r>
                    </a:p>
                  </a:txBody>
                  <a:tcPr/>
                </a:tc>
                <a:tc rowSpan="3">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Gill Sans Nova" panose="020B0602020104020203" pitchFamily="34" charset="0"/>
                        </a:rPr>
                        <a:t>100% of at-risk communities prepared and Resilient by 2030</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75457960"/>
                  </a:ext>
                </a:extLst>
              </a:tr>
              <a:tr h="534180">
                <a:tc vMerge="1">
                  <a:txBody>
                    <a:bodyPr/>
                    <a:lstStyle/>
                    <a:p>
                      <a:pPr algn="just"/>
                      <a:endParaRPr lang="en-US" sz="1600" dirty="0">
                        <a:solidFill>
                          <a:schemeClr val="tx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Self-evacuation</a:t>
                      </a:r>
                      <a:r>
                        <a:rPr lang="en-US" sz="1600" dirty="0">
                          <a:latin typeface="Gill Sans Nova" panose="020B0602020104020203" pitchFamily="34" charset="0"/>
                        </a:rPr>
                        <a:t> (escape / run) arrangement (evacuation decided by individuals)</a:t>
                      </a: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3671447825"/>
                  </a:ext>
                </a:extLst>
              </a:tr>
              <a:tr h="534180">
                <a:tc vMerge="1">
                  <a:txBody>
                    <a:bodyPr/>
                    <a:lstStyle/>
                    <a:p>
                      <a:endParaRPr lang="en-IN"/>
                    </a:p>
                  </a:txBody>
                  <a:tcPr/>
                </a:tc>
                <a:tc>
                  <a:txBody>
                    <a:bodyPr/>
                    <a:lstStyle/>
                    <a:p>
                      <a:pPr algn="just"/>
                      <a:r>
                        <a:rPr lang="en-US" sz="1600" dirty="0">
                          <a:solidFill>
                            <a:srgbClr val="C00000"/>
                          </a:solidFill>
                          <a:latin typeface="Gill Sans Nova" panose="020B0602020104020203" pitchFamily="34" charset="0"/>
                        </a:rPr>
                        <a:t>Preventive evacuation arrangement </a:t>
                      </a:r>
                      <a:r>
                        <a:rPr lang="en-US" sz="1600" dirty="0">
                          <a:latin typeface="Gill Sans Nova" panose="020B0602020104020203" pitchFamily="34" charset="0"/>
                        </a:rPr>
                        <a:t>(evacuation decided by authority)</a:t>
                      </a:r>
                    </a:p>
                  </a:txBody>
                  <a:tcPr/>
                </a:tc>
                <a:tc vMerge="1">
                  <a:txBody>
                    <a:bodyPr/>
                    <a:lstStyle/>
                    <a:p>
                      <a:endParaRPr lang="en-IN"/>
                    </a:p>
                  </a:txBody>
                  <a:tcPr/>
                </a:tc>
                <a:extLst>
                  <a:ext uri="{0D108BD9-81ED-4DB2-BD59-A6C34878D82A}">
                    <a16:rowId xmlns:a16="http://schemas.microsoft.com/office/drawing/2014/main" val="264380089"/>
                  </a:ext>
                </a:extLst>
              </a:tr>
              <a:tr h="759098">
                <a:tc>
                  <a:txBody>
                    <a:bodyPr/>
                    <a:lstStyle/>
                    <a:p>
                      <a:pPr algn="just"/>
                      <a:r>
                        <a:rPr lang="en-US" sz="1600" dirty="0">
                          <a:solidFill>
                            <a:srgbClr val="C00000"/>
                          </a:solidFill>
                          <a:latin typeface="Gill Sans Nova" panose="020B0602020104020203" pitchFamily="34" charset="0"/>
                        </a:rPr>
                        <a:t>Un-known resources </a:t>
                      </a:r>
                      <a:r>
                        <a:rPr lang="en-US" sz="1600" dirty="0">
                          <a:solidFill>
                            <a:schemeClr val="tx1"/>
                          </a:solidFill>
                          <a:latin typeface="Gill Sans Nova" panose="020B0602020104020203" pitchFamily="34" charset="0"/>
                        </a:rPr>
                        <a:t>and capacities within the community to support tsunami emergency response</a:t>
                      </a:r>
                    </a:p>
                  </a:txBody>
                  <a:tcPr anchor="ctr"/>
                </a:tc>
                <a:tc>
                  <a:txBody>
                    <a:bodyPr/>
                    <a:lstStyle/>
                    <a:p>
                      <a:pPr algn="just"/>
                      <a:r>
                        <a:rPr lang="en-US" sz="1600" dirty="0">
                          <a:solidFill>
                            <a:srgbClr val="C00000"/>
                          </a:solidFill>
                          <a:latin typeface="Gill Sans Nova" panose="020B0602020104020203" pitchFamily="34" charset="0"/>
                        </a:rPr>
                        <a:t>Inventory of the available resource </a:t>
                      </a:r>
                      <a:r>
                        <a:rPr lang="en-US" sz="1600" dirty="0">
                          <a:latin typeface="Gill Sans Nova" panose="020B0602020104020203" pitchFamily="34" charset="0"/>
                        </a:rPr>
                        <a:t>and capacity for tsunami emergency response within at risk Community</a:t>
                      </a:r>
                      <a:endParaRPr lang="en-IN" sz="1600" dirty="0">
                        <a:latin typeface="Gill Sans Nova" panose="020B0602020104020203" pitchFamily="34" charset="0"/>
                      </a:endParaRPr>
                    </a:p>
                  </a:txBody>
                  <a:tcPr/>
                </a:tc>
                <a:tc rowSpan="5">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100% by 2030</a:t>
                      </a:r>
                    </a:p>
                  </a:txBody>
                  <a:tcPr/>
                </a:tc>
                <a:extLst>
                  <a:ext uri="{0D108BD9-81ED-4DB2-BD59-A6C34878D82A}">
                    <a16:rowId xmlns:a16="http://schemas.microsoft.com/office/drawing/2014/main" val="1840181160"/>
                  </a:ext>
                </a:extLst>
              </a:tr>
              <a:tr h="534180">
                <a:tc>
                  <a:txBody>
                    <a:bodyPr/>
                    <a:lstStyle/>
                    <a:p>
                      <a:pPr algn="just"/>
                      <a:r>
                        <a:rPr lang="en-US" sz="1600" dirty="0">
                          <a:solidFill>
                            <a:srgbClr val="C00000"/>
                          </a:solidFill>
                          <a:latin typeface="Gill Sans Nova" panose="020B0602020104020203" pitchFamily="34" charset="0"/>
                        </a:rPr>
                        <a:t>Local tsunami response plan do not exist </a:t>
                      </a:r>
                      <a:r>
                        <a:rPr lang="en-US" sz="1600" dirty="0">
                          <a:solidFill>
                            <a:schemeClr val="tx1"/>
                          </a:solidFill>
                          <a:latin typeface="Gill Sans Nova" panose="020B0602020104020203" pitchFamily="34" charset="0"/>
                        </a:rPr>
                        <a:t>in all at risk Communities</a:t>
                      </a:r>
                    </a:p>
                  </a:txBody>
                  <a:tcPr anchor="ctr"/>
                </a:tc>
                <a:tc>
                  <a:txBody>
                    <a:bodyPr/>
                    <a:lstStyle/>
                    <a:p>
                      <a:pPr algn="just"/>
                      <a:r>
                        <a:rPr lang="en-US" sz="1600" dirty="0">
                          <a:latin typeface="Gill Sans Nova" panose="020B0602020104020203" pitchFamily="34" charset="0"/>
                        </a:rPr>
                        <a:t>To use </a:t>
                      </a:r>
                      <a:r>
                        <a:rPr lang="en-US" sz="1600" dirty="0">
                          <a:solidFill>
                            <a:srgbClr val="C00000"/>
                          </a:solidFill>
                          <a:latin typeface="Gill Sans Nova" panose="020B0602020104020203" pitchFamily="34" charset="0"/>
                        </a:rPr>
                        <a:t>TEMPP training </a:t>
                      </a:r>
                      <a:r>
                        <a:rPr lang="en-US" sz="1600" dirty="0">
                          <a:latin typeface="Gill Sans Nova" panose="020B0602020104020203" pitchFamily="34" charset="0"/>
                        </a:rPr>
                        <a:t>or other </a:t>
                      </a:r>
                      <a:r>
                        <a:rPr lang="en-US" sz="1600" dirty="0" err="1">
                          <a:latin typeface="Gill Sans Nova" panose="020B0602020104020203" pitchFamily="34" charset="0"/>
                        </a:rPr>
                        <a:t>multihazard</a:t>
                      </a:r>
                      <a:r>
                        <a:rPr lang="en-US" sz="1600" dirty="0">
                          <a:latin typeface="Gill Sans Nova" panose="020B0602020104020203" pitchFamily="34" charset="0"/>
                        </a:rPr>
                        <a:t> trainings</a:t>
                      </a:r>
                      <a:endParaRPr lang="en-IN" sz="1600" dirty="0">
                        <a:latin typeface="Gill Sans Nova" panose="020B0602020104020203" pitchFamily="34" charset="0"/>
                      </a:endParaRP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568554721"/>
                  </a:ext>
                </a:extLst>
              </a:tr>
              <a:tr h="534180">
                <a:tc>
                  <a:txBody>
                    <a:bodyPr/>
                    <a:lstStyle/>
                    <a:p>
                      <a:pPr algn="just"/>
                      <a:r>
                        <a:rPr lang="en-US" sz="1600" dirty="0">
                          <a:solidFill>
                            <a:srgbClr val="C00000"/>
                          </a:solidFill>
                          <a:latin typeface="Gill Sans Nova" panose="020B0602020104020203" pitchFamily="34" charset="0"/>
                        </a:rPr>
                        <a:t>Insufficient capacity</a:t>
                      </a:r>
                      <a:r>
                        <a:rPr lang="en-US" sz="1600" dirty="0">
                          <a:latin typeface="Gill Sans Nova" panose="020B0602020104020203" pitchFamily="34" charset="0"/>
                        </a:rPr>
                        <a:t> to manage tsunami response activities in at risk Communities</a:t>
                      </a:r>
                      <a:endParaRPr lang="en-IN" sz="1600" dirty="0">
                        <a:latin typeface="Gill Sans Nova" panose="020B0602020104020203" pitchFamily="34" charset="0"/>
                      </a:endParaRPr>
                    </a:p>
                  </a:txBody>
                  <a:tcPr anchor="ctr"/>
                </a:tc>
                <a:tc>
                  <a:txBody>
                    <a:bodyPr/>
                    <a:lstStyle/>
                    <a:p>
                      <a:pPr algn="just"/>
                      <a:r>
                        <a:rPr lang="en-US" sz="1600" dirty="0" err="1">
                          <a:solidFill>
                            <a:srgbClr val="C00000"/>
                          </a:solidFill>
                          <a:latin typeface="Gill Sans Nova" panose="020B0602020104020203" pitchFamily="34" charset="0"/>
                        </a:rPr>
                        <a:t>Optimising</a:t>
                      </a:r>
                      <a:r>
                        <a:rPr lang="en-US" sz="1600" dirty="0">
                          <a:solidFill>
                            <a:srgbClr val="C00000"/>
                          </a:solidFill>
                          <a:latin typeface="Gill Sans Nova" panose="020B0602020104020203" pitchFamily="34" charset="0"/>
                        </a:rPr>
                        <a:t> resources </a:t>
                      </a:r>
                      <a:r>
                        <a:rPr lang="en-US" sz="1600" dirty="0">
                          <a:latin typeface="Gill Sans Nova" panose="020B0602020104020203" pitchFamily="34" charset="0"/>
                        </a:rPr>
                        <a:t>available for all Hazards</a:t>
                      </a:r>
                      <a:endParaRPr lang="en-IN" sz="1600" dirty="0">
                        <a:latin typeface="Gill Sans Nova" panose="020B0602020104020203" pitchFamily="34" charset="0"/>
                      </a:endParaRPr>
                    </a:p>
                  </a:txBody>
                  <a:tcPr/>
                </a:tc>
                <a:tc vMerge="1">
                  <a:txBody>
                    <a:bodyPr/>
                    <a:lstStyle/>
                    <a:p>
                      <a:endParaRPr lang="en-IN"/>
                    </a:p>
                  </a:txBody>
                  <a:tcPr/>
                </a:tc>
                <a:extLst>
                  <a:ext uri="{0D108BD9-81ED-4DB2-BD59-A6C34878D82A}">
                    <a16:rowId xmlns:a16="http://schemas.microsoft.com/office/drawing/2014/main" val="3067056254"/>
                  </a:ext>
                </a:extLst>
              </a:tr>
              <a:tr h="534180">
                <a:tc>
                  <a:txBody>
                    <a:bodyPr/>
                    <a:lstStyle/>
                    <a:p>
                      <a:pPr algn="just"/>
                      <a:r>
                        <a:rPr lang="en-US" sz="1600" dirty="0">
                          <a:solidFill>
                            <a:srgbClr val="C00000"/>
                          </a:solidFill>
                          <a:latin typeface="Gill Sans Nova" panose="020B0602020104020203" pitchFamily="34" charset="0"/>
                        </a:rPr>
                        <a:t>Lack of redundant mechanism to receive </a:t>
                      </a:r>
                      <a:r>
                        <a:rPr lang="en-US" sz="1600" dirty="0">
                          <a:latin typeface="Gill Sans Nova" panose="020B0602020104020203" pitchFamily="34" charset="0"/>
                        </a:rPr>
                        <a:t>tsunami warning at risk communities</a:t>
                      </a:r>
                      <a:endParaRPr lang="en-IN" sz="1600" dirty="0">
                        <a:latin typeface="Gill Sans Nova" panose="020B0602020104020203" pitchFamily="34" charset="0"/>
                      </a:endParaRPr>
                    </a:p>
                  </a:txBody>
                  <a:tcPr anchor="ctr"/>
                </a:tc>
                <a:tc>
                  <a:txBody>
                    <a:bodyPr/>
                    <a:lstStyle/>
                    <a:p>
                      <a:r>
                        <a:rPr lang="en-US" sz="1600" dirty="0">
                          <a:latin typeface="Gill Sans Nova" panose="020B0602020104020203" pitchFamily="34" charset="0"/>
                        </a:rPr>
                        <a:t>To use existing methods of other hazards and </a:t>
                      </a:r>
                      <a:r>
                        <a:rPr lang="en-US" sz="1600" dirty="0">
                          <a:solidFill>
                            <a:srgbClr val="C00000"/>
                          </a:solidFill>
                          <a:latin typeface="Gill Sans Nova" panose="020B0602020104020203" pitchFamily="34" charset="0"/>
                        </a:rPr>
                        <a:t>traditional means of communication </a:t>
                      </a:r>
                      <a:r>
                        <a:rPr lang="en-US" sz="1600" dirty="0">
                          <a:latin typeface="Gill Sans Nova" panose="020B0602020104020203" pitchFamily="34" charset="0"/>
                        </a:rPr>
                        <a:t>for receiving warnings</a:t>
                      </a:r>
                      <a:endParaRPr lang="en-IN" sz="1600" dirty="0">
                        <a:latin typeface="Gill Sans Nova" panose="020B0602020104020203" pitchFamily="34" charset="0"/>
                      </a:endParaRPr>
                    </a:p>
                  </a:txBody>
                  <a:tcPr/>
                </a:tc>
                <a:tc vMerge="1">
                  <a:txBody>
                    <a:bodyPr/>
                    <a:lstStyle/>
                    <a:p>
                      <a:endParaRPr lang="en-IN"/>
                    </a:p>
                  </a:txBody>
                  <a:tcPr/>
                </a:tc>
                <a:extLst>
                  <a:ext uri="{0D108BD9-81ED-4DB2-BD59-A6C34878D82A}">
                    <a16:rowId xmlns:a16="http://schemas.microsoft.com/office/drawing/2014/main" val="4029549025"/>
                  </a:ext>
                </a:extLst>
              </a:tr>
              <a:tr h="676793">
                <a:tc>
                  <a:txBody>
                    <a:bodyPr/>
                    <a:lstStyle/>
                    <a:p>
                      <a:r>
                        <a:rPr lang="en-US" sz="1600" dirty="0">
                          <a:solidFill>
                            <a:srgbClr val="C00000"/>
                          </a:solidFill>
                          <a:latin typeface="Gill Sans Nova" panose="020B0602020104020203" pitchFamily="34" charset="0"/>
                        </a:rPr>
                        <a:t>Lack of redundant mechanism  to disseminate </a:t>
                      </a:r>
                      <a:r>
                        <a:rPr lang="en-US" sz="1600" dirty="0">
                          <a:latin typeface="Gill Sans Nova" panose="020B0602020104020203" pitchFamily="34" charset="0"/>
                        </a:rPr>
                        <a:t>tsunami warning at risk communities </a:t>
                      </a:r>
                      <a:endParaRPr lang="en-IN" sz="1600" dirty="0">
                        <a:latin typeface="Gill Sans Nova" panose="020B0602020104020203" pitchFamily="34" charset="0"/>
                      </a:endParaRPr>
                    </a:p>
                  </a:txBody>
                  <a:tcPr/>
                </a:tc>
                <a:tc>
                  <a:txBody>
                    <a:bodyPr/>
                    <a:lstStyle/>
                    <a:p>
                      <a:r>
                        <a:rPr lang="en-US" sz="1600" dirty="0">
                          <a:latin typeface="Gill Sans Nova" panose="020B0602020104020203" pitchFamily="34" charset="0"/>
                        </a:rPr>
                        <a:t>To use </a:t>
                      </a:r>
                      <a:r>
                        <a:rPr lang="en-US" sz="1600" dirty="0">
                          <a:solidFill>
                            <a:srgbClr val="C00000"/>
                          </a:solidFill>
                          <a:latin typeface="Gill Sans Nova" panose="020B0602020104020203" pitchFamily="34" charset="0"/>
                        </a:rPr>
                        <a:t>existing methods of other hazards </a:t>
                      </a:r>
                      <a:r>
                        <a:rPr lang="en-US" sz="1600" dirty="0">
                          <a:latin typeface="Gill Sans Nova" panose="020B0602020104020203" pitchFamily="34" charset="0"/>
                        </a:rPr>
                        <a:t>and traditional means of communication for disseminate warnings</a:t>
                      </a:r>
                      <a:endParaRPr lang="en-IN" sz="1600" dirty="0">
                        <a:latin typeface="Gill Sans Nova" panose="020B0602020104020203" pitchFamily="34" charset="0"/>
                      </a:endParaRPr>
                    </a:p>
                  </a:txBody>
                  <a:tcPr/>
                </a:tc>
                <a:tc vMerge="1">
                  <a:txBody>
                    <a:bodyPr/>
                    <a:lstStyle/>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297245116"/>
                  </a:ext>
                </a:extLst>
              </a:tr>
            </a:tbl>
          </a:graphicData>
        </a:graphic>
      </p:graphicFrame>
      <p:sp>
        <p:nvSpPr>
          <p:cNvPr id="3" name="Title 1">
            <a:extLst>
              <a:ext uri="{FF2B5EF4-FFF2-40B4-BE49-F238E27FC236}">
                <a16:creationId xmlns:a16="http://schemas.microsoft.com/office/drawing/2014/main" id="{D0543B8C-4735-435B-8ABC-D87CD4C83399}"/>
              </a:ext>
            </a:extLst>
          </p:cNvPr>
          <p:cNvSpPr txBox="1">
            <a:spLocks/>
          </p:cNvSpPr>
          <p:nvPr/>
        </p:nvSpPr>
        <p:spPr>
          <a:xfrm>
            <a:off x="88654" y="265795"/>
            <a:ext cx="11771635" cy="662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Preparedness and Response Capabilities</a:t>
            </a:r>
          </a:p>
        </p:txBody>
      </p:sp>
    </p:spTree>
    <p:extLst>
      <p:ext uri="{BB962C8B-B14F-4D97-AF65-F5344CB8AC3E}">
        <p14:creationId xmlns:p14="http://schemas.microsoft.com/office/powerpoint/2010/main" val="643438333"/>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aphicFrame>
        <p:nvGraphicFramePr>
          <p:cNvPr id="8" name="Table 6">
            <a:extLst>
              <a:ext uri="{FF2B5EF4-FFF2-40B4-BE49-F238E27FC236}">
                <a16:creationId xmlns:a16="http://schemas.microsoft.com/office/drawing/2014/main" id="{0DB8DDE8-1281-70C0-01C3-A70850F9C602}"/>
              </a:ext>
            </a:extLst>
          </p:cNvPr>
          <p:cNvGraphicFramePr>
            <a:graphicFrameLocks noGrp="1"/>
          </p:cNvGraphicFramePr>
          <p:nvPr>
            <p:extLst>
              <p:ext uri="{D42A27DB-BD31-4B8C-83A1-F6EECF244321}">
                <p14:modId xmlns:p14="http://schemas.microsoft.com/office/powerpoint/2010/main" val="1001268752"/>
              </p:ext>
            </p:extLst>
          </p:nvPr>
        </p:nvGraphicFramePr>
        <p:xfrm>
          <a:off x="227200" y="1226197"/>
          <a:ext cx="11819136" cy="3788418"/>
        </p:xfrm>
        <a:graphic>
          <a:graphicData uri="http://schemas.openxmlformats.org/drawingml/2006/table">
            <a:tbl>
              <a:tblPr firstRow="1" bandRow="1">
                <a:tableStyleId>{5940675A-B579-460E-94D1-54222C63F5DA}</a:tableStyleId>
              </a:tblPr>
              <a:tblGrid>
                <a:gridCol w="3493215">
                  <a:extLst>
                    <a:ext uri="{9D8B030D-6E8A-4147-A177-3AD203B41FA5}">
                      <a16:colId xmlns:a16="http://schemas.microsoft.com/office/drawing/2014/main" val="4289761778"/>
                    </a:ext>
                  </a:extLst>
                </a:gridCol>
                <a:gridCol w="5499864">
                  <a:extLst>
                    <a:ext uri="{9D8B030D-6E8A-4147-A177-3AD203B41FA5}">
                      <a16:colId xmlns:a16="http://schemas.microsoft.com/office/drawing/2014/main" val="2177450888"/>
                    </a:ext>
                  </a:extLst>
                </a:gridCol>
                <a:gridCol w="2826057">
                  <a:extLst>
                    <a:ext uri="{9D8B030D-6E8A-4147-A177-3AD203B41FA5}">
                      <a16:colId xmlns:a16="http://schemas.microsoft.com/office/drawing/2014/main" val="3639350868"/>
                    </a:ext>
                  </a:extLst>
                </a:gridCol>
              </a:tblGrid>
              <a:tr h="298054">
                <a:tc gridSpan="3">
                  <a:txBody>
                    <a:bodyPr/>
                    <a:lstStyle/>
                    <a:p>
                      <a:pPr algn="ctr"/>
                      <a:r>
                        <a:rPr lang="en-US" sz="2000" b="1" dirty="0">
                          <a:solidFill>
                            <a:srgbClr val="FFFF00"/>
                          </a:solidFill>
                          <a:latin typeface="Gill Sans Nova" panose="020B0602020104020203" pitchFamily="34" charset="0"/>
                        </a:rPr>
                        <a:t>Mitigation</a:t>
                      </a:r>
                    </a:p>
                  </a:txBody>
                  <a:tcPr>
                    <a:solidFill>
                      <a:srgbClr val="00B0F0"/>
                    </a:solidFill>
                  </a:tcPr>
                </a:tc>
                <a:tc hMerge="1">
                  <a:txBody>
                    <a:bodyPr/>
                    <a:lstStyle/>
                    <a:p>
                      <a:endParaRPr lang="en-IN"/>
                    </a:p>
                  </a:txBody>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919730937"/>
                  </a:ext>
                </a:extLst>
              </a:tr>
              <a:tr h="435618">
                <a:tc>
                  <a:txBody>
                    <a:bodyPr/>
                    <a:lstStyle/>
                    <a:p>
                      <a:pPr algn="ctr"/>
                      <a:r>
                        <a:rPr lang="en-IN" sz="2000" dirty="0">
                          <a:solidFill>
                            <a:schemeClr val="tx1"/>
                          </a:solidFill>
                          <a:latin typeface="Gill Sans Nova" panose="020B0602020104020203" pitchFamily="34" charset="0"/>
                        </a:rPr>
                        <a:t>Challenges </a:t>
                      </a:r>
                    </a:p>
                  </a:txBody>
                  <a:tcPr>
                    <a:solidFill>
                      <a:srgbClr val="00B0F0"/>
                    </a:solidFill>
                  </a:tcPr>
                </a:tc>
                <a:tc>
                  <a:txBody>
                    <a:bodyPr/>
                    <a:lstStyle/>
                    <a:p>
                      <a:pPr algn="ctr"/>
                      <a:r>
                        <a:rPr lang="en-IN" sz="2000" dirty="0">
                          <a:solidFill>
                            <a:schemeClr val="tx1"/>
                          </a:solidFill>
                          <a:latin typeface="Gill Sans Nova" panose="020B0602020104020203" pitchFamily="34" charset="0"/>
                        </a:rPr>
                        <a:t>Solutions </a:t>
                      </a:r>
                    </a:p>
                  </a:txBody>
                  <a:tcPr>
                    <a:solidFill>
                      <a:srgbClr val="00B0F0"/>
                    </a:solidFill>
                  </a:tcPr>
                </a:tc>
                <a:tc>
                  <a:txBody>
                    <a:bodyPr/>
                    <a:lstStyle/>
                    <a:p>
                      <a:pPr algn="ctr"/>
                      <a:r>
                        <a:rPr lang="en-IN" sz="2000" dirty="0">
                          <a:solidFill>
                            <a:schemeClr val="tx1"/>
                          </a:solidFill>
                          <a:latin typeface="Gill Sans Nova" panose="020B0602020104020203" pitchFamily="34" charset="0"/>
                        </a:rPr>
                        <a:t>Goals</a:t>
                      </a:r>
                    </a:p>
                  </a:txBody>
                  <a:tcPr>
                    <a:solidFill>
                      <a:srgbClr val="00B0F0"/>
                    </a:solidFill>
                  </a:tcPr>
                </a:tc>
                <a:extLst>
                  <a:ext uri="{0D108BD9-81ED-4DB2-BD59-A6C34878D82A}">
                    <a16:rowId xmlns:a16="http://schemas.microsoft.com/office/drawing/2014/main" val="1547866026"/>
                  </a:ext>
                </a:extLst>
              </a:tr>
              <a:tr h="1014738">
                <a:tc>
                  <a:txBody>
                    <a:bodyPr/>
                    <a:lstStyle/>
                    <a:p>
                      <a:pPr algn="just"/>
                      <a:r>
                        <a:rPr lang="en-US" sz="1600" dirty="0">
                          <a:solidFill>
                            <a:srgbClr val="C00000"/>
                          </a:solidFill>
                          <a:latin typeface="Gill Sans Nova" panose="020B0602020104020203" pitchFamily="34" charset="0"/>
                        </a:rPr>
                        <a:t>Lack of availability of safe area </a:t>
                      </a:r>
                      <a:r>
                        <a:rPr lang="en-US" sz="1600" dirty="0">
                          <a:solidFill>
                            <a:schemeClr val="tx1"/>
                          </a:solidFill>
                          <a:latin typeface="Gill Sans Nova" panose="020B0602020104020203" pitchFamily="34" charset="0"/>
                        </a:rPr>
                        <a:t>in tsunami at risk communities considering the lead time of tsunami arrival.</a:t>
                      </a:r>
                    </a:p>
                    <a:p>
                      <a:pPr algn="just"/>
                      <a:endParaRPr lang="en-US" sz="1600" dirty="0">
                        <a:solidFill>
                          <a:schemeClr val="tx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Best practices of structural mitigation intervention and consult with experts (engineers, scientist, and researchers)</a:t>
                      </a:r>
                    </a:p>
                  </a:txBody>
                  <a:tcPr/>
                </a:tc>
                <a:tc rowSpan="3">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Gill Sans Nova" panose="020B0602020104020203" pitchFamily="34" charset="0"/>
                        </a:rPr>
                        <a:t>100% by 2030</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75457960"/>
                  </a:ext>
                </a:extLst>
              </a:tr>
              <a:tr h="481473">
                <a:tc>
                  <a:txBody>
                    <a:bodyPr/>
                    <a:lstStyle/>
                    <a:p>
                      <a:pPr algn="just"/>
                      <a:r>
                        <a:rPr lang="en-US" sz="1600" dirty="0">
                          <a:solidFill>
                            <a:srgbClr val="C00000"/>
                          </a:solidFill>
                          <a:latin typeface="Gill Sans Nova" panose="020B0602020104020203" pitchFamily="34" charset="0"/>
                        </a:rPr>
                        <a:t>Availability of coastal protection </a:t>
                      </a:r>
                      <a:r>
                        <a:rPr lang="en-US" sz="1600" dirty="0">
                          <a:solidFill>
                            <a:schemeClr val="tx1"/>
                          </a:solidFill>
                          <a:latin typeface="Gill Sans Nova" panose="020B0602020104020203" pitchFamily="34" charset="0"/>
                        </a:rPr>
                        <a:t>infrastructures</a:t>
                      </a:r>
                    </a:p>
                  </a:txBody>
                  <a:tcPr/>
                </a:tc>
                <a:tc>
                  <a:txBody>
                    <a:bodyPr/>
                    <a:lstStyle/>
                    <a:p>
                      <a:pPr algn="just"/>
                      <a:r>
                        <a:rPr lang="en-US" sz="1600" dirty="0">
                          <a:latin typeface="Gill Sans Nova" panose="020B0602020104020203" pitchFamily="34" charset="0"/>
                        </a:rPr>
                        <a:t>Best practices of structural and nature   intervention consult with experts (engineers, scientist, and researchers)</a:t>
                      </a:r>
                    </a:p>
                    <a:p>
                      <a:pPr algn="just"/>
                      <a:endParaRPr lang="en-IN" sz="1600" dirty="0">
                        <a:latin typeface="Gill Sans Nova" panose="020B0602020104020203" pitchFamily="34" charset="0"/>
                      </a:endParaRP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840181160"/>
                  </a:ext>
                </a:extLst>
              </a:tr>
              <a:tr h="481473">
                <a:tc>
                  <a:txBody>
                    <a:bodyPr/>
                    <a:lstStyle/>
                    <a:p>
                      <a:pPr algn="just"/>
                      <a:r>
                        <a:rPr lang="en-US" sz="1600" dirty="0">
                          <a:solidFill>
                            <a:srgbClr val="C00000"/>
                          </a:solidFill>
                          <a:latin typeface="Gill Sans Nova" panose="020B0602020104020203" pitchFamily="34" charset="0"/>
                        </a:rPr>
                        <a:t>Plans to minimize impacts </a:t>
                      </a:r>
                      <a:r>
                        <a:rPr lang="en-US" sz="1600" dirty="0">
                          <a:solidFill>
                            <a:schemeClr val="tx1"/>
                          </a:solidFill>
                          <a:latin typeface="Gill Sans Nova" panose="020B0602020104020203" pitchFamily="34" charset="0"/>
                        </a:rPr>
                        <a:t>to critical infrastructure and marine assets </a:t>
                      </a:r>
                    </a:p>
                  </a:txBody>
                  <a:tcPr/>
                </a:tc>
                <a:tc>
                  <a:txBody>
                    <a:bodyPr/>
                    <a:lstStyle/>
                    <a:p>
                      <a:pPr algn="just"/>
                      <a:r>
                        <a:rPr lang="en-US" sz="1600" dirty="0">
                          <a:latin typeface="Gill Sans Nova" panose="020B0602020104020203" pitchFamily="34" charset="0"/>
                        </a:rPr>
                        <a:t>Best practices of structural and nature-based mitigation intervention consult with experts (engineers, scientist, and </a:t>
                      </a:r>
                    </a:p>
                    <a:p>
                      <a:pPr algn="just"/>
                      <a:r>
                        <a:rPr lang="en-US" sz="1600" dirty="0">
                          <a:latin typeface="Gill Sans Nova" panose="020B0602020104020203" pitchFamily="34" charset="0"/>
                        </a:rPr>
                        <a:t>researchers)</a:t>
                      </a:r>
                    </a:p>
                    <a:p>
                      <a:pPr algn="just"/>
                      <a:endParaRPr lang="en-IN" sz="1600" dirty="0">
                        <a:latin typeface="Gill Sans Nova" panose="020B0602020104020203" pitchFamily="34" charset="0"/>
                      </a:endParaRP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824720619"/>
                  </a:ext>
                </a:extLst>
              </a:tr>
            </a:tbl>
          </a:graphicData>
        </a:graphic>
      </p:graphicFrame>
      <p:sp>
        <p:nvSpPr>
          <p:cNvPr id="3" name="Title 1">
            <a:extLst>
              <a:ext uri="{FF2B5EF4-FFF2-40B4-BE49-F238E27FC236}">
                <a16:creationId xmlns:a16="http://schemas.microsoft.com/office/drawing/2014/main" id="{D0543B8C-4735-435B-8ABC-D87CD4C83399}"/>
              </a:ext>
            </a:extLst>
          </p:cNvPr>
          <p:cNvSpPr txBox="1">
            <a:spLocks/>
          </p:cNvSpPr>
          <p:nvPr/>
        </p:nvSpPr>
        <p:spPr>
          <a:xfrm>
            <a:off x="88654" y="265795"/>
            <a:ext cx="11771635" cy="662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Preparedness and Response Capabilities</a:t>
            </a:r>
          </a:p>
        </p:txBody>
      </p:sp>
    </p:spTree>
    <p:extLst>
      <p:ext uri="{BB962C8B-B14F-4D97-AF65-F5344CB8AC3E}">
        <p14:creationId xmlns:p14="http://schemas.microsoft.com/office/powerpoint/2010/main" val="4107409830"/>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ACDEE6A4-F7F8-DB0B-105D-3AB1FDEFF6BF}"/>
              </a:ext>
            </a:extLst>
          </p:cNvPr>
          <p:cNvSpPr txBox="1">
            <a:spLocks/>
          </p:cNvSpPr>
          <p:nvPr/>
        </p:nvSpPr>
        <p:spPr>
          <a:xfrm>
            <a:off x="0" y="1063617"/>
            <a:ext cx="12188952" cy="2711316"/>
          </a:xfrm>
          <a:prstGeom prst="rect">
            <a:avLst/>
          </a:prstGeom>
          <a:solidFill>
            <a:schemeClr val="bg1"/>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marR="0" lvl="1"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Ensure investment in </a:t>
            </a:r>
            <a:r>
              <a:rPr kumimoji="0" lang="en-US" sz="20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rPr>
              <a:t>capacity development for the different stakeholders </a:t>
            </a:r>
            <a:r>
              <a:rPr kumimoji="0" lang="en-US" sz="20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including the generators and the users of the tsunami early warning system </a:t>
            </a:r>
          </a:p>
          <a:p>
            <a:pPr lvl="2" indent="-285750" algn="just">
              <a:spcBef>
                <a:spcPts val="600"/>
              </a:spcBef>
              <a:defRPr/>
            </a:pPr>
            <a:r>
              <a:rPr lang="en-US" sz="1800" dirty="0">
                <a:solidFill>
                  <a:prstClr val="black"/>
                </a:solidFill>
                <a:latin typeface="Gill Sans Nova" panose="020B0602020104020203" pitchFamily="34" charset="0"/>
              </a:rPr>
              <a:t>N</a:t>
            </a:r>
            <a:r>
              <a:rPr kumimoji="0" lang="en-US" sz="1800" b="0" i="0" u="none" strike="noStrike" kern="1200" cap="none" spc="0" normalizeH="0" baseline="0" noProof="0" dirty="0" err="1">
                <a:ln>
                  <a:noFill/>
                </a:ln>
                <a:solidFill>
                  <a:prstClr val="black"/>
                </a:solidFill>
                <a:effectLst/>
                <a:uLnTx/>
                <a:uFillTx/>
                <a:latin typeface="Gill Sans Nova" panose="020B0602020104020203" pitchFamily="34" charset="0"/>
                <a:ea typeface="+mn-ea"/>
                <a:cs typeface="+mn-cs"/>
              </a:rPr>
              <a:t>ational</a:t>
            </a:r>
            <a:r>
              <a:rPr kumimoji="0" lang="en-US" sz="18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 regional and local level </a:t>
            </a:r>
            <a:r>
              <a:rPr lang="en-US" sz="1800" dirty="0">
                <a:solidFill>
                  <a:prstClr val="black"/>
                </a:solidFill>
                <a:latin typeface="Gill Sans Nova" panose="020B0602020104020203" pitchFamily="34" charset="0"/>
              </a:rPr>
              <a:t>initiatives </a:t>
            </a:r>
            <a:r>
              <a:rPr kumimoji="0" lang="en-US" sz="18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to reach the objective of 100% at-risk communities to be prepared and resilient to tsunami</a:t>
            </a:r>
          </a:p>
          <a:p>
            <a:pPr lvl="2" indent="-285750" algn="just">
              <a:spcBef>
                <a:spcPts val="600"/>
              </a:spcBef>
              <a:defRPr/>
            </a:pPr>
            <a:r>
              <a:rPr lang="en-US" sz="1800" dirty="0">
                <a:solidFill>
                  <a:prstClr val="black"/>
                </a:solidFill>
                <a:latin typeface="Gill Sans Nova" panose="020B0602020104020203" pitchFamily="34" charset="0"/>
              </a:rPr>
              <a:t>Facilitate </a:t>
            </a:r>
            <a:r>
              <a:rPr kumimoji="0" lang="en-US" sz="18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equitable access to data, information, knowledge, technology, and infrastructure, leaving no-one behind</a:t>
            </a:r>
          </a:p>
          <a:p>
            <a:pPr lvl="2" indent="-285750" algn="just">
              <a:spcBef>
                <a:spcPts val="600"/>
              </a:spcBef>
              <a:defRPr/>
            </a:pPr>
            <a:r>
              <a:rPr lang="en-US" sz="1800" dirty="0">
                <a:solidFill>
                  <a:prstClr val="black"/>
                </a:solidFill>
                <a:latin typeface="Gill Sans Nova" panose="020B0602020104020203" pitchFamily="34" charset="0"/>
              </a:rPr>
              <a:t>ICG-TICs and OTGA – STCs as the means for the delivery of capacity development </a:t>
            </a:r>
          </a:p>
          <a:p>
            <a:pPr lvl="2" indent="-285750" algn="just">
              <a:spcBef>
                <a:spcPts val="600"/>
              </a:spcBef>
              <a:defRPr/>
            </a:pPr>
            <a:r>
              <a:rPr lang="en-US" sz="1800" dirty="0">
                <a:solidFill>
                  <a:prstClr val="black"/>
                </a:solidFill>
                <a:latin typeface="Gill Sans Nova" panose="020B0602020104020203" pitchFamily="34" charset="0"/>
              </a:rPr>
              <a:t>Special consideration to be capacity requirements of SIDs and LDCs</a:t>
            </a:r>
            <a:endParaRPr kumimoji="0" lang="en-US" sz="18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a:p>
            <a:pPr marL="742950" marR="0" lvl="1"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a:p>
            <a:pPr lvl="2" indent="-285750" algn="just">
              <a:spcBef>
                <a:spcPts val="600"/>
              </a:spcBef>
              <a:spcAft>
                <a:spcPts val="600"/>
              </a:spcAft>
              <a:buFont typeface="Wingdings" panose="05000000000000000000" pitchFamily="2" charset="2"/>
              <a:buChar char="§"/>
              <a:defRPr/>
            </a:pPr>
            <a:endParaRPr kumimoji="0" lang="en-US" sz="14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a:p>
            <a:pPr marL="457200" marR="0" lvl="1" indent="0" algn="just" defTabSz="914400" rtl="0" eaLnBrk="1" fontAlgn="auto" latinLnBrk="0" hangingPunct="1">
              <a:lnSpc>
                <a:spcPct val="100000"/>
              </a:lnSpc>
              <a:spcBef>
                <a:spcPts val="600"/>
              </a:spcBef>
              <a:spcAft>
                <a:spcPts val="600"/>
              </a:spcAft>
              <a:buClrTx/>
              <a:buSzTx/>
              <a:buNone/>
              <a:tabLst/>
              <a:defRPr/>
            </a:pPr>
            <a:endParaRPr kumimoji="0" lang="en-US" sz="18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p:txBody>
      </p:sp>
      <p:sp>
        <p:nvSpPr>
          <p:cNvPr id="2" name="Title 1">
            <a:extLst>
              <a:ext uri="{FF2B5EF4-FFF2-40B4-BE49-F238E27FC236}">
                <a16:creationId xmlns:a16="http://schemas.microsoft.com/office/drawing/2014/main" id="{60361796-1605-EC2C-EE89-BC329506CA30}"/>
              </a:ext>
            </a:extLst>
          </p:cNvPr>
          <p:cNvSpPr txBox="1">
            <a:spLocks/>
          </p:cNvSpPr>
          <p:nvPr/>
        </p:nvSpPr>
        <p:spPr>
          <a:xfrm>
            <a:off x="137752" y="281487"/>
            <a:ext cx="11771635" cy="662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spc="150" normalizeH="0" baseline="0" noProof="0" dirty="0">
                <a:ln>
                  <a:noFill/>
                </a:ln>
                <a:solidFill>
                  <a:srgbClr val="099BDD"/>
                </a:solidFill>
                <a:effectLst/>
                <a:uLnTx/>
                <a:uFillTx/>
                <a:latin typeface="Gill Sans Nova" panose="020B0602020104020203" pitchFamily="34" charset="0"/>
                <a:ea typeface="+mj-ea"/>
                <a:cs typeface="+mj-cs"/>
              </a:rPr>
              <a:t>Capacity Development - Goals</a:t>
            </a:r>
          </a:p>
        </p:txBody>
      </p:sp>
      <p:pic>
        <p:nvPicPr>
          <p:cNvPr id="7" name="Picture 6">
            <a:extLst>
              <a:ext uri="{FF2B5EF4-FFF2-40B4-BE49-F238E27FC236}">
                <a16:creationId xmlns:a16="http://schemas.microsoft.com/office/drawing/2014/main" id="{40DE2C31-9433-D3BA-7087-8866B2CC07A0}"/>
              </a:ext>
            </a:extLst>
          </p:cNvPr>
          <p:cNvPicPr>
            <a:picLocks noChangeAspect="1"/>
          </p:cNvPicPr>
          <p:nvPr/>
        </p:nvPicPr>
        <p:blipFill>
          <a:blip r:embed="rId3"/>
          <a:stretch>
            <a:fillRect/>
          </a:stretch>
        </p:blipFill>
        <p:spPr>
          <a:xfrm>
            <a:off x="1351888" y="3887812"/>
            <a:ext cx="2897275" cy="2432522"/>
          </a:xfrm>
          <a:prstGeom prst="rect">
            <a:avLst/>
          </a:prstGeom>
        </p:spPr>
      </p:pic>
      <p:pic>
        <p:nvPicPr>
          <p:cNvPr id="8" name="Picture 7">
            <a:extLst>
              <a:ext uri="{FF2B5EF4-FFF2-40B4-BE49-F238E27FC236}">
                <a16:creationId xmlns:a16="http://schemas.microsoft.com/office/drawing/2014/main" id="{2ABF4C03-5208-CF56-021C-8B8262668CCA}"/>
              </a:ext>
            </a:extLst>
          </p:cNvPr>
          <p:cNvPicPr>
            <a:picLocks noChangeAspect="1"/>
          </p:cNvPicPr>
          <p:nvPr/>
        </p:nvPicPr>
        <p:blipFill>
          <a:blip r:embed="rId4"/>
          <a:stretch>
            <a:fillRect/>
          </a:stretch>
        </p:blipFill>
        <p:spPr>
          <a:xfrm>
            <a:off x="4405987" y="3918320"/>
            <a:ext cx="3054100" cy="2402014"/>
          </a:xfrm>
          <a:prstGeom prst="rect">
            <a:avLst/>
          </a:prstGeom>
        </p:spPr>
      </p:pic>
      <p:pic>
        <p:nvPicPr>
          <p:cNvPr id="9" name="Picture 8">
            <a:extLst>
              <a:ext uri="{FF2B5EF4-FFF2-40B4-BE49-F238E27FC236}">
                <a16:creationId xmlns:a16="http://schemas.microsoft.com/office/drawing/2014/main" id="{97B32D64-6014-C27E-6843-A6C6DC32FB8F}"/>
              </a:ext>
            </a:extLst>
          </p:cNvPr>
          <p:cNvPicPr>
            <a:picLocks noChangeAspect="1"/>
          </p:cNvPicPr>
          <p:nvPr/>
        </p:nvPicPr>
        <p:blipFill>
          <a:blip r:embed="rId5"/>
          <a:stretch>
            <a:fillRect/>
          </a:stretch>
        </p:blipFill>
        <p:spPr>
          <a:xfrm>
            <a:off x="7612792" y="3946895"/>
            <a:ext cx="2914650" cy="2344864"/>
          </a:xfrm>
          <a:prstGeom prst="rect">
            <a:avLst/>
          </a:prstGeom>
        </p:spPr>
      </p:pic>
    </p:spTree>
    <p:extLst>
      <p:ext uri="{BB962C8B-B14F-4D97-AF65-F5344CB8AC3E}">
        <p14:creationId xmlns:p14="http://schemas.microsoft.com/office/powerpoint/2010/main" val="3714011226"/>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6D86F0-98E0-4468-9315-41BF7B0F2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useBgFill="1">
        <p:nvSpPr>
          <p:cNvPr id="10" name="Rectangle 9">
            <a:extLst>
              <a:ext uri="{FF2B5EF4-FFF2-40B4-BE49-F238E27FC236}">
                <a16:creationId xmlns:a16="http://schemas.microsoft.com/office/drawing/2014/main" id="{CE957058-57AD-46A9-BAE9-7145CB350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2"/>
            <a:ext cx="753770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4" name="Title 1">
            <a:extLst>
              <a:ext uri="{FF2B5EF4-FFF2-40B4-BE49-F238E27FC236}">
                <a16:creationId xmlns:a16="http://schemas.microsoft.com/office/drawing/2014/main" id="{78F56474-0D27-CC24-4913-EE0C3D1391A9}"/>
              </a:ext>
            </a:extLst>
          </p:cNvPr>
          <p:cNvSpPr txBox="1">
            <a:spLocks/>
          </p:cNvSpPr>
          <p:nvPr/>
        </p:nvSpPr>
        <p:spPr>
          <a:xfrm>
            <a:off x="4654294" y="270517"/>
            <a:ext cx="7537706" cy="662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spc="150" normalizeH="0" baseline="0" noProof="0" dirty="0">
                <a:ln>
                  <a:noFill/>
                </a:ln>
                <a:solidFill>
                  <a:srgbClr val="099BDD"/>
                </a:solidFill>
                <a:effectLst/>
                <a:uLnTx/>
                <a:uFillTx/>
                <a:latin typeface="Gill Sans Nova" panose="020B0602020104020203" pitchFamily="34" charset="0"/>
                <a:ea typeface="+mj-ea"/>
                <a:cs typeface="+mj-cs"/>
              </a:rPr>
              <a:t>Governance</a:t>
            </a:r>
          </a:p>
        </p:txBody>
      </p:sp>
      <p:pic>
        <p:nvPicPr>
          <p:cNvPr id="5" name="Content Placeholder 4">
            <a:extLst>
              <a:ext uri="{FF2B5EF4-FFF2-40B4-BE49-F238E27FC236}">
                <a16:creationId xmlns:a16="http://schemas.microsoft.com/office/drawing/2014/main" id="{7AAE464A-659F-B016-1C35-860524C4D574}"/>
              </a:ext>
            </a:extLst>
          </p:cNvPr>
          <p:cNvPicPr>
            <a:picLocks noGrp="1" noChangeAspect="1"/>
          </p:cNvPicPr>
          <p:nvPr>
            <p:ph idx="1"/>
          </p:nvPr>
        </p:nvPicPr>
        <p:blipFill rotWithShape="1">
          <a:blip r:embed="rId2"/>
          <a:srcRect l="16600" t="34802" r="18270" b="8435"/>
          <a:stretch/>
        </p:blipFill>
        <p:spPr>
          <a:xfrm>
            <a:off x="4654293" y="1096338"/>
            <a:ext cx="7423031" cy="5259195"/>
          </a:xfrm>
          <a:prstGeom prst="rect">
            <a:avLst/>
          </a:prstGeom>
        </p:spPr>
      </p:pic>
      <p:sp>
        <p:nvSpPr>
          <p:cNvPr id="6" name="Content Placeholder 2">
            <a:extLst>
              <a:ext uri="{FF2B5EF4-FFF2-40B4-BE49-F238E27FC236}">
                <a16:creationId xmlns:a16="http://schemas.microsoft.com/office/drawing/2014/main" id="{8E7ED2E1-6213-F0E3-8E28-299B87B98F06}"/>
              </a:ext>
            </a:extLst>
          </p:cNvPr>
          <p:cNvSpPr txBox="1">
            <a:spLocks/>
          </p:cNvSpPr>
          <p:nvPr/>
        </p:nvSpPr>
        <p:spPr>
          <a:xfrm>
            <a:off x="0" y="172883"/>
            <a:ext cx="4553893" cy="525919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361950" indent="-361950" algn="just">
              <a:spcBef>
                <a:spcPts val="600"/>
              </a:spcBef>
              <a:spcAft>
                <a:spcPts val="600"/>
              </a:spcAft>
              <a:buClr>
                <a:schemeClr val="bg1"/>
              </a:buClr>
              <a:buFont typeface="Wingdings" panose="05000000000000000000" pitchFamily="2" charset="2"/>
              <a:buChar char="Ø"/>
            </a:pPr>
            <a:r>
              <a:rPr lang="en-US" sz="1800" dirty="0">
                <a:solidFill>
                  <a:schemeClr val="bg1"/>
                </a:solidFill>
                <a:latin typeface="Gill Sans Nova" panose="020B0602020104020203" pitchFamily="34" charset="0"/>
              </a:rPr>
              <a:t>To explore opportunities and establish connections with Decade </a:t>
            </a:r>
            <a:r>
              <a:rPr lang="en-US" sz="1800" dirty="0" err="1">
                <a:solidFill>
                  <a:schemeClr val="bg1"/>
                </a:solidFill>
                <a:latin typeface="Gill Sans Nova" panose="020B0602020104020203" pitchFamily="34" charset="0"/>
              </a:rPr>
              <a:t>programmes</a:t>
            </a:r>
            <a:r>
              <a:rPr lang="en-US" sz="1800" dirty="0">
                <a:solidFill>
                  <a:schemeClr val="bg1"/>
                </a:solidFill>
                <a:latin typeface="Gill Sans Nova" panose="020B0602020104020203" pitchFamily="34" charset="0"/>
              </a:rPr>
              <a:t>, projects, contributions, DCCs and CoPs, Calls for Action </a:t>
            </a:r>
          </a:p>
          <a:p>
            <a:pPr marL="361950" indent="-361950" algn="just">
              <a:spcBef>
                <a:spcPts val="600"/>
              </a:spcBef>
              <a:spcAft>
                <a:spcPts val="600"/>
              </a:spcAft>
              <a:buClr>
                <a:schemeClr val="bg1"/>
              </a:buClr>
              <a:buFont typeface="Wingdings" panose="05000000000000000000" pitchFamily="2" charset="2"/>
              <a:buChar char="Ø"/>
            </a:pPr>
            <a:r>
              <a:rPr lang="en-US" sz="1800" dirty="0">
                <a:solidFill>
                  <a:schemeClr val="bg1"/>
                </a:solidFill>
                <a:latin typeface="Gill Sans Nova" panose="020B0602020104020203" pitchFamily="34" charset="0"/>
              </a:rPr>
              <a:t>To align with international frameworks, call for action and multi-lateral environmental agreements – SFDRR, SDGs (3, 8, 11, 14), Paris Agreement on climate change, early warnings for all, UN Global Early Warning Initiative (2023-2027) etc.  </a:t>
            </a:r>
          </a:p>
          <a:p>
            <a:pPr marL="361950" indent="-361950" algn="just">
              <a:spcBef>
                <a:spcPts val="600"/>
              </a:spcBef>
              <a:spcAft>
                <a:spcPts val="600"/>
              </a:spcAft>
              <a:buClr>
                <a:schemeClr val="bg1"/>
              </a:buClr>
              <a:buFont typeface="Wingdings" panose="05000000000000000000" pitchFamily="2" charset="2"/>
              <a:buChar char="Ø"/>
            </a:pPr>
            <a:r>
              <a:rPr lang="en-US" sz="1800" dirty="0">
                <a:solidFill>
                  <a:schemeClr val="bg1"/>
                </a:solidFill>
                <a:latin typeface="Gill Sans Nova" panose="020B0602020104020203" pitchFamily="34" charset="0"/>
              </a:rPr>
              <a:t>To provide new cooperation opportunities by laying out the building blocks, through an international Science Committee and International Tsunami Ready Coalition while renewing and strengthen existing cooperation with partners</a:t>
            </a:r>
          </a:p>
          <a:p>
            <a:pPr marL="361950" indent="-361950" algn="just">
              <a:spcBef>
                <a:spcPts val="600"/>
              </a:spcBef>
              <a:spcAft>
                <a:spcPts val="600"/>
              </a:spcAft>
              <a:buClr>
                <a:schemeClr val="bg1"/>
              </a:buClr>
              <a:buFont typeface="Wingdings" panose="05000000000000000000" pitchFamily="2" charset="2"/>
              <a:buChar char="Ø"/>
            </a:pPr>
            <a:r>
              <a:rPr lang="en-US" sz="1800" dirty="0">
                <a:solidFill>
                  <a:schemeClr val="bg1"/>
                </a:solidFill>
                <a:latin typeface="Gill Sans Nova" panose="020B0602020104020203" pitchFamily="34" charset="0"/>
              </a:rPr>
              <a:t>To encourage and promote inclusiveness and gender diversity, and that youth and early career professionals engage and involve in tsunami early warning systems and actions</a:t>
            </a:r>
          </a:p>
          <a:p>
            <a:pPr marL="361950" indent="-361950" algn="just">
              <a:spcBef>
                <a:spcPts val="600"/>
              </a:spcBef>
              <a:spcAft>
                <a:spcPts val="600"/>
              </a:spcAft>
              <a:buClr>
                <a:schemeClr val="bg1"/>
              </a:buClr>
              <a:buFont typeface="Wingdings" panose="05000000000000000000" pitchFamily="2" charset="2"/>
              <a:buChar char="Ø"/>
            </a:pPr>
            <a:r>
              <a:rPr lang="en-US" sz="1800" dirty="0">
                <a:solidFill>
                  <a:schemeClr val="bg1"/>
                </a:solidFill>
                <a:latin typeface="Gill Sans Nova" panose="020B0602020104020203" pitchFamily="34" charset="0"/>
              </a:rPr>
              <a:t>To develop and operationalize a transparent performance monitoring system based on international norms, standards and agreements</a:t>
            </a:r>
          </a:p>
        </p:txBody>
      </p:sp>
      <p:sp>
        <p:nvSpPr>
          <p:cNvPr id="2" name="TextBox 1">
            <a:extLst>
              <a:ext uri="{FF2B5EF4-FFF2-40B4-BE49-F238E27FC236}">
                <a16:creationId xmlns:a16="http://schemas.microsoft.com/office/drawing/2014/main" id="{18A6DB60-B51F-020F-3767-4767DBBC1EA4}"/>
              </a:ext>
            </a:extLst>
          </p:cNvPr>
          <p:cNvSpPr txBox="1"/>
          <p:nvPr/>
        </p:nvSpPr>
        <p:spPr>
          <a:xfrm>
            <a:off x="7147691" y="4961744"/>
            <a:ext cx="720069" cy="261610"/>
          </a:xfrm>
          <a:prstGeom prst="rect">
            <a:avLst/>
          </a:prstGeom>
          <a:noFill/>
        </p:spPr>
        <p:txBody>
          <a:bodyPr wrap="none" rtlCol="0">
            <a:spAutoFit/>
          </a:bodyPr>
          <a:lstStyle/>
          <a:p>
            <a:r>
              <a:rPr lang="en-US" sz="1100" dirty="0"/>
              <a:t>ICG-TICS</a:t>
            </a:r>
          </a:p>
        </p:txBody>
      </p:sp>
      <p:sp>
        <p:nvSpPr>
          <p:cNvPr id="7" name="TextBox 6">
            <a:extLst>
              <a:ext uri="{FF2B5EF4-FFF2-40B4-BE49-F238E27FC236}">
                <a16:creationId xmlns:a16="http://schemas.microsoft.com/office/drawing/2014/main" id="{7A65003C-B35A-06F1-B36F-EC49B7B18B53}"/>
              </a:ext>
            </a:extLst>
          </p:cNvPr>
          <p:cNvSpPr txBox="1"/>
          <p:nvPr/>
        </p:nvSpPr>
        <p:spPr>
          <a:xfrm>
            <a:off x="4754696" y="6215043"/>
            <a:ext cx="7322628" cy="646331"/>
          </a:xfrm>
          <a:prstGeom prst="rect">
            <a:avLst/>
          </a:prstGeom>
          <a:noFill/>
        </p:spPr>
        <p:txBody>
          <a:bodyPr wrap="square">
            <a:spAutoFit/>
          </a:bodyPr>
          <a:lstStyle/>
          <a:p>
            <a:pPr marR="0" lvl="1" algn="just" defTabSz="914400" rtl="0" eaLnBrk="1" fontAlgn="auto" latinLnBrk="0" hangingPunct="1">
              <a:lnSpc>
                <a:spcPct val="100000"/>
              </a:lnSpc>
              <a:spcBef>
                <a:spcPts val="600"/>
              </a:spcBef>
              <a:spcAft>
                <a:spcPts val="600"/>
              </a:spcAft>
              <a:buClrTx/>
              <a:buSzTx/>
              <a:tabLst/>
              <a:defRPr/>
            </a:pPr>
            <a:r>
              <a:rPr kumimoji="0" lang="en-US" sz="12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rPr>
              <a:t>The IOC-UNESCO tsunami </a:t>
            </a:r>
            <a:r>
              <a:rPr kumimoji="0" lang="en-US" sz="1200" b="0" i="0" u="none" strike="noStrike" kern="1200" cap="none" spc="0" normalizeH="0" baseline="0" noProof="0" dirty="0" err="1">
                <a:ln>
                  <a:noFill/>
                </a:ln>
                <a:solidFill>
                  <a:srgbClr val="C00000"/>
                </a:solidFill>
                <a:effectLst/>
                <a:uLnTx/>
                <a:uFillTx/>
                <a:latin typeface="Gill Sans Nova" panose="020B0602020104020203" pitchFamily="34" charset="0"/>
                <a:ea typeface="+mn-ea"/>
                <a:cs typeface="+mn-cs"/>
              </a:rPr>
              <a:t>programme</a:t>
            </a:r>
            <a:r>
              <a:rPr kumimoji="0" lang="en-US" sz="12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rPr>
              <a:t> will oversee the overall implementation of the ODTP </a:t>
            </a:r>
            <a:r>
              <a:rPr kumimoji="0" lang="en-US" sz="12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through contributions and engagement of Member States, in coordination with the ICGs, and with the collaboration of academic institutions, researchers, industry, philanthropic </a:t>
            </a:r>
            <a:r>
              <a:rPr kumimoji="0" lang="en-US" sz="1200" b="0" i="0" u="none" strike="noStrike" kern="1200" cap="none" spc="0" normalizeH="0" baseline="0" noProof="0" dirty="0" err="1">
                <a:ln>
                  <a:noFill/>
                </a:ln>
                <a:solidFill>
                  <a:prstClr val="black"/>
                </a:solidFill>
                <a:effectLst/>
                <a:uLnTx/>
                <a:uFillTx/>
                <a:latin typeface="Gill Sans Nova" panose="020B0602020104020203" pitchFamily="34" charset="0"/>
                <a:ea typeface="+mn-ea"/>
                <a:cs typeface="+mn-cs"/>
              </a:rPr>
              <a:t>organisations</a:t>
            </a:r>
            <a:r>
              <a:rPr kumimoji="0" lang="en-US" sz="12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 and other stakeholders</a:t>
            </a:r>
          </a:p>
        </p:txBody>
      </p:sp>
    </p:spTree>
    <p:extLst>
      <p:ext uri="{BB962C8B-B14F-4D97-AF65-F5344CB8AC3E}">
        <p14:creationId xmlns:p14="http://schemas.microsoft.com/office/powerpoint/2010/main" val="1870938716"/>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ACDEE6A4-F7F8-DB0B-105D-3AB1FDEFF6BF}"/>
              </a:ext>
            </a:extLst>
          </p:cNvPr>
          <p:cNvSpPr txBox="1">
            <a:spLocks/>
          </p:cNvSpPr>
          <p:nvPr/>
        </p:nvSpPr>
        <p:spPr>
          <a:xfrm>
            <a:off x="338889" y="886131"/>
            <a:ext cx="11514221" cy="5291825"/>
          </a:xfrm>
          <a:prstGeom prst="rect">
            <a:avLst/>
          </a:prstGeom>
          <a:solidFill>
            <a:schemeClr val="bg1"/>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gn="just">
              <a:spcBef>
                <a:spcPts val="600"/>
              </a:spcBef>
              <a:spcAft>
                <a:spcPts val="600"/>
              </a:spcAft>
              <a:buFont typeface="Wingdings" panose="05000000000000000000" pitchFamily="2" charset="2"/>
              <a:buChar char="§"/>
              <a:defRPr/>
            </a:pPr>
            <a:r>
              <a:rPr lang="en-US" sz="1600" dirty="0">
                <a:solidFill>
                  <a:prstClr val="black"/>
                </a:solidFill>
                <a:latin typeface="Gill Sans Nova" panose="020B0602020104020203" pitchFamily="34" charset="0"/>
              </a:rPr>
              <a:t>The </a:t>
            </a:r>
            <a:r>
              <a:rPr lang="en-US" sz="1600" dirty="0">
                <a:solidFill>
                  <a:srgbClr val="C00000"/>
                </a:solidFill>
                <a:latin typeface="Gill Sans Nova" panose="020B0602020104020203" pitchFamily="34" charset="0"/>
              </a:rPr>
              <a:t>ODTP provides a framework for identifying gaps, suggesting solutions, </a:t>
            </a:r>
            <a:r>
              <a:rPr lang="en-US" sz="1600" dirty="0" err="1">
                <a:solidFill>
                  <a:srgbClr val="C00000"/>
                </a:solidFill>
                <a:latin typeface="Gill Sans Nova" panose="020B0602020104020203" pitchFamily="34" charset="0"/>
              </a:rPr>
              <a:t>prioritise</a:t>
            </a:r>
            <a:r>
              <a:rPr lang="en-US" sz="1600" dirty="0">
                <a:solidFill>
                  <a:srgbClr val="C00000"/>
                </a:solidFill>
                <a:latin typeface="Gill Sans Nova" panose="020B0602020104020203" pitchFamily="34" charset="0"/>
              </a:rPr>
              <a:t> resources, and implementing actions </a:t>
            </a:r>
            <a:r>
              <a:rPr lang="en-US" sz="1600" dirty="0">
                <a:solidFill>
                  <a:prstClr val="black"/>
                </a:solidFill>
                <a:latin typeface="Gill Sans Nova" panose="020B0602020104020203" pitchFamily="34" charset="0"/>
              </a:rPr>
              <a:t>within the timeframe of the Ocean Decade</a:t>
            </a:r>
          </a:p>
          <a:p>
            <a:pPr lvl="1" algn="just">
              <a:spcBef>
                <a:spcPts val="600"/>
              </a:spcBef>
              <a:spcAft>
                <a:spcPts val="600"/>
              </a:spcAft>
              <a:buFont typeface="Wingdings" panose="05000000000000000000" pitchFamily="2" charset="2"/>
              <a:buChar char="§"/>
              <a:defRPr/>
            </a:pPr>
            <a:r>
              <a:rPr lang="en-US" sz="1600" dirty="0">
                <a:solidFill>
                  <a:prstClr val="black"/>
                </a:solidFill>
                <a:latin typeface="Gill Sans Nova" panose="020B0602020104020203" pitchFamily="34" charset="0"/>
              </a:rPr>
              <a:t>This plan </a:t>
            </a:r>
            <a:r>
              <a:rPr lang="en-US" sz="1600" dirty="0">
                <a:solidFill>
                  <a:srgbClr val="C00000"/>
                </a:solidFill>
                <a:latin typeface="Gill Sans Nova" panose="020B0602020104020203" pitchFamily="34" charset="0"/>
              </a:rPr>
              <a:t>outlines the pathways for achieving overall objectives </a:t>
            </a:r>
            <a:r>
              <a:rPr lang="en-US" sz="1600" dirty="0">
                <a:solidFill>
                  <a:prstClr val="black"/>
                </a:solidFill>
                <a:latin typeface="Gill Sans Nova" panose="020B0602020104020203" pitchFamily="34" charset="0"/>
              </a:rPr>
              <a:t>of ODTP including challenges, solutions, performance indicators, milestones and target dates for the four main components of the tsunami early warning system</a:t>
            </a:r>
          </a:p>
          <a:p>
            <a:pPr marL="742950" marR="0" lvl="1"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Considering the nature of tsunami hazard, the </a:t>
            </a:r>
            <a:r>
              <a:rPr kumimoji="0" lang="en-US" sz="16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rPr>
              <a:t>optimal solutions should have a global design, address regional imperatives, and be implemented through contributions and actions of Member States </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and other stakeholders</a:t>
            </a:r>
          </a:p>
          <a:p>
            <a:pPr marL="742950" marR="0" lvl="1"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Scientific objectives of the tsunami warning enhancements will be achieved by </a:t>
            </a:r>
            <a:r>
              <a:rPr kumimoji="0" lang="en-US" sz="16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rPr>
              <a:t>maximizing and expanding current capabilities, identifying capabilities that exist but are not currently applied to tsunami, and developing new capabilities </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through innovation and research</a:t>
            </a:r>
          </a:p>
          <a:p>
            <a:pPr marL="742950" marR="0" lvl="1"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rPr>
              <a:t>Member States </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should </a:t>
            </a:r>
            <a:r>
              <a:rPr kumimoji="0" lang="en-US" sz="1600" b="0" i="0" u="none" strike="noStrike" kern="1200" cap="none" spc="0" normalizeH="0" baseline="0" noProof="0" dirty="0" err="1">
                <a:ln>
                  <a:noFill/>
                </a:ln>
                <a:solidFill>
                  <a:srgbClr val="C00000"/>
                </a:solidFill>
                <a:effectLst/>
                <a:uLnTx/>
                <a:uFillTx/>
                <a:latin typeface="Gill Sans Nova" panose="020B0602020104020203" pitchFamily="34" charset="0"/>
                <a:ea typeface="+mn-ea"/>
                <a:cs typeface="+mn-cs"/>
              </a:rPr>
              <a:t>endeavour</a:t>
            </a:r>
            <a:r>
              <a:rPr kumimoji="0" lang="en-US" sz="16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rPr>
              <a:t> to dovetail their national tsunami warning system plans/</a:t>
            </a:r>
            <a:r>
              <a:rPr kumimoji="0" lang="en-US" sz="1600" b="0" i="0" u="none" strike="noStrike" kern="1200" cap="none" spc="0" normalizeH="0" baseline="0" noProof="0" dirty="0" err="1">
                <a:ln>
                  <a:noFill/>
                </a:ln>
                <a:solidFill>
                  <a:srgbClr val="C00000"/>
                </a:solidFill>
                <a:effectLst/>
                <a:uLnTx/>
                <a:uFillTx/>
                <a:latin typeface="Gill Sans Nova" panose="020B0602020104020203" pitchFamily="34" charset="0"/>
                <a:ea typeface="+mn-ea"/>
                <a:cs typeface="+mn-cs"/>
              </a:rPr>
              <a:t>programmes</a:t>
            </a:r>
            <a:r>
              <a:rPr kumimoji="0" lang="en-US" sz="16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rPr>
              <a:t> </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with the ODTP objectives</a:t>
            </a:r>
          </a:p>
          <a:p>
            <a:pPr marL="742950" marR="0" lvl="1"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rPr>
              <a:t>Member states,</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 academic institutions and industries will seek, possibly </a:t>
            </a:r>
            <a:r>
              <a:rPr kumimoji="0" lang="en-US" sz="16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rPr>
              <a:t>through ICG consultation to identify candidate proposals </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aimed at addressing the solutions</a:t>
            </a:r>
          </a:p>
          <a:p>
            <a:pPr marL="742950" marR="0" lvl="1"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rPr>
              <a:t>R&amp;D community and Industry </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has the opportunity to develop and contribute </a:t>
            </a:r>
            <a:r>
              <a:rPr kumimoji="0" lang="en-US" sz="16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rPr>
              <a:t>to scientific understanding, technological solutions, product development and capacity building</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a:t>
            </a:r>
          </a:p>
          <a:p>
            <a:pPr marL="742950" marR="0" lvl="1"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en-US" sz="1600" dirty="0">
                <a:solidFill>
                  <a:prstClr val="black"/>
                </a:solidFill>
                <a:latin typeface="Gill Sans Nova" panose="020B0602020104020203" pitchFamily="34" charset="0"/>
              </a:rPr>
              <a:t>T</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he intent of the plan is to </a:t>
            </a:r>
            <a:r>
              <a:rPr kumimoji="0" lang="en-US" sz="16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rPr>
              <a:t>offer contribution pathways that cover the full </a:t>
            </a:r>
            <a:r>
              <a:rPr lang="en-US" sz="1600" dirty="0">
                <a:solidFill>
                  <a:srgbClr val="C00000"/>
                </a:solidFill>
                <a:latin typeface="Gill Sans Nova" panose="020B0602020104020203" pitchFamily="34" charset="0"/>
              </a:rPr>
              <a:t>spectrum or financial commitment </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by targeting the objectives most important to advancing Member State capabilities </a:t>
            </a:r>
          </a:p>
          <a:p>
            <a:pPr marL="742950" marR="0" lvl="1"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a:p>
            <a:pPr marL="742950" marR="0" lvl="1"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p:txBody>
      </p:sp>
      <p:sp>
        <p:nvSpPr>
          <p:cNvPr id="2" name="Title 1">
            <a:extLst>
              <a:ext uri="{FF2B5EF4-FFF2-40B4-BE49-F238E27FC236}">
                <a16:creationId xmlns:a16="http://schemas.microsoft.com/office/drawing/2014/main" id="{60361796-1605-EC2C-EE89-BC329506CA30}"/>
              </a:ext>
            </a:extLst>
          </p:cNvPr>
          <p:cNvSpPr txBox="1">
            <a:spLocks/>
          </p:cNvSpPr>
          <p:nvPr/>
        </p:nvSpPr>
        <p:spPr>
          <a:xfrm>
            <a:off x="137752" y="198357"/>
            <a:ext cx="12051200" cy="662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Pathways to Implementation</a:t>
            </a:r>
          </a:p>
        </p:txBody>
      </p:sp>
    </p:spTree>
    <p:extLst>
      <p:ext uri="{BB962C8B-B14F-4D97-AF65-F5344CB8AC3E}">
        <p14:creationId xmlns:p14="http://schemas.microsoft.com/office/powerpoint/2010/main" val="402906209"/>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589BD304-087B-4E92-B15A-C01793D7B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Rectangle 60">
            <a:extLst>
              <a:ext uri="{FF2B5EF4-FFF2-40B4-BE49-F238E27FC236}">
                <a16:creationId xmlns:a16="http://schemas.microsoft.com/office/drawing/2014/main" id="{0BE60F6D-8FFE-4B13-911A-1C7515EE0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3" name="Rectangle 62">
            <a:extLst>
              <a:ext uri="{FF2B5EF4-FFF2-40B4-BE49-F238E27FC236}">
                <a16:creationId xmlns:a16="http://schemas.microsoft.com/office/drawing/2014/main" id="{EF7AF2C6-AFAA-4146-A4D7-D45AD0CEBC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54864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4" name="Title 1">
            <a:extLst>
              <a:ext uri="{FF2B5EF4-FFF2-40B4-BE49-F238E27FC236}">
                <a16:creationId xmlns:a16="http://schemas.microsoft.com/office/drawing/2014/main" id="{799EFDF7-7505-2A2D-AD07-6C773E102C2E}"/>
              </a:ext>
            </a:extLst>
          </p:cNvPr>
          <p:cNvSpPr txBox="1">
            <a:spLocks/>
          </p:cNvSpPr>
          <p:nvPr/>
        </p:nvSpPr>
        <p:spPr>
          <a:xfrm>
            <a:off x="355209" y="685800"/>
            <a:ext cx="11471565" cy="1739347"/>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fontAlgn="auto">
              <a:lnSpc>
                <a:spcPct val="80000"/>
              </a:lnSpc>
              <a:spcAft>
                <a:spcPts val="600"/>
              </a:spcAft>
              <a:buClrTx/>
              <a:buSzTx/>
              <a:tabLst/>
              <a:defRPr/>
            </a:pPr>
            <a:r>
              <a:rPr kumimoji="0" lang="en-US" sz="6000" b="1" i="0" u="none" strike="noStrike" cap="all" spc="150" normalizeH="0" noProof="0" dirty="0">
                <a:ln>
                  <a:noFill/>
                </a:ln>
                <a:solidFill>
                  <a:schemeClr val="bg2"/>
                </a:solidFill>
                <a:effectLst/>
                <a:uLnTx/>
                <a:uFillTx/>
              </a:rPr>
              <a:t>THANK YOU</a:t>
            </a:r>
          </a:p>
        </p:txBody>
      </p:sp>
      <p:pic>
        <p:nvPicPr>
          <p:cNvPr id="9" name="Picture 8" descr="A group of men standing in front of a screen&#10;&#10;Description automatically generated with medium confidence">
            <a:extLst>
              <a:ext uri="{FF2B5EF4-FFF2-40B4-BE49-F238E27FC236}">
                <a16:creationId xmlns:a16="http://schemas.microsoft.com/office/drawing/2014/main" id="{437A60A6-2018-2176-3646-C96102295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1817" y="548641"/>
            <a:ext cx="2504974" cy="1828800"/>
          </a:xfrm>
          <a:prstGeom prst="rect">
            <a:avLst/>
          </a:prstGeom>
        </p:spPr>
      </p:pic>
      <p:pic>
        <p:nvPicPr>
          <p:cNvPr id="18" name="Picture 17" descr="A picture containing text, person, indoor, shop&#10;&#10;Description automatically generated">
            <a:extLst>
              <a:ext uri="{FF2B5EF4-FFF2-40B4-BE49-F238E27FC236}">
                <a16:creationId xmlns:a16="http://schemas.microsoft.com/office/drawing/2014/main" id="{7E463184-BF73-B184-29D0-4747A17BFA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355208" y="548637"/>
            <a:ext cx="2730892" cy="1828799"/>
          </a:xfrm>
          <a:prstGeom prst="rect">
            <a:avLst/>
          </a:prstGeom>
        </p:spPr>
      </p:pic>
      <p:pic>
        <p:nvPicPr>
          <p:cNvPr id="30" name="Picture 29" descr="A group of people posing for a photo in front of a glass display&#10;&#10;Description automatically generated with medium confidence">
            <a:extLst>
              <a:ext uri="{FF2B5EF4-FFF2-40B4-BE49-F238E27FC236}">
                <a16:creationId xmlns:a16="http://schemas.microsoft.com/office/drawing/2014/main" id="{F72F01A5-3B8F-3B96-3C58-A3CA70F66DF0}"/>
              </a:ext>
            </a:extLst>
          </p:cNvPr>
          <p:cNvPicPr>
            <a:picLocks noChangeAspect="1"/>
          </p:cNvPicPr>
          <p:nvPr/>
        </p:nvPicPr>
        <p:blipFill rotWithShape="1">
          <a:blip r:embed="rId5">
            <a:extLst>
              <a:ext uri="{28A0092B-C50C-407E-A947-70E740481C1C}">
                <a14:useLocalDpi xmlns:a14="http://schemas.microsoft.com/office/drawing/2010/main" val="0"/>
              </a:ext>
            </a:extLst>
          </a:blip>
          <a:srcRect t="23137" b="11765"/>
          <a:stretch/>
        </p:blipFill>
        <p:spPr>
          <a:xfrm>
            <a:off x="1485900" y="2552685"/>
            <a:ext cx="8818109" cy="4305315"/>
          </a:xfrm>
          <a:prstGeom prst="rect">
            <a:avLst/>
          </a:prstGeom>
        </p:spPr>
      </p:pic>
    </p:spTree>
    <p:extLst>
      <p:ext uri="{BB962C8B-B14F-4D97-AF65-F5344CB8AC3E}">
        <p14:creationId xmlns:p14="http://schemas.microsoft.com/office/powerpoint/2010/main" val="1583927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5CA73A1D-CC8A-131F-0590-BE0D6B50D875}"/>
              </a:ext>
            </a:extLst>
          </p:cNvPr>
          <p:cNvPicPr>
            <a:picLocks noChangeAspect="1"/>
          </p:cNvPicPr>
          <p:nvPr/>
        </p:nvPicPr>
        <p:blipFill rotWithShape="1">
          <a:blip r:embed="rId2"/>
          <a:srcRect l="14930" t="35627" r="16600" b="7964"/>
          <a:stretch/>
        </p:blipFill>
        <p:spPr>
          <a:xfrm>
            <a:off x="614597" y="1888412"/>
            <a:ext cx="11002779" cy="4969792"/>
          </a:xfrm>
          <a:prstGeom prst="rect">
            <a:avLst/>
          </a:prstGeom>
          <a:ln>
            <a:noFill/>
          </a:ln>
          <a:effectLst>
            <a:softEdge rad="112500"/>
          </a:effectLst>
        </p:spPr>
      </p:pic>
      <p:sp>
        <p:nvSpPr>
          <p:cNvPr id="49" name="Title 1">
            <a:extLst>
              <a:ext uri="{FF2B5EF4-FFF2-40B4-BE49-F238E27FC236}">
                <a16:creationId xmlns:a16="http://schemas.microsoft.com/office/drawing/2014/main" id="{F472AE0B-ED0F-955E-0498-12ED23B8F524}"/>
              </a:ext>
            </a:extLst>
          </p:cNvPr>
          <p:cNvSpPr>
            <a:spLocks noGrp="1"/>
          </p:cNvSpPr>
          <p:nvPr>
            <p:ph type="title"/>
          </p:nvPr>
        </p:nvSpPr>
        <p:spPr>
          <a:xfrm>
            <a:off x="0" y="527605"/>
            <a:ext cx="12192000" cy="916230"/>
          </a:xfrm>
        </p:spPr>
        <p:txBody>
          <a:bodyPr>
            <a:noAutofit/>
          </a:bodyPr>
          <a:lstStyle/>
          <a:p>
            <a:pPr algn="ctr"/>
            <a:r>
              <a:rPr lang="en-US" sz="3200" b="1" cap="none" dirty="0">
                <a:latin typeface="Gill Sans Nova" panose="020B0602020104020203" pitchFamily="34" charset="0"/>
              </a:rPr>
              <a:t>UN Ocean Decade Tsunami Programme  Scientific Committee</a:t>
            </a:r>
          </a:p>
        </p:txBody>
      </p:sp>
    </p:spTree>
    <p:extLst>
      <p:ext uri="{BB962C8B-B14F-4D97-AF65-F5344CB8AC3E}">
        <p14:creationId xmlns:p14="http://schemas.microsoft.com/office/powerpoint/2010/main" val="4088585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F472AE0B-ED0F-955E-0498-12ED23B8F524}"/>
              </a:ext>
            </a:extLst>
          </p:cNvPr>
          <p:cNvSpPr>
            <a:spLocks noGrp="1"/>
          </p:cNvSpPr>
          <p:nvPr>
            <p:ph type="title"/>
          </p:nvPr>
        </p:nvSpPr>
        <p:spPr>
          <a:xfrm>
            <a:off x="0" y="337105"/>
            <a:ext cx="12192000" cy="916230"/>
          </a:xfrm>
        </p:spPr>
        <p:txBody>
          <a:bodyPr>
            <a:noAutofit/>
          </a:bodyPr>
          <a:lstStyle/>
          <a:p>
            <a:pPr algn="ctr">
              <a:lnSpc>
                <a:spcPct val="100000"/>
              </a:lnSpc>
              <a:spcBef>
                <a:spcPts val="600"/>
              </a:spcBef>
              <a:spcAft>
                <a:spcPts val="600"/>
              </a:spcAft>
            </a:pPr>
            <a:r>
              <a:rPr lang="en-US" sz="2800" b="1" cap="none" dirty="0">
                <a:latin typeface="Gill Sans Nova" panose="020B0602020104020203" pitchFamily="34" charset="0"/>
              </a:rPr>
              <a:t>UN Ocean Decade Tsunami Programme  Scientific Committee </a:t>
            </a:r>
            <a:br>
              <a:rPr lang="en-US" sz="2000" b="1" cap="none" dirty="0">
                <a:latin typeface="Gill Sans Nova" panose="020B0602020104020203" pitchFamily="34" charset="0"/>
              </a:rPr>
            </a:br>
            <a:r>
              <a:rPr lang="en-US" sz="2000" b="1" cap="none" dirty="0">
                <a:latin typeface="Gill Sans Nova" panose="020B0602020104020203" pitchFamily="34" charset="0"/>
              </a:rPr>
              <a:t>Terms of References (</a:t>
            </a:r>
            <a:r>
              <a:rPr lang="en-US" sz="2000" b="1" cap="none" dirty="0" err="1">
                <a:latin typeface="Gill Sans Nova" panose="020B0602020104020203" pitchFamily="34" charset="0"/>
              </a:rPr>
              <a:t>ToRs</a:t>
            </a:r>
            <a:r>
              <a:rPr lang="en-US" sz="2000" b="1" cap="none" dirty="0">
                <a:latin typeface="Gill Sans Nova" panose="020B0602020104020203" pitchFamily="34" charset="0"/>
              </a:rPr>
              <a:t>) (Rev IOC EC-55)</a:t>
            </a:r>
          </a:p>
        </p:txBody>
      </p:sp>
      <p:sp>
        <p:nvSpPr>
          <p:cNvPr id="3" name="Content Placeholder 2">
            <a:extLst>
              <a:ext uri="{FF2B5EF4-FFF2-40B4-BE49-F238E27FC236}">
                <a16:creationId xmlns:a16="http://schemas.microsoft.com/office/drawing/2014/main" id="{37A8C0F2-CA27-FAEC-44AF-23DFF8572598}"/>
              </a:ext>
            </a:extLst>
          </p:cNvPr>
          <p:cNvSpPr>
            <a:spLocks noGrp="1"/>
          </p:cNvSpPr>
          <p:nvPr>
            <p:ph idx="1"/>
          </p:nvPr>
        </p:nvSpPr>
        <p:spPr>
          <a:xfrm>
            <a:off x="0" y="1449276"/>
            <a:ext cx="12192000" cy="5408724"/>
          </a:xfrm>
          <a:solidFill>
            <a:srgbClr val="00B0F0"/>
          </a:solidFill>
        </p:spPr>
        <p:txBody>
          <a:bodyPr>
            <a:normAutofit lnSpcReduction="10000"/>
          </a:bodyPr>
          <a:lstStyle/>
          <a:p>
            <a:pPr marL="571500" lvl="0" indent="-571500">
              <a:spcBef>
                <a:spcPts val="300"/>
              </a:spcBef>
              <a:buFont typeface="+mj-lt"/>
              <a:buAutoNum type="romanLcPeriod"/>
            </a:pPr>
            <a:r>
              <a:rPr lang="en-GB" sz="1600" dirty="0">
                <a:solidFill>
                  <a:srgbClr val="FFFF00"/>
                </a:solidFill>
                <a:latin typeface="Gill Sans Nova" panose="020B0602020104020203" pitchFamily="34" charset="0"/>
              </a:rPr>
              <a:t>Develop a Draft 10-Year Research, Development and Implementation Plan </a:t>
            </a:r>
            <a:r>
              <a:rPr lang="en-GB" sz="1600" dirty="0">
                <a:latin typeface="Gill Sans Nova" panose="020B0602020104020203" pitchFamily="34" charset="0"/>
              </a:rPr>
              <a:t>for the Ocean Decade Tsunami Programme </a:t>
            </a:r>
            <a:r>
              <a:rPr lang="en-GB" sz="1600" dirty="0">
                <a:solidFill>
                  <a:schemeClr val="tx2"/>
                </a:solidFill>
                <a:latin typeface="Gill Sans Nova" panose="020B0602020104020203" pitchFamily="34" charset="0"/>
              </a:rPr>
              <a:t>based on the concept paper </a:t>
            </a:r>
            <a:r>
              <a:rPr lang="en-GB" sz="1600" b="1" i="1" dirty="0">
                <a:solidFill>
                  <a:schemeClr val="tx2"/>
                </a:solidFill>
                <a:latin typeface="Gill Sans Nova" panose="020B0602020104020203" pitchFamily="34" charset="0"/>
              </a:rPr>
              <a:t>“</a:t>
            </a:r>
            <a:r>
              <a:rPr lang="en-GB" sz="1600" i="1" dirty="0">
                <a:solidFill>
                  <a:srgbClr val="FFFF00"/>
                </a:solidFill>
                <a:latin typeface="Gill Sans Nova" panose="020B0602020104020203" pitchFamily="34" charset="0"/>
              </a:rPr>
              <a:t>Protecting Communities from the World's Most Dangerous Waves: A Framework for Action under the UN Decade of Ocean Science for Sustainable Development</a:t>
            </a:r>
            <a:r>
              <a:rPr lang="en-GB" sz="1600" i="1" dirty="0">
                <a:solidFill>
                  <a:schemeClr val="tx2"/>
                </a:solidFill>
                <a:latin typeface="Gill Sans Nova" panose="020B0602020104020203" pitchFamily="34" charset="0"/>
              </a:rPr>
              <a:t>”</a:t>
            </a:r>
            <a:r>
              <a:rPr lang="en-GB" sz="1600" dirty="0">
                <a:solidFill>
                  <a:schemeClr val="tx2"/>
                </a:solidFill>
                <a:latin typeface="Gill Sans Nova" panose="020B0602020104020203" pitchFamily="34" charset="0"/>
              </a:rPr>
              <a:t>;</a:t>
            </a:r>
            <a:endParaRPr lang="en-IN" sz="1600" dirty="0">
              <a:solidFill>
                <a:schemeClr val="tx2"/>
              </a:solidFill>
              <a:latin typeface="Gill Sans Nova" panose="020B0602020104020203" pitchFamily="34" charset="0"/>
            </a:endParaRPr>
          </a:p>
          <a:p>
            <a:pPr marL="571500" lvl="0" indent="-571500">
              <a:spcBef>
                <a:spcPts val="300"/>
              </a:spcBef>
              <a:buFont typeface="+mj-lt"/>
              <a:buAutoNum type="romanLcPeriod"/>
            </a:pPr>
            <a:r>
              <a:rPr lang="en-GB" sz="1600" dirty="0">
                <a:solidFill>
                  <a:schemeClr val="tx2"/>
                </a:solidFill>
                <a:latin typeface="Gill Sans Nova" panose="020B0602020104020203" pitchFamily="34" charset="0"/>
              </a:rPr>
              <a:t>Identify and address gaps in </a:t>
            </a:r>
            <a:r>
              <a:rPr lang="en-GB" sz="1600" dirty="0">
                <a:solidFill>
                  <a:srgbClr val="FFFF00"/>
                </a:solidFill>
                <a:latin typeface="Gill Sans Nova" panose="020B0602020104020203" pitchFamily="34" charset="0"/>
              </a:rPr>
              <a:t>global tsunami hazard </a:t>
            </a:r>
            <a:r>
              <a:rPr lang="en-GB" sz="1600" dirty="0">
                <a:solidFill>
                  <a:schemeClr val="tx2"/>
                </a:solidFill>
                <a:latin typeface="Gill Sans Nova" panose="020B0602020104020203" pitchFamily="34" charset="0"/>
              </a:rPr>
              <a:t>assessment as follows:</a:t>
            </a:r>
            <a:endParaRPr lang="en-IN" sz="1600" dirty="0">
              <a:solidFill>
                <a:schemeClr val="tx2"/>
              </a:solidFill>
              <a:latin typeface="Gill Sans Nova" panose="020B0602020104020203" pitchFamily="34" charset="0"/>
            </a:endParaRPr>
          </a:p>
          <a:p>
            <a:pPr marL="685800" lvl="3" indent="0">
              <a:spcBef>
                <a:spcPts val="300"/>
              </a:spcBef>
              <a:buNone/>
            </a:pPr>
            <a:r>
              <a:rPr lang="en-GB" dirty="0">
                <a:solidFill>
                  <a:schemeClr val="tx2"/>
                </a:solidFill>
                <a:latin typeface="Gill Sans Nova" panose="020B0602020104020203" pitchFamily="34" charset="0"/>
              </a:rPr>
              <a:t>a. comprehensive assessment </a:t>
            </a:r>
            <a:r>
              <a:rPr lang="en-GB" dirty="0">
                <a:solidFill>
                  <a:srgbClr val="FFFF00"/>
                </a:solidFill>
                <a:latin typeface="Gill Sans Nova" panose="020B0602020104020203" pitchFamily="34" charset="0"/>
              </a:rPr>
              <a:t>to include all potential tsunamis, anywhere in the world, regardless of their source</a:t>
            </a:r>
            <a:r>
              <a:rPr lang="en-GB" dirty="0">
                <a:solidFill>
                  <a:schemeClr val="tx2"/>
                </a:solidFill>
                <a:latin typeface="Gill Sans Nova" panose="020B0602020104020203" pitchFamily="34" charset="0"/>
              </a:rPr>
              <a:t>,</a:t>
            </a:r>
            <a:endParaRPr lang="en-IN" dirty="0">
              <a:solidFill>
                <a:schemeClr val="tx2"/>
              </a:solidFill>
              <a:latin typeface="Gill Sans Nova" panose="020B0602020104020203" pitchFamily="34" charset="0"/>
            </a:endParaRPr>
          </a:p>
          <a:p>
            <a:pPr marL="685800" lvl="3" indent="0">
              <a:spcBef>
                <a:spcPts val="300"/>
              </a:spcBef>
              <a:buNone/>
            </a:pPr>
            <a:r>
              <a:rPr lang="en-GB" dirty="0">
                <a:solidFill>
                  <a:schemeClr val="tx2"/>
                </a:solidFill>
                <a:latin typeface="Gill Sans Nova" panose="020B0602020104020203" pitchFamily="34" charset="0"/>
              </a:rPr>
              <a:t>b. strategies to validate historical tsunami sources, through the application of </a:t>
            </a:r>
            <a:r>
              <a:rPr lang="en-GB" dirty="0">
                <a:solidFill>
                  <a:srgbClr val="FFFF00"/>
                </a:solidFill>
                <a:latin typeface="Gill Sans Nova" panose="020B0602020104020203" pitchFamily="34" charset="0"/>
              </a:rPr>
              <a:t>paleotsunami techniques and historical seismology</a:t>
            </a:r>
            <a:r>
              <a:rPr lang="en-GB" dirty="0">
                <a:solidFill>
                  <a:schemeClr val="tx2"/>
                </a:solidFill>
                <a:latin typeface="Gill Sans Nova" panose="020B0602020104020203" pitchFamily="34" charset="0"/>
              </a:rPr>
              <a:t>;</a:t>
            </a:r>
            <a:endParaRPr lang="en-IN" dirty="0">
              <a:solidFill>
                <a:schemeClr val="tx2"/>
              </a:solidFill>
              <a:latin typeface="Gill Sans Nova" panose="020B0602020104020203" pitchFamily="34" charset="0"/>
            </a:endParaRPr>
          </a:p>
          <a:p>
            <a:pPr marL="571500" lvl="0" indent="-571500">
              <a:spcBef>
                <a:spcPts val="300"/>
              </a:spcBef>
              <a:buFont typeface="+mj-lt"/>
              <a:buAutoNum type="romanLcPeriod"/>
            </a:pPr>
            <a:r>
              <a:rPr lang="en-GB" sz="1600" dirty="0">
                <a:solidFill>
                  <a:schemeClr val="tx2"/>
                </a:solidFill>
                <a:latin typeface="Gill Sans Nova" panose="020B0602020104020203" pitchFamily="34" charset="0"/>
              </a:rPr>
              <a:t>Identify gaps in </a:t>
            </a:r>
            <a:r>
              <a:rPr lang="en-GB" sz="1600" dirty="0">
                <a:solidFill>
                  <a:srgbClr val="FFFF00"/>
                </a:solidFill>
                <a:latin typeface="Gill Sans Nova" panose="020B0602020104020203" pitchFamily="34" charset="0"/>
              </a:rPr>
              <a:t>tsunami detection, measurement, forecasting</a:t>
            </a:r>
            <a:r>
              <a:rPr lang="en-GB" sz="1600" dirty="0">
                <a:solidFill>
                  <a:schemeClr val="tx2"/>
                </a:solidFill>
                <a:latin typeface="Gill Sans Nova" panose="020B0602020104020203" pitchFamily="34" charset="0"/>
              </a:rPr>
              <a:t>, with a special emphasis on tsunamis generated close to populated coastlines;</a:t>
            </a:r>
            <a:endParaRPr lang="en-IN" sz="1600" dirty="0">
              <a:solidFill>
                <a:schemeClr val="tx2"/>
              </a:solidFill>
              <a:latin typeface="Gill Sans Nova" panose="020B0602020104020203" pitchFamily="34" charset="0"/>
            </a:endParaRPr>
          </a:p>
          <a:p>
            <a:pPr marL="571500" lvl="0" indent="-571500">
              <a:spcBef>
                <a:spcPts val="300"/>
              </a:spcBef>
              <a:buFont typeface="+mj-lt"/>
              <a:buAutoNum type="romanLcPeriod"/>
            </a:pPr>
            <a:r>
              <a:rPr lang="en-GB" sz="1600" dirty="0">
                <a:solidFill>
                  <a:schemeClr val="tx2"/>
                </a:solidFill>
                <a:latin typeface="Gill Sans Nova" panose="020B0602020104020203" pitchFamily="34" charset="0"/>
              </a:rPr>
              <a:t>Propose to </a:t>
            </a:r>
            <a:r>
              <a:rPr lang="en-GB" sz="1600" dirty="0">
                <a:solidFill>
                  <a:srgbClr val="FFFF00"/>
                </a:solidFill>
                <a:latin typeface="Gill Sans Nova" panose="020B0602020104020203" pitchFamily="34" charset="0"/>
              </a:rPr>
              <a:t>enhance sensing and analysis strategies</a:t>
            </a:r>
            <a:r>
              <a:rPr lang="en-GB" sz="1600" dirty="0">
                <a:solidFill>
                  <a:schemeClr val="tx2"/>
                </a:solidFill>
                <a:latin typeface="Gill Sans Nova" panose="020B0602020104020203" pitchFamily="34" charset="0"/>
              </a:rPr>
              <a:t> to enable the rapid characterization of tsunami sources through the combined use of land-based seismic and geodetic sensors, GNSS terminals, coastal sea level gauges, deep-ocean tsunameters, SMART repeaters on deep-ocean </a:t>
            </a:r>
            <a:r>
              <a:rPr lang="en-GB" sz="1600" dirty="0" err="1">
                <a:solidFill>
                  <a:schemeClr val="tx2"/>
                </a:solidFill>
                <a:latin typeface="Gill Sans Nova" panose="020B0602020104020203" pitchFamily="34" charset="0"/>
              </a:rPr>
              <a:t>fiber</a:t>
            </a:r>
            <a:r>
              <a:rPr lang="en-GB" sz="1600" dirty="0">
                <a:solidFill>
                  <a:schemeClr val="tx2"/>
                </a:solidFill>
                <a:latin typeface="Gill Sans Nova" panose="020B0602020104020203" pitchFamily="34" charset="0"/>
              </a:rPr>
              <a:t>-optic cables and satellite-based observations;</a:t>
            </a:r>
            <a:endParaRPr lang="en-IN" sz="1600" dirty="0">
              <a:solidFill>
                <a:schemeClr val="tx2"/>
              </a:solidFill>
              <a:latin typeface="Gill Sans Nova" panose="020B0602020104020203" pitchFamily="34" charset="0"/>
            </a:endParaRPr>
          </a:p>
          <a:p>
            <a:pPr marL="571500" lvl="0" indent="-571500">
              <a:spcBef>
                <a:spcPts val="300"/>
              </a:spcBef>
              <a:buFont typeface="+mj-lt"/>
              <a:buAutoNum type="romanLcPeriod"/>
            </a:pPr>
            <a:r>
              <a:rPr lang="en-GB" sz="1600" dirty="0">
                <a:solidFill>
                  <a:schemeClr val="tx2"/>
                </a:solidFill>
                <a:latin typeface="Gill Sans Nova" panose="020B0602020104020203" pitchFamily="34" charset="0"/>
              </a:rPr>
              <a:t>Propose a </a:t>
            </a:r>
            <a:r>
              <a:rPr lang="en-GB" sz="1600" dirty="0">
                <a:solidFill>
                  <a:srgbClr val="FFFF00"/>
                </a:solidFill>
                <a:latin typeface="Gill Sans Nova" panose="020B0602020104020203" pitchFamily="34" charset="0"/>
              </a:rPr>
              <a:t>roadmap for collaboration with the ITU/WMO/IOC SMART Joint Task Force </a:t>
            </a:r>
            <a:r>
              <a:rPr lang="en-GB" sz="1600" dirty="0">
                <a:solidFill>
                  <a:schemeClr val="tx2"/>
                </a:solidFill>
                <a:latin typeface="Gill Sans Nova" panose="020B0602020104020203" pitchFamily="34" charset="0"/>
              </a:rPr>
              <a:t>cable initiative to fully explore the feasibility of widespread deployment of scientific instrumentation on deep-ocean </a:t>
            </a:r>
            <a:r>
              <a:rPr lang="en-GB" sz="1600" dirty="0" err="1">
                <a:solidFill>
                  <a:schemeClr val="tx2"/>
                </a:solidFill>
                <a:latin typeface="Gill Sans Nova" panose="020B0602020104020203" pitchFamily="34" charset="0"/>
              </a:rPr>
              <a:t>fiber</a:t>
            </a:r>
            <a:r>
              <a:rPr lang="en-GB" sz="1600" dirty="0">
                <a:solidFill>
                  <a:schemeClr val="tx2"/>
                </a:solidFill>
                <a:latin typeface="Gill Sans Nova" panose="020B0602020104020203" pitchFamily="34" charset="0"/>
              </a:rPr>
              <a:t>-optic cables to improve capability to rapidly detect and characterize tsunami sources as well as propagating tsunami wave fields;</a:t>
            </a:r>
            <a:endParaRPr lang="en-IN" sz="1600" dirty="0">
              <a:solidFill>
                <a:schemeClr val="tx2"/>
              </a:solidFill>
              <a:latin typeface="Gill Sans Nova" panose="020B0602020104020203" pitchFamily="34" charset="0"/>
            </a:endParaRPr>
          </a:p>
          <a:p>
            <a:pPr marL="571500" lvl="0" indent="-571500">
              <a:spcBef>
                <a:spcPts val="300"/>
              </a:spcBef>
              <a:buFont typeface="+mj-lt"/>
              <a:buAutoNum type="romanLcPeriod"/>
            </a:pPr>
            <a:r>
              <a:rPr lang="en-GB" sz="1600" dirty="0">
                <a:solidFill>
                  <a:schemeClr val="tx2"/>
                </a:solidFill>
                <a:latin typeface="Gill Sans Nova" panose="020B0602020104020203" pitchFamily="34" charset="0"/>
              </a:rPr>
              <a:t>Consider and propose </a:t>
            </a:r>
            <a:r>
              <a:rPr lang="en-GB" sz="1600" dirty="0">
                <a:solidFill>
                  <a:srgbClr val="FFFF00"/>
                </a:solidFill>
                <a:latin typeface="Gill Sans Nova" panose="020B0602020104020203" pitchFamily="34" charset="0"/>
              </a:rPr>
              <a:t>strategies, programmes and content to enhance societal resilience</a:t>
            </a:r>
            <a:r>
              <a:rPr lang="en-GB" sz="1600" dirty="0">
                <a:solidFill>
                  <a:schemeClr val="tx2"/>
                </a:solidFill>
                <a:latin typeface="Gill Sans Nova" panose="020B0602020104020203" pitchFamily="34" charset="0"/>
              </a:rPr>
              <a:t> for tsunami and other ocean hazards;</a:t>
            </a:r>
            <a:endParaRPr lang="en-IN" sz="1600" dirty="0">
              <a:solidFill>
                <a:schemeClr val="tx2"/>
              </a:solidFill>
              <a:latin typeface="Gill Sans Nova" panose="020B0602020104020203" pitchFamily="34" charset="0"/>
            </a:endParaRPr>
          </a:p>
          <a:p>
            <a:pPr marL="1076325" lvl="1" indent="-342900">
              <a:spcBef>
                <a:spcPts val="300"/>
              </a:spcBef>
              <a:buFont typeface="+mj-lt"/>
              <a:buAutoNum type="alphaLcPeriod"/>
            </a:pPr>
            <a:r>
              <a:rPr lang="en-GB" sz="1600" dirty="0">
                <a:latin typeface="Gill Sans Nova" panose="020B0602020104020203" pitchFamily="34" charset="0"/>
              </a:rPr>
              <a:t>Build the framework needed to ensure the </a:t>
            </a:r>
            <a:r>
              <a:rPr lang="en-GB" sz="1600" dirty="0">
                <a:solidFill>
                  <a:srgbClr val="FFFF00"/>
                </a:solidFill>
                <a:latin typeface="Gill Sans Nova" panose="020B0602020104020203" pitchFamily="34" charset="0"/>
              </a:rPr>
              <a:t>training</a:t>
            </a:r>
            <a:r>
              <a:rPr lang="en-GB" sz="1600" dirty="0">
                <a:latin typeface="Gill Sans Nova" panose="020B0602020104020203" pitchFamily="34" charset="0"/>
              </a:rPr>
              <a:t> and development of the next generation of technical-scientific expertise,</a:t>
            </a:r>
            <a:endParaRPr lang="en-IN" sz="1600" dirty="0">
              <a:latin typeface="Gill Sans Nova" panose="020B0602020104020203" pitchFamily="34" charset="0"/>
            </a:endParaRPr>
          </a:p>
          <a:p>
            <a:pPr marL="1076325" lvl="1" indent="-342900">
              <a:spcBef>
                <a:spcPts val="300"/>
              </a:spcBef>
              <a:buFont typeface="+mj-lt"/>
              <a:buAutoNum type="alphaLcPeriod"/>
            </a:pPr>
            <a:r>
              <a:rPr lang="en-GB" sz="1600" dirty="0">
                <a:latin typeface="Gill Sans Nova" panose="020B0602020104020203" pitchFamily="34" charset="0"/>
              </a:rPr>
              <a:t>Identify strategies that allow to </a:t>
            </a:r>
            <a:r>
              <a:rPr lang="en-GB" sz="1600" dirty="0">
                <a:solidFill>
                  <a:srgbClr val="FFFF00"/>
                </a:solidFill>
                <a:latin typeface="Gill Sans Nova" panose="020B0602020104020203" pitchFamily="34" charset="0"/>
              </a:rPr>
              <a:t>characterize structural and social vulnerability</a:t>
            </a:r>
            <a:r>
              <a:rPr lang="en-GB" sz="1600" dirty="0">
                <a:latin typeface="Gill Sans Nova" panose="020B0602020104020203" pitchFamily="34" charset="0"/>
              </a:rPr>
              <a:t> in tsunami hazard zones</a:t>
            </a:r>
            <a:r>
              <a:rPr lang="en-IN" sz="1600" dirty="0">
                <a:latin typeface="Gill Sans Nova" panose="020B0602020104020203" pitchFamily="34" charset="0"/>
              </a:rPr>
              <a:t>	</a:t>
            </a:r>
          </a:p>
          <a:p>
            <a:pPr marL="1076325" lvl="1" indent="-342900">
              <a:spcBef>
                <a:spcPts val="300"/>
              </a:spcBef>
              <a:buFont typeface="+mj-lt"/>
              <a:buAutoNum type="alphaLcPeriod"/>
            </a:pPr>
            <a:r>
              <a:rPr lang="en-GB" sz="1600" dirty="0">
                <a:latin typeface="Gill Sans Nova" panose="020B0602020104020203" pitchFamily="34" charset="0"/>
              </a:rPr>
              <a:t>Propose strategies for </a:t>
            </a:r>
            <a:r>
              <a:rPr lang="en-GB" sz="1600" dirty="0">
                <a:solidFill>
                  <a:srgbClr val="FFFF00"/>
                </a:solidFill>
                <a:latin typeface="Gill Sans Nova" panose="020B0602020104020203" pitchFamily="34" charset="0"/>
              </a:rPr>
              <a:t>promoting implementation of community preparedness initiatives </a:t>
            </a:r>
            <a:r>
              <a:rPr lang="en-GB" sz="1600" dirty="0">
                <a:latin typeface="Gill Sans Nova" panose="020B0602020104020203" pitchFamily="34" charset="0"/>
              </a:rPr>
              <a:t>such as IOC Tsunami Ready to ensure 100 % at risk communities are prepared &amp; resilient to tsunamis by 2030</a:t>
            </a:r>
            <a:endParaRPr lang="en-IN" sz="1600" dirty="0">
              <a:latin typeface="Gill Sans Nova" panose="020B0602020104020203" pitchFamily="34" charset="0"/>
            </a:endParaRPr>
          </a:p>
          <a:p>
            <a:pPr marL="571500" lvl="0" indent="-571500">
              <a:spcBef>
                <a:spcPts val="300"/>
              </a:spcBef>
              <a:buFont typeface="+mj-lt"/>
              <a:buAutoNum type="romanLcPeriod"/>
            </a:pPr>
            <a:r>
              <a:rPr lang="en-GB" sz="1600" dirty="0">
                <a:solidFill>
                  <a:schemeClr val="tx2"/>
                </a:solidFill>
                <a:latin typeface="Gill Sans Nova" panose="020B0602020104020203" pitchFamily="34" charset="0"/>
              </a:rPr>
              <a:t>Overview the </a:t>
            </a:r>
            <a:r>
              <a:rPr lang="en-GB" sz="1600" dirty="0">
                <a:solidFill>
                  <a:srgbClr val="FFFF00"/>
                </a:solidFill>
                <a:latin typeface="Gill Sans Nova" panose="020B0602020104020203" pitchFamily="34" charset="0"/>
              </a:rPr>
              <a:t>consolidation of inputs </a:t>
            </a:r>
            <a:r>
              <a:rPr lang="en-GB" sz="1600" dirty="0">
                <a:solidFill>
                  <a:schemeClr val="tx2"/>
                </a:solidFill>
                <a:latin typeface="Gill Sans Nova" panose="020B0602020104020203" pitchFamily="34" charset="0"/>
              </a:rPr>
              <a:t>received to IOC </a:t>
            </a:r>
            <a:r>
              <a:rPr lang="en-GB" sz="1600" dirty="0">
                <a:solidFill>
                  <a:schemeClr val="tx2"/>
                </a:solidFill>
                <a:latin typeface="Gill Sans Nova" panose="020B0602020104020203" pitchFamily="34" charset="0"/>
                <a:hlinkClick r:id="rId2">
                  <a:extLst>
                    <a:ext uri="{A12FA001-AC4F-418D-AE19-62706E023703}">
                      <ahyp:hlinkClr xmlns:ahyp="http://schemas.microsoft.com/office/drawing/2018/hyperlinkcolor" val="tx"/>
                    </a:ext>
                  </a:extLst>
                </a:hlinkClick>
              </a:rPr>
              <a:t>Circular Letter 2825 </a:t>
            </a:r>
            <a:r>
              <a:rPr lang="en-GB" sz="1600" dirty="0">
                <a:solidFill>
                  <a:schemeClr val="tx2"/>
                </a:solidFill>
                <a:latin typeface="Gill Sans Nova" panose="020B0602020104020203" pitchFamily="34" charset="0"/>
              </a:rPr>
              <a:t>on Inventory of actions being considered under the United Nations Decade of Ocean Science for Sustainable Development (2021–2030) in the field of Tsunamis and Other Sea-Level Related Hazards warning and mitigation;</a:t>
            </a:r>
            <a:endParaRPr lang="en-IN" sz="1600" dirty="0">
              <a:solidFill>
                <a:schemeClr val="tx2"/>
              </a:solidFill>
              <a:latin typeface="Gill Sans Nova" panose="020B0602020104020203" pitchFamily="34" charset="0"/>
            </a:endParaRPr>
          </a:p>
          <a:p>
            <a:pPr marL="571500" indent="-571500">
              <a:spcBef>
                <a:spcPts val="300"/>
              </a:spcBef>
              <a:buFont typeface="+mj-lt"/>
              <a:buAutoNum type="romanLcPeriod"/>
            </a:pPr>
            <a:r>
              <a:rPr lang="en-GB" sz="1600" dirty="0">
                <a:solidFill>
                  <a:schemeClr val="tx2"/>
                </a:solidFill>
                <a:latin typeface="Gill Sans Nova" panose="020B0602020104020203" pitchFamily="34" charset="0"/>
              </a:rPr>
              <a:t>Submit a </a:t>
            </a:r>
            <a:r>
              <a:rPr lang="en-GB" sz="1600" dirty="0">
                <a:solidFill>
                  <a:srgbClr val="FFFF00"/>
                </a:solidFill>
                <a:latin typeface="Gill Sans Nova" panose="020B0602020104020203" pitchFamily="34" charset="0"/>
              </a:rPr>
              <a:t>Draft 10-Year Research, Development and Implementation Plan for endorsement by the TOWS-WG at its </a:t>
            </a:r>
            <a:r>
              <a:rPr lang="en-GB" sz="1600" u="sng" dirty="0">
                <a:solidFill>
                  <a:srgbClr val="FFFF00"/>
                </a:solidFill>
                <a:latin typeface="Gill Sans Nova" panose="020B0602020104020203" pitchFamily="34" charset="0"/>
              </a:rPr>
              <a:t>16th</a:t>
            </a:r>
            <a:r>
              <a:rPr lang="en-GB" sz="1600" dirty="0">
                <a:solidFill>
                  <a:srgbClr val="FFFF00"/>
                </a:solidFill>
                <a:latin typeface="Gill Sans Nova" panose="020B0602020104020203" pitchFamily="34" charset="0"/>
              </a:rPr>
              <a:t> meeting</a:t>
            </a:r>
            <a:r>
              <a:rPr lang="en-GB" sz="1600" dirty="0">
                <a:solidFill>
                  <a:srgbClr val="FF0000"/>
                </a:solidFill>
                <a:latin typeface="Gill Sans Nova" panose="020B0602020104020203" pitchFamily="34" charset="0"/>
              </a:rPr>
              <a:t>. </a:t>
            </a:r>
            <a:endParaRPr lang="en-US" sz="1600" dirty="0">
              <a:solidFill>
                <a:srgbClr val="FF0000"/>
              </a:solidFill>
              <a:latin typeface="Gill Sans Nova" panose="020B0602020104020203" pitchFamily="34" charset="0"/>
            </a:endParaRPr>
          </a:p>
        </p:txBody>
      </p:sp>
    </p:spTree>
    <p:extLst>
      <p:ext uri="{BB962C8B-B14F-4D97-AF65-F5344CB8AC3E}">
        <p14:creationId xmlns:p14="http://schemas.microsoft.com/office/powerpoint/2010/main" val="2238160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2DD59A5B-DB70-5ABB-75D8-5DEA2779B01B}"/>
              </a:ext>
            </a:extLst>
          </p:cNvPr>
          <p:cNvSpPr txBox="1"/>
          <p:nvPr/>
        </p:nvSpPr>
        <p:spPr>
          <a:xfrm>
            <a:off x="656843" y="769161"/>
            <a:ext cx="10952037" cy="276999"/>
          </a:xfrm>
          <a:prstGeom prst="rect">
            <a:avLst/>
          </a:prstGeom>
          <a:noFill/>
        </p:spPr>
        <p:txBody>
          <a:bodyPr wrap="none" rtlCol="0">
            <a:spAutoFit/>
          </a:bodyPr>
          <a:lstStyle/>
          <a:p>
            <a:pPr algn="ctr" defTabSz="914217"/>
            <a:r>
              <a:rPr lang="en-US" sz="1200" b="1" spc="150" dirty="0">
                <a:solidFill>
                  <a:srgbClr val="002060"/>
                </a:solidFill>
                <a:latin typeface="Gill Sans Nova" panose="020B0602020104020203" pitchFamily="34" charset="0"/>
                <a:cs typeface="72 Black" panose="020B0A04030603020204" pitchFamily="34" charset="0"/>
              </a:rPr>
              <a:t>Goal</a:t>
            </a:r>
            <a:r>
              <a:rPr lang="en-US" sz="1200" b="1" spc="150" dirty="0">
                <a:solidFill>
                  <a:srgbClr val="000000">
                    <a:lumMod val="75000"/>
                  </a:srgbClr>
                </a:solidFill>
                <a:latin typeface="Gill Sans Nova" panose="020B0602020104020203" pitchFamily="34" charset="0"/>
                <a:cs typeface="Poppins Light" pitchFamily="2" charset="77"/>
              </a:rPr>
              <a:t>=Draft a 10-Year Research, Development and Implementation Plan for the Ocean Decade Tsunami Programme</a:t>
            </a:r>
          </a:p>
        </p:txBody>
      </p:sp>
      <p:sp>
        <p:nvSpPr>
          <p:cNvPr id="98" name="Freeform 144">
            <a:extLst>
              <a:ext uri="{FF2B5EF4-FFF2-40B4-BE49-F238E27FC236}">
                <a16:creationId xmlns:a16="http://schemas.microsoft.com/office/drawing/2014/main" id="{A361BD9A-330D-D689-8F67-0C5353163AD3}"/>
              </a:ext>
            </a:extLst>
          </p:cNvPr>
          <p:cNvSpPr>
            <a:spLocks noChangeArrowheads="1"/>
          </p:cNvSpPr>
          <p:nvPr/>
        </p:nvSpPr>
        <p:spPr bwMode="auto">
          <a:xfrm>
            <a:off x="784346" y="2017136"/>
            <a:ext cx="10414791" cy="38456"/>
          </a:xfrm>
          <a:custGeom>
            <a:avLst/>
            <a:gdLst>
              <a:gd name="T0" fmla="*/ 17151 w 17152"/>
              <a:gd name="T1" fmla="*/ 61 h 62"/>
              <a:gd name="T2" fmla="*/ 0 w 17152"/>
              <a:gd name="T3" fmla="*/ 61 h 62"/>
              <a:gd name="T4" fmla="*/ 0 w 17152"/>
              <a:gd name="T5" fmla="*/ 0 h 62"/>
              <a:gd name="T6" fmla="*/ 17151 w 17152"/>
              <a:gd name="T7" fmla="*/ 0 h 62"/>
              <a:gd name="T8" fmla="*/ 17151 w 17152"/>
              <a:gd name="T9" fmla="*/ 61 h 62"/>
            </a:gdLst>
            <a:ahLst/>
            <a:cxnLst>
              <a:cxn ang="0">
                <a:pos x="T0" y="T1"/>
              </a:cxn>
              <a:cxn ang="0">
                <a:pos x="T2" y="T3"/>
              </a:cxn>
              <a:cxn ang="0">
                <a:pos x="T4" y="T5"/>
              </a:cxn>
              <a:cxn ang="0">
                <a:pos x="T6" y="T7"/>
              </a:cxn>
              <a:cxn ang="0">
                <a:pos x="T8" y="T9"/>
              </a:cxn>
            </a:cxnLst>
            <a:rect l="0" t="0" r="r" b="b"/>
            <a:pathLst>
              <a:path w="17152" h="62">
                <a:moveTo>
                  <a:pt x="17151" y="61"/>
                </a:moveTo>
                <a:lnTo>
                  <a:pt x="0" y="61"/>
                </a:lnTo>
                <a:lnTo>
                  <a:pt x="0" y="0"/>
                </a:lnTo>
                <a:lnTo>
                  <a:pt x="17151" y="0"/>
                </a:lnTo>
                <a:lnTo>
                  <a:pt x="17151" y="61"/>
                </a:lnTo>
              </a:path>
            </a:pathLst>
          </a:custGeom>
          <a:solidFill>
            <a:schemeClr val="tx1">
              <a:lumMod val="20000"/>
              <a:lumOff val="80000"/>
            </a:schemeClr>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99" name="Freeform 226">
            <a:extLst>
              <a:ext uri="{FF2B5EF4-FFF2-40B4-BE49-F238E27FC236}">
                <a16:creationId xmlns:a16="http://schemas.microsoft.com/office/drawing/2014/main" id="{FBE0134F-29D9-4E90-E3E1-2B4C008FBE06}"/>
              </a:ext>
            </a:extLst>
          </p:cNvPr>
          <p:cNvSpPr>
            <a:spLocks noChangeArrowheads="1"/>
          </p:cNvSpPr>
          <p:nvPr/>
        </p:nvSpPr>
        <p:spPr bwMode="auto">
          <a:xfrm>
            <a:off x="7708060" y="2889826"/>
            <a:ext cx="1745039" cy="3455464"/>
          </a:xfrm>
          <a:custGeom>
            <a:avLst/>
            <a:gdLst>
              <a:gd name="T0" fmla="*/ 1665 w 2860"/>
              <a:gd name="T1" fmla="*/ 0 h 4949"/>
              <a:gd name="T2" fmla="*/ 1429 w 2860"/>
              <a:gd name="T3" fmla="*/ 247 h 4949"/>
              <a:gd name="T4" fmla="*/ 1194 w 2860"/>
              <a:gd name="T5" fmla="*/ 0 h 4949"/>
              <a:gd name="T6" fmla="*/ 0 w 2860"/>
              <a:gd name="T7" fmla="*/ 0 h 4949"/>
              <a:gd name="T8" fmla="*/ 0 w 2860"/>
              <a:gd name="T9" fmla="*/ 4948 h 4949"/>
              <a:gd name="T10" fmla="*/ 2859 w 2860"/>
              <a:gd name="T11" fmla="*/ 4948 h 4949"/>
              <a:gd name="T12" fmla="*/ 2859 w 2860"/>
              <a:gd name="T13" fmla="*/ 0 h 4949"/>
              <a:gd name="T14" fmla="*/ 1665 w 2860"/>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0" h="4949">
                <a:moveTo>
                  <a:pt x="1665" y="0"/>
                </a:moveTo>
                <a:lnTo>
                  <a:pt x="1429" y="247"/>
                </a:lnTo>
                <a:lnTo>
                  <a:pt x="1194" y="0"/>
                </a:lnTo>
                <a:lnTo>
                  <a:pt x="0" y="0"/>
                </a:lnTo>
                <a:lnTo>
                  <a:pt x="0" y="4948"/>
                </a:lnTo>
                <a:lnTo>
                  <a:pt x="2859" y="4948"/>
                </a:lnTo>
                <a:lnTo>
                  <a:pt x="2859" y="0"/>
                </a:lnTo>
                <a:lnTo>
                  <a:pt x="1665" y="0"/>
                </a:lnTo>
              </a:path>
            </a:pathLst>
          </a:custGeom>
          <a:solidFill>
            <a:schemeClr val="accent5"/>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100" name="Freeform 540">
            <a:extLst>
              <a:ext uri="{FF2B5EF4-FFF2-40B4-BE49-F238E27FC236}">
                <a16:creationId xmlns:a16="http://schemas.microsoft.com/office/drawing/2014/main" id="{9D6AB23B-E457-1EF8-A09B-60698145EA26}"/>
              </a:ext>
            </a:extLst>
          </p:cNvPr>
          <p:cNvSpPr>
            <a:spLocks noChangeArrowheads="1"/>
          </p:cNvSpPr>
          <p:nvPr/>
        </p:nvSpPr>
        <p:spPr bwMode="auto">
          <a:xfrm>
            <a:off x="1595137" y="1910551"/>
            <a:ext cx="211373" cy="223574"/>
          </a:xfrm>
          <a:custGeom>
            <a:avLst/>
            <a:gdLst>
              <a:gd name="T0" fmla="*/ 198 w 199"/>
              <a:gd name="T1" fmla="*/ 99 h 199"/>
              <a:gd name="T2" fmla="*/ 198 w 199"/>
              <a:gd name="T3" fmla="*/ 99 h 199"/>
              <a:gd name="T4" fmla="*/ 99 w 199"/>
              <a:gd name="T5" fmla="*/ 198 h 199"/>
              <a:gd name="T6" fmla="*/ 99 w 199"/>
              <a:gd name="T7" fmla="*/ 198 h 199"/>
              <a:gd name="T8" fmla="*/ 0 w 199"/>
              <a:gd name="T9" fmla="*/ 99 h 199"/>
              <a:gd name="T10" fmla="*/ 0 w 199"/>
              <a:gd name="T11" fmla="*/ 99 h 199"/>
              <a:gd name="T12" fmla="*/ 99 w 199"/>
              <a:gd name="T13" fmla="*/ 0 h 199"/>
              <a:gd name="T14" fmla="*/ 99 w 199"/>
              <a:gd name="T15" fmla="*/ 0 h 199"/>
              <a:gd name="T16" fmla="*/ 198 w 199"/>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198" y="99"/>
                </a:moveTo>
                <a:lnTo>
                  <a:pt x="198" y="99"/>
                </a:lnTo>
                <a:cubicBezTo>
                  <a:pt x="198" y="154"/>
                  <a:pt x="154" y="198"/>
                  <a:pt x="99" y="198"/>
                </a:cubicBezTo>
                <a:lnTo>
                  <a:pt x="99" y="198"/>
                </a:lnTo>
                <a:cubicBezTo>
                  <a:pt x="45" y="198"/>
                  <a:pt x="0" y="154"/>
                  <a:pt x="0" y="99"/>
                </a:cubicBezTo>
                <a:lnTo>
                  <a:pt x="0" y="99"/>
                </a:lnTo>
                <a:cubicBezTo>
                  <a:pt x="0" y="45"/>
                  <a:pt x="45" y="0"/>
                  <a:pt x="99" y="0"/>
                </a:cubicBezTo>
                <a:lnTo>
                  <a:pt x="99" y="0"/>
                </a:lnTo>
                <a:cubicBezTo>
                  <a:pt x="154" y="0"/>
                  <a:pt x="198" y="45"/>
                  <a:pt x="198" y="99"/>
                </a:cubicBezTo>
              </a:path>
            </a:pathLst>
          </a:custGeom>
          <a:solidFill>
            <a:schemeClr val="accent1"/>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101" name="Freeform 541">
            <a:extLst>
              <a:ext uri="{FF2B5EF4-FFF2-40B4-BE49-F238E27FC236}">
                <a16:creationId xmlns:a16="http://schemas.microsoft.com/office/drawing/2014/main" id="{D7CDA538-3327-1761-F691-0BF6D50FDEA3}"/>
              </a:ext>
            </a:extLst>
          </p:cNvPr>
          <p:cNvSpPr>
            <a:spLocks noChangeArrowheads="1"/>
          </p:cNvSpPr>
          <p:nvPr/>
        </p:nvSpPr>
        <p:spPr bwMode="auto">
          <a:xfrm>
            <a:off x="3285476" y="1946165"/>
            <a:ext cx="211376" cy="223574"/>
          </a:xfrm>
          <a:custGeom>
            <a:avLst/>
            <a:gdLst>
              <a:gd name="T0" fmla="*/ 198 w 199"/>
              <a:gd name="T1" fmla="*/ 99 h 199"/>
              <a:gd name="T2" fmla="*/ 198 w 199"/>
              <a:gd name="T3" fmla="*/ 99 h 199"/>
              <a:gd name="T4" fmla="*/ 99 w 199"/>
              <a:gd name="T5" fmla="*/ 198 h 199"/>
              <a:gd name="T6" fmla="*/ 99 w 199"/>
              <a:gd name="T7" fmla="*/ 198 h 199"/>
              <a:gd name="T8" fmla="*/ 0 w 199"/>
              <a:gd name="T9" fmla="*/ 99 h 199"/>
              <a:gd name="T10" fmla="*/ 0 w 199"/>
              <a:gd name="T11" fmla="*/ 99 h 199"/>
              <a:gd name="T12" fmla="*/ 99 w 199"/>
              <a:gd name="T13" fmla="*/ 0 h 199"/>
              <a:gd name="T14" fmla="*/ 99 w 199"/>
              <a:gd name="T15" fmla="*/ 0 h 199"/>
              <a:gd name="T16" fmla="*/ 198 w 199"/>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198" y="99"/>
                </a:moveTo>
                <a:lnTo>
                  <a:pt x="198" y="99"/>
                </a:lnTo>
                <a:cubicBezTo>
                  <a:pt x="198" y="154"/>
                  <a:pt x="154" y="198"/>
                  <a:pt x="99" y="198"/>
                </a:cubicBezTo>
                <a:lnTo>
                  <a:pt x="99" y="198"/>
                </a:lnTo>
                <a:cubicBezTo>
                  <a:pt x="44" y="198"/>
                  <a:pt x="0" y="154"/>
                  <a:pt x="0" y="99"/>
                </a:cubicBezTo>
                <a:lnTo>
                  <a:pt x="0" y="99"/>
                </a:lnTo>
                <a:cubicBezTo>
                  <a:pt x="0" y="45"/>
                  <a:pt x="44" y="0"/>
                  <a:pt x="99" y="0"/>
                </a:cubicBezTo>
                <a:lnTo>
                  <a:pt x="99" y="0"/>
                </a:lnTo>
                <a:cubicBezTo>
                  <a:pt x="154" y="0"/>
                  <a:pt x="198" y="45"/>
                  <a:pt x="198" y="99"/>
                </a:cubicBezTo>
              </a:path>
            </a:pathLst>
          </a:custGeom>
          <a:solidFill>
            <a:schemeClr val="accent2"/>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102" name="Freeform 542">
            <a:extLst>
              <a:ext uri="{FF2B5EF4-FFF2-40B4-BE49-F238E27FC236}">
                <a16:creationId xmlns:a16="http://schemas.microsoft.com/office/drawing/2014/main" id="{6F4A6EF3-F910-A4BE-7AB9-994EC70A70E7}"/>
              </a:ext>
            </a:extLst>
          </p:cNvPr>
          <p:cNvSpPr>
            <a:spLocks noChangeArrowheads="1"/>
          </p:cNvSpPr>
          <p:nvPr/>
        </p:nvSpPr>
        <p:spPr bwMode="auto">
          <a:xfrm>
            <a:off x="5144303" y="1945990"/>
            <a:ext cx="211376" cy="223574"/>
          </a:xfrm>
          <a:custGeom>
            <a:avLst/>
            <a:gdLst>
              <a:gd name="T0" fmla="*/ 197 w 198"/>
              <a:gd name="T1" fmla="*/ 99 h 199"/>
              <a:gd name="T2" fmla="*/ 197 w 198"/>
              <a:gd name="T3" fmla="*/ 99 h 199"/>
              <a:gd name="T4" fmla="*/ 99 w 198"/>
              <a:gd name="T5" fmla="*/ 198 h 199"/>
              <a:gd name="T6" fmla="*/ 99 w 198"/>
              <a:gd name="T7" fmla="*/ 198 h 199"/>
              <a:gd name="T8" fmla="*/ 0 w 198"/>
              <a:gd name="T9" fmla="*/ 99 h 199"/>
              <a:gd name="T10" fmla="*/ 0 w 198"/>
              <a:gd name="T11" fmla="*/ 99 h 199"/>
              <a:gd name="T12" fmla="*/ 99 w 198"/>
              <a:gd name="T13" fmla="*/ 0 h 199"/>
              <a:gd name="T14" fmla="*/ 99 w 198"/>
              <a:gd name="T15" fmla="*/ 0 h 199"/>
              <a:gd name="T16" fmla="*/ 197 w 198"/>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199">
                <a:moveTo>
                  <a:pt x="197" y="99"/>
                </a:moveTo>
                <a:lnTo>
                  <a:pt x="197" y="99"/>
                </a:lnTo>
                <a:cubicBezTo>
                  <a:pt x="197" y="154"/>
                  <a:pt x="153" y="198"/>
                  <a:pt x="99" y="198"/>
                </a:cubicBezTo>
                <a:lnTo>
                  <a:pt x="99" y="198"/>
                </a:lnTo>
                <a:cubicBezTo>
                  <a:pt x="44" y="198"/>
                  <a:pt x="0" y="154"/>
                  <a:pt x="0" y="99"/>
                </a:cubicBezTo>
                <a:lnTo>
                  <a:pt x="0" y="99"/>
                </a:lnTo>
                <a:cubicBezTo>
                  <a:pt x="0" y="45"/>
                  <a:pt x="44" y="0"/>
                  <a:pt x="99" y="0"/>
                </a:cubicBezTo>
                <a:lnTo>
                  <a:pt x="99" y="0"/>
                </a:lnTo>
                <a:cubicBezTo>
                  <a:pt x="153" y="0"/>
                  <a:pt x="197" y="45"/>
                  <a:pt x="197" y="99"/>
                </a:cubicBezTo>
              </a:path>
            </a:pathLst>
          </a:custGeom>
          <a:solidFill>
            <a:schemeClr val="accent3"/>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103" name="Freeform 543">
            <a:extLst>
              <a:ext uri="{FF2B5EF4-FFF2-40B4-BE49-F238E27FC236}">
                <a16:creationId xmlns:a16="http://schemas.microsoft.com/office/drawing/2014/main" id="{F3BB8E2C-CE1E-EA5B-DEC5-F4489102225D}"/>
              </a:ext>
            </a:extLst>
          </p:cNvPr>
          <p:cNvSpPr>
            <a:spLocks noChangeArrowheads="1"/>
          </p:cNvSpPr>
          <p:nvPr/>
        </p:nvSpPr>
        <p:spPr bwMode="auto">
          <a:xfrm>
            <a:off x="6730634" y="1913192"/>
            <a:ext cx="211376" cy="223258"/>
          </a:xfrm>
          <a:custGeom>
            <a:avLst/>
            <a:gdLst>
              <a:gd name="T0" fmla="*/ 197 w 198"/>
              <a:gd name="T1" fmla="*/ 99 h 199"/>
              <a:gd name="T2" fmla="*/ 197 w 198"/>
              <a:gd name="T3" fmla="*/ 99 h 199"/>
              <a:gd name="T4" fmla="*/ 98 w 198"/>
              <a:gd name="T5" fmla="*/ 198 h 199"/>
              <a:gd name="T6" fmla="*/ 98 w 198"/>
              <a:gd name="T7" fmla="*/ 198 h 199"/>
              <a:gd name="T8" fmla="*/ 0 w 198"/>
              <a:gd name="T9" fmla="*/ 99 h 199"/>
              <a:gd name="T10" fmla="*/ 0 w 198"/>
              <a:gd name="T11" fmla="*/ 99 h 199"/>
              <a:gd name="T12" fmla="*/ 98 w 198"/>
              <a:gd name="T13" fmla="*/ 0 h 199"/>
              <a:gd name="T14" fmla="*/ 98 w 198"/>
              <a:gd name="T15" fmla="*/ 0 h 199"/>
              <a:gd name="T16" fmla="*/ 197 w 198"/>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199">
                <a:moveTo>
                  <a:pt x="197" y="99"/>
                </a:moveTo>
                <a:lnTo>
                  <a:pt x="197" y="99"/>
                </a:lnTo>
                <a:cubicBezTo>
                  <a:pt x="197" y="154"/>
                  <a:pt x="153" y="198"/>
                  <a:pt x="98" y="198"/>
                </a:cubicBezTo>
                <a:lnTo>
                  <a:pt x="98" y="198"/>
                </a:lnTo>
                <a:cubicBezTo>
                  <a:pt x="44" y="198"/>
                  <a:pt x="0" y="154"/>
                  <a:pt x="0" y="99"/>
                </a:cubicBezTo>
                <a:lnTo>
                  <a:pt x="0" y="99"/>
                </a:lnTo>
                <a:cubicBezTo>
                  <a:pt x="0" y="45"/>
                  <a:pt x="44" y="0"/>
                  <a:pt x="98" y="0"/>
                </a:cubicBezTo>
                <a:lnTo>
                  <a:pt x="98" y="0"/>
                </a:lnTo>
                <a:cubicBezTo>
                  <a:pt x="153" y="0"/>
                  <a:pt x="197" y="45"/>
                  <a:pt x="197" y="99"/>
                </a:cubicBezTo>
              </a:path>
            </a:pathLst>
          </a:custGeom>
          <a:solidFill>
            <a:schemeClr val="accent4"/>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104" name="Freeform 544">
            <a:extLst>
              <a:ext uri="{FF2B5EF4-FFF2-40B4-BE49-F238E27FC236}">
                <a16:creationId xmlns:a16="http://schemas.microsoft.com/office/drawing/2014/main" id="{6C66A16F-A61B-FB15-B63B-83F7371D1DD4}"/>
              </a:ext>
            </a:extLst>
          </p:cNvPr>
          <p:cNvSpPr>
            <a:spLocks noChangeArrowheads="1"/>
          </p:cNvSpPr>
          <p:nvPr/>
        </p:nvSpPr>
        <p:spPr bwMode="auto">
          <a:xfrm>
            <a:off x="8496351" y="1918316"/>
            <a:ext cx="211376" cy="223574"/>
          </a:xfrm>
          <a:custGeom>
            <a:avLst/>
            <a:gdLst>
              <a:gd name="T0" fmla="*/ 198 w 199"/>
              <a:gd name="T1" fmla="*/ 99 h 199"/>
              <a:gd name="T2" fmla="*/ 198 w 199"/>
              <a:gd name="T3" fmla="*/ 99 h 199"/>
              <a:gd name="T4" fmla="*/ 99 w 199"/>
              <a:gd name="T5" fmla="*/ 198 h 199"/>
              <a:gd name="T6" fmla="*/ 99 w 199"/>
              <a:gd name="T7" fmla="*/ 198 h 199"/>
              <a:gd name="T8" fmla="*/ 0 w 199"/>
              <a:gd name="T9" fmla="*/ 99 h 199"/>
              <a:gd name="T10" fmla="*/ 0 w 199"/>
              <a:gd name="T11" fmla="*/ 99 h 199"/>
              <a:gd name="T12" fmla="*/ 99 w 199"/>
              <a:gd name="T13" fmla="*/ 0 h 199"/>
              <a:gd name="T14" fmla="*/ 99 w 199"/>
              <a:gd name="T15" fmla="*/ 0 h 199"/>
              <a:gd name="T16" fmla="*/ 198 w 199"/>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198" y="99"/>
                </a:moveTo>
                <a:lnTo>
                  <a:pt x="198" y="99"/>
                </a:lnTo>
                <a:cubicBezTo>
                  <a:pt x="198" y="154"/>
                  <a:pt x="154" y="198"/>
                  <a:pt x="99" y="198"/>
                </a:cubicBezTo>
                <a:lnTo>
                  <a:pt x="99" y="198"/>
                </a:lnTo>
                <a:cubicBezTo>
                  <a:pt x="44" y="198"/>
                  <a:pt x="0" y="154"/>
                  <a:pt x="0" y="99"/>
                </a:cubicBezTo>
                <a:lnTo>
                  <a:pt x="0" y="99"/>
                </a:lnTo>
                <a:cubicBezTo>
                  <a:pt x="0" y="45"/>
                  <a:pt x="44" y="0"/>
                  <a:pt x="99" y="0"/>
                </a:cubicBezTo>
                <a:lnTo>
                  <a:pt x="99" y="0"/>
                </a:lnTo>
                <a:cubicBezTo>
                  <a:pt x="154" y="0"/>
                  <a:pt x="198" y="45"/>
                  <a:pt x="198" y="99"/>
                </a:cubicBezTo>
              </a:path>
            </a:pathLst>
          </a:custGeom>
          <a:solidFill>
            <a:schemeClr val="accent5"/>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105" name="Freeform 544">
            <a:extLst>
              <a:ext uri="{FF2B5EF4-FFF2-40B4-BE49-F238E27FC236}">
                <a16:creationId xmlns:a16="http://schemas.microsoft.com/office/drawing/2014/main" id="{D40CD9E5-DCC7-3FE3-466B-54E50A4E95D8}"/>
              </a:ext>
            </a:extLst>
          </p:cNvPr>
          <p:cNvSpPr>
            <a:spLocks noChangeArrowheads="1"/>
          </p:cNvSpPr>
          <p:nvPr/>
        </p:nvSpPr>
        <p:spPr bwMode="auto">
          <a:xfrm>
            <a:off x="10314424" y="1945848"/>
            <a:ext cx="211376" cy="223574"/>
          </a:xfrm>
          <a:custGeom>
            <a:avLst/>
            <a:gdLst>
              <a:gd name="T0" fmla="*/ 198 w 199"/>
              <a:gd name="T1" fmla="*/ 99 h 199"/>
              <a:gd name="T2" fmla="*/ 198 w 199"/>
              <a:gd name="T3" fmla="*/ 99 h 199"/>
              <a:gd name="T4" fmla="*/ 99 w 199"/>
              <a:gd name="T5" fmla="*/ 198 h 199"/>
              <a:gd name="T6" fmla="*/ 99 w 199"/>
              <a:gd name="T7" fmla="*/ 198 h 199"/>
              <a:gd name="T8" fmla="*/ 0 w 199"/>
              <a:gd name="T9" fmla="*/ 99 h 199"/>
              <a:gd name="T10" fmla="*/ 0 w 199"/>
              <a:gd name="T11" fmla="*/ 99 h 199"/>
              <a:gd name="T12" fmla="*/ 99 w 199"/>
              <a:gd name="T13" fmla="*/ 0 h 199"/>
              <a:gd name="T14" fmla="*/ 99 w 199"/>
              <a:gd name="T15" fmla="*/ 0 h 199"/>
              <a:gd name="T16" fmla="*/ 198 w 199"/>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198" y="99"/>
                </a:moveTo>
                <a:lnTo>
                  <a:pt x="198" y="99"/>
                </a:lnTo>
                <a:cubicBezTo>
                  <a:pt x="198" y="154"/>
                  <a:pt x="154" y="198"/>
                  <a:pt x="99" y="198"/>
                </a:cubicBezTo>
                <a:lnTo>
                  <a:pt x="99" y="198"/>
                </a:lnTo>
                <a:cubicBezTo>
                  <a:pt x="44" y="198"/>
                  <a:pt x="0" y="154"/>
                  <a:pt x="0" y="99"/>
                </a:cubicBezTo>
                <a:lnTo>
                  <a:pt x="0" y="99"/>
                </a:lnTo>
                <a:cubicBezTo>
                  <a:pt x="0" y="45"/>
                  <a:pt x="44" y="0"/>
                  <a:pt x="99" y="0"/>
                </a:cubicBezTo>
                <a:lnTo>
                  <a:pt x="99" y="0"/>
                </a:lnTo>
                <a:cubicBezTo>
                  <a:pt x="154" y="0"/>
                  <a:pt x="198" y="45"/>
                  <a:pt x="198" y="99"/>
                </a:cubicBezTo>
              </a:path>
            </a:pathLst>
          </a:custGeom>
          <a:solidFill>
            <a:schemeClr val="accent6">
              <a:lumMod val="60000"/>
              <a:lumOff val="40000"/>
            </a:schemeClr>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grpSp>
        <p:nvGrpSpPr>
          <p:cNvPr id="107" name="Group 106">
            <a:extLst>
              <a:ext uri="{FF2B5EF4-FFF2-40B4-BE49-F238E27FC236}">
                <a16:creationId xmlns:a16="http://schemas.microsoft.com/office/drawing/2014/main" id="{AA31E900-0477-538D-4E0D-766E3D4EA365}"/>
              </a:ext>
            </a:extLst>
          </p:cNvPr>
          <p:cNvGrpSpPr/>
          <p:nvPr/>
        </p:nvGrpSpPr>
        <p:grpSpPr>
          <a:xfrm>
            <a:off x="736967" y="2431108"/>
            <a:ext cx="10462170" cy="3944337"/>
            <a:chOff x="1520826" y="4309327"/>
            <a:chExt cx="20924339" cy="7888674"/>
          </a:xfrm>
        </p:grpSpPr>
        <p:sp>
          <p:nvSpPr>
            <p:cNvPr id="108" name="TextBox 107">
              <a:extLst>
                <a:ext uri="{FF2B5EF4-FFF2-40B4-BE49-F238E27FC236}">
                  <a16:creationId xmlns:a16="http://schemas.microsoft.com/office/drawing/2014/main" id="{84D6AFAA-7A8E-3226-DC01-93DA71D51A33}"/>
                </a:ext>
              </a:extLst>
            </p:cNvPr>
            <p:cNvSpPr txBox="1"/>
            <p:nvPr/>
          </p:nvSpPr>
          <p:spPr>
            <a:xfrm>
              <a:off x="2036078" y="4432435"/>
              <a:ext cx="2406172" cy="615554"/>
            </a:xfrm>
            <a:prstGeom prst="rect">
              <a:avLst/>
            </a:prstGeom>
            <a:noFill/>
          </p:spPr>
          <p:txBody>
            <a:bodyPr wrap="none" rtlCol="0" anchor="ctr" anchorCtr="0">
              <a:spAutoFit/>
            </a:bodyPr>
            <a:lstStyle/>
            <a:p>
              <a:pPr algn="ctr" defTabSz="914217"/>
              <a:r>
                <a:rPr lang="en-US" sz="1400" b="1" dirty="0">
                  <a:solidFill>
                    <a:schemeClr val="accent1">
                      <a:lumMod val="60000"/>
                      <a:lumOff val="40000"/>
                    </a:schemeClr>
                  </a:solidFill>
                  <a:latin typeface="Gill Sans Nova" panose="020B0602020104020203" pitchFamily="34" charset="0"/>
                  <a:ea typeface="League Spartan" charset="0"/>
                  <a:cs typeface="Poppins" pitchFamily="2" charset="77"/>
                </a:rPr>
                <a:t>17 Feb 2022</a:t>
              </a:r>
            </a:p>
          </p:txBody>
        </p:sp>
        <p:sp>
          <p:nvSpPr>
            <p:cNvPr id="109" name="TextBox 108">
              <a:extLst>
                <a:ext uri="{FF2B5EF4-FFF2-40B4-BE49-F238E27FC236}">
                  <a16:creationId xmlns:a16="http://schemas.microsoft.com/office/drawing/2014/main" id="{E35E4CD7-0806-D3B8-7635-0B21D9A09EFA}"/>
                </a:ext>
              </a:extLst>
            </p:cNvPr>
            <p:cNvSpPr txBox="1"/>
            <p:nvPr/>
          </p:nvSpPr>
          <p:spPr>
            <a:xfrm>
              <a:off x="5077458" y="4309327"/>
              <a:ext cx="3248328" cy="861774"/>
            </a:xfrm>
            <a:prstGeom prst="rect">
              <a:avLst/>
            </a:prstGeom>
            <a:noFill/>
          </p:spPr>
          <p:txBody>
            <a:bodyPr wrap="none" rtlCol="0" anchor="ctr" anchorCtr="0">
              <a:spAutoFit/>
            </a:bodyPr>
            <a:lstStyle/>
            <a:p>
              <a:pPr algn="ctr" defTabSz="914217"/>
              <a:r>
                <a:rPr lang="en-US" sz="1400" b="1" dirty="0">
                  <a:solidFill>
                    <a:schemeClr val="accent2">
                      <a:lumMod val="60000"/>
                      <a:lumOff val="40000"/>
                    </a:schemeClr>
                  </a:solidFill>
                  <a:latin typeface="Gill Sans Nova" panose="020B0602020104020203" pitchFamily="34" charset="0"/>
                  <a:ea typeface="League Spartan" charset="0"/>
                  <a:cs typeface="Poppins" pitchFamily="2" charset="77"/>
                </a:rPr>
                <a:t>24-25 Feb 2022</a:t>
              </a:r>
              <a:r>
                <a:rPr lang="en-US" sz="2200" b="1" dirty="0">
                  <a:solidFill>
                    <a:schemeClr val="accent2">
                      <a:lumMod val="60000"/>
                      <a:lumOff val="40000"/>
                    </a:schemeClr>
                  </a:solidFill>
                  <a:latin typeface="Gill Sans Nova" panose="020B0602020104020203" pitchFamily="34" charset="0"/>
                  <a:ea typeface="League Spartan" charset="0"/>
                  <a:cs typeface="Poppins" pitchFamily="2" charset="77"/>
                </a:rPr>
                <a:t> </a:t>
              </a:r>
            </a:p>
          </p:txBody>
        </p:sp>
        <p:sp>
          <p:nvSpPr>
            <p:cNvPr id="110" name="TextBox 109">
              <a:extLst>
                <a:ext uri="{FF2B5EF4-FFF2-40B4-BE49-F238E27FC236}">
                  <a16:creationId xmlns:a16="http://schemas.microsoft.com/office/drawing/2014/main" id="{F7063F40-57DE-81A5-89A4-4B5A318C82DA}"/>
                </a:ext>
              </a:extLst>
            </p:cNvPr>
            <p:cNvSpPr txBox="1"/>
            <p:nvPr/>
          </p:nvSpPr>
          <p:spPr>
            <a:xfrm>
              <a:off x="8713360" y="4432435"/>
              <a:ext cx="2882842" cy="615554"/>
            </a:xfrm>
            <a:prstGeom prst="rect">
              <a:avLst/>
            </a:prstGeom>
            <a:noFill/>
          </p:spPr>
          <p:txBody>
            <a:bodyPr wrap="none" rtlCol="0" anchor="ctr" anchorCtr="0">
              <a:spAutoFit/>
            </a:bodyPr>
            <a:lstStyle/>
            <a:p>
              <a:pPr algn="ctr" defTabSz="914217"/>
              <a:r>
                <a:rPr lang="en-US" sz="1400" b="1" dirty="0">
                  <a:solidFill>
                    <a:schemeClr val="accent3">
                      <a:lumMod val="60000"/>
                      <a:lumOff val="40000"/>
                    </a:schemeClr>
                  </a:solidFill>
                  <a:latin typeface="Gill Sans Nova" panose="020B0602020104020203" pitchFamily="34" charset="0"/>
                  <a:ea typeface="League Spartan" charset="0"/>
                  <a:cs typeface="Poppins" pitchFamily="2" charset="77"/>
                </a:rPr>
                <a:t>7-8 April 2022</a:t>
              </a:r>
            </a:p>
          </p:txBody>
        </p:sp>
        <p:sp>
          <p:nvSpPr>
            <p:cNvPr id="111" name="TextBox 110">
              <a:extLst>
                <a:ext uri="{FF2B5EF4-FFF2-40B4-BE49-F238E27FC236}">
                  <a16:creationId xmlns:a16="http://schemas.microsoft.com/office/drawing/2014/main" id="{B7DD4FF3-DCD6-4EE0-41BE-19EC8C3C0C52}"/>
                </a:ext>
              </a:extLst>
            </p:cNvPr>
            <p:cNvSpPr txBox="1"/>
            <p:nvPr/>
          </p:nvSpPr>
          <p:spPr>
            <a:xfrm>
              <a:off x="12088489" y="4432435"/>
              <a:ext cx="3171384" cy="615554"/>
            </a:xfrm>
            <a:prstGeom prst="rect">
              <a:avLst/>
            </a:prstGeom>
            <a:noFill/>
          </p:spPr>
          <p:txBody>
            <a:bodyPr wrap="none" rtlCol="0" anchor="ctr" anchorCtr="0">
              <a:spAutoFit/>
            </a:bodyPr>
            <a:lstStyle/>
            <a:p>
              <a:pPr algn="ctr" defTabSz="914217"/>
              <a:r>
                <a:rPr lang="en-US" sz="1400" b="1" dirty="0">
                  <a:solidFill>
                    <a:schemeClr val="accent4">
                      <a:lumMod val="75000"/>
                    </a:schemeClr>
                  </a:solidFill>
                  <a:latin typeface="Gill Sans Nova" panose="020B0602020104020203" pitchFamily="34" charset="0"/>
                  <a:ea typeface="League Spartan" charset="0"/>
                  <a:cs typeface="Poppins" pitchFamily="2" charset="77"/>
                </a:rPr>
                <a:t>13-17 June 2022</a:t>
              </a:r>
            </a:p>
          </p:txBody>
        </p:sp>
        <p:sp>
          <p:nvSpPr>
            <p:cNvPr id="112" name="TextBox 111">
              <a:extLst>
                <a:ext uri="{FF2B5EF4-FFF2-40B4-BE49-F238E27FC236}">
                  <a16:creationId xmlns:a16="http://schemas.microsoft.com/office/drawing/2014/main" id="{EF0AD85A-24B1-A174-6C11-514C75520D06}"/>
                </a:ext>
              </a:extLst>
            </p:cNvPr>
            <p:cNvSpPr txBox="1"/>
            <p:nvPr/>
          </p:nvSpPr>
          <p:spPr>
            <a:xfrm>
              <a:off x="15371929" y="4432435"/>
              <a:ext cx="3752438" cy="615554"/>
            </a:xfrm>
            <a:prstGeom prst="rect">
              <a:avLst/>
            </a:prstGeom>
            <a:noFill/>
          </p:spPr>
          <p:txBody>
            <a:bodyPr wrap="none" rtlCol="0" anchor="ctr" anchorCtr="0">
              <a:spAutoFit/>
            </a:bodyPr>
            <a:lstStyle/>
            <a:p>
              <a:pPr algn="ctr" defTabSz="914217"/>
              <a:r>
                <a:rPr lang="en-US" sz="1400" b="1" dirty="0">
                  <a:solidFill>
                    <a:schemeClr val="bg1">
                      <a:lumMod val="75000"/>
                      <a:lumOff val="25000"/>
                    </a:schemeClr>
                  </a:solidFill>
                  <a:latin typeface="Gill Sans Nova" panose="020B0602020104020203" pitchFamily="34" charset="0"/>
                  <a:ea typeface="League Spartan" charset="0"/>
                  <a:cs typeface="Poppins" pitchFamily="2" charset="77"/>
                </a:rPr>
                <a:t>18-20 January 2023 </a:t>
              </a:r>
              <a:endParaRPr lang="en-US" sz="1600" b="1" dirty="0">
                <a:solidFill>
                  <a:schemeClr val="bg1">
                    <a:lumMod val="75000"/>
                    <a:lumOff val="25000"/>
                  </a:schemeClr>
                </a:solidFill>
                <a:latin typeface="Gill Sans Nova" panose="020B0602020104020203" pitchFamily="34" charset="0"/>
                <a:ea typeface="League Spartan" charset="0"/>
                <a:cs typeface="Poppins" pitchFamily="2" charset="77"/>
              </a:endParaRPr>
            </a:p>
          </p:txBody>
        </p:sp>
        <p:sp>
          <p:nvSpPr>
            <p:cNvPr id="113" name="Freeform 69">
              <a:extLst>
                <a:ext uri="{FF2B5EF4-FFF2-40B4-BE49-F238E27FC236}">
                  <a16:creationId xmlns:a16="http://schemas.microsoft.com/office/drawing/2014/main" id="{93601846-46BA-9BF9-4202-0CC4E8478D6C}"/>
                </a:ext>
              </a:extLst>
            </p:cNvPr>
            <p:cNvSpPr>
              <a:spLocks noChangeArrowheads="1"/>
            </p:cNvSpPr>
            <p:nvPr/>
          </p:nvSpPr>
          <p:spPr bwMode="auto">
            <a:xfrm>
              <a:off x="1520826" y="5226444"/>
              <a:ext cx="3490079" cy="6910927"/>
            </a:xfrm>
            <a:custGeom>
              <a:avLst/>
              <a:gdLst>
                <a:gd name="T0" fmla="*/ 1665 w 2860"/>
                <a:gd name="T1" fmla="*/ 0 h 4949"/>
                <a:gd name="T2" fmla="*/ 1429 w 2860"/>
                <a:gd name="T3" fmla="*/ 247 h 4949"/>
                <a:gd name="T4" fmla="*/ 1194 w 2860"/>
                <a:gd name="T5" fmla="*/ 0 h 4949"/>
                <a:gd name="T6" fmla="*/ 0 w 2860"/>
                <a:gd name="T7" fmla="*/ 0 h 4949"/>
                <a:gd name="T8" fmla="*/ 0 w 2860"/>
                <a:gd name="T9" fmla="*/ 4948 h 4949"/>
                <a:gd name="T10" fmla="*/ 2859 w 2860"/>
                <a:gd name="T11" fmla="*/ 4948 h 4949"/>
                <a:gd name="T12" fmla="*/ 2859 w 2860"/>
                <a:gd name="T13" fmla="*/ 0 h 4949"/>
                <a:gd name="T14" fmla="*/ 1665 w 2860"/>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0" h="4949">
                  <a:moveTo>
                    <a:pt x="1665" y="0"/>
                  </a:moveTo>
                  <a:lnTo>
                    <a:pt x="1429" y="247"/>
                  </a:lnTo>
                  <a:lnTo>
                    <a:pt x="1194" y="0"/>
                  </a:lnTo>
                  <a:lnTo>
                    <a:pt x="0" y="0"/>
                  </a:lnTo>
                  <a:lnTo>
                    <a:pt x="0" y="4948"/>
                  </a:lnTo>
                  <a:lnTo>
                    <a:pt x="2859" y="4948"/>
                  </a:lnTo>
                  <a:lnTo>
                    <a:pt x="2859" y="0"/>
                  </a:lnTo>
                  <a:lnTo>
                    <a:pt x="1665" y="0"/>
                  </a:lnTo>
                </a:path>
              </a:pathLst>
            </a:custGeom>
            <a:solidFill>
              <a:schemeClr val="accent1"/>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114" name="Freeform 302">
              <a:extLst>
                <a:ext uri="{FF2B5EF4-FFF2-40B4-BE49-F238E27FC236}">
                  <a16:creationId xmlns:a16="http://schemas.microsoft.com/office/drawing/2014/main" id="{BE52A754-7F3C-B037-C630-5118D8CADFA0}"/>
                </a:ext>
              </a:extLst>
            </p:cNvPr>
            <p:cNvSpPr>
              <a:spLocks noChangeArrowheads="1"/>
            </p:cNvSpPr>
            <p:nvPr/>
          </p:nvSpPr>
          <p:spPr bwMode="auto">
            <a:xfrm>
              <a:off x="11980308" y="5226445"/>
              <a:ext cx="3484700" cy="6910928"/>
            </a:xfrm>
            <a:custGeom>
              <a:avLst/>
              <a:gdLst>
                <a:gd name="T0" fmla="*/ 1668 w 2859"/>
                <a:gd name="T1" fmla="*/ 0 h 4949"/>
                <a:gd name="T2" fmla="*/ 1428 w 2859"/>
                <a:gd name="T3" fmla="*/ 252 h 4949"/>
                <a:gd name="T4" fmla="*/ 1189 w 2859"/>
                <a:gd name="T5" fmla="*/ 0 h 4949"/>
                <a:gd name="T6" fmla="*/ 0 w 2859"/>
                <a:gd name="T7" fmla="*/ 0 h 4949"/>
                <a:gd name="T8" fmla="*/ 0 w 2859"/>
                <a:gd name="T9" fmla="*/ 4948 h 4949"/>
                <a:gd name="T10" fmla="*/ 2858 w 2859"/>
                <a:gd name="T11" fmla="*/ 4948 h 4949"/>
                <a:gd name="T12" fmla="*/ 2858 w 2859"/>
                <a:gd name="T13" fmla="*/ 0 h 4949"/>
                <a:gd name="T14" fmla="*/ 1668 w 2859"/>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9" h="4949">
                  <a:moveTo>
                    <a:pt x="1668" y="0"/>
                  </a:moveTo>
                  <a:lnTo>
                    <a:pt x="1428" y="252"/>
                  </a:lnTo>
                  <a:lnTo>
                    <a:pt x="1189" y="0"/>
                  </a:lnTo>
                  <a:lnTo>
                    <a:pt x="0" y="0"/>
                  </a:lnTo>
                  <a:lnTo>
                    <a:pt x="0" y="4948"/>
                  </a:lnTo>
                  <a:lnTo>
                    <a:pt x="2858" y="4948"/>
                  </a:lnTo>
                  <a:lnTo>
                    <a:pt x="2858" y="0"/>
                  </a:lnTo>
                  <a:lnTo>
                    <a:pt x="1668" y="0"/>
                  </a:lnTo>
                </a:path>
              </a:pathLst>
            </a:custGeom>
            <a:solidFill>
              <a:schemeClr val="accent4"/>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115" name="Freeform 378">
              <a:extLst>
                <a:ext uri="{FF2B5EF4-FFF2-40B4-BE49-F238E27FC236}">
                  <a16:creationId xmlns:a16="http://schemas.microsoft.com/office/drawing/2014/main" id="{6EF4D3E1-0AAC-1EE4-3553-7E238722B611}"/>
                </a:ext>
              </a:extLst>
            </p:cNvPr>
            <p:cNvSpPr>
              <a:spLocks noChangeArrowheads="1"/>
            </p:cNvSpPr>
            <p:nvPr/>
          </p:nvSpPr>
          <p:spPr bwMode="auto">
            <a:xfrm>
              <a:off x="8490227" y="5226444"/>
              <a:ext cx="3484700" cy="6910927"/>
            </a:xfrm>
            <a:custGeom>
              <a:avLst/>
              <a:gdLst>
                <a:gd name="T0" fmla="*/ 1664 w 2859"/>
                <a:gd name="T1" fmla="*/ 0 h 4949"/>
                <a:gd name="T2" fmla="*/ 1429 w 2859"/>
                <a:gd name="T3" fmla="*/ 247 h 4949"/>
                <a:gd name="T4" fmla="*/ 1193 w 2859"/>
                <a:gd name="T5" fmla="*/ 0 h 4949"/>
                <a:gd name="T6" fmla="*/ 0 w 2859"/>
                <a:gd name="T7" fmla="*/ 0 h 4949"/>
                <a:gd name="T8" fmla="*/ 0 w 2859"/>
                <a:gd name="T9" fmla="*/ 4948 h 4949"/>
                <a:gd name="T10" fmla="*/ 2858 w 2859"/>
                <a:gd name="T11" fmla="*/ 4948 h 4949"/>
                <a:gd name="T12" fmla="*/ 2858 w 2859"/>
                <a:gd name="T13" fmla="*/ 0 h 4949"/>
                <a:gd name="T14" fmla="*/ 1664 w 2859"/>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9" h="4949">
                  <a:moveTo>
                    <a:pt x="1664" y="0"/>
                  </a:moveTo>
                  <a:lnTo>
                    <a:pt x="1429" y="247"/>
                  </a:lnTo>
                  <a:lnTo>
                    <a:pt x="1193" y="0"/>
                  </a:lnTo>
                  <a:lnTo>
                    <a:pt x="0" y="0"/>
                  </a:lnTo>
                  <a:lnTo>
                    <a:pt x="0" y="4948"/>
                  </a:lnTo>
                  <a:lnTo>
                    <a:pt x="2858" y="4948"/>
                  </a:lnTo>
                  <a:lnTo>
                    <a:pt x="2858" y="0"/>
                  </a:lnTo>
                  <a:lnTo>
                    <a:pt x="1664" y="0"/>
                  </a:lnTo>
                </a:path>
              </a:pathLst>
            </a:custGeom>
            <a:solidFill>
              <a:schemeClr val="accent3"/>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116" name="Freeform 456">
              <a:extLst>
                <a:ext uri="{FF2B5EF4-FFF2-40B4-BE49-F238E27FC236}">
                  <a16:creationId xmlns:a16="http://schemas.microsoft.com/office/drawing/2014/main" id="{819F2636-3404-7FB9-AF81-B8CEAFC782C1}"/>
                </a:ext>
              </a:extLst>
            </p:cNvPr>
            <p:cNvSpPr>
              <a:spLocks noChangeArrowheads="1"/>
            </p:cNvSpPr>
            <p:nvPr/>
          </p:nvSpPr>
          <p:spPr bwMode="auto">
            <a:xfrm>
              <a:off x="5005526" y="5226444"/>
              <a:ext cx="3490079" cy="6910927"/>
            </a:xfrm>
            <a:custGeom>
              <a:avLst/>
              <a:gdLst>
                <a:gd name="T0" fmla="*/ 1664 w 2860"/>
                <a:gd name="T1" fmla="*/ 0 h 4949"/>
                <a:gd name="T2" fmla="*/ 1429 w 2860"/>
                <a:gd name="T3" fmla="*/ 247 h 4949"/>
                <a:gd name="T4" fmla="*/ 1193 w 2860"/>
                <a:gd name="T5" fmla="*/ 0 h 4949"/>
                <a:gd name="T6" fmla="*/ 0 w 2860"/>
                <a:gd name="T7" fmla="*/ 0 h 4949"/>
                <a:gd name="T8" fmla="*/ 0 w 2860"/>
                <a:gd name="T9" fmla="*/ 4948 h 4949"/>
                <a:gd name="T10" fmla="*/ 2859 w 2860"/>
                <a:gd name="T11" fmla="*/ 4948 h 4949"/>
                <a:gd name="T12" fmla="*/ 2859 w 2860"/>
                <a:gd name="T13" fmla="*/ 0 h 4949"/>
                <a:gd name="T14" fmla="*/ 1664 w 2860"/>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0" h="4949">
                  <a:moveTo>
                    <a:pt x="1664" y="0"/>
                  </a:moveTo>
                  <a:lnTo>
                    <a:pt x="1429" y="247"/>
                  </a:lnTo>
                  <a:lnTo>
                    <a:pt x="1193" y="0"/>
                  </a:lnTo>
                  <a:lnTo>
                    <a:pt x="0" y="0"/>
                  </a:lnTo>
                  <a:lnTo>
                    <a:pt x="0" y="4948"/>
                  </a:lnTo>
                  <a:lnTo>
                    <a:pt x="2859" y="4948"/>
                  </a:lnTo>
                  <a:lnTo>
                    <a:pt x="2859" y="0"/>
                  </a:lnTo>
                  <a:lnTo>
                    <a:pt x="1664" y="0"/>
                  </a:lnTo>
                </a:path>
              </a:pathLst>
            </a:custGeom>
            <a:solidFill>
              <a:schemeClr val="accent2"/>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117" name="Subtitle 2">
              <a:extLst>
                <a:ext uri="{FF2B5EF4-FFF2-40B4-BE49-F238E27FC236}">
                  <a16:creationId xmlns:a16="http://schemas.microsoft.com/office/drawing/2014/main" id="{FE2E6075-1CB8-EE4F-F638-3F61D3F6B2AE}"/>
                </a:ext>
              </a:extLst>
            </p:cNvPr>
            <p:cNvSpPr txBox="1">
              <a:spLocks/>
            </p:cNvSpPr>
            <p:nvPr/>
          </p:nvSpPr>
          <p:spPr>
            <a:xfrm>
              <a:off x="1814618" y="7077239"/>
              <a:ext cx="2886366" cy="5120762"/>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pPr>
              <a:r>
                <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The purpose of this meeting is to first and foremost meet (virtually) and present each other, but also to broadly discuss the terms of reference and agree on a timeline for delivering the 10-year plan</a:t>
              </a:r>
            </a:p>
          </p:txBody>
        </p:sp>
        <p:sp>
          <p:nvSpPr>
            <p:cNvPr id="118" name="TextBox 117">
              <a:extLst>
                <a:ext uri="{FF2B5EF4-FFF2-40B4-BE49-F238E27FC236}">
                  <a16:creationId xmlns:a16="http://schemas.microsoft.com/office/drawing/2014/main" id="{F1CE5476-19E1-54C6-991B-A767839F4F12}"/>
                </a:ext>
              </a:extLst>
            </p:cNvPr>
            <p:cNvSpPr txBox="1"/>
            <p:nvPr/>
          </p:nvSpPr>
          <p:spPr>
            <a:xfrm>
              <a:off x="1898788" y="5618733"/>
              <a:ext cx="2954468" cy="1046440"/>
            </a:xfrm>
            <a:prstGeom prst="rect">
              <a:avLst/>
            </a:prstGeom>
            <a:noFill/>
          </p:spPr>
          <p:txBody>
            <a:bodyPr wrap="square" rtlCol="0" anchor="b" anchorCtr="0">
              <a:spAutoFit/>
            </a:bodyPr>
            <a:lstStyle/>
            <a:p>
              <a:pPr algn="ctr" defTabSz="914217"/>
              <a:r>
                <a:rPr lang="en-US" sz="1400" b="1" dirty="0">
                  <a:solidFill>
                    <a:srgbClr val="FFFFFF"/>
                  </a:solidFill>
                  <a:latin typeface="Gill Sans Nova" panose="020B0602020104020203" pitchFamily="34" charset="0"/>
                  <a:ea typeface="League Spartan" charset="0"/>
                  <a:cs typeface="Poppins" pitchFamily="2" charset="77"/>
                </a:rPr>
                <a:t>SC 1</a:t>
              </a:r>
              <a:r>
                <a:rPr lang="en-US" sz="1400" b="1" baseline="30000" dirty="0">
                  <a:solidFill>
                    <a:srgbClr val="FFFFFF"/>
                  </a:solidFill>
                  <a:latin typeface="Gill Sans Nova" panose="020B0602020104020203" pitchFamily="34" charset="0"/>
                  <a:ea typeface="League Spartan" charset="0"/>
                  <a:cs typeface="Poppins" pitchFamily="2" charset="77"/>
                </a:rPr>
                <a:t>st</a:t>
              </a:r>
              <a:r>
                <a:rPr lang="en-US" sz="1400" b="1" dirty="0">
                  <a:solidFill>
                    <a:srgbClr val="FFFFFF"/>
                  </a:solidFill>
                  <a:latin typeface="Gill Sans Nova" panose="020B0602020104020203" pitchFamily="34" charset="0"/>
                  <a:ea typeface="League Spartan" charset="0"/>
                  <a:cs typeface="Poppins" pitchFamily="2" charset="77"/>
                </a:rPr>
                <a:t> meeting</a:t>
              </a:r>
            </a:p>
            <a:p>
              <a:pPr algn="ctr" defTabSz="914217"/>
              <a:r>
                <a:rPr lang="en-US" sz="1400" b="1" dirty="0">
                  <a:solidFill>
                    <a:srgbClr val="FFFFFF"/>
                  </a:solidFill>
                  <a:latin typeface="Gill Sans Nova" panose="020B0602020104020203" pitchFamily="34" charset="0"/>
                  <a:ea typeface="League Spartan" charset="0"/>
                  <a:cs typeface="Poppins" pitchFamily="2" charset="77"/>
                </a:rPr>
                <a:t>(online)</a:t>
              </a:r>
              <a:endParaRPr lang="en-US" sz="1600" b="1" dirty="0">
                <a:solidFill>
                  <a:srgbClr val="FFFFFF"/>
                </a:solidFill>
                <a:latin typeface="Gill Sans Nova" panose="020B0602020104020203" pitchFamily="34" charset="0"/>
                <a:ea typeface="League Spartan" charset="0"/>
                <a:cs typeface="Poppins" pitchFamily="2" charset="77"/>
              </a:endParaRPr>
            </a:p>
          </p:txBody>
        </p:sp>
        <p:sp>
          <p:nvSpPr>
            <p:cNvPr id="119" name="Subtitle 2">
              <a:extLst>
                <a:ext uri="{FF2B5EF4-FFF2-40B4-BE49-F238E27FC236}">
                  <a16:creationId xmlns:a16="http://schemas.microsoft.com/office/drawing/2014/main" id="{24DA1006-8E5A-725A-0A35-633C7488E2F3}"/>
                </a:ext>
              </a:extLst>
            </p:cNvPr>
            <p:cNvSpPr txBox="1">
              <a:spLocks/>
            </p:cNvSpPr>
            <p:nvPr/>
          </p:nvSpPr>
          <p:spPr>
            <a:xfrm>
              <a:off x="5304694" y="7077239"/>
              <a:ext cx="2998450" cy="467833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pPr>
              <a:r>
                <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TOWS-WG is a standard setting and advisory body to the IOC on tsunami and other coastal hazards. This session will discuss among other matters, SMART Cable, Tsunami Ready &amp; UN Decade</a:t>
              </a:r>
            </a:p>
          </p:txBody>
        </p:sp>
        <p:sp>
          <p:nvSpPr>
            <p:cNvPr id="120" name="TextBox 119">
              <a:extLst>
                <a:ext uri="{FF2B5EF4-FFF2-40B4-BE49-F238E27FC236}">
                  <a16:creationId xmlns:a16="http://schemas.microsoft.com/office/drawing/2014/main" id="{967A3217-5B2F-3C67-24D1-7370A73B94D5}"/>
                </a:ext>
              </a:extLst>
            </p:cNvPr>
            <p:cNvSpPr txBox="1"/>
            <p:nvPr/>
          </p:nvSpPr>
          <p:spPr>
            <a:xfrm>
              <a:off x="5418210" y="5667799"/>
              <a:ext cx="2650110" cy="1046440"/>
            </a:xfrm>
            <a:prstGeom prst="rect">
              <a:avLst/>
            </a:prstGeom>
            <a:noFill/>
          </p:spPr>
          <p:txBody>
            <a:bodyPr wrap="square" rtlCol="0" anchor="b" anchorCtr="0">
              <a:spAutoFit/>
            </a:bodyPr>
            <a:lstStyle/>
            <a:p>
              <a:pPr algn="ctr" defTabSz="914217"/>
              <a:r>
                <a:rPr lang="en-US" sz="1400" b="1" dirty="0">
                  <a:solidFill>
                    <a:srgbClr val="FFFFFF"/>
                  </a:solidFill>
                  <a:latin typeface="Gill Sans Nova" panose="020B0602020104020203" pitchFamily="34" charset="0"/>
                  <a:ea typeface="League Spartan" charset="0"/>
                  <a:cs typeface="Poppins" pitchFamily="2" charset="77"/>
                </a:rPr>
                <a:t>TOWS-WG</a:t>
              </a:r>
            </a:p>
            <a:p>
              <a:pPr algn="ctr" defTabSz="914217"/>
              <a:r>
                <a:rPr lang="en-US" sz="1400" b="1" dirty="0">
                  <a:solidFill>
                    <a:srgbClr val="FFFFFF"/>
                  </a:solidFill>
                  <a:latin typeface="Gill Sans Nova" panose="020B0602020104020203" pitchFamily="34" charset="0"/>
                  <a:ea typeface="League Spartan" charset="0"/>
                  <a:cs typeface="Poppins" pitchFamily="2" charset="77"/>
                </a:rPr>
                <a:t>XV</a:t>
              </a:r>
            </a:p>
          </p:txBody>
        </p:sp>
        <p:sp>
          <p:nvSpPr>
            <p:cNvPr id="121" name="Subtitle 2">
              <a:extLst>
                <a:ext uri="{FF2B5EF4-FFF2-40B4-BE49-F238E27FC236}">
                  <a16:creationId xmlns:a16="http://schemas.microsoft.com/office/drawing/2014/main" id="{F3886A69-E195-118B-1237-FF164C984EA3}"/>
                </a:ext>
              </a:extLst>
            </p:cNvPr>
            <p:cNvSpPr txBox="1">
              <a:spLocks/>
            </p:cNvSpPr>
            <p:nvPr/>
          </p:nvSpPr>
          <p:spPr>
            <a:xfrm>
              <a:off x="8713360" y="6751707"/>
              <a:ext cx="3074484" cy="5120762"/>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pPr>
              <a:r>
                <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Laboratories are innovative formats that function as self-sustaining events. They act as a creative platform to link diverse stakeholders and topics to trigger collaborative efforts regarding the UN Ocean Decade.</a:t>
              </a:r>
            </a:p>
          </p:txBody>
        </p:sp>
        <p:sp>
          <p:nvSpPr>
            <p:cNvPr id="122" name="TextBox 121">
              <a:extLst>
                <a:ext uri="{FF2B5EF4-FFF2-40B4-BE49-F238E27FC236}">
                  <a16:creationId xmlns:a16="http://schemas.microsoft.com/office/drawing/2014/main" id="{DCE888A5-2D41-4788-C013-E505C9D22ED2}"/>
                </a:ext>
              </a:extLst>
            </p:cNvPr>
            <p:cNvSpPr txBox="1"/>
            <p:nvPr/>
          </p:nvSpPr>
          <p:spPr>
            <a:xfrm>
              <a:off x="8947924" y="5588363"/>
              <a:ext cx="2698764" cy="1046440"/>
            </a:xfrm>
            <a:prstGeom prst="rect">
              <a:avLst/>
            </a:prstGeom>
            <a:noFill/>
          </p:spPr>
          <p:txBody>
            <a:bodyPr wrap="square" rtlCol="0" anchor="b" anchorCtr="0">
              <a:spAutoFit/>
            </a:bodyPr>
            <a:lstStyle/>
            <a:p>
              <a:pPr algn="ctr" defTabSz="914217"/>
              <a:r>
                <a:rPr lang="en-US" sz="1400" b="1" dirty="0">
                  <a:solidFill>
                    <a:srgbClr val="FFFFFF"/>
                  </a:solidFill>
                  <a:latin typeface="Gill Sans Nova" panose="020B0602020104020203" pitchFamily="34" charset="0"/>
                  <a:ea typeface="League Spartan" charset="0"/>
                  <a:cs typeface="Poppins" pitchFamily="2" charset="77"/>
                </a:rPr>
                <a:t>Safe Oceans</a:t>
              </a:r>
            </a:p>
            <a:p>
              <a:pPr algn="ctr" defTabSz="914217"/>
              <a:r>
                <a:rPr lang="en-US" sz="1400" b="1" dirty="0">
                  <a:solidFill>
                    <a:srgbClr val="FFFFFF"/>
                  </a:solidFill>
                  <a:latin typeface="Gill Sans Nova" panose="020B0602020104020203" pitchFamily="34" charset="0"/>
                  <a:ea typeface="League Spartan" charset="0"/>
                  <a:cs typeface="Poppins" pitchFamily="2" charset="77"/>
                </a:rPr>
                <a:t>Lab </a:t>
              </a:r>
              <a:endParaRPr lang="en-US" sz="1600" b="1" dirty="0">
                <a:solidFill>
                  <a:srgbClr val="FFFFFF"/>
                </a:solidFill>
                <a:latin typeface="Gill Sans Nova" panose="020B0602020104020203" pitchFamily="34" charset="0"/>
                <a:ea typeface="League Spartan" charset="0"/>
                <a:cs typeface="Poppins" pitchFamily="2" charset="77"/>
              </a:endParaRPr>
            </a:p>
          </p:txBody>
        </p:sp>
        <p:sp>
          <p:nvSpPr>
            <p:cNvPr id="123" name="Subtitle 2">
              <a:extLst>
                <a:ext uri="{FF2B5EF4-FFF2-40B4-BE49-F238E27FC236}">
                  <a16:creationId xmlns:a16="http://schemas.microsoft.com/office/drawing/2014/main" id="{EFA09946-71E2-7EEB-D9E4-E1EE21DD4DD3}"/>
                </a:ext>
              </a:extLst>
            </p:cNvPr>
            <p:cNvSpPr txBox="1">
              <a:spLocks/>
            </p:cNvSpPr>
            <p:nvPr/>
          </p:nvSpPr>
          <p:spPr>
            <a:xfrm>
              <a:off x="12314609" y="6403497"/>
              <a:ext cx="2886366" cy="523350"/>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pPr>
              <a:r>
                <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IOC Governing body</a:t>
              </a:r>
            </a:p>
          </p:txBody>
        </p:sp>
        <p:sp>
          <p:nvSpPr>
            <p:cNvPr id="124" name="TextBox 123">
              <a:extLst>
                <a:ext uri="{FF2B5EF4-FFF2-40B4-BE49-F238E27FC236}">
                  <a16:creationId xmlns:a16="http://schemas.microsoft.com/office/drawing/2014/main" id="{6E8FDC67-B738-AF90-E653-0A22BC3D8314}"/>
                </a:ext>
              </a:extLst>
            </p:cNvPr>
            <p:cNvSpPr txBox="1"/>
            <p:nvPr/>
          </p:nvSpPr>
          <p:spPr>
            <a:xfrm>
              <a:off x="12257253" y="5654319"/>
              <a:ext cx="2809490" cy="677108"/>
            </a:xfrm>
            <a:prstGeom prst="rect">
              <a:avLst/>
            </a:prstGeom>
            <a:noFill/>
          </p:spPr>
          <p:txBody>
            <a:bodyPr wrap="square" rtlCol="0" anchor="b" anchorCtr="0">
              <a:spAutoFit/>
            </a:bodyPr>
            <a:lstStyle/>
            <a:p>
              <a:pPr algn="ctr" defTabSz="914217"/>
              <a:r>
                <a:rPr lang="en-US" sz="1600" b="1" dirty="0">
                  <a:solidFill>
                    <a:srgbClr val="FFFFFF"/>
                  </a:solidFill>
                  <a:latin typeface="Gill Sans Nova" panose="020B0602020104020203" pitchFamily="34" charset="0"/>
                  <a:ea typeface="League Spartan" charset="0"/>
                  <a:cs typeface="Poppins" pitchFamily="2" charset="77"/>
                </a:rPr>
                <a:t>IOC -EC 55</a:t>
              </a:r>
            </a:p>
          </p:txBody>
        </p:sp>
        <p:sp>
          <p:nvSpPr>
            <p:cNvPr id="125" name="Subtitle 2">
              <a:extLst>
                <a:ext uri="{FF2B5EF4-FFF2-40B4-BE49-F238E27FC236}">
                  <a16:creationId xmlns:a16="http://schemas.microsoft.com/office/drawing/2014/main" id="{2D439F9E-9108-23FB-8752-BCAF5FBD17EA}"/>
                </a:ext>
              </a:extLst>
            </p:cNvPr>
            <p:cNvSpPr txBox="1">
              <a:spLocks/>
            </p:cNvSpPr>
            <p:nvPr/>
          </p:nvSpPr>
          <p:spPr>
            <a:xfrm>
              <a:off x="15730009" y="6926847"/>
              <a:ext cx="2886366" cy="3828870"/>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pPr>
              <a:r>
                <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2</a:t>
              </a:r>
              <a:r>
                <a:rPr lang="en-US" sz="1200" baseline="300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nd</a:t>
              </a:r>
              <a:r>
                <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 draft of the 10-Year Research, Development and Implementation Plan for the Ocean Decade Tsunami Programme</a:t>
              </a:r>
            </a:p>
            <a:p>
              <a:pPr defTabSz="543818">
                <a:lnSpc>
                  <a:spcPts val="1750"/>
                </a:lnSpc>
              </a:pPr>
              <a:endPar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endParaRPr>
            </a:p>
          </p:txBody>
        </p:sp>
        <p:sp>
          <p:nvSpPr>
            <p:cNvPr id="126" name="TextBox 125">
              <a:extLst>
                <a:ext uri="{FF2B5EF4-FFF2-40B4-BE49-F238E27FC236}">
                  <a16:creationId xmlns:a16="http://schemas.microsoft.com/office/drawing/2014/main" id="{F01D9534-0284-0790-A0E2-D7FFF989BD50}"/>
                </a:ext>
              </a:extLst>
            </p:cNvPr>
            <p:cNvSpPr txBox="1"/>
            <p:nvPr/>
          </p:nvSpPr>
          <p:spPr>
            <a:xfrm>
              <a:off x="15535273" y="5667799"/>
              <a:ext cx="3275834" cy="1046440"/>
            </a:xfrm>
            <a:prstGeom prst="rect">
              <a:avLst/>
            </a:prstGeom>
            <a:noFill/>
          </p:spPr>
          <p:txBody>
            <a:bodyPr wrap="square" rtlCol="0" anchor="b" anchorCtr="0">
              <a:spAutoFit/>
            </a:bodyPr>
            <a:lstStyle/>
            <a:p>
              <a:pPr algn="ctr" defTabSz="914217"/>
              <a:r>
                <a:rPr lang="en-US" sz="1400" b="1" dirty="0">
                  <a:solidFill>
                    <a:srgbClr val="FFFFFF"/>
                  </a:solidFill>
                  <a:latin typeface="Gill Sans Nova" panose="020B0602020104020203" pitchFamily="34" charset="0"/>
                  <a:ea typeface="League Spartan" charset="0"/>
                  <a:cs typeface="Poppins" pitchFamily="2" charset="77"/>
                </a:rPr>
                <a:t>3</a:t>
              </a:r>
              <a:r>
                <a:rPr lang="en-US" sz="1400" b="1" baseline="30000" dirty="0">
                  <a:solidFill>
                    <a:srgbClr val="FFFFFF"/>
                  </a:solidFill>
                  <a:latin typeface="Gill Sans Nova" panose="020B0602020104020203" pitchFamily="34" charset="0"/>
                  <a:ea typeface="League Spartan" charset="0"/>
                  <a:cs typeface="Poppins" pitchFamily="2" charset="77"/>
                </a:rPr>
                <a:t>rd</a:t>
              </a:r>
              <a:r>
                <a:rPr lang="en-US" sz="1400" b="1" dirty="0">
                  <a:solidFill>
                    <a:srgbClr val="FFFFFF"/>
                  </a:solidFill>
                  <a:latin typeface="Gill Sans Nova" panose="020B0602020104020203" pitchFamily="34" charset="0"/>
                  <a:ea typeface="League Spartan" charset="0"/>
                  <a:cs typeface="Poppins" pitchFamily="2" charset="77"/>
                </a:rPr>
                <a:t> SC meeting    (in person)</a:t>
              </a:r>
            </a:p>
          </p:txBody>
        </p:sp>
        <p:sp>
          <p:nvSpPr>
            <p:cNvPr id="127" name="TextBox 126">
              <a:extLst>
                <a:ext uri="{FF2B5EF4-FFF2-40B4-BE49-F238E27FC236}">
                  <a16:creationId xmlns:a16="http://schemas.microsoft.com/office/drawing/2014/main" id="{55AE0A94-4ED4-0218-47BC-8E74E80A8DD2}"/>
                </a:ext>
              </a:extLst>
            </p:cNvPr>
            <p:cNvSpPr txBox="1"/>
            <p:nvPr/>
          </p:nvSpPr>
          <p:spPr>
            <a:xfrm>
              <a:off x="19185987" y="4432435"/>
              <a:ext cx="3027752" cy="615554"/>
            </a:xfrm>
            <a:prstGeom prst="rect">
              <a:avLst/>
            </a:prstGeom>
            <a:noFill/>
          </p:spPr>
          <p:txBody>
            <a:bodyPr wrap="none" rtlCol="0" anchor="ctr" anchorCtr="0">
              <a:spAutoFit/>
            </a:bodyPr>
            <a:lstStyle/>
            <a:p>
              <a:pPr algn="ctr" defTabSz="914217"/>
              <a:r>
                <a:rPr lang="en-US" sz="1400" b="1" dirty="0">
                  <a:solidFill>
                    <a:schemeClr val="accent6">
                      <a:lumMod val="60000"/>
                      <a:lumOff val="40000"/>
                    </a:schemeClr>
                  </a:solidFill>
                  <a:latin typeface="Gill Sans Nova" panose="020B0602020104020203" pitchFamily="34" charset="0"/>
                  <a:ea typeface="League Spartan" charset="0"/>
                  <a:cs typeface="Poppins" pitchFamily="2" charset="77"/>
                </a:rPr>
                <a:t>2–3 March 2023</a:t>
              </a:r>
            </a:p>
          </p:txBody>
        </p:sp>
        <p:sp>
          <p:nvSpPr>
            <p:cNvPr id="128" name="Freeform 226">
              <a:extLst>
                <a:ext uri="{FF2B5EF4-FFF2-40B4-BE49-F238E27FC236}">
                  <a16:creationId xmlns:a16="http://schemas.microsoft.com/office/drawing/2014/main" id="{6FBDD60F-1FDE-7877-BCA2-E1AA8DB1C635}"/>
                </a:ext>
              </a:extLst>
            </p:cNvPr>
            <p:cNvSpPr>
              <a:spLocks noChangeArrowheads="1"/>
            </p:cNvSpPr>
            <p:nvPr/>
          </p:nvSpPr>
          <p:spPr bwMode="auto">
            <a:xfrm>
              <a:off x="18955088" y="5226444"/>
              <a:ext cx="3490077" cy="6910927"/>
            </a:xfrm>
            <a:custGeom>
              <a:avLst/>
              <a:gdLst>
                <a:gd name="T0" fmla="*/ 1665 w 2860"/>
                <a:gd name="T1" fmla="*/ 0 h 4949"/>
                <a:gd name="T2" fmla="*/ 1429 w 2860"/>
                <a:gd name="T3" fmla="*/ 247 h 4949"/>
                <a:gd name="T4" fmla="*/ 1194 w 2860"/>
                <a:gd name="T5" fmla="*/ 0 h 4949"/>
                <a:gd name="T6" fmla="*/ 0 w 2860"/>
                <a:gd name="T7" fmla="*/ 0 h 4949"/>
                <a:gd name="T8" fmla="*/ 0 w 2860"/>
                <a:gd name="T9" fmla="*/ 4948 h 4949"/>
                <a:gd name="T10" fmla="*/ 2859 w 2860"/>
                <a:gd name="T11" fmla="*/ 4948 h 4949"/>
                <a:gd name="T12" fmla="*/ 2859 w 2860"/>
                <a:gd name="T13" fmla="*/ 0 h 4949"/>
                <a:gd name="T14" fmla="*/ 1665 w 2860"/>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0" h="4949">
                  <a:moveTo>
                    <a:pt x="1665" y="0"/>
                  </a:moveTo>
                  <a:lnTo>
                    <a:pt x="1429" y="247"/>
                  </a:lnTo>
                  <a:lnTo>
                    <a:pt x="1194" y="0"/>
                  </a:lnTo>
                  <a:lnTo>
                    <a:pt x="0" y="0"/>
                  </a:lnTo>
                  <a:lnTo>
                    <a:pt x="0" y="4948"/>
                  </a:lnTo>
                  <a:lnTo>
                    <a:pt x="2859" y="4948"/>
                  </a:lnTo>
                  <a:lnTo>
                    <a:pt x="2859" y="0"/>
                  </a:lnTo>
                  <a:lnTo>
                    <a:pt x="1665" y="0"/>
                  </a:lnTo>
                </a:path>
              </a:pathLst>
            </a:custGeom>
            <a:solidFill>
              <a:schemeClr val="accent6">
                <a:lumMod val="60000"/>
                <a:lumOff val="40000"/>
              </a:schemeClr>
            </a:solidFill>
            <a:ln>
              <a:noFill/>
            </a:ln>
            <a:effectLst/>
          </p:spPr>
          <p:txBody>
            <a:bodyPr wrap="none" anchor="ctr"/>
            <a:lstStyle/>
            <a:p>
              <a:pPr defTabSz="914217"/>
              <a:endParaRPr lang="en-US" sz="3265" dirty="0">
                <a:solidFill>
                  <a:schemeClr val="accent6">
                    <a:lumMod val="60000"/>
                    <a:lumOff val="40000"/>
                  </a:schemeClr>
                </a:solidFill>
                <a:latin typeface="Gill Sans Nova" panose="020B0602020104020203" pitchFamily="34" charset="0"/>
              </a:endParaRPr>
            </a:p>
          </p:txBody>
        </p:sp>
        <p:sp>
          <p:nvSpPr>
            <p:cNvPr id="129" name="Subtitle 2">
              <a:extLst>
                <a:ext uri="{FF2B5EF4-FFF2-40B4-BE49-F238E27FC236}">
                  <a16:creationId xmlns:a16="http://schemas.microsoft.com/office/drawing/2014/main" id="{D8832ECC-F942-61C7-20ED-9EAC356E06FE}"/>
                </a:ext>
              </a:extLst>
            </p:cNvPr>
            <p:cNvSpPr txBox="1">
              <a:spLocks/>
            </p:cNvSpPr>
            <p:nvPr/>
          </p:nvSpPr>
          <p:spPr>
            <a:xfrm>
              <a:off x="19256683" y="6912263"/>
              <a:ext cx="2886366" cy="3828870"/>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pPr>
              <a:r>
                <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Final version of the 10-Year Research, Development and Implementation Plan for the Ocean Decade Tsunami Programme for the </a:t>
              </a:r>
            </a:p>
            <a:p>
              <a:pPr defTabSz="543818">
                <a:lnSpc>
                  <a:spcPts val="1750"/>
                </a:lnSpc>
              </a:pPr>
              <a:r>
                <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Endorsement</a:t>
              </a:r>
            </a:p>
          </p:txBody>
        </p:sp>
        <p:sp>
          <p:nvSpPr>
            <p:cNvPr id="130" name="TextBox 129">
              <a:extLst>
                <a:ext uri="{FF2B5EF4-FFF2-40B4-BE49-F238E27FC236}">
                  <a16:creationId xmlns:a16="http://schemas.microsoft.com/office/drawing/2014/main" id="{2ADFA4E7-7159-BE9E-6A24-2CFDE20EE248}"/>
                </a:ext>
              </a:extLst>
            </p:cNvPr>
            <p:cNvSpPr txBox="1"/>
            <p:nvPr/>
          </p:nvSpPr>
          <p:spPr>
            <a:xfrm>
              <a:off x="19422069" y="5720335"/>
              <a:ext cx="2612078" cy="1169550"/>
            </a:xfrm>
            <a:prstGeom prst="rect">
              <a:avLst/>
            </a:prstGeom>
            <a:noFill/>
          </p:spPr>
          <p:txBody>
            <a:bodyPr wrap="square" rtlCol="0" anchor="b" anchorCtr="0">
              <a:spAutoFit/>
            </a:bodyPr>
            <a:lstStyle/>
            <a:p>
              <a:pPr algn="ctr" defTabSz="914217"/>
              <a:r>
                <a:rPr lang="en-US" sz="1600" b="1" dirty="0">
                  <a:solidFill>
                    <a:srgbClr val="FFFFFF"/>
                  </a:solidFill>
                  <a:latin typeface="Gill Sans Nova" panose="020B0602020104020203" pitchFamily="34" charset="0"/>
                  <a:ea typeface="League Spartan" charset="0"/>
                  <a:cs typeface="Poppins" pitchFamily="2" charset="77"/>
                </a:rPr>
                <a:t>TOWS-WG XVI</a:t>
              </a:r>
            </a:p>
          </p:txBody>
        </p:sp>
        <p:sp>
          <p:nvSpPr>
            <p:cNvPr id="131" name="Subtitle 2">
              <a:extLst>
                <a:ext uri="{FF2B5EF4-FFF2-40B4-BE49-F238E27FC236}">
                  <a16:creationId xmlns:a16="http://schemas.microsoft.com/office/drawing/2014/main" id="{45D951C9-029E-E3A4-95BF-FC19F3C10FDD}"/>
                </a:ext>
              </a:extLst>
            </p:cNvPr>
            <p:cNvSpPr txBox="1">
              <a:spLocks/>
            </p:cNvSpPr>
            <p:nvPr/>
          </p:nvSpPr>
          <p:spPr>
            <a:xfrm>
              <a:off x="12210891" y="7974299"/>
              <a:ext cx="2886366" cy="329333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pPr>
              <a:r>
                <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1</a:t>
              </a:r>
              <a:r>
                <a:rPr lang="en-US" sz="1200" baseline="300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st</a:t>
              </a:r>
              <a:r>
                <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 Draft of the 10-Year Research, Development and Implementation Plan for the Ocean Decade Tsunami </a:t>
              </a:r>
              <a:r>
                <a:rPr lang="en-US" sz="1200" dirty="0" err="1">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Programme</a:t>
              </a:r>
              <a:endPar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endParaRPr>
            </a:p>
          </p:txBody>
        </p:sp>
        <p:sp>
          <p:nvSpPr>
            <p:cNvPr id="132" name="TextBox 131">
              <a:extLst>
                <a:ext uri="{FF2B5EF4-FFF2-40B4-BE49-F238E27FC236}">
                  <a16:creationId xmlns:a16="http://schemas.microsoft.com/office/drawing/2014/main" id="{8437C0ED-F49F-8150-9686-08C9952B091C}"/>
                </a:ext>
              </a:extLst>
            </p:cNvPr>
            <p:cNvSpPr txBox="1"/>
            <p:nvPr/>
          </p:nvSpPr>
          <p:spPr>
            <a:xfrm>
              <a:off x="12242301" y="6927859"/>
              <a:ext cx="2954468" cy="1046440"/>
            </a:xfrm>
            <a:prstGeom prst="rect">
              <a:avLst/>
            </a:prstGeom>
            <a:noFill/>
          </p:spPr>
          <p:txBody>
            <a:bodyPr wrap="square" rtlCol="0" anchor="b" anchorCtr="0">
              <a:spAutoFit/>
            </a:bodyPr>
            <a:lstStyle/>
            <a:p>
              <a:pPr algn="ctr" defTabSz="914217"/>
              <a:r>
                <a:rPr lang="en-US" sz="1400" b="1" dirty="0">
                  <a:solidFill>
                    <a:srgbClr val="FFFFFF"/>
                  </a:solidFill>
                  <a:latin typeface="Gill Sans Nova" panose="020B0602020104020203" pitchFamily="34" charset="0"/>
                  <a:ea typeface="League Spartan" charset="0"/>
                  <a:cs typeface="Poppins" pitchFamily="2" charset="77"/>
                </a:rPr>
                <a:t>2</a:t>
              </a:r>
              <a:r>
                <a:rPr lang="en-US" sz="1400" b="1" baseline="30000" dirty="0">
                  <a:solidFill>
                    <a:srgbClr val="FFFFFF"/>
                  </a:solidFill>
                  <a:latin typeface="Gill Sans Nova" panose="020B0602020104020203" pitchFamily="34" charset="0"/>
                  <a:ea typeface="League Spartan" charset="0"/>
                  <a:cs typeface="Poppins" pitchFamily="2" charset="77"/>
                </a:rPr>
                <a:t>nd</a:t>
              </a:r>
              <a:r>
                <a:rPr lang="en-US" sz="1400" b="1" dirty="0">
                  <a:solidFill>
                    <a:srgbClr val="FFFFFF"/>
                  </a:solidFill>
                  <a:latin typeface="Gill Sans Nova" panose="020B0602020104020203" pitchFamily="34" charset="0"/>
                  <a:ea typeface="League Spartan" charset="0"/>
                  <a:cs typeface="Poppins" pitchFamily="2" charset="77"/>
                </a:rPr>
                <a:t> SC meeting</a:t>
              </a:r>
            </a:p>
            <a:p>
              <a:pPr algn="ctr" defTabSz="914217"/>
              <a:r>
                <a:rPr lang="en-US" sz="1400" b="1" dirty="0">
                  <a:solidFill>
                    <a:srgbClr val="FFFFFF"/>
                  </a:solidFill>
                  <a:latin typeface="Gill Sans Nova" panose="020B0602020104020203" pitchFamily="34" charset="0"/>
                  <a:ea typeface="League Spartan" charset="0"/>
                  <a:cs typeface="Poppins" pitchFamily="2" charset="77"/>
                </a:rPr>
                <a:t>(in person)</a:t>
              </a:r>
              <a:endParaRPr lang="en-US" sz="1600" b="1" dirty="0">
                <a:solidFill>
                  <a:srgbClr val="FFFFFF"/>
                </a:solidFill>
                <a:latin typeface="Gill Sans Nova" panose="020B0602020104020203" pitchFamily="34" charset="0"/>
                <a:ea typeface="League Spartan" charset="0"/>
                <a:cs typeface="Poppins" pitchFamily="2" charset="77"/>
              </a:endParaRPr>
            </a:p>
          </p:txBody>
        </p:sp>
      </p:grpSp>
      <p:sp>
        <p:nvSpPr>
          <p:cNvPr id="133" name="TextBox 132">
            <a:extLst>
              <a:ext uri="{FF2B5EF4-FFF2-40B4-BE49-F238E27FC236}">
                <a16:creationId xmlns:a16="http://schemas.microsoft.com/office/drawing/2014/main" id="{69CB2E60-FC62-4C31-8521-C09C0BD5E707}"/>
              </a:ext>
            </a:extLst>
          </p:cNvPr>
          <p:cNvSpPr txBox="1"/>
          <p:nvPr/>
        </p:nvSpPr>
        <p:spPr>
          <a:xfrm>
            <a:off x="3225384" y="1610819"/>
            <a:ext cx="2347246" cy="276999"/>
          </a:xfrm>
          <a:prstGeom prst="rect">
            <a:avLst/>
          </a:prstGeom>
          <a:noFill/>
          <a:ln w="6350">
            <a:noFill/>
          </a:ln>
        </p:spPr>
        <p:txBody>
          <a:bodyPr wrap="none" rtlCol="0">
            <a:spAutoFit/>
          </a:bodyPr>
          <a:lstStyle/>
          <a:p>
            <a:pPr defTabSz="914217"/>
            <a:r>
              <a:rPr lang="en-US" sz="1200" b="1" dirty="0">
                <a:solidFill>
                  <a:srgbClr val="C4C8CE">
                    <a:lumMod val="25000"/>
                  </a:srgbClr>
                </a:solidFill>
                <a:latin typeface="Gill Sans Nova" panose="020B0602020104020203" pitchFamily="34" charset="0"/>
              </a:rPr>
              <a:t>Consultants to draft chapters</a:t>
            </a:r>
            <a:endParaRPr lang="fr-FR" sz="1200" b="1" dirty="0">
              <a:solidFill>
                <a:srgbClr val="C4C8CE">
                  <a:lumMod val="25000"/>
                </a:srgbClr>
              </a:solidFill>
              <a:latin typeface="Gill Sans Nova" panose="020B0602020104020203" pitchFamily="34" charset="0"/>
            </a:endParaRPr>
          </a:p>
        </p:txBody>
      </p:sp>
      <p:sp>
        <p:nvSpPr>
          <p:cNvPr id="134" name="Arrow: Right 133">
            <a:extLst>
              <a:ext uri="{FF2B5EF4-FFF2-40B4-BE49-F238E27FC236}">
                <a16:creationId xmlns:a16="http://schemas.microsoft.com/office/drawing/2014/main" id="{00646D93-B7E2-71C3-22FF-C145BE705499}"/>
              </a:ext>
            </a:extLst>
          </p:cNvPr>
          <p:cNvSpPr/>
          <p:nvPr/>
        </p:nvSpPr>
        <p:spPr>
          <a:xfrm>
            <a:off x="4802499" y="1850598"/>
            <a:ext cx="322639" cy="115807"/>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fr-FR">
              <a:solidFill>
                <a:srgbClr val="FFFFFF"/>
              </a:solidFill>
              <a:latin typeface="Gill Sans Nova" panose="020B0602020104020203" pitchFamily="34" charset="0"/>
            </a:endParaRPr>
          </a:p>
        </p:txBody>
      </p:sp>
      <p:sp>
        <p:nvSpPr>
          <p:cNvPr id="135" name="Arrow: Right 134">
            <a:extLst>
              <a:ext uri="{FF2B5EF4-FFF2-40B4-BE49-F238E27FC236}">
                <a16:creationId xmlns:a16="http://schemas.microsoft.com/office/drawing/2014/main" id="{478AD809-95E8-8608-A0DA-9E416C092B0B}"/>
              </a:ext>
            </a:extLst>
          </p:cNvPr>
          <p:cNvSpPr/>
          <p:nvPr/>
        </p:nvSpPr>
        <p:spPr>
          <a:xfrm flipH="1">
            <a:off x="3486015" y="1847680"/>
            <a:ext cx="322639" cy="112661"/>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fr-FR">
              <a:solidFill>
                <a:srgbClr val="FFFFFF"/>
              </a:solidFill>
              <a:latin typeface="Gill Sans Nova" panose="020B0602020104020203" pitchFamily="34" charset="0"/>
            </a:endParaRPr>
          </a:p>
        </p:txBody>
      </p:sp>
      <p:sp>
        <p:nvSpPr>
          <p:cNvPr id="136" name="TextBox 135">
            <a:extLst>
              <a:ext uri="{FF2B5EF4-FFF2-40B4-BE49-F238E27FC236}">
                <a16:creationId xmlns:a16="http://schemas.microsoft.com/office/drawing/2014/main" id="{7CCD3F44-AD5D-7C09-59DC-65818E969173}"/>
              </a:ext>
            </a:extLst>
          </p:cNvPr>
          <p:cNvSpPr txBox="1"/>
          <p:nvPr/>
        </p:nvSpPr>
        <p:spPr>
          <a:xfrm>
            <a:off x="5957490" y="1604204"/>
            <a:ext cx="3666456" cy="276999"/>
          </a:xfrm>
          <a:prstGeom prst="rect">
            <a:avLst/>
          </a:prstGeom>
          <a:noFill/>
          <a:ln w="6350">
            <a:noFill/>
          </a:ln>
        </p:spPr>
        <p:txBody>
          <a:bodyPr wrap="square" rtlCol="0">
            <a:spAutoFit/>
          </a:bodyPr>
          <a:lstStyle/>
          <a:p>
            <a:pPr defTabSz="914217"/>
            <a:r>
              <a:rPr lang="en-US" sz="1200" b="1" dirty="0">
                <a:solidFill>
                  <a:srgbClr val="C4C8CE">
                    <a:lumMod val="25000"/>
                  </a:srgbClr>
                </a:solidFill>
                <a:latin typeface="Gill Sans Nova" panose="020B0602020104020203" pitchFamily="34" charset="0"/>
              </a:rPr>
              <a:t>Consultations with TSU community (TTs/ICGS)</a:t>
            </a:r>
            <a:endParaRPr lang="fr-FR" sz="1200" b="1" dirty="0">
              <a:solidFill>
                <a:srgbClr val="C4C8CE">
                  <a:lumMod val="25000"/>
                </a:srgbClr>
              </a:solidFill>
              <a:latin typeface="Gill Sans Nova" panose="020B0602020104020203" pitchFamily="34" charset="0"/>
            </a:endParaRPr>
          </a:p>
        </p:txBody>
      </p:sp>
      <p:sp>
        <p:nvSpPr>
          <p:cNvPr id="139" name="TextBox 138">
            <a:extLst>
              <a:ext uri="{FF2B5EF4-FFF2-40B4-BE49-F238E27FC236}">
                <a16:creationId xmlns:a16="http://schemas.microsoft.com/office/drawing/2014/main" id="{344B0DFD-5FF3-565D-5975-127CBEEEC986}"/>
              </a:ext>
            </a:extLst>
          </p:cNvPr>
          <p:cNvSpPr txBox="1"/>
          <p:nvPr/>
        </p:nvSpPr>
        <p:spPr>
          <a:xfrm>
            <a:off x="6096000" y="2084944"/>
            <a:ext cx="3304110" cy="276999"/>
          </a:xfrm>
          <a:prstGeom prst="rect">
            <a:avLst/>
          </a:prstGeom>
          <a:noFill/>
          <a:ln w="6350">
            <a:noFill/>
          </a:ln>
        </p:spPr>
        <p:txBody>
          <a:bodyPr wrap="none" rtlCol="0">
            <a:spAutoFit/>
          </a:bodyPr>
          <a:lstStyle/>
          <a:p>
            <a:pPr defTabSz="914217"/>
            <a:r>
              <a:rPr lang="en-US" sz="1200" b="1" dirty="0">
                <a:solidFill>
                  <a:srgbClr val="C4C8CE">
                    <a:lumMod val="25000"/>
                  </a:srgbClr>
                </a:solidFill>
                <a:latin typeface="Gill Sans Nova" panose="020B0602020104020203" pitchFamily="34" charset="0"/>
              </a:rPr>
              <a:t>Consult/contributions Member States (CL)</a:t>
            </a:r>
            <a:endParaRPr lang="fr-FR" sz="1200" b="1" dirty="0">
              <a:solidFill>
                <a:srgbClr val="C4C8CE">
                  <a:lumMod val="25000"/>
                </a:srgbClr>
              </a:solidFill>
              <a:latin typeface="Gill Sans Nova" panose="020B0602020104020203" pitchFamily="34" charset="0"/>
            </a:endParaRPr>
          </a:p>
        </p:txBody>
      </p:sp>
      <p:sp>
        <p:nvSpPr>
          <p:cNvPr id="140" name="Arrow: Right 139">
            <a:extLst>
              <a:ext uri="{FF2B5EF4-FFF2-40B4-BE49-F238E27FC236}">
                <a16:creationId xmlns:a16="http://schemas.microsoft.com/office/drawing/2014/main" id="{7711CEE6-ADC3-E03F-801E-A1ACD5E3CA6B}"/>
              </a:ext>
            </a:extLst>
          </p:cNvPr>
          <p:cNvSpPr/>
          <p:nvPr/>
        </p:nvSpPr>
        <p:spPr>
          <a:xfrm flipH="1">
            <a:off x="1505522" y="6712725"/>
            <a:ext cx="322639" cy="136199"/>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fr-FR">
              <a:solidFill>
                <a:srgbClr val="FFFFFF"/>
              </a:solidFill>
              <a:latin typeface="Gill Sans Nova" panose="020B0602020104020203" pitchFamily="34" charset="0"/>
            </a:endParaRPr>
          </a:p>
        </p:txBody>
      </p:sp>
      <p:sp>
        <p:nvSpPr>
          <p:cNvPr id="141" name="Arrow: Right 140">
            <a:extLst>
              <a:ext uri="{FF2B5EF4-FFF2-40B4-BE49-F238E27FC236}">
                <a16:creationId xmlns:a16="http://schemas.microsoft.com/office/drawing/2014/main" id="{EA58DCE4-CA13-A1A0-D5AA-DD02329EBFC1}"/>
              </a:ext>
            </a:extLst>
          </p:cNvPr>
          <p:cNvSpPr/>
          <p:nvPr/>
        </p:nvSpPr>
        <p:spPr>
          <a:xfrm>
            <a:off x="3367101" y="6705071"/>
            <a:ext cx="322639" cy="136199"/>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fr-FR">
              <a:solidFill>
                <a:srgbClr val="FFFFFF"/>
              </a:solidFill>
              <a:latin typeface="Gill Sans Nova" panose="020B0602020104020203" pitchFamily="34" charset="0"/>
            </a:endParaRPr>
          </a:p>
        </p:txBody>
      </p:sp>
      <p:sp>
        <p:nvSpPr>
          <p:cNvPr id="142" name="TextBox 141">
            <a:extLst>
              <a:ext uri="{FF2B5EF4-FFF2-40B4-BE49-F238E27FC236}">
                <a16:creationId xmlns:a16="http://schemas.microsoft.com/office/drawing/2014/main" id="{10E5BBCF-9F86-EEDA-594D-E80B55E42BEF}"/>
              </a:ext>
            </a:extLst>
          </p:cNvPr>
          <p:cNvSpPr txBox="1"/>
          <p:nvPr/>
        </p:nvSpPr>
        <p:spPr>
          <a:xfrm>
            <a:off x="1576483" y="6418547"/>
            <a:ext cx="2035332" cy="276999"/>
          </a:xfrm>
          <a:prstGeom prst="rect">
            <a:avLst/>
          </a:prstGeom>
          <a:noFill/>
          <a:ln w="6350">
            <a:solidFill>
              <a:schemeClr val="tx1"/>
            </a:solidFill>
          </a:ln>
        </p:spPr>
        <p:txBody>
          <a:bodyPr wrap="square" rtlCol="0">
            <a:spAutoFit/>
          </a:bodyPr>
          <a:lstStyle/>
          <a:p>
            <a:pPr defTabSz="914217"/>
            <a:r>
              <a:rPr lang="en-US" sz="1200" b="1" dirty="0">
                <a:solidFill>
                  <a:srgbClr val="C4C8CE">
                    <a:lumMod val="25000"/>
                  </a:srgbClr>
                </a:solidFill>
                <a:latin typeface="Gill Sans Nova" panose="020B0602020104020203" pitchFamily="34" charset="0"/>
              </a:rPr>
              <a:t>Draft TORs consultancies</a:t>
            </a:r>
            <a:endParaRPr lang="fr-FR" sz="1200" b="1" dirty="0">
              <a:solidFill>
                <a:srgbClr val="C4C8CE">
                  <a:lumMod val="25000"/>
                </a:srgbClr>
              </a:solidFill>
              <a:latin typeface="Gill Sans Nova" panose="020B0602020104020203" pitchFamily="34" charset="0"/>
            </a:endParaRPr>
          </a:p>
        </p:txBody>
      </p:sp>
      <p:sp>
        <p:nvSpPr>
          <p:cNvPr id="143" name="TextBox 142">
            <a:extLst>
              <a:ext uri="{FF2B5EF4-FFF2-40B4-BE49-F238E27FC236}">
                <a16:creationId xmlns:a16="http://schemas.microsoft.com/office/drawing/2014/main" id="{450B022D-ADB7-7034-BB5A-72C1A8B4EA8D}"/>
              </a:ext>
            </a:extLst>
          </p:cNvPr>
          <p:cNvSpPr txBox="1"/>
          <p:nvPr/>
        </p:nvSpPr>
        <p:spPr>
          <a:xfrm>
            <a:off x="5596859" y="6493315"/>
            <a:ext cx="2728632" cy="276999"/>
          </a:xfrm>
          <a:prstGeom prst="rect">
            <a:avLst/>
          </a:prstGeom>
          <a:noFill/>
          <a:ln w="6350">
            <a:solidFill>
              <a:schemeClr val="tx1"/>
            </a:solidFill>
          </a:ln>
        </p:spPr>
        <p:txBody>
          <a:bodyPr wrap="none" rtlCol="0">
            <a:spAutoFit/>
          </a:bodyPr>
          <a:lstStyle/>
          <a:p>
            <a:pPr defTabSz="914217"/>
            <a:r>
              <a:rPr lang="en-US" sz="1200" b="1" dirty="0">
                <a:solidFill>
                  <a:srgbClr val="C4C8CE">
                    <a:lumMod val="25000"/>
                  </a:srgbClr>
                </a:solidFill>
                <a:latin typeface="Gill Sans Nova" panose="020B0602020104020203" pitchFamily="34" charset="0"/>
              </a:rPr>
              <a:t>1</a:t>
            </a:r>
            <a:r>
              <a:rPr lang="en-US" sz="1200" b="1" baseline="30000" dirty="0">
                <a:solidFill>
                  <a:srgbClr val="C4C8CE">
                    <a:lumMod val="25000"/>
                  </a:srgbClr>
                </a:solidFill>
                <a:latin typeface="Gill Sans Nova" panose="020B0602020104020203" pitchFamily="34" charset="0"/>
              </a:rPr>
              <a:t>st</a:t>
            </a:r>
            <a:r>
              <a:rPr lang="en-US" sz="1200" b="1" dirty="0">
                <a:solidFill>
                  <a:srgbClr val="C4C8CE">
                    <a:lumMod val="25000"/>
                  </a:srgbClr>
                </a:solidFill>
                <a:latin typeface="Gill Sans Nova" panose="020B0602020104020203" pitchFamily="34" charset="0"/>
              </a:rPr>
              <a:t> Draft to TNCs/TWFPs Dec2022</a:t>
            </a:r>
            <a:endParaRPr lang="fr-FR" sz="1200" b="1" dirty="0">
              <a:solidFill>
                <a:srgbClr val="C4C8CE">
                  <a:lumMod val="25000"/>
                </a:srgbClr>
              </a:solidFill>
              <a:latin typeface="Gill Sans Nova" panose="020B0602020104020203" pitchFamily="34" charset="0"/>
            </a:endParaRPr>
          </a:p>
        </p:txBody>
      </p:sp>
      <p:sp>
        <p:nvSpPr>
          <p:cNvPr id="146" name="Title 1">
            <a:extLst>
              <a:ext uri="{FF2B5EF4-FFF2-40B4-BE49-F238E27FC236}">
                <a16:creationId xmlns:a16="http://schemas.microsoft.com/office/drawing/2014/main" id="{D7E2CF42-A60B-76EB-54D5-0CD6F7359B7F}"/>
              </a:ext>
            </a:extLst>
          </p:cNvPr>
          <p:cNvSpPr>
            <a:spLocks noGrp="1"/>
          </p:cNvSpPr>
          <p:nvPr>
            <p:ph type="title"/>
          </p:nvPr>
        </p:nvSpPr>
        <p:spPr>
          <a:xfrm>
            <a:off x="0" y="153726"/>
            <a:ext cx="12192000" cy="767639"/>
          </a:xfrm>
        </p:spPr>
        <p:txBody>
          <a:bodyPr>
            <a:noAutofit/>
          </a:bodyPr>
          <a:lstStyle/>
          <a:p>
            <a:pPr algn="ctr">
              <a:lnSpc>
                <a:spcPct val="100000"/>
              </a:lnSpc>
              <a:spcBef>
                <a:spcPts val="600"/>
              </a:spcBef>
              <a:spcAft>
                <a:spcPts val="600"/>
              </a:spcAft>
            </a:pPr>
            <a:r>
              <a:rPr lang="en-US" sz="2800" b="1" cap="none" dirty="0">
                <a:latin typeface="Gill Sans Nova" panose="020B0602020104020203" pitchFamily="34" charset="0"/>
              </a:rPr>
              <a:t>UN Ocean Decade Tsunami Programme  Scientific Committee </a:t>
            </a:r>
            <a:endParaRPr lang="en-US" sz="2000" b="1" cap="none" dirty="0">
              <a:latin typeface="Gill Sans Nova" panose="020B0602020104020203" pitchFamily="34" charset="0"/>
            </a:endParaRPr>
          </a:p>
        </p:txBody>
      </p:sp>
      <p:sp>
        <p:nvSpPr>
          <p:cNvPr id="147" name="Arrow: Right 146">
            <a:extLst>
              <a:ext uri="{FF2B5EF4-FFF2-40B4-BE49-F238E27FC236}">
                <a16:creationId xmlns:a16="http://schemas.microsoft.com/office/drawing/2014/main" id="{8A4A4AC8-E53C-A055-1532-CEECBFCD48B0}"/>
              </a:ext>
            </a:extLst>
          </p:cNvPr>
          <p:cNvSpPr/>
          <p:nvPr/>
        </p:nvSpPr>
        <p:spPr>
          <a:xfrm flipH="1">
            <a:off x="6961175" y="1847072"/>
            <a:ext cx="322639" cy="112661"/>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fr-FR">
              <a:solidFill>
                <a:srgbClr val="FFFFFF"/>
              </a:solidFill>
              <a:latin typeface="Gill Sans Nova" panose="020B0602020104020203" pitchFamily="34" charset="0"/>
            </a:endParaRPr>
          </a:p>
        </p:txBody>
      </p:sp>
      <p:sp>
        <p:nvSpPr>
          <p:cNvPr id="148" name="Arrow: Right 147">
            <a:extLst>
              <a:ext uri="{FF2B5EF4-FFF2-40B4-BE49-F238E27FC236}">
                <a16:creationId xmlns:a16="http://schemas.microsoft.com/office/drawing/2014/main" id="{C3156AD5-E24A-473B-4B89-A7FC644E2E81}"/>
              </a:ext>
            </a:extLst>
          </p:cNvPr>
          <p:cNvSpPr/>
          <p:nvPr/>
        </p:nvSpPr>
        <p:spPr>
          <a:xfrm>
            <a:off x="8146662" y="1859525"/>
            <a:ext cx="322639" cy="115807"/>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fr-FR">
              <a:solidFill>
                <a:srgbClr val="FFFFFF"/>
              </a:solidFill>
              <a:latin typeface="Gill Sans Nova" panose="020B0602020104020203" pitchFamily="34" charset="0"/>
            </a:endParaRPr>
          </a:p>
        </p:txBody>
      </p:sp>
      <p:sp>
        <p:nvSpPr>
          <p:cNvPr id="149" name="Arrow: Right 148">
            <a:extLst>
              <a:ext uri="{FF2B5EF4-FFF2-40B4-BE49-F238E27FC236}">
                <a16:creationId xmlns:a16="http://schemas.microsoft.com/office/drawing/2014/main" id="{FC3428C4-08AF-20B2-97AC-15C5C4D215CE}"/>
              </a:ext>
            </a:extLst>
          </p:cNvPr>
          <p:cNvSpPr/>
          <p:nvPr/>
        </p:nvSpPr>
        <p:spPr>
          <a:xfrm>
            <a:off x="7964933" y="6722250"/>
            <a:ext cx="322639" cy="136199"/>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fr-FR">
              <a:solidFill>
                <a:srgbClr val="FFFFFF"/>
              </a:solidFill>
              <a:latin typeface="Gill Sans Nova" panose="020B0602020104020203" pitchFamily="34" charset="0"/>
            </a:endParaRPr>
          </a:p>
        </p:txBody>
      </p:sp>
      <p:sp>
        <p:nvSpPr>
          <p:cNvPr id="150" name="Arrow: Right 149">
            <a:extLst>
              <a:ext uri="{FF2B5EF4-FFF2-40B4-BE49-F238E27FC236}">
                <a16:creationId xmlns:a16="http://schemas.microsoft.com/office/drawing/2014/main" id="{2379430E-3A05-4781-2518-953BB1A79408}"/>
              </a:ext>
            </a:extLst>
          </p:cNvPr>
          <p:cNvSpPr/>
          <p:nvPr/>
        </p:nvSpPr>
        <p:spPr>
          <a:xfrm flipH="1">
            <a:off x="6095914" y="6735018"/>
            <a:ext cx="322639" cy="136199"/>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fr-FR">
              <a:solidFill>
                <a:srgbClr val="FFFFFF"/>
              </a:solidFill>
              <a:latin typeface="Gill Sans Nova" panose="020B0602020104020203" pitchFamily="34" charset="0"/>
            </a:endParaRPr>
          </a:p>
        </p:txBody>
      </p:sp>
      <p:sp>
        <p:nvSpPr>
          <p:cNvPr id="151" name="TextBox 150">
            <a:extLst>
              <a:ext uri="{FF2B5EF4-FFF2-40B4-BE49-F238E27FC236}">
                <a16:creationId xmlns:a16="http://schemas.microsoft.com/office/drawing/2014/main" id="{D163A0AF-B4B8-DEC6-4483-DB0814324199}"/>
              </a:ext>
            </a:extLst>
          </p:cNvPr>
          <p:cNvSpPr txBox="1"/>
          <p:nvPr/>
        </p:nvSpPr>
        <p:spPr>
          <a:xfrm>
            <a:off x="4477400" y="1024040"/>
            <a:ext cx="2854248" cy="523220"/>
          </a:xfrm>
          <a:prstGeom prst="rect">
            <a:avLst/>
          </a:prstGeom>
          <a:noFill/>
          <a:ln w="6350">
            <a:solidFill>
              <a:schemeClr val="tx1"/>
            </a:solidFill>
          </a:ln>
        </p:spPr>
        <p:txBody>
          <a:bodyPr wrap="square" rtlCol="0">
            <a:spAutoFit/>
          </a:bodyPr>
          <a:lstStyle/>
          <a:p>
            <a:pPr algn="ctr" defTabSz="914217"/>
            <a:r>
              <a:rPr lang="en-US" sz="2800" b="1" dirty="0">
                <a:solidFill>
                  <a:srgbClr val="C4C8CE">
                    <a:lumMod val="25000"/>
                  </a:srgbClr>
                </a:solidFill>
                <a:latin typeface="Gill Sans Nova" panose="020B0602020104020203" pitchFamily="34" charset="0"/>
              </a:rPr>
              <a:t>Progress</a:t>
            </a:r>
            <a:endParaRPr lang="fr-FR" sz="2800" b="1" dirty="0">
              <a:solidFill>
                <a:srgbClr val="C4C8CE">
                  <a:lumMod val="25000"/>
                </a:srgbClr>
              </a:solidFill>
              <a:latin typeface="Gill Sans Nova" panose="020B0602020104020203" pitchFamily="34" charset="0"/>
            </a:endParaRPr>
          </a:p>
        </p:txBody>
      </p:sp>
      <p:sp>
        <p:nvSpPr>
          <p:cNvPr id="153" name="TextBox 152">
            <a:extLst>
              <a:ext uri="{FF2B5EF4-FFF2-40B4-BE49-F238E27FC236}">
                <a16:creationId xmlns:a16="http://schemas.microsoft.com/office/drawing/2014/main" id="{21CE7763-986A-5BC9-291C-140CDBB68A20}"/>
              </a:ext>
            </a:extLst>
          </p:cNvPr>
          <p:cNvSpPr txBox="1"/>
          <p:nvPr/>
        </p:nvSpPr>
        <p:spPr>
          <a:xfrm>
            <a:off x="6749759" y="6284539"/>
            <a:ext cx="5341977" cy="276999"/>
          </a:xfrm>
          <a:prstGeom prst="rect">
            <a:avLst/>
          </a:prstGeom>
          <a:noFill/>
        </p:spPr>
        <p:txBody>
          <a:bodyPr wrap="square">
            <a:spAutoFit/>
          </a:bodyPr>
          <a:lstStyle/>
          <a:p>
            <a:pPr marL="180975" lvl="1" algn="just">
              <a:spcBef>
                <a:spcPts val="300"/>
              </a:spcBef>
              <a:spcAft>
                <a:spcPts val="600"/>
              </a:spcAft>
            </a:pPr>
            <a:r>
              <a:rPr lang="en-US" sz="1200" b="1" dirty="0">
                <a:solidFill>
                  <a:prstClr val="black"/>
                </a:solidFill>
                <a:latin typeface="Gill Sans Nova" panose="020B0604020202020204" pitchFamily="34" charset="0"/>
              </a:rPr>
              <a:t>4th Call for Decade Actions 31 Jan 2023 – Coastal Resilience </a:t>
            </a:r>
            <a:endParaRPr lang="en-US" sz="1400" b="1" dirty="0">
              <a:solidFill>
                <a:prstClr val="black"/>
              </a:solidFill>
              <a:latin typeface="Gill Sans Nova" panose="020B0604020202020204" pitchFamily="34" charset="0"/>
            </a:endParaRPr>
          </a:p>
        </p:txBody>
      </p:sp>
      <p:sp>
        <p:nvSpPr>
          <p:cNvPr id="155" name="TextBox 154">
            <a:extLst>
              <a:ext uri="{FF2B5EF4-FFF2-40B4-BE49-F238E27FC236}">
                <a16:creationId xmlns:a16="http://schemas.microsoft.com/office/drawing/2014/main" id="{5B90107C-D7C2-6348-11A2-E50C4F4F5137}"/>
              </a:ext>
            </a:extLst>
          </p:cNvPr>
          <p:cNvSpPr txBox="1"/>
          <p:nvPr/>
        </p:nvSpPr>
        <p:spPr>
          <a:xfrm>
            <a:off x="8447977" y="6498279"/>
            <a:ext cx="3320113" cy="276999"/>
          </a:xfrm>
          <a:prstGeom prst="rect">
            <a:avLst/>
          </a:prstGeom>
          <a:noFill/>
          <a:ln>
            <a:solidFill>
              <a:schemeClr val="tx1"/>
            </a:solidFill>
          </a:ln>
        </p:spPr>
        <p:txBody>
          <a:bodyPr wrap="square">
            <a:spAutoFit/>
          </a:bodyPr>
          <a:lstStyle/>
          <a:p>
            <a:pPr marL="85725" lvl="1" algn="just">
              <a:spcBef>
                <a:spcPts val="300"/>
              </a:spcBef>
            </a:pPr>
            <a:r>
              <a:rPr lang="en-US" sz="1200" b="1" dirty="0">
                <a:solidFill>
                  <a:prstClr val="black"/>
                </a:solidFill>
                <a:latin typeface="Gill Sans Nova" panose="020B0604020202020204" pitchFamily="34" charset="0"/>
              </a:rPr>
              <a:t>2</a:t>
            </a:r>
            <a:r>
              <a:rPr lang="en-US" sz="1200" b="1" baseline="30000" dirty="0">
                <a:solidFill>
                  <a:prstClr val="black"/>
                </a:solidFill>
                <a:latin typeface="Gill Sans Nova" panose="020B0604020202020204" pitchFamily="34" charset="0"/>
              </a:rPr>
              <a:t>nd</a:t>
            </a:r>
            <a:r>
              <a:rPr lang="en-US" sz="1200" b="1" dirty="0">
                <a:solidFill>
                  <a:prstClr val="black"/>
                </a:solidFill>
                <a:latin typeface="Gill Sans Nova" panose="020B0604020202020204" pitchFamily="34" charset="0"/>
              </a:rPr>
              <a:t> draft to TOWS-WG/ICGs/TTs Jan2023</a:t>
            </a:r>
          </a:p>
        </p:txBody>
      </p:sp>
      <p:sp>
        <p:nvSpPr>
          <p:cNvPr id="156" name="Arrow: Right 155">
            <a:extLst>
              <a:ext uri="{FF2B5EF4-FFF2-40B4-BE49-F238E27FC236}">
                <a16:creationId xmlns:a16="http://schemas.microsoft.com/office/drawing/2014/main" id="{EC128532-E534-1910-3BEA-540D06CA98F1}"/>
              </a:ext>
            </a:extLst>
          </p:cNvPr>
          <p:cNvSpPr/>
          <p:nvPr/>
        </p:nvSpPr>
        <p:spPr>
          <a:xfrm>
            <a:off x="9910719" y="6722250"/>
            <a:ext cx="322639" cy="136199"/>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fr-FR">
              <a:solidFill>
                <a:srgbClr val="FFFFFF"/>
              </a:solidFill>
              <a:latin typeface="Gill Sans Nova" panose="020B0602020104020203" pitchFamily="34" charset="0"/>
            </a:endParaRPr>
          </a:p>
        </p:txBody>
      </p:sp>
      <p:sp>
        <p:nvSpPr>
          <p:cNvPr id="157" name="Arrow: Right 156">
            <a:extLst>
              <a:ext uri="{FF2B5EF4-FFF2-40B4-BE49-F238E27FC236}">
                <a16:creationId xmlns:a16="http://schemas.microsoft.com/office/drawing/2014/main" id="{40DAF904-604C-2B79-37F7-6E690721173E}"/>
              </a:ext>
            </a:extLst>
          </p:cNvPr>
          <p:cNvSpPr/>
          <p:nvPr/>
        </p:nvSpPr>
        <p:spPr>
          <a:xfrm flipH="1">
            <a:off x="8937341" y="6735994"/>
            <a:ext cx="322639" cy="136199"/>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fr-FR">
              <a:solidFill>
                <a:srgbClr val="FFFFFF"/>
              </a:solidFill>
              <a:latin typeface="Gill Sans Nova" panose="020B0602020104020203" pitchFamily="34" charset="0"/>
            </a:endParaRPr>
          </a:p>
        </p:txBody>
      </p:sp>
    </p:spTree>
    <p:extLst>
      <p:ext uri="{BB962C8B-B14F-4D97-AF65-F5344CB8AC3E}">
        <p14:creationId xmlns:p14="http://schemas.microsoft.com/office/powerpoint/2010/main" val="834181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3EE8FB8-C11F-4EB1-ECF5-FC5022B3DC2B}"/>
              </a:ext>
            </a:extLst>
          </p:cNvPr>
          <p:cNvSpPr txBox="1"/>
          <p:nvPr/>
        </p:nvSpPr>
        <p:spPr>
          <a:xfrm>
            <a:off x="4614524" y="2403346"/>
            <a:ext cx="7199790" cy="923330"/>
          </a:xfrm>
          <a:prstGeom prst="rect">
            <a:avLst/>
          </a:prstGeom>
          <a:solidFill>
            <a:srgbClr val="00B0F0"/>
          </a:solidFill>
        </p:spPr>
        <p:txBody>
          <a:bodyPr wrap="square">
            <a:spAutoFit/>
          </a:bodyPr>
          <a:lstStyle/>
          <a:p>
            <a:pPr marL="355600" indent="-355600" algn="just">
              <a:spcBef>
                <a:spcPts val="600"/>
              </a:spcBef>
              <a:spcAft>
                <a:spcPts val="600"/>
              </a:spcAft>
              <a:buFont typeface="+mj-lt"/>
              <a:buAutoNum type="arabicPeriod"/>
            </a:pPr>
            <a:r>
              <a:rPr lang="en-US" b="1" dirty="0">
                <a:latin typeface="Gill Sans Nova" panose="020B0604020202020204" pitchFamily="34" charset="0"/>
              </a:rPr>
              <a:t>To </a:t>
            </a:r>
            <a:r>
              <a:rPr lang="en-US" b="1" dirty="0">
                <a:solidFill>
                  <a:srgbClr val="FFFF00"/>
                </a:solidFill>
                <a:latin typeface="Gill Sans Nova" panose="020B0604020202020204" pitchFamily="34" charset="0"/>
              </a:rPr>
              <a:t>develop the warning systems’ capability to issue actionable and timely tsunami warnings </a:t>
            </a:r>
            <a:r>
              <a:rPr lang="en-US" b="1" dirty="0">
                <a:latin typeface="Gill Sans Nova" panose="020B0604020202020204" pitchFamily="34" charset="0"/>
              </a:rPr>
              <a:t>for tsunamis from all identified sources to 100% of coasts at risk</a:t>
            </a:r>
          </a:p>
        </p:txBody>
      </p:sp>
      <p:pic>
        <p:nvPicPr>
          <p:cNvPr id="1026" name="Picture 2" descr="BMKG Resmikan Tanjung Benoa menjadi UNESCO-IOC Tsunami Ready Community">
            <a:extLst>
              <a:ext uri="{FF2B5EF4-FFF2-40B4-BE49-F238E27FC236}">
                <a16:creationId xmlns:a16="http://schemas.microsoft.com/office/drawing/2014/main" id="{D61CD013-53DD-9CEC-1022-A0094713A4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3303"/>
          <a:stretch/>
        </p:blipFill>
        <p:spPr bwMode="auto">
          <a:xfrm>
            <a:off x="7471078" y="3937086"/>
            <a:ext cx="4584796" cy="274869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B770C159-934D-9828-939E-C09C0735D1AA}"/>
              </a:ext>
            </a:extLst>
          </p:cNvPr>
          <p:cNvSpPr txBox="1">
            <a:spLocks/>
          </p:cNvSpPr>
          <p:nvPr/>
        </p:nvSpPr>
        <p:spPr>
          <a:xfrm>
            <a:off x="106532" y="5311431"/>
            <a:ext cx="7199790" cy="921286"/>
          </a:xfrm>
          <a:prstGeom prst="rect">
            <a:avLst/>
          </a:prstGeom>
          <a:solidFill>
            <a:srgbClr val="00B0F0"/>
          </a:solidFill>
          <a:ln>
            <a:solidFill>
              <a:srgbClr val="2597FF"/>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indent="-358775" algn="just">
              <a:spcBef>
                <a:spcPts val="600"/>
              </a:spcBef>
              <a:spcAft>
                <a:spcPts val="600"/>
              </a:spcAft>
              <a:buFont typeface="+mj-lt"/>
              <a:buAutoNum type="arabicPeriod" startAt="2"/>
            </a:pPr>
            <a:r>
              <a:rPr lang="en-US" sz="1800" b="1" dirty="0">
                <a:solidFill>
                  <a:srgbClr val="FFFF00"/>
                </a:solidFill>
                <a:latin typeface="Gill Sans Nova" panose="020B0604020202020204" pitchFamily="34" charset="0"/>
              </a:rPr>
              <a:t>100% of communities at risk be prepared and resilient</a:t>
            </a:r>
            <a:r>
              <a:rPr lang="en-US" sz="1800" b="1" dirty="0">
                <a:solidFill>
                  <a:schemeClr val="tx1"/>
                </a:solidFill>
                <a:latin typeface="Gill Sans Nova" panose="020B0604020202020204" pitchFamily="34" charset="0"/>
              </a:rPr>
              <a:t> to tsunamis by 2030 through </a:t>
            </a:r>
            <a:r>
              <a:rPr lang="en-US" sz="1800" b="1" dirty="0" err="1">
                <a:solidFill>
                  <a:schemeClr val="tx1"/>
                </a:solidFill>
                <a:latin typeface="Gill Sans Nova" panose="020B0604020202020204" pitchFamily="34" charset="0"/>
              </a:rPr>
              <a:t>programmes</a:t>
            </a:r>
            <a:r>
              <a:rPr lang="en-US" sz="1800" b="1" dirty="0">
                <a:solidFill>
                  <a:schemeClr val="tx1"/>
                </a:solidFill>
                <a:latin typeface="Gill Sans Nova" panose="020B0604020202020204" pitchFamily="34" charset="0"/>
              </a:rPr>
              <a:t> like the IOC-UNESCO Tsunami Ready Recognition Programme (TRRP)</a:t>
            </a:r>
          </a:p>
          <a:p>
            <a:endParaRPr lang="en-IN" sz="1800" dirty="0">
              <a:solidFill>
                <a:schemeClr val="tx2"/>
              </a:solidFill>
              <a:latin typeface="Gill Sans Nova" panose="020B0604020202020204" pitchFamily="34" charset="0"/>
            </a:endParaRPr>
          </a:p>
        </p:txBody>
      </p:sp>
      <p:sp>
        <p:nvSpPr>
          <p:cNvPr id="4" name="Title 3">
            <a:extLst>
              <a:ext uri="{FF2B5EF4-FFF2-40B4-BE49-F238E27FC236}">
                <a16:creationId xmlns:a16="http://schemas.microsoft.com/office/drawing/2014/main" id="{71BAB295-4A1E-F301-7126-DC0063DE0385}"/>
              </a:ext>
            </a:extLst>
          </p:cNvPr>
          <p:cNvSpPr>
            <a:spLocks noGrp="1"/>
          </p:cNvSpPr>
          <p:nvPr>
            <p:ph type="title"/>
          </p:nvPr>
        </p:nvSpPr>
        <p:spPr>
          <a:xfrm>
            <a:off x="0" y="284176"/>
            <a:ext cx="12192000" cy="1508760"/>
          </a:xfrm>
        </p:spPr>
        <p:txBody>
          <a:bodyPr/>
          <a:lstStyle/>
          <a:p>
            <a:pPr algn="ctr"/>
            <a:r>
              <a:rPr lang="en-IN" cap="none" dirty="0">
                <a:latin typeface="Gill Sans Nova" panose="020B0602020104020203" pitchFamily="34" charset="0"/>
              </a:rPr>
              <a:t>ODTP- Objectives</a:t>
            </a:r>
          </a:p>
        </p:txBody>
      </p:sp>
      <p:pic>
        <p:nvPicPr>
          <p:cNvPr id="2" name="Picture 1" descr="Graphical user interface, application, Word&#10;&#10;Description automatically generated">
            <a:extLst>
              <a:ext uri="{FF2B5EF4-FFF2-40B4-BE49-F238E27FC236}">
                <a16:creationId xmlns:a16="http://schemas.microsoft.com/office/drawing/2014/main" id="{2C3F356B-8BE3-F006-B950-A50E9F9F724C}"/>
              </a:ext>
            </a:extLst>
          </p:cNvPr>
          <p:cNvPicPr>
            <a:picLocks noChangeAspect="1"/>
          </p:cNvPicPr>
          <p:nvPr/>
        </p:nvPicPr>
        <p:blipFill rotWithShape="1">
          <a:blip r:embed="rId3">
            <a:extLst>
              <a:ext uri="{28A0092B-C50C-407E-A947-70E740481C1C}">
                <a14:useLocalDpi xmlns:a14="http://schemas.microsoft.com/office/drawing/2010/main" val="0"/>
              </a:ext>
            </a:extLst>
          </a:blip>
          <a:srcRect l="34462" t="27959" r="20296" b="26763"/>
          <a:stretch/>
        </p:blipFill>
        <p:spPr>
          <a:xfrm>
            <a:off x="77101" y="1879100"/>
            <a:ext cx="4334222" cy="2439954"/>
          </a:xfrm>
          <a:prstGeom prst="rect">
            <a:avLst/>
          </a:prstGeom>
        </p:spPr>
      </p:pic>
    </p:spTree>
    <p:extLst>
      <p:ext uri="{BB962C8B-B14F-4D97-AF65-F5344CB8AC3E}">
        <p14:creationId xmlns:p14="http://schemas.microsoft.com/office/powerpoint/2010/main" val="647737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6FE21A12-6E46-BA4C-275B-EA0FF3FF39FC}"/>
              </a:ext>
            </a:extLst>
          </p:cNvPr>
          <p:cNvGraphicFramePr/>
          <p:nvPr>
            <p:extLst>
              <p:ext uri="{D42A27DB-BD31-4B8C-83A1-F6EECF244321}">
                <p14:modId xmlns:p14="http://schemas.microsoft.com/office/powerpoint/2010/main" val="2929857015"/>
              </p:ext>
            </p:extLst>
          </p:nvPr>
        </p:nvGraphicFramePr>
        <p:xfrm>
          <a:off x="110348" y="1882065"/>
          <a:ext cx="11593379"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0E3CB0C1-B7B0-F239-F702-B500F1E480F6}"/>
              </a:ext>
            </a:extLst>
          </p:cNvPr>
          <p:cNvSpPr>
            <a:spLocks noGrp="1"/>
          </p:cNvSpPr>
          <p:nvPr>
            <p:ph type="title"/>
          </p:nvPr>
        </p:nvSpPr>
        <p:spPr>
          <a:xfrm>
            <a:off x="0" y="459176"/>
            <a:ext cx="12192000" cy="1039839"/>
          </a:xfrm>
        </p:spPr>
        <p:txBody>
          <a:bodyPr>
            <a:noAutofit/>
          </a:bodyPr>
          <a:lstStyle/>
          <a:p>
            <a:pPr algn="ctr"/>
            <a:r>
              <a:rPr lang="en-US" sz="3200" b="1" cap="none" dirty="0">
                <a:latin typeface="Gill Sans Nova" panose="020B0602020104020203" pitchFamily="34" charset="0"/>
              </a:rPr>
              <a:t>Key Elements of the Research, Development &amp; Implementation Plan</a:t>
            </a:r>
          </a:p>
        </p:txBody>
      </p:sp>
    </p:spTree>
    <p:extLst>
      <p:ext uri="{BB962C8B-B14F-4D97-AF65-F5344CB8AC3E}">
        <p14:creationId xmlns:p14="http://schemas.microsoft.com/office/powerpoint/2010/main" val="2788684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A9DBB5A-7F99-2ACF-5B8B-2888A24B855C}"/>
              </a:ext>
            </a:extLst>
          </p:cNvPr>
          <p:cNvSpPr txBox="1">
            <a:spLocks/>
          </p:cNvSpPr>
          <p:nvPr/>
        </p:nvSpPr>
        <p:spPr>
          <a:xfrm>
            <a:off x="6755906" y="991242"/>
            <a:ext cx="5436093" cy="5866758"/>
          </a:xfrm>
          <a:prstGeom prst="rect">
            <a:avLst/>
          </a:prstGeom>
          <a:solidFill>
            <a:schemeClr val="bg2"/>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98450" lvl="2" indent="-285750" algn="just">
              <a:spcBef>
                <a:spcPts val="600"/>
              </a:spcBef>
              <a:spcAft>
                <a:spcPts val="600"/>
              </a:spcAft>
              <a:buFont typeface="Wingdings" panose="05000000000000000000" pitchFamily="2" charset="2"/>
              <a:buChar char="Ø"/>
              <a:tabLst>
                <a:tab pos="355600" algn="l"/>
              </a:tabLst>
              <a:defRPr/>
            </a:pPr>
            <a:r>
              <a:rPr lang="en-US" sz="1800" b="1" dirty="0">
                <a:solidFill>
                  <a:srgbClr val="FFFF00"/>
                </a:solidFill>
                <a:latin typeface="Gill Sans Nova" panose="020B0602020104020203" pitchFamily="34" charset="0"/>
              </a:rPr>
              <a:t>Tsunami hazard zones </a:t>
            </a:r>
            <a:r>
              <a:rPr lang="en-US" sz="1800" dirty="0">
                <a:solidFill>
                  <a:schemeClr val="tx1"/>
                </a:solidFill>
                <a:latin typeface="Gill Sans Nova" panose="020B0602020104020203" pitchFamily="34" charset="0"/>
              </a:rPr>
              <a:t>should be mapped for all at-risk locations, specific “hot spots” of the strongest expected tsunamis have to be identified including maximum values of runup, inundation area and flow depth, and minimum values of arrival times should be known by emergency planners, responders and communities exposed to tsunami hazard by 2030 </a:t>
            </a:r>
          </a:p>
          <a:p>
            <a:pPr marL="298450" lvl="2" indent="-285750" algn="just">
              <a:spcBef>
                <a:spcPts val="600"/>
              </a:spcBef>
              <a:spcAft>
                <a:spcPts val="600"/>
              </a:spcAft>
              <a:buFont typeface="Wingdings" panose="05000000000000000000" pitchFamily="2" charset="2"/>
              <a:buChar char="Ø"/>
              <a:tabLst>
                <a:tab pos="355600" algn="l"/>
              </a:tabLst>
              <a:defRPr/>
            </a:pPr>
            <a:r>
              <a:rPr lang="en-US" sz="1800" dirty="0">
                <a:solidFill>
                  <a:schemeClr val="tx1"/>
                </a:solidFill>
                <a:latin typeface="Gill Sans Nova" panose="020B0602020104020203" pitchFamily="34" charset="0"/>
              </a:rPr>
              <a:t>Each ICG to have a </a:t>
            </a:r>
            <a:r>
              <a:rPr lang="en-US" sz="1800" b="1" dirty="0">
                <a:solidFill>
                  <a:srgbClr val="FFFF00"/>
                </a:solidFill>
                <a:latin typeface="Gill Sans Nova" panose="020B0602020104020203" pitchFamily="34" charset="0"/>
              </a:rPr>
              <a:t>database of tsunami source scenarios</a:t>
            </a:r>
            <a:r>
              <a:rPr lang="en-US" sz="1800" dirty="0">
                <a:solidFill>
                  <a:schemeClr val="tx1"/>
                </a:solidFill>
                <a:latin typeface="Gill Sans Nova" panose="020B0602020104020203" pitchFamily="34" charset="0"/>
              </a:rPr>
              <a:t>, including non-seismic by 2030</a:t>
            </a:r>
          </a:p>
          <a:p>
            <a:pPr marL="298450" lvl="2" indent="-285750" algn="just">
              <a:spcBef>
                <a:spcPts val="600"/>
              </a:spcBef>
              <a:spcAft>
                <a:spcPts val="600"/>
              </a:spcAft>
              <a:buFont typeface="Wingdings" panose="05000000000000000000" pitchFamily="2" charset="2"/>
              <a:buChar char="Ø"/>
              <a:tabLst>
                <a:tab pos="355600" algn="l"/>
              </a:tabLst>
              <a:defRPr/>
            </a:pPr>
            <a:r>
              <a:rPr lang="en-US" sz="1800" dirty="0">
                <a:solidFill>
                  <a:schemeClr val="tx1"/>
                </a:solidFill>
                <a:latin typeface="Gill Sans Nova" panose="020B0602020104020203" pitchFamily="34" charset="0"/>
              </a:rPr>
              <a:t>Each country to </a:t>
            </a:r>
            <a:r>
              <a:rPr lang="en-US" sz="1800" b="1" dirty="0">
                <a:solidFill>
                  <a:srgbClr val="FFFF00"/>
                </a:solidFill>
                <a:latin typeface="Gill Sans Nova" panose="020B0602020104020203" pitchFamily="34" charset="0"/>
              </a:rPr>
              <a:t>identify vulnerable groups </a:t>
            </a:r>
            <a:r>
              <a:rPr lang="en-US" sz="1800" dirty="0">
                <a:solidFill>
                  <a:schemeClr val="tx1"/>
                </a:solidFill>
                <a:latin typeface="Gill Sans Nova" panose="020B0602020104020203" pitchFamily="34" charset="0"/>
              </a:rPr>
              <a:t>and identify total and disaggregated numbers for population at risk within </a:t>
            </a:r>
            <a:r>
              <a:rPr lang="en-US" sz="1800" b="1" dirty="0">
                <a:solidFill>
                  <a:srgbClr val="FFFF00"/>
                </a:solidFill>
                <a:latin typeface="Gill Sans Nova" panose="020B0602020104020203" pitchFamily="34" charset="0"/>
              </a:rPr>
              <a:t>tsunami inundation areas </a:t>
            </a:r>
            <a:r>
              <a:rPr lang="en-US" sz="1800" dirty="0">
                <a:solidFill>
                  <a:schemeClr val="tx1"/>
                </a:solidFill>
                <a:latin typeface="Gill Sans Nova" panose="020B0602020104020203" pitchFamily="34" charset="0"/>
              </a:rPr>
              <a:t>by 2026 and </a:t>
            </a:r>
            <a:r>
              <a:rPr lang="en-US" sz="1800" b="1" dirty="0">
                <a:solidFill>
                  <a:srgbClr val="FFFF00"/>
                </a:solidFill>
                <a:latin typeface="Gill Sans Nova" panose="020B0602020104020203" pitchFamily="34" charset="0"/>
              </a:rPr>
              <a:t>identify and prioritize critical infrastructure </a:t>
            </a:r>
            <a:r>
              <a:rPr lang="en-US" sz="1800" dirty="0">
                <a:solidFill>
                  <a:schemeClr val="tx1"/>
                </a:solidFill>
                <a:latin typeface="Gill Sans Nova" panose="020B0602020104020203" pitchFamily="34" charset="0"/>
              </a:rPr>
              <a:t>by 2030</a:t>
            </a:r>
          </a:p>
          <a:p>
            <a:pPr marL="298450" lvl="2" indent="-285750" algn="just">
              <a:spcBef>
                <a:spcPts val="600"/>
              </a:spcBef>
              <a:spcAft>
                <a:spcPts val="600"/>
              </a:spcAft>
              <a:buFont typeface="Wingdings" panose="05000000000000000000" pitchFamily="2" charset="2"/>
              <a:buChar char="Ø"/>
              <a:tabLst>
                <a:tab pos="355600" algn="l"/>
              </a:tabLst>
              <a:defRPr/>
            </a:pPr>
            <a:r>
              <a:rPr lang="en-US" sz="1800" dirty="0">
                <a:solidFill>
                  <a:schemeClr val="tx1"/>
                </a:solidFill>
                <a:latin typeface="Gill Sans Nova" panose="020B0602020104020203" pitchFamily="34" charset="0"/>
              </a:rPr>
              <a:t>Develop </a:t>
            </a:r>
            <a:r>
              <a:rPr lang="en-US" sz="1800" b="1" dirty="0">
                <a:solidFill>
                  <a:srgbClr val="FFFF00"/>
                </a:solidFill>
                <a:latin typeface="Gill Sans Nova" panose="020B0602020104020203" pitchFamily="34" charset="0"/>
              </a:rPr>
              <a:t>methodologies for tsunami risk assessments </a:t>
            </a:r>
            <a:r>
              <a:rPr lang="en-US" sz="1800" dirty="0">
                <a:solidFill>
                  <a:schemeClr val="tx1"/>
                </a:solidFill>
                <a:latin typeface="Gill Sans Nova" panose="020B0602020104020203" pitchFamily="34" charset="0"/>
              </a:rPr>
              <a:t>including multi-scenario, location-based risk assessment of tsunami hazard characteristics, vulnerability, exposure, likelihood and consequences by 2026</a:t>
            </a:r>
          </a:p>
          <a:p>
            <a:pPr marL="298450" lvl="2" indent="-285750" algn="just">
              <a:spcBef>
                <a:spcPts val="600"/>
              </a:spcBef>
              <a:spcAft>
                <a:spcPts val="600"/>
              </a:spcAft>
              <a:buFont typeface="Wingdings" panose="05000000000000000000" pitchFamily="2" charset="2"/>
              <a:buChar char="Ø"/>
              <a:tabLst>
                <a:tab pos="355600" algn="l"/>
              </a:tabLst>
              <a:defRPr/>
            </a:pPr>
            <a:endParaRPr lang="en-US" sz="1600" dirty="0">
              <a:solidFill>
                <a:schemeClr val="tx1"/>
              </a:solidFill>
              <a:latin typeface="Gill Sans Nova" panose="020B0602020104020203" pitchFamily="34" charset="0"/>
            </a:endParaRPr>
          </a:p>
          <a:p>
            <a:pPr marL="12700" lvl="2" indent="0" algn="just">
              <a:spcBef>
                <a:spcPts val="600"/>
              </a:spcBef>
              <a:spcAft>
                <a:spcPts val="600"/>
              </a:spcAft>
              <a:buNone/>
              <a:tabLst>
                <a:tab pos="355600" algn="l"/>
              </a:tabLst>
              <a:defRPr/>
            </a:pPr>
            <a:endParaRPr lang="en-US" sz="1600" b="1" dirty="0">
              <a:solidFill>
                <a:schemeClr val="tx1"/>
              </a:solidFill>
              <a:latin typeface="Gill Sans Nova" panose="020B0602020104020203" pitchFamily="34" charset="0"/>
            </a:endParaRPr>
          </a:p>
          <a:p>
            <a:pPr algn="just">
              <a:spcBef>
                <a:spcPts val="600"/>
              </a:spcBef>
              <a:spcAft>
                <a:spcPts val="600"/>
              </a:spcAft>
              <a:buFont typeface="Wingdings" panose="05000000000000000000" pitchFamily="2" charset="2"/>
              <a:buChar char="Ø"/>
              <a:defRPr/>
            </a:pPr>
            <a:endParaRPr lang="en-US" sz="1600" b="1" dirty="0">
              <a:solidFill>
                <a:schemeClr val="tx1"/>
              </a:solidFill>
              <a:latin typeface="Gill Sans Nova" panose="020B0602020104020203" pitchFamily="34" charset="0"/>
            </a:endParaRPr>
          </a:p>
          <a:p>
            <a:pPr algn="just">
              <a:spcBef>
                <a:spcPts val="600"/>
              </a:spcBef>
              <a:spcAft>
                <a:spcPts val="600"/>
              </a:spcAft>
              <a:buFont typeface="Wingdings" panose="05000000000000000000" pitchFamily="2" charset="2"/>
              <a:buChar char="Ø"/>
              <a:defRPr/>
            </a:pPr>
            <a:endParaRPr lang="en-US" sz="1600" b="1" dirty="0">
              <a:solidFill>
                <a:schemeClr val="tx1"/>
              </a:solidFill>
              <a:latin typeface="Gill Sans Nova" panose="020B0602020104020203" pitchFamily="34" charset="0"/>
            </a:endParaRPr>
          </a:p>
          <a:p>
            <a:pPr algn="just">
              <a:spcBef>
                <a:spcPts val="600"/>
              </a:spcBef>
              <a:spcAft>
                <a:spcPts val="600"/>
              </a:spcAft>
              <a:buFont typeface="Wingdings" panose="05000000000000000000" pitchFamily="2" charset="2"/>
              <a:buChar char="Ø"/>
              <a:defRPr/>
            </a:pPr>
            <a:endParaRPr lang="en-US" sz="1600" dirty="0">
              <a:solidFill>
                <a:schemeClr val="tx1"/>
              </a:solidFill>
              <a:latin typeface="Gill Sans Nova" panose="020B0602020104020203" pitchFamily="34" charset="0"/>
            </a:endParaRPr>
          </a:p>
        </p:txBody>
      </p:sp>
      <p:pic>
        <p:nvPicPr>
          <p:cNvPr id="15" name="Picture 14" descr="A picture containing outdoor, tree, shore, several&#10;&#10;Description automatically generated">
            <a:extLst>
              <a:ext uri="{FF2B5EF4-FFF2-40B4-BE49-F238E27FC236}">
                <a16:creationId xmlns:a16="http://schemas.microsoft.com/office/drawing/2014/main" id="{18A071AD-D7A4-E331-5600-CD1772D71E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26" y="991242"/>
            <a:ext cx="3123578" cy="2748690"/>
          </a:xfrm>
          <a:prstGeom prst="rect">
            <a:avLst/>
          </a:prstGeom>
        </p:spPr>
      </p:pic>
      <p:pic>
        <p:nvPicPr>
          <p:cNvPr id="13" name="Picture 12">
            <a:extLst>
              <a:ext uri="{FF2B5EF4-FFF2-40B4-BE49-F238E27FC236}">
                <a16:creationId xmlns:a16="http://schemas.microsoft.com/office/drawing/2014/main" id="{C7E9C3F9-3115-1E50-CD32-DC326B4C53D1}"/>
              </a:ext>
            </a:extLst>
          </p:cNvPr>
          <p:cNvPicPr>
            <a:picLocks noChangeAspect="1"/>
          </p:cNvPicPr>
          <p:nvPr/>
        </p:nvPicPr>
        <p:blipFill rotWithShape="1">
          <a:blip r:embed="rId4"/>
          <a:srcRect l="23280" t="5466" r="22700" b="8435"/>
          <a:stretch/>
        </p:blipFill>
        <p:spPr>
          <a:xfrm>
            <a:off x="3382242" y="3829914"/>
            <a:ext cx="3305716" cy="2748690"/>
          </a:xfrm>
          <a:prstGeom prst="rect">
            <a:avLst/>
          </a:prstGeom>
        </p:spPr>
      </p:pic>
      <p:pic>
        <p:nvPicPr>
          <p:cNvPr id="3" name="Picture 2">
            <a:extLst>
              <a:ext uri="{FF2B5EF4-FFF2-40B4-BE49-F238E27FC236}">
                <a16:creationId xmlns:a16="http://schemas.microsoft.com/office/drawing/2014/main" id="{A973CDD7-A73F-F640-2C30-7C299EAD8A83}"/>
              </a:ext>
            </a:extLst>
          </p:cNvPr>
          <p:cNvPicPr>
            <a:picLocks noChangeAspect="1"/>
          </p:cNvPicPr>
          <p:nvPr/>
        </p:nvPicPr>
        <p:blipFill>
          <a:blip r:embed="rId5"/>
          <a:stretch>
            <a:fillRect/>
          </a:stretch>
        </p:blipFill>
        <p:spPr>
          <a:xfrm>
            <a:off x="3382242" y="991242"/>
            <a:ext cx="3305716" cy="2748690"/>
          </a:xfrm>
          <a:prstGeom prst="rect">
            <a:avLst/>
          </a:prstGeom>
        </p:spPr>
      </p:pic>
      <p:pic>
        <p:nvPicPr>
          <p:cNvPr id="6" name="Picture 5">
            <a:extLst>
              <a:ext uri="{FF2B5EF4-FFF2-40B4-BE49-F238E27FC236}">
                <a16:creationId xmlns:a16="http://schemas.microsoft.com/office/drawing/2014/main" id="{0AA227D0-33A0-BC3F-A307-1051061A7C67}"/>
              </a:ext>
            </a:extLst>
          </p:cNvPr>
          <p:cNvPicPr>
            <a:picLocks noChangeAspect="1"/>
          </p:cNvPicPr>
          <p:nvPr/>
        </p:nvPicPr>
        <p:blipFill>
          <a:blip r:embed="rId6"/>
          <a:stretch>
            <a:fillRect/>
          </a:stretch>
        </p:blipFill>
        <p:spPr>
          <a:xfrm>
            <a:off x="118626" y="3878238"/>
            <a:ext cx="3123578" cy="2700366"/>
          </a:xfrm>
          <a:prstGeom prst="rect">
            <a:avLst/>
          </a:prstGeom>
          <a:ln>
            <a:solidFill>
              <a:schemeClr val="tx1"/>
            </a:solidFill>
          </a:ln>
        </p:spPr>
      </p:pic>
      <p:sp>
        <p:nvSpPr>
          <p:cNvPr id="2" name="Title 1">
            <a:extLst>
              <a:ext uri="{FF2B5EF4-FFF2-40B4-BE49-F238E27FC236}">
                <a16:creationId xmlns:a16="http://schemas.microsoft.com/office/drawing/2014/main" id="{32BB6BD1-9743-1C94-19D4-9A2D90D81E65}"/>
              </a:ext>
            </a:extLst>
          </p:cNvPr>
          <p:cNvSpPr>
            <a:spLocks noGrp="1"/>
          </p:cNvSpPr>
          <p:nvPr>
            <p:ph type="title"/>
          </p:nvPr>
        </p:nvSpPr>
        <p:spPr>
          <a:xfrm>
            <a:off x="0" y="246109"/>
            <a:ext cx="12192000" cy="663364"/>
          </a:xfrm>
        </p:spPr>
        <p:txBody>
          <a:bodyPr>
            <a:noAutofit/>
          </a:bodyPr>
          <a:lstStyle/>
          <a:p>
            <a:pPr algn="ctr"/>
            <a:r>
              <a:rPr lang="en-US" sz="3200" b="1" cap="none" dirty="0">
                <a:latin typeface="Gill Sans Nova" panose="020B0602020104020203" pitchFamily="34" charset="0"/>
              </a:rPr>
              <a:t>Tsunami Risk Knowledge - Goals</a:t>
            </a:r>
          </a:p>
        </p:txBody>
      </p:sp>
    </p:spTree>
    <p:extLst>
      <p:ext uri="{BB962C8B-B14F-4D97-AF65-F5344CB8AC3E}">
        <p14:creationId xmlns:p14="http://schemas.microsoft.com/office/powerpoint/2010/main" val="141622169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Banded</Template>
  <TotalTime>8245</TotalTime>
  <Words>5780</Words>
  <Application>Microsoft Macintosh PowerPoint</Application>
  <PresentationFormat>Widescreen</PresentationFormat>
  <Paragraphs>569</Paragraphs>
  <Slides>35</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Corbel</vt:lpstr>
      <vt:lpstr>Courier New</vt:lpstr>
      <vt:lpstr>Gill Sans Nova</vt:lpstr>
      <vt:lpstr>Wingdings</vt:lpstr>
      <vt:lpstr>Banded</vt:lpstr>
      <vt:lpstr>Ocean Decade Tsunami Programme  Research, Development &amp; Implementation Plan </vt:lpstr>
      <vt:lpstr>PowerPoint Presentation</vt:lpstr>
      <vt:lpstr>Ocean Decade Tsunami Programme</vt:lpstr>
      <vt:lpstr>UN Ocean Decade Tsunami Programme  Scientific Committee</vt:lpstr>
      <vt:lpstr>UN Ocean Decade Tsunami Programme  Scientific Committee  Terms of References (ToRs) (Rev IOC EC-55)</vt:lpstr>
      <vt:lpstr>UN Ocean Decade Tsunami Programme  Scientific Committee </vt:lpstr>
      <vt:lpstr>ODTP- Objectives</vt:lpstr>
      <vt:lpstr>Key Elements of the Research, Development &amp; Implementation Plan</vt:lpstr>
      <vt:lpstr>Tsunami Risk Knowledge - Goals</vt:lpstr>
      <vt:lpstr>Tsunami Risk Knowledge</vt:lpstr>
      <vt:lpstr>Tsunami Risk Knowledge</vt:lpstr>
      <vt:lpstr>Tsunami Risk Knowledge</vt:lpstr>
      <vt:lpstr>Tsunami Risk Knowledge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Ocean Decade Tsunami Programme Research &amp; Development Plan </dc:title>
  <dc:creator>Sunanda M.V</dc:creator>
  <cp:lastModifiedBy>Srinivas Kumar T</cp:lastModifiedBy>
  <cp:revision>694</cp:revision>
  <dcterms:created xsi:type="dcterms:W3CDTF">2023-02-23T05:03:46Z</dcterms:created>
  <dcterms:modified xsi:type="dcterms:W3CDTF">2023-03-03T07:21:03Z</dcterms:modified>
</cp:coreProperties>
</file>