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19"/>
  </p:notesMasterIdLst>
  <p:handoutMasterIdLst>
    <p:handoutMasterId r:id="rId20"/>
  </p:handoutMasterIdLst>
  <p:sldIdLst>
    <p:sldId id="269" r:id="rId15"/>
    <p:sldId id="284" r:id="rId16"/>
    <p:sldId id="290" r:id="rId17"/>
    <p:sldId id="29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E5"/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01/03/2023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8.png"/><Relationship Id="rId7" Type="http://schemas.openxmlformats.org/officeDocument/2006/relationships/image" Target="../media/image21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hyperlink" Target="https://tsunamicommission.ipma.pt/hom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3140" y="1284265"/>
            <a:ext cx="53301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IUGG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Joint Tsunami Commission 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9885" y="5258478"/>
            <a:ext cx="62367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WG 2-3 Mar 2023, Agenda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TWO - TT DMP JOINT, 28 Feb 2023, Agenda J8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Ana Baptista, Portugal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Kong, ITIC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4" y="1911927"/>
            <a:ext cx="4052773" cy="20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A41B07-B158-1947-A913-821D3EE9E567}"/>
              </a:ext>
            </a:extLst>
          </p:cNvPr>
          <p:cNvSpPr/>
          <p:nvPr/>
        </p:nvSpPr>
        <p:spPr>
          <a:xfrm>
            <a:off x="464695" y="794479"/>
            <a:ext cx="3072984" cy="49467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9CE67-0F53-D342-8222-C9D7EF7965FA}"/>
              </a:ext>
            </a:extLst>
          </p:cNvPr>
          <p:cNvSpPr/>
          <p:nvPr/>
        </p:nvSpPr>
        <p:spPr>
          <a:xfrm>
            <a:off x="10462161" y="0"/>
            <a:ext cx="1729839" cy="171004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B728D-C0B9-6F4C-BADF-8F4DADBC5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9" b="3659"/>
          <a:stretch/>
        </p:blipFill>
        <p:spPr>
          <a:xfrm>
            <a:off x="308874" y="1469036"/>
            <a:ext cx="3463076" cy="52090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DD75F-5669-0744-BA9D-801E31EE4366}"/>
              </a:ext>
            </a:extLst>
          </p:cNvPr>
          <p:cNvSpPr/>
          <p:nvPr/>
        </p:nvSpPr>
        <p:spPr>
          <a:xfrm>
            <a:off x="1650732" y="1602813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Elected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32E45-BD1C-1D42-A6D1-EECB5998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439" y="1588958"/>
            <a:ext cx="3128082" cy="32870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E29DC9-7D40-E14C-B26A-8D2A7F74D6EC}"/>
              </a:ext>
            </a:extLst>
          </p:cNvPr>
          <p:cNvSpPr/>
          <p:nvPr/>
        </p:nvSpPr>
        <p:spPr>
          <a:xfrm>
            <a:off x="8714766" y="1145517"/>
            <a:ext cx="3477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US" sz="1400" dirty="0" err="1">
                <a:solidFill>
                  <a:srgbClr val="0070C0"/>
                </a:solidFill>
                <a:hlinkClick r:id="rId4"/>
              </a:rPr>
              <a:t>tsunamicommission.ipma.pt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/home/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019ED-1CF0-9242-871D-2898C06A7944}"/>
              </a:ext>
            </a:extLst>
          </p:cNvPr>
          <p:cNvGrpSpPr/>
          <p:nvPr/>
        </p:nvGrpSpPr>
        <p:grpSpPr>
          <a:xfrm>
            <a:off x="4411031" y="899412"/>
            <a:ext cx="2829219" cy="569626"/>
            <a:chOff x="509667" y="763685"/>
            <a:chExt cx="3205526" cy="6453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E0CAB0-DE62-3541-8C7A-A8F71B465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55"/>
            <a:stretch/>
          </p:blipFill>
          <p:spPr>
            <a:xfrm>
              <a:off x="509667" y="839780"/>
              <a:ext cx="958214" cy="53187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D44472-544D-984B-9BE4-378AA5CB1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846"/>
            <a:stretch/>
          </p:blipFill>
          <p:spPr>
            <a:xfrm>
              <a:off x="1555982" y="830268"/>
              <a:ext cx="1023230" cy="53266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8A02CF-1E64-7547-8D1A-9538FA5B6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79"/>
            <a:stretch/>
          </p:blipFill>
          <p:spPr>
            <a:xfrm>
              <a:off x="2649855" y="763685"/>
              <a:ext cx="1065338" cy="64539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4F536FA-A601-CA4F-94DC-03840CF30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06" y="104931"/>
            <a:ext cx="2439025" cy="1258227"/>
          </a:xfrm>
          <a:prstGeom prst="rect">
            <a:avLst/>
          </a:prstGeom>
        </p:spPr>
      </p:pic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86F2F55C-94FD-8444-AD36-EE6E0E6E7E64}"/>
              </a:ext>
            </a:extLst>
          </p:cNvPr>
          <p:cNvSpPr txBox="1">
            <a:spLocks/>
          </p:cNvSpPr>
          <p:nvPr/>
        </p:nvSpPr>
        <p:spPr>
          <a:xfrm>
            <a:off x="3318618" y="1588958"/>
            <a:ext cx="5480607" cy="5081665"/>
          </a:xfrm>
          <a:prstGeom prst="rect">
            <a:avLst/>
          </a:prstGeom>
          <a:solidFill>
            <a:srgbClr val="FBFFE5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endParaRPr lang="en-US" sz="800" b="1" kern="0" dirty="0"/>
          </a:p>
          <a:p>
            <a:r>
              <a:rPr lang="en-US" sz="1900" b="1" kern="0" dirty="0"/>
              <a:t>Est 12th General Assembly of IUGG, 1960 </a:t>
            </a:r>
          </a:p>
          <a:p>
            <a:r>
              <a:rPr lang="en-US" sz="1900" b="1" kern="0" dirty="0"/>
              <a:t>Joint sponsored IASPEO, IAPSO, IAVCEI</a:t>
            </a:r>
          </a:p>
          <a:p>
            <a:r>
              <a:rPr lang="en-US" sz="1900" b="1" kern="0" dirty="0"/>
              <a:t>Promote the exchange of scientific and technical information about tsunamis among nations concerned with the tsunami hazard</a:t>
            </a:r>
          </a:p>
          <a:p>
            <a:r>
              <a:rPr lang="en-US" sz="1900" b="1" kern="0" dirty="0"/>
              <a:t>Last Business Meeting:  2 July 2022</a:t>
            </a:r>
          </a:p>
          <a:p>
            <a:r>
              <a:rPr lang="en-US" sz="1900" b="1" kern="0" dirty="0"/>
              <a:t>Working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kern="0" dirty="0">
                <a:solidFill>
                  <a:srgbClr val="C00000"/>
                </a:solidFill>
              </a:rPr>
              <a:t>Tsunami Terminology </a:t>
            </a:r>
            <a:r>
              <a:rPr lang="en-US" sz="1900" b="1" kern="0" dirty="0"/>
              <a:t>– William Power, NZ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kern="0" dirty="0">
                <a:solidFill>
                  <a:srgbClr val="C00000"/>
                </a:solidFill>
              </a:rPr>
              <a:t>Science-based Tsunami Warning </a:t>
            </a:r>
            <a:r>
              <a:rPr lang="en-US" sz="1900" b="1" kern="0" dirty="0"/>
              <a:t>-              Laura Kong,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kern="0" dirty="0">
                <a:solidFill>
                  <a:srgbClr val="C00000"/>
                </a:solidFill>
              </a:rPr>
              <a:t>Tsunami Magnitude - </a:t>
            </a:r>
            <a:r>
              <a:rPr lang="en-US" sz="1900" b="1" kern="0" dirty="0" err="1"/>
              <a:t>Vasily</a:t>
            </a:r>
            <a:r>
              <a:rPr lang="en-US" sz="1900" b="1" kern="0" dirty="0"/>
              <a:t> </a:t>
            </a:r>
            <a:r>
              <a:rPr lang="en-US" sz="1900" b="1" kern="0" dirty="0" err="1"/>
              <a:t>Titov</a:t>
            </a:r>
            <a:r>
              <a:rPr lang="en-US" sz="1900" b="1" kern="0" dirty="0"/>
              <a:t>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kern="0" dirty="0">
                <a:solidFill>
                  <a:srgbClr val="C00000"/>
                </a:solidFill>
              </a:rPr>
              <a:t>GNSS Data for Tsunami Warning </a:t>
            </a:r>
            <a:r>
              <a:rPr lang="en-US" sz="1900" b="1" kern="0" dirty="0"/>
              <a:t>-             Tony Song,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kern="0" dirty="0" err="1">
                <a:solidFill>
                  <a:srgbClr val="C00000"/>
                </a:solidFill>
              </a:rPr>
              <a:t>Meteotsunami</a:t>
            </a:r>
            <a:r>
              <a:rPr lang="en-US" sz="1900" b="1" kern="0" dirty="0"/>
              <a:t> - Ivica </a:t>
            </a:r>
            <a:r>
              <a:rPr lang="en-US" sz="1900" b="1" kern="0" dirty="0" err="1"/>
              <a:t>Vilibic</a:t>
            </a:r>
            <a:r>
              <a:rPr lang="en-US" sz="1900" b="1" kern="0" dirty="0"/>
              <a:t>, Croatia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kern="0" dirty="0">
                <a:solidFill>
                  <a:srgbClr val="C00000"/>
                </a:solidFill>
              </a:rPr>
              <a:t>Tsunami Data </a:t>
            </a:r>
            <a:r>
              <a:rPr lang="en-US" sz="1900" b="1" kern="0" dirty="0"/>
              <a:t>– Slava </a:t>
            </a:r>
            <a:r>
              <a:rPr lang="en-US" sz="1900" b="1" kern="0" dirty="0" err="1"/>
              <a:t>Gusiakov</a:t>
            </a:r>
            <a:r>
              <a:rPr lang="en-US" sz="1900" b="1" kern="0" dirty="0"/>
              <a:t>, Russia</a:t>
            </a:r>
          </a:p>
          <a:p>
            <a:pPr marL="0" indent="0">
              <a:buFont typeface="Arial"/>
              <a:buNone/>
            </a:pPr>
            <a:endParaRPr lang="en-US" sz="800" b="1" kern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D11B8E-BA2E-1C4A-87AA-A35CDCB473FE}"/>
              </a:ext>
            </a:extLst>
          </p:cNvPr>
          <p:cNvSpPr txBox="1">
            <a:spLocks/>
          </p:cNvSpPr>
          <p:nvPr/>
        </p:nvSpPr>
        <p:spPr>
          <a:xfrm>
            <a:off x="3263908" y="136419"/>
            <a:ext cx="10515600" cy="838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kern="0" dirty="0"/>
              <a:t>IUGG Joint Tsunami Commission</a:t>
            </a: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46" y="232463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Meetings and Publications – 2022-2023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9BB93-A8DD-4F47-8FEE-861337C10925}"/>
              </a:ext>
            </a:extLst>
          </p:cNvPr>
          <p:cNvSpPr/>
          <p:nvPr/>
        </p:nvSpPr>
        <p:spPr>
          <a:xfrm>
            <a:off x="10462161" y="0"/>
            <a:ext cx="1729839" cy="171004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CBE8E-4060-6B4D-A8E1-C8EE88FF51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219" y="1290322"/>
            <a:ext cx="11595863" cy="55676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Meetings (part of JTC members convene)</a:t>
            </a:r>
          </a:p>
          <a:p>
            <a:pPr marL="288925" indent="-2889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July 2023, IUGG, </a:t>
            </a:r>
            <a:r>
              <a:rPr lang="en-US" sz="2400" dirty="0"/>
              <a:t>JP05 Tsunamis </a:t>
            </a:r>
            <a:r>
              <a:rPr lang="en-US" sz="2000" dirty="0"/>
              <a:t>(IAPSO, IASPEI, IAVCEI, IAMAS, IAG)</a:t>
            </a:r>
            <a:endParaRPr lang="en-US" sz="2000" dirty="0">
              <a:solidFill>
                <a:srgbClr val="222222"/>
              </a:solidFill>
            </a:endParaRPr>
          </a:p>
          <a:p>
            <a:pPr marL="288925" indent="-2889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April 2023, EGU, Tsunamis from source processes to coastal hazard and warning </a:t>
            </a:r>
          </a:p>
          <a:p>
            <a:pPr marL="288925" indent="-2889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Dec 2022, AGU, Interdisciplinary Tsunami Science</a:t>
            </a:r>
          </a:p>
          <a:p>
            <a:pPr marL="288925" indent="-2889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May 2022, 2nd World Conference on </a:t>
            </a:r>
            <a:r>
              <a:rPr lang="en-US" sz="2400" dirty="0" err="1"/>
              <a:t>Meteotsunamis</a:t>
            </a:r>
            <a:r>
              <a:rPr lang="en-US" sz="2400" dirty="0"/>
              <a:t> </a:t>
            </a: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8925" indent="-288925">
              <a:spcBef>
                <a:spcPts val="1584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22222"/>
                </a:solidFill>
              </a:rPr>
              <a:t>Proposed </a:t>
            </a:r>
          </a:p>
          <a:p>
            <a:pPr marL="631825" lvl="2" indent="-342900">
              <a:spcBef>
                <a:spcPts val="384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22222"/>
                </a:solidFill>
              </a:rPr>
              <a:t>Sep 2023:  IUGG JTC - PTWS Tsunami Symposium (ICG/PTWS-XXX, Tonga)</a:t>
            </a:r>
          </a:p>
          <a:p>
            <a:pPr marL="631825" lvl="2" indent="-342900">
              <a:spcBef>
                <a:spcPts val="384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Dec 2024:  IUGG JTC - IOC 2</a:t>
            </a:r>
            <a:r>
              <a:rPr lang="en-US" sz="24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nd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International Tsunami Symposium</a:t>
            </a:r>
          </a:p>
          <a:p>
            <a:pPr marL="288925" indent="-288925">
              <a:spcBef>
                <a:spcPts val="2184"/>
              </a:spcBef>
              <a:buNone/>
            </a:pP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Publications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Sulawesi/Palu-2018 and </a:t>
            </a:r>
            <a:r>
              <a:rPr 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Anak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/Krakatau-2018 Tsunamis, Topical collection in Pure and Applied Geophysics, 19 papers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Tonga Volcanic Explosion 2022, Topical collection in Pure and Applied Geophysics, 6 papers (ongoing)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84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6DB57-0238-D047-B18F-625045AB0589}"/>
              </a:ext>
            </a:extLst>
          </p:cNvPr>
          <p:cNvSpPr/>
          <p:nvPr/>
        </p:nvSpPr>
        <p:spPr>
          <a:xfrm>
            <a:off x="457200" y="1966213"/>
            <a:ext cx="11734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IOC Tsunami Glossary 2019 update – JTC </a:t>
            </a:r>
            <a:r>
              <a:rPr lang="en-US" sz="2800" dirty="0"/>
              <a:t>Tsunami Terminology WG 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Tsunami Generated by Volcanoes Report (TOWS ad hoc TT) –      JTC </a:t>
            </a:r>
            <a:r>
              <a:rPr lang="en-US" sz="2800" dirty="0"/>
              <a:t>Science-based Tsunami Warning WG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</a:rPr>
              <a:t>Meteotsunami</a:t>
            </a:r>
            <a:r>
              <a:rPr lang="en-US" sz="2800" dirty="0">
                <a:latin typeface="Arial" panose="020B0604020202020204" pitchFamily="34" charset="0"/>
              </a:rPr>
              <a:t> Report (TOWS TT) – JTC </a:t>
            </a:r>
            <a:r>
              <a:rPr lang="en-US" sz="2800" dirty="0" err="1"/>
              <a:t>Meteotsunami</a:t>
            </a:r>
            <a:r>
              <a:rPr lang="en-US" sz="2800" dirty="0"/>
              <a:t> WG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D3987C-19C4-DA4B-A8ED-F08309C5188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IOC Support</a:t>
            </a:r>
          </a:p>
        </p:txBody>
      </p:sp>
    </p:spTree>
    <p:extLst>
      <p:ext uri="{BB962C8B-B14F-4D97-AF65-F5344CB8AC3E}">
        <p14:creationId xmlns:p14="http://schemas.microsoft.com/office/powerpoint/2010/main" val="12297574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307</Words>
  <Application>Microsoft Macintosh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PowerPoint Presentation</vt:lpstr>
      <vt:lpstr>Meetings and Publications – 2022-2023</vt:lpstr>
      <vt:lpstr>PowerPoint Presentation</vt:lpstr>
    </vt:vector>
  </TitlesOfParts>
  <Company>UNESCO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88</cp:revision>
  <dcterms:created xsi:type="dcterms:W3CDTF">2019-09-03T09:02:06Z</dcterms:created>
  <dcterms:modified xsi:type="dcterms:W3CDTF">2023-03-01T23:24:59Z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