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2" name="Shape 192"/>
          <p:cNvSpPr/>
          <p:nvPr>
            <p:ph type="sldImg"/>
          </p:nvPr>
        </p:nvSpPr>
        <p:spPr>
          <a:xfrm>
            <a:off x="1143000" y="685800"/>
            <a:ext cx="4572000" cy="3429000"/>
          </a:xfrm>
          <a:prstGeom prst="rect">
            <a:avLst/>
          </a:prstGeom>
        </p:spPr>
        <p:txBody>
          <a:bodyPr/>
          <a:lstStyle/>
          <a:p>
            <a:pPr/>
          </a:p>
        </p:txBody>
      </p:sp>
      <p:sp>
        <p:nvSpPr>
          <p:cNvPr id="193" name="Shape 19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spTree>
      <p:nvGrpSpPr>
        <p:cNvPr id="1" name=""/>
        <p:cNvGrpSpPr/>
        <p:nvPr/>
      </p:nvGrpSpPr>
      <p:grpSpPr>
        <a:xfrm>
          <a:off x="0" y="0"/>
          <a:ext cx="0" cy="0"/>
          <a:chOff x="0" y="0"/>
          <a:chExt cx="0" cy="0"/>
        </a:xfrm>
      </p:grpSpPr>
      <p:pic>
        <p:nvPicPr>
          <p:cNvPr id="15" name="Google Shape;10;p23" descr="Google Shape;10;p23"/>
          <p:cNvPicPr>
            <a:picLocks noChangeAspect="1"/>
          </p:cNvPicPr>
          <p:nvPr/>
        </p:nvPicPr>
        <p:blipFill>
          <a:blip r:embed="rId2">
            <a:extLst/>
          </a:blip>
          <a:stretch>
            <a:fillRect/>
          </a:stretch>
        </p:blipFill>
        <p:spPr>
          <a:xfrm>
            <a:off x="20143088" y="432724"/>
            <a:ext cx="3999403" cy="1903847"/>
          </a:xfrm>
          <a:prstGeom prst="rect">
            <a:avLst/>
          </a:prstGeom>
          <a:ln w="12700">
            <a:miter lim="400000"/>
          </a:ln>
        </p:spPr>
      </p:pic>
      <p:sp>
        <p:nvSpPr>
          <p:cNvPr id="16" name="Google Shape;11;p23"/>
          <p:cNvSpPr/>
          <p:nvPr/>
        </p:nvSpPr>
        <p:spPr>
          <a:xfrm rot="5400000">
            <a:off x="3442013" y="7625136"/>
            <a:ext cx="3279231" cy="220970"/>
          </a:xfrm>
          <a:prstGeom prst="rect">
            <a:avLst/>
          </a:prstGeom>
          <a:solidFill>
            <a:srgbClr val="FFFFFF"/>
          </a:solidFill>
          <a:ln w="12700">
            <a:miter lim="400000"/>
          </a:ln>
        </p:spPr>
        <p:txBody>
          <a:bodyPr lIns="0" tIns="0" rIns="0" bIns="0" anchor="ctr"/>
          <a:lstStyle/>
          <a:p>
            <a:pPr marL="261458" indent="-261458">
              <a:defRPr sz="3600">
                <a:solidFill>
                  <a:srgbClr val="3C3C3C"/>
                </a:solidFill>
                <a:latin typeface="Calibri"/>
                <a:ea typeface="Calibri"/>
                <a:cs typeface="Calibri"/>
                <a:sym typeface="Calibri"/>
              </a:defRPr>
            </a:pPr>
          </a:p>
        </p:txBody>
      </p:sp>
      <p:sp>
        <p:nvSpPr>
          <p:cNvPr id="17" name="Google Shape;12;p23"/>
          <p:cNvSpPr/>
          <p:nvPr/>
        </p:nvSpPr>
        <p:spPr>
          <a:xfrm>
            <a:off x="0" y="0"/>
            <a:ext cx="24384000" cy="13716000"/>
          </a:xfrm>
          <a:prstGeom prst="rect">
            <a:avLst/>
          </a:prstGeom>
          <a:solidFill>
            <a:srgbClr val="41B7C8"/>
          </a:solidFill>
          <a:ln w="12700">
            <a:miter lim="400000"/>
          </a:ln>
        </p:spPr>
        <p:txBody>
          <a:bodyPr lIns="0" tIns="0" rIns="0" bIns="0" anchor="ctr"/>
          <a:lstStyle/>
          <a:p>
            <a:pPr marL="261458" indent="-261458" algn="ctr">
              <a:defRPr sz="3600">
                <a:solidFill>
                  <a:srgbClr val="FFFFFF"/>
                </a:solidFill>
                <a:latin typeface="Calibri"/>
                <a:ea typeface="Calibri"/>
                <a:cs typeface="Calibri"/>
                <a:sym typeface="Calibri"/>
              </a:defRPr>
            </a:pPr>
          </a:p>
        </p:txBody>
      </p:sp>
      <p:pic>
        <p:nvPicPr>
          <p:cNvPr id="18" name="Google Shape;13;p23" descr="Google Shape;13;p23"/>
          <p:cNvPicPr>
            <a:picLocks noChangeAspect="1"/>
          </p:cNvPicPr>
          <p:nvPr/>
        </p:nvPicPr>
        <p:blipFill>
          <a:blip r:embed="rId3">
            <a:extLst/>
          </a:blip>
          <a:stretch>
            <a:fillRect/>
          </a:stretch>
        </p:blipFill>
        <p:spPr>
          <a:xfrm>
            <a:off x="20603897" y="725323"/>
            <a:ext cx="3384739" cy="1611248"/>
          </a:xfrm>
          <a:prstGeom prst="rect">
            <a:avLst/>
          </a:prstGeom>
          <a:ln w="12700">
            <a:miter lim="400000"/>
          </a:ln>
        </p:spPr>
      </p:pic>
      <p:sp>
        <p:nvSpPr>
          <p:cNvPr id="19" name="Slide Number"/>
          <p:cNvSpPr txBox="1"/>
          <p:nvPr>
            <p:ph type="sldNum" sz="quarter" idx="2"/>
          </p:nvPr>
        </p:nvSpPr>
        <p:spPr>
          <a:xfrm>
            <a:off x="16619847" y="12470760"/>
            <a:ext cx="855354" cy="483881"/>
          </a:xfrm>
          <a:prstGeom prst="rect">
            <a:avLst/>
          </a:prstGeom>
        </p:spPr>
        <p:txBody>
          <a:bodyPr/>
          <a:lstStyle>
            <a:lvl1pPr marL="350835"/>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102" name="Body Level One…"/>
          <p:cNvSpPr txBox="1"/>
          <p:nvPr>
            <p:ph type="body" sz="quarter" idx="1"/>
          </p:nvPr>
        </p:nvSpPr>
        <p:spPr>
          <a:xfrm>
            <a:off x="1206500" y="2372961"/>
            <a:ext cx="9779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103" name="Google Shape;57;p32"/>
          <p:cNvSpPr txBox="1"/>
          <p:nvPr>
            <p:ph type="body" sz="half" idx="21"/>
          </p:nvPr>
        </p:nvSpPr>
        <p:spPr>
          <a:xfrm>
            <a:off x="1206500" y="4248503"/>
            <a:ext cx="9779000" cy="8256631"/>
          </a:xfrm>
          <a:prstGeom prst="rect">
            <a:avLst/>
          </a:prstGeom>
        </p:spPr>
        <p:txBody>
          <a:bodyPr/>
          <a:lstStyle/>
          <a:p>
            <a:pPr indent="-369188"/>
          </a:p>
        </p:txBody>
      </p:sp>
      <p:sp>
        <p:nvSpPr>
          <p:cNvPr id="104" name="Google Shape;58;p32"/>
          <p:cNvSpPr/>
          <p:nvPr>
            <p:ph type="pic" idx="22"/>
          </p:nvPr>
        </p:nvSpPr>
        <p:spPr>
          <a:xfrm>
            <a:off x="12192000" y="-407266"/>
            <a:ext cx="10916874" cy="14555833"/>
          </a:xfrm>
          <a:prstGeom prst="rect">
            <a:avLst/>
          </a:prstGeom>
        </p:spPr>
        <p:txBody>
          <a:bodyPr lIns="91439" tIns="45719" rIns="91439" bIns="45719">
            <a:noAutofit/>
          </a:bodyPr>
          <a:lstStyle/>
          <a:p>
            <a:pPr/>
          </a:p>
        </p:txBody>
      </p:sp>
      <p:sp>
        <p:nvSpPr>
          <p:cNvPr id="105" name="Title Text"/>
          <p:cNvSpPr txBox="1"/>
          <p:nvPr>
            <p:ph type="title"/>
          </p:nvPr>
        </p:nvSpPr>
        <p:spPr>
          <a:xfrm>
            <a:off x="1206500" y="1079500"/>
            <a:ext cx="9779000" cy="1435100"/>
          </a:xfrm>
          <a:prstGeom prst="rect">
            <a:avLst/>
          </a:prstGeom>
        </p:spPr>
        <p:txBody>
          <a:bodyPr/>
          <a:lstStyle/>
          <a:p>
            <a:pPr/>
            <a:r>
              <a:t>Title Text</a:t>
            </a:r>
          </a:p>
        </p:txBody>
      </p:sp>
      <p:sp>
        <p:nvSpPr>
          <p:cNvPr id="106"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sp>
        <p:nvSpPr>
          <p:cNvPr id="113" name="Title Text"/>
          <p:cNvSpPr txBox="1"/>
          <p:nvPr>
            <p:ph type="title"/>
          </p:nvPr>
        </p:nvSpPr>
        <p:spPr>
          <a:xfrm>
            <a:off x="1206496" y="4533900"/>
            <a:ext cx="21971005" cy="4648200"/>
          </a:xfrm>
          <a:prstGeom prst="rect">
            <a:avLst/>
          </a:prstGeom>
        </p:spPr>
        <p:txBody>
          <a:bodyPr anchor="ctr"/>
          <a:lstStyle>
            <a:lvl1pPr>
              <a:defRPr b="0" sz="11600"/>
            </a:lvl1pPr>
          </a:lstStyle>
          <a:p>
            <a:pPr/>
            <a:r>
              <a:t>Title Text</a:t>
            </a:r>
          </a:p>
        </p:txBody>
      </p:sp>
      <p:sp>
        <p:nvSpPr>
          <p:cNvPr id="114" name="Slide Number"/>
          <p:cNvSpPr txBox="1"/>
          <p:nvPr>
            <p:ph type="sldNum" sz="quarter" idx="2"/>
          </p:nvPr>
        </p:nvSpPr>
        <p:spPr>
          <a:xfrm>
            <a:off x="12001500" y="13085233"/>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sp>
        <p:nvSpPr>
          <p:cNvPr id="121" name="Title Text"/>
          <p:cNvSpPr txBox="1"/>
          <p:nvPr>
            <p:ph type="title"/>
          </p:nvPr>
        </p:nvSpPr>
        <p:spPr>
          <a:xfrm>
            <a:off x="1206500" y="1079500"/>
            <a:ext cx="21971000" cy="1435100"/>
          </a:xfrm>
          <a:prstGeom prst="rect">
            <a:avLst/>
          </a:prstGeom>
        </p:spPr>
        <p:txBody>
          <a:bodyPr/>
          <a:lstStyle/>
          <a:p>
            <a:pPr/>
            <a:r>
              <a:t>Title Text</a:t>
            </a:r>
          </a:p>
        </p:txBody>
      </p:sp>
      <p:sp>
        <p:nvSpPr>
          <p:cNvPr id="122" name="Body Level One…"/>
          <p:cNvSpPr txBox="1"/>
          <p:nvPr>
            <p:ph type="body" sz="quarter" idx="1"/>
          </p:nvPr>
        </p:nvSpPr>
        <p:spPr>
          <a:xfrm>
            <a:off x="1206500" y="2372961"/>
            <a:ext cx="21971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123" name="Google Shape;67;p34"/>
          <p:cNvSpPr txBox="1"/>
          <p:nvPr>
            <p:ph type="body" idx="21"/>
          </p:nvPr>
        </p:nvSpPr>
        <p:spPr>
          <a:xfrm>
            <a:off x="1206500" y="4248503"/>
            <a:ext cx="21971000" cy="8256014"/>
          </a:xfrm>
          <a:prstGeom prst="rect">
            <a:avLst/>
          </a:prstGeom>
        </p:spPr>
        <p:txBody>
          <a:bodyPr/>
          <a:lstStyle/>
          <a:p>
            <a:pPr marL="228600" indent="0">
              <a:lnSpc>
                <a:spcPct val="100000"/>
              </a:lnSpc>
              <a:spcBef>
                <a:spcPts val="1800"/>
              </a:spcBef>
              <a:buClrTx/>
              <a:buSzTx/>
              <a:buFontTx/>
              <a:buNone/>
              <a:defRPr sz="5500"/>
            </a:pPr>
          </a:p>
        </p:txBody>
      </p:sp>
      <p:sp>
        <p:nvSpPr>
          <p:cNvPr id="124"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spTree>
      <p:nvGrpSpPr>
        <p:cNvPr id="1" name=""/>
        <p:cNvGrpSpPr/>
        <p:nvPr/>
      </p:nvGrpSpPr>
      <p:grpSpPr>
        <a:xfrm>
          <a:off x="0" y="0"/>
          <a:ext cx="0" cy="0"/>
          <a:chOff x="0" y="0"/>
          <a:chExt cx="0" cy="0"/>
        </a:xfrm>
      </p:grpSpPr>
      <p:sp>
        <p:nvSpPr>
          <p:cNvPr id="131" name="Body Level One…"/>
          <p:cNvSpPr txBox="1"/>
          <p:nvPr>
            <p:ph type="body" sz="half" idx="1"/>
          </p:nvPr>
        </p:nvSpPr>
        <p:spPr>
          <a:xfrm>
            <a:off x="1206500" y="4920843"/>
            <a:ext cx="21971000" cy="3874314"/>
          </a:xfrm>
          <a:prstGeom prst="rect">
            <a:avLst/>
          </a:prstGeom>
        </p:spPr>
        <p:txBody>
          <a:bodyPr anchor="ctr"/>
          <a:lstStyle>
            <a:lvl1pPr marL="228600" indent="0" algn="ctr">
              <a:lnSpc>
                <a:spcPct val="80000"/>
              </a:lnSpc>
              <a:spcBef>
                <a:spcPts val="0"/>
              </a:spcBef>
              <a:buClrTx/>
              <a:buSzTx/>
              <a:buFontTx/>
              <a:buNone/>
              <a:defRPr sz="11600"/>
            </a:lvl1pPr>
            <a:lvl2pPr marL="228600" indent="457200" algn="ctr">
              <a:lnSpc>
                <a:spcPct val="80000"/>
              </a:lnSpc>
              <a:spcBef>
                <a:spcPts val="0"/>
              </a:spcBef>
              <a:buClrTx/>
              <a:buSzTx/>
              <a:buFontTx/>
              <a:buNone/>
              <a:defRPr sz="11600"/>
            </a:lvl2pPr>
            <a:lvl3pPr marL="228600" indent="914400" algn="ctr">
              <a:lnSpc>
                <a:spcPct val="80000"/>
              </a:lnSpc>
              <a:spcBef>
                <a:spcPts val="0"/>
              </a:spcBef>
              <a:buClrTx/>
              <a:buSzTx/>
              <a:buFontTx/>
              <a:buNone/>
              <a:defRPr sz="11600"/>
            </a:lvl3pPr>
            <a:lvl4pPr marL="228600" indent="1371600" algn="ctr">
              <a:lnSpc>
                <a:spcPct val="80000"/>
              </a:lnSpc>
              <a:spcBef>
                <a:spcPts val="0"/>
              </a:spcBef>
              <a:buClrTx/>
              <a:buSzTx/>
              <a:buFontTx/>
              <a:buNone/>
              <a:defRPr sz="11600"/>
            </a:lvl4pPr>
            <a:lvl5pPr marL="228600" indent="1828800" algn="ctr">
              <a:lnSpc>
                <a:spcPct val="80000"/>
              </a:lnSpc>
              <a:spcBef>
                <a:spcPts val="0"/>
              </a:spcBef>
              <a:buClrTx/>
              <a:buSzTx/>
              <a:buFontTx/>
              <a:buNone/>
              <a:defRPr sz="11600"/>
            </a:lvl5pPr>
          </a:lstStyle>
          <a:p>
            <a:pPr/>
            <a:r>
              <a:t>Body Level One</a:t>
            </a:r>
          </a:p>
          <a:p>
            <a:pPr lvl="1"/>
            <a:r>
              <a:t>Body Level Two</a:t>
            </a:r>
          </a:p>
          <a:p>
            <a:pPr lvl="2"/>
            <a:r>
              <a:t>Body Level Three</a:t>
            </a:r>
          </a:p>
          <a:p>
            <a:pPr lvl="3"/>
            <a:r>
              <a:t>Body Level Four</a:t>
            </a:r>
          </a:p>
          <a:p>
            <a:pPr lvl="4"/>
            <a:r>
              <a:t>Body Level Five</a:t>
            </a:r>
          </a:p>
        </p:txBody>
      </p:sp>
      <p:sp>
        <p:nvSpPr>
          <p:cNvPr id="132"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spTree>
      <p:nvGrpSpPr>
        <p:cNvPr id="1" name=""/>
        <p:cNvGrpSpPr/>
        <p:nvPr/>
      </p:nvGrpSpPr>
      <p:grpSpPr>
        <a:xfrm>
          <a:off x="0" y="0"/>
          <a:ext cx="0" cy="0"/>
          <a:chOff x="0" y="0"/>
          <a:chExt cx="0" cy="0"/>
        </a:xfrm>
      </p:grpSpPr>
      <p:sp>
        <p:nvSpPr>
          <p:cNvPr id="139" name="Body Level One…"/>
          <p:cNvSpPr txBox="1"/>
          <p:nvPr>
            <p:ph type="body" idx="1"/>
          </p:nvPr>
        </p:nvSpPr>
        <p:spPr>
          <a:xfrm>
            <a:off x="1206500" y="1075926"/>
            <a:ext cx="21971000" cy="7241586"/>
          </a:xfrm>
          <a:prstGeom prst="rect">
            <a:avLst/>
          </a:prstGeom>
        </p:spPr>
        <p:txBody>
          <a:bodyPr anchor="b"/>
          <a:lstStyle>
            <a:lvl1pPr marL="228600" indent="0" algn="ctr">
              <a:lnSpc>
                <a:spcPct val="80000"/>
              </a:lnSpc>
              <a:spcBef>
                <a:spcPts val="0"/>
              </a:spcBef>
              <a:buClrTx/>
              <a:buSzTx/>
              <a:buFontTx/>
              <a:buNone/>
              <a:defRPr b="1" sz="25000"/>
            </a:lvl1pPr>
            <a:lvl2pPr marL="228600" indent="457200" algn="ctr">
              <a:lnSpc>
                <a:spcPct val="80000"/>
              </a:lnSpc>
              <a:spcBef>
                <a:spcPts val="0"/>
              </a:spcBef>
              <a:buClrTx/>
              <a:buSzTx/>
              <a:buFontTx/>
              <a:buNone/>
              <a:defRPr b="1" sz="25000"/>
            </a:lvl2pPr>
            <a:lvl3pPr marL="228600" indent="914400" algn="ctr">
              <a:lnSpc>
                <a:spcPct val="80000"/>
              </a:lnSpc>
              <a:spcBef>
                <a:spcPts val="0"/>
              </a:spcBef>
              <a:buClrTx/>
              <a:buSzTx/>
              <a:buFontTx/>
              <a:buNone/>
              <a:defRPr b="1" sz="25000"/>
            </a:lvl3pPr>
            <a:lvl4pPr marL="228600" indent="1371600" algn="ctr">
              <a:lnSpc>
                <a:spcPct val="80000"/>
              </a:lnSpc>
              <a:spcBef>
                <a:spcPts val="0"/>
              </a:spcBef>
              <a:buClrTx/>
              <a:buSzTx/>
              <a:buFontTx/>
              <a:buNone/>
              <a:defRPr b="1" sz="25000"/>
            </a:lvl4pPr>
            <a:lvl5pPr marL="228600" indent="1828800" algn="ctr">
              <a:lnSpc>
                <a:spcPct val="80000"/>
              </a:lnSpc>
              <a:spcBef>
                <a:spcPts val="0"/>
              </a:spcBef>
              <a:buClrTx/>
              <a:buSzTx/>
              <a:buFontTx/>
              <a:buNone/>
              <a:defRPr b="1" sz="25000"/>
            </a:lvl5pPr>
          </a:lstStyle>
          <a:p>
            <a:pPr/>
            <a:r>
              <a:t>Body Level One</a:t>
            </a:r>
          </a:p>
          <a:p>
            <a:pPr lvl="1"/>
            <a:r>
              <a:t>Body Level Two</a:t>
            </a:r>
          </a:p>
          <a:p>
            <a:pPr lvl="2"/>
            <a:r>
              <a:t>Body Level Three</a:t>
            </a:r>
          </a:p>
          <a:p>
            <a:pPr lvl="3"/>
            <a:r>
              <a:t>Body Level Four</a:t>
            </a:r>
          </a:p>
          <a:p>
            <a:pPr lvl="4"/>
            <a:r>
              <a:t>Body Level Five</a:t>
            </a:r>
          </a:p>
        </p:txBody>
      </p:sp>
      <p:sp>
        <p:nvSpPr>
          <p:cNvPr id="140" name="Google Shape;74;p36"/>
          <p:cNvSpPr txBox="1"/>
          <p:nvPr>
            <p:ph type="body" sz="quarter" idx="21"/>
          </p:nvPr>
        </p:nvSpPr>
        <p:spPr>
          <a:xfrm>
            <a:off x="1206500" y="8262180"/>
            <a:ext cx="21971000" cy="934780"/>
          </a:xfrm>
          <a:prstGeom prst="rect">
            <a:avLst/>
          </a:prstGeom>
        </p:spPr>
        <p:txBody>
          <a:bodyPr lIns="45699" tIns="45699" rIns="45699" bIns="45699"/>
          <a:lstStyle/>
          <a:p>
            <a:pPr marL="228600" indent="0" algn="ctr">
              <a:lnSpc>
                <a:spcPct val="100000"/>
              </a:lnSpc>
              <a:spcBef>
                <a:spcPts val="0"/>
              </a:spcBef>
              <a:buClrTx/>
              <a:buSzTx/>
              <a:buFontTx/>
              <a:buNone/>
              <a:defRPr b="1" sz="5500"/>
            </a:pPr>
          </a:p>
        </p:txBody>
      </p:sp>
      <p:sp>
        <p:nvSpPr>
          <p:cNvPr id="141"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48" name="Body Level One…"/>
          <p:cNvSpPr txBox="1"/>
          <p:nvPr>
            <p:ph type="body" sz="quarter" idx="1"/>
          </p:nvPr>
        </p:nvSpPr>
        <p:spPr>
          <a:xfrm>
            <a:off x="2430024" y="10675453"/>
            <a:ext cx="20200054" cy="636980"/>
          </a:xfrm>
          <a:prstGeom prst="rect">
            <a:avLst/>
          </a:prstGeom>
        </p:spPr>
        <p:txBody>
          <a:bodyPr lIns="45699" tIns="45699" rIns="45699" bIns="45699"/>
          <a:lstStyle>
            <a:lvl1pPr marL="228600" indent="0">
              <a:lnSpc>
                <a:spcPct val="100000"/>
              </a:lnSpc>
              <a:spcBef>
                <a:spcPts val="0"/>
              </a:spcBef>
              <a:buClrTx/>
              <a:buSzTx/>
              <a:buFontTx/>
              <a:buNone/>
              <a:defRPr b="1" sz="3600"/>
            </a:lvl1pPr>
            <a:lvl2pPr marL="822102" indent="-276891">
              <a:lnSpc>
                <a:spcPct val="100000"/>
              </a:lnSpc>
              <a:spcBef>
                <a:spcPts val="0"/>
              </a:spcBef>
              <a:buClrTx/>
              <a:buSzPts val="3600"/>
              <a:buFontTx/>
              <a:defRPr b="1" sz="3600"/>
            </a:lvl2pPr>
            <a:lvl3pPr marL="1279302" indent="-276891">
              <a:lnSpc>
                <a:spcPct val="100000"/>
              </a:lnSpc>
              <a:spcBef>
                <a:spcPts val="0"/>
              </a:spcBef>
              <a:buClrTx/>
              <a:buSzPts val="3600"/>
              <a:buFontTx/>
              <a:defRPr b="1" sz="3600"/>
            </a:lvl3pPr>
            <a:lvl4pPr marL="1736502" indent="-276891">
              <a:lnSpc>
                <a:spcPct val="100000"/>
              </a:lnSpc>
              <a:spcBef>
                <a:spcPts val="0"/>
              </a:spcBef>
              <a:buClrTx/>
              <a:buSzPts val="3600"/>
              <a:buFontTx/>
              <a:defRPr b="1" sz="3600"/>
            </a:lvl4pPr>
            <a:lvl5pPr marL="2193702" indent="-276891">
              <a:lnSpc>
                <a:spcPct val="100000"/>
              </a:lnSpc>
              <a:spcBef>
                <a:spcPts val="0"/>
              </a:spcBef>
              <a:buClrTx/>
              <a:buSzPts val="3600"/>
              <a:buFontTx/>
              <a:defRPr b="1" sz="3600"/>
            </a:lvl5pPr>
          </a:lstStyle>
          <a:p>
            <a:pPr/>
            <a:r>
              <a:t>Body Level One</a:t>
            </a:r>
          </a:p>
          <a:p>
            <a:pPr lvl="1"/>
            <a:r>
              <a:t>Body Level Two</a:t>
            </a:r>
          </a:p>
          <a:p>
            <a:pPr lvl="2"/>
            <a:r>
              <a:t>Body Level Three</a:t>
            </a:r>
          </a:p>
          <a:p>
            <a:pPr lvl="3"/>
            <a:r>
              <a:t>Body Level Four</a:t>
            </a:r>
          </a:p>
          <a:p>
            <a:pPr lvl="4"/>
            <a:r>
              <a:t>Body Level Five</a:t>
            </a:r>
          </a:p>
        </p:txBody>
      </p:sp>
      <p:sp>
        <p:nvSpPr>
          <p:cNvPr id="149" name="Google Shape;78;p37"/>
          <p:cNvSpPr txBox="1"/>
          <p:nvPr>
            <p:ph type="body" sz="half" idx="21"/>
          </p:nvPr>
        </p:nvSpPr>
        <p:spPr>
          <a:xfrm>
            <a:off x="1753923" y="4939860"/>
            <a:ext cx="20876154" cy="3836281"/>
          </a:xfrm>
          <a:prstGeom prst="rect">
            <a:avLst/>
          </a:prstGeom>
        </p:spPr>
        <p:txBody>
          <a:bodyPr/>
          <a:lstStyle/>
          <a:p>
            <a:pPr marL="228600" indent="0">
              <a:spcBef>
                <a:spcPts val="0"/>
              </a:spcBef>
              <a:buClrTx/>
              <a:buSzTx/>
              <a:buFontTx/>
              <a:buNone/>
              <a:defRPr sz="8500"/>
            </a:pPr>
          </a:p>
        </p:txBody>
      </p:sp>
      <p:sp>
        <p:nvSpPr>
          <p:cNvPr id="150"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57" name="Google Shape;81;p38"/>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58" name="Google Shape;82;p38"/>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59" name="Google Shape;83;p38"/>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60"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67" name="Google Shape;86;p39"/>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68"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75"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spTree>
      <p:nvGrpSpPr>
        <p:cNvPr id="1" name=""/>
        <p:cNvGrpSpPr/>
        <p:nvPr/>
      </p:nvGrpSpPr>
      <p:grpSpPr>
        <a:xfrm>
          <a:off x="0" y="0"/>
          <a:ext cx="0" cy="0"/>
          <a:chOff x="0" y="0"/>
          <a:chExt cx="0" cy="0"/>
        </a:xfrm>
      </p:grpSpPr>
      <p:pic>
        <p:nvPicPr>
          <p:cNvPr id="182" name="Picture 8" descr="Picture 8"/>
          <p:cNvPicPr>
            <a:picLocks noChangeAspect="1"/>
          </p:cNvPicPr>
          <p:nvPr/>
        </p:nvPicPr>
        <p:blipFill>
          <a:blip r:embed="rId2">
            <a:extLst/>
          </a:blip>
          <a:stretch>
            <a:fillRect/>
          </a:stretch>
        </p:blipFill>
        <p:spPr>
          <a:xfrm>
            <a:off x="20143088" y="432724"/>
            <a:ext cx="3999403" cy="1903847"/>
          </a:xfrm>
          <a:prstGeom prst="rect">
            <a:avLst/>
          </a:prstGeom>
          <a:ln w="12700">
            <a:miter lim="400000"/>
          </a:ln>
        </p:spPr>
      </p:pic>
      <p:sp>
        <p:nvSpPr>
          <p:cNvPr id="183" name="Rectangle"/>
          <p:cNvSpPr/>
          <p:nvPr/>
        </p:nvSpPr>
        <p:spPr>
          <a:xfrm rot="5400000">
            <a:off x="3442013" y="7625136"/>
            <a:ext cx="3279231" cy="220970"/>
          </a:xfrm>
          <a:prstGeom prst="rect">
            <a:avLst/>
          </a:prstGeom>
          <a:solidFill>
            <a:srgbClr val="FFFFFF"/>
          </a:solidFill>
          <a:ln w="12700">
            <a:miter lim="400000"/>
          </a:ln>
        </p:spPr>
        <p:txBody>
          <a:bodyPr lIns="50800" tIns="50800" rIns="50800" bIns="50800" anchor="ctr"/>
          <a:lstStyle/>
          <a:p>
            <a:pPr defTabSz="1828800">
              <a:defRPr sz="3600">
                <a:solidFill>
                  <a:srgbClr val="3C3C3C"/>
                </a:solidFill>
                <a:latin typeface="Calibri"/>
                <a:ea typeface="Calibri"/>
                <a:cs typeface="Calibri"/>
                <a:sym typeface="Calibri"/>
              </a:defRPr>
            </a:pPr>
          </a:p>
        </p:txBody>
      </p:sp>
      <p:sp>
        <p:nvSpPr>
          <p:cNvPr id="184" name="Rectangle 10"/>
          <p:cNvSpPr/>
          <p:nvPr/>
        </p:nvSpPr>
        <p:spPr>
          <a:xfrm>
            <a:off x="0" y="0"/>
            <a:ext cx="24384000" cy="13716000"/>
          </a:xfrm>
          <a:prstGeom prst="rect">
            <a:avLst/>
          </a:prstGeom>
          <a:solidFill>
            <a:srgbClr val="41B7C8"/>
          </a:solidFill>
          <a:ln w="12700">
            <a:miter lim="400000"/>
          </a:ln>
        </p:spPr>
        <p:txBody>
          <a:bodyPr lIns="50800" tIns="50800" rIns="50800" bIns="50800" anchor="ctr"/>
          <a:lstStyle/>
          <a:p>
            <a:pPr algn="ctr" defTabSz="1828800">
              <a:defRPr sz="3600">
                <a:solidFill>
                  <a:srgbClr val="FFFFFF"/>
                </a:solidFill>
                <a:latin typeface="Calibri"/>
                <a:ea typeface="Calibri"/>
                <a:cs typeface="Calibri"/>
                <a:sym typeface="Calibri"/>
              </a:defRPr>
            </a:pPr>
          </a:p>
        </p:txBody>
      </p:sp>
      <p:pic>
        <p:nvPicPr>
          <p:cNvPr id="185" name="Picture 11" descr="Picture 11"/>
          <p:cNvPicPr>
            <a:picLocks noChangeAspect="1"/>
          </p:cNvPicPr>
          <p:nvPr/>
        </p:nvPicPr>
        <p:blipFill>
          <a:blip r:embed="rId3">
            <a:extLst/>
          </a:blip>
          <a:stretch>
            <a:fillRect/>
          </a:stretch>
        </p:blipFill>
        <p:spPr>
          <a:xfrm>
            <a:off x="20603897" y="725323"/>
            <a:ext cx="3384739" cy="1611248"/>
          </a:xfrm>
          <a:prstGeom prst="rect">
            <a:avLst/>
          </a:prstGeom>
          <a:ln w="12700">
            <a:miter lim="400000"/>
          </a:ln>
        </p:spPr>
      </p:pic>
      <p:sp>
        <p:nvSpPr>
          <p:cNvPr id="186" name="Slide Number"/>
          <p:cNvSpPr txBox="1"/>
          <p:nvPr>
            <p:ph type="sldNum" sz="quarter" idx="2"/>
          </p:nvPr>
        </p:nvSpPr>
        <p:spPr>
          <a:xfrm>
            <a:off x="16619820" y="12470747"/>
            <a:ext cx="855381" cy="483906"/>
          </a:xfrm>
          <a:prstGeom prst="rect">
            <a:avLst/>
          </a:prstGeom>
        </p:spPr>
        <p:txBody>
          <a:bodyPr lIns="91437" tIns="91437" rIns="91437" bIns="91437"/>
          <a:lstStyle>
            <a:lvl1pPr marL="350835" defTabSz="1828800">
              <a:buClr>
                <a:srgbClr val="000000"/>
              </a:buClr>
              <a:buSzPct val="45000"/>
              <a:buFontTx/>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2">
    <p:spTree>
      <p:nvGrpSpPr>
        <p:cNvPr id="1" name=""/>
        <p:cNvGrpSpPr/>
        <p:nvPr/>
      </p:nvGrpSpPr>
      <p:grpSpPr>
        <a:xfrm>
          <a:off x="0" y="0"/>
          <a:ext cx="0" cy="0"/>
          <a:chOff x="0" y="0"/>
          <a:chExt cx="0" cy="0"/>
        </a:xfrm>
      </p:grpSpPr>
      <p:pic>
        <p:nvPicPr>
          <p:cNvPr id="33" name="Google Shape;22;p25" descr="Google Shape;22;p25"/>
          <p:cNvPicPr>
            <a:picLocks noChangeAspect="1"/>
          </p:cNvPicPr>
          <p:nvPr/>
        </p:nvPicPr>
        <p:blipFill>
          <a:blip r:embed="rId2">
            <a:extLst/>
          </a:blip>
          <a:stretch>
            <a:fillRect/>
          </a:stretch>
        </p:blipFill>
        <p:spPr>
          <a:xfrm>
            <a:off x="20143088" y="432724"/>
            <a:ext cx="3999404" cy="1903848"/>
          </a:xfrm>
          <a:prstGeom prst="rect">
            <a:avLst/>
          </a:prstGeom>
          <a:ln w="12700">
            <a:miter lim="400000"/>
          </a:ln>
        </p:spPr>
      </p:pic>
      <p:sp>
        <p:nvSpPr>
          <p:cNvPr id="34" name="Google Shape;23;p25"/>
          <p:cNvSpPr/>
          <p:nvPr/>
        </p:nvSpPr>
        <p:spPr>
          <a:xfrm rot="5400000">
            <a:off x="3442015" y="7625135"/>
            <a:ext cx="3279231" cy="220970"/>
          </a:xfrm>
          <a:prstGeom prst="rect">
            <a:avLst/>
          </a:prstGeom>
          <a:solidFill>
            <a:srgbClr val="FFFFFF"/>
          </a:solidFill>
          <a:ln w="12700">
            <a:miter lim="400000"/>
          </a:ln>
        </p:spPr>
        <p:txBody>
          <a:bodyPr lIns="0" tIns="0" rIns="0" bIns="0" anchor="ctr"/>
          <a:lstStyle/>
          <a:p>
            <a:pPr marL="261461" indent="-261461">
              <a:defRPr sz="3600">
                <a:solidFill>
                  <a:srgbClr val="3C3C3C"/>
                </a:solidFill>
                <a:latin typeface="Calibri"/>
                <a:ea typeface="Calibri"/>
                <a:cs typeface="Calibri"/>
                <a:sym typeface="Calibri"/>
              </a:defRPr>
            </a:pPr>
          </a:p>
        </p:txBody>
      </p:sp>
      <p:sp>
        <p:nvSpPr>
          <p:cNvPr id="35" name="Google Shape;24;p25"/>
          <p:cNvSpPr/>
          <p:nvPr/>
        </p:nvSpPr>
        <p:spPr>
          <a:xfrm>
            <a:off x="-2" y="0"/>
            <a:ext cx="24384006" cy="13716000"/>
          </a:xfrm>
          <a:prstGeom prst="rect">
            <a:avLst/>
          </a:prstGeom>
          <a:solidFill>
            <a:srgbClr val="41B7C8"/>
          </a:solidFill>
          <a:ln w="12700">
            <a:miter lim="400000"/>
          </a:ln>
        </p:spPr>
        <p:txBody>
          <a:bodyPr lIns="0" tIns="0" rIns="0" bIns="0" anchor="ctr"/>
          <a:lstStyle/>
          <a:p>
            <a:pPr marL="261461" indent="-261461" algn="ctr">
              <a:defRPr sz="3600">
                <a:solidFill>
                  <a:srgbClr val="FFFFFF"/>
                </a:solidFill>
                <a:latin typeface="Calibri"/>
                <a:ea typeface="Calibri"/>
                <a:cs typeface="Calibri"/>
                <a:sym typeface="Calibri"/>
              </a:defRPr>
            </a:pPr>
          </a:p>
        </p:txBody>
      </p:sp>
      <p:pic>
        <p:nvPicPr>
          <p:cNvPr id="36" name="Google Shape;25;p25" descr="Google Shape;25;p25"/>
          <p:cNvPicPr>
            <a:picLocks noChangeAspect="1"/>
          </p:cNvPicPr>
          <p:nvPr/>
        </p:nvPicPr>
        <p:blipFill>
          <a:blip r:embed="rId3">
            <a:extLst/>
          </a:blip>
          <a:stretch>
            <a:fillRect/>
          </a:stretch>
        </p:blipFill>
        <p:spPr>
          <a:xfrm>
            <a:off x="20603897" y="725323"/>
            <a:ext cx="3384740" cy="1611250"/>
          </a:xfrm>
          <a:prstGeom prst="rect">
            <a:avLst/>
          </a:prstGeom>
          <a:ln w="12700">
            <a:miter lim="400000"/>
          </a:ln>
        </p:spPr>
      </p:pic>
      <p:sp>
        <p:nvSpPr>
          <p:cNvPr id="37" name="Slide Number"/>
          <p:cNvSpPr txBox="1"/>
          <p:nvPr>
            <p:ph type="sldNum" sz="quarter" idx="2"/>
          </p:nvPr>
        </p:nvSpPr>
        <p:spPr>
          <a:xfrm>
            <a:off x="16491021" y="12379362"/>
            <a:ext cx="984181" cy="666680"/>
          </a:xfrm>
          <a:prstGeom prst="rect">
            <a:avLst/>
          </a:prstGeom>
        </p:spPr>
        <p:txBody>
          <a:bodyPr lIns="182824" tIns="182824" rIns="182824" bIns="182824"/>
          <a:lstStyle>
            <a:lvl1pPr marL="296861" indent="-242885"/>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44" name="Title Text"/>
          <p:cNvSpPr txBox="1"/>
          <p:nvPr>
            <p:ph type="title"/>
          </p:nvPr>
        </p:nvSpPr>
        <p:spPr>
          <a:xfrm>
            <a:off x="1206500" y="1079500"/>
            <a:ext cx="21971000" cy="1434950"/>
          </a:xfrm>
          <a:prstGeom prst="rect">
            <a:avLst/>
          </a:prstGeom>
        </p:spPr>
        <p:txBody>
          <a:bodyPr/>
          <a:lstStyle/>
          <a:p>
            <a:pPr/>
            <a:r>
              <a:t>Title Text</a:t>
            </a:r>
          </a:p>
        </p:txBody>
      </p:sp>
      <p:sp>
        <p:nvSpPr>
          <p:cNvPr id="45" name="Body Level One…"/>
          <p:cNvSpPr txBox="1"/>
          <p:nvPr>
            <p:ph type="body" sz="quarter" idx="1"/>
          </p:nvPr>
        </p:nvSpPr>
        <p:spPr>
          <a:xfrm>
            <a:off x="1206500" y="2372961"/>
            <a:ext cx="21971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46"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53" name="Body Level One…"/>
          <p:cNvSpPr txBox="1"/>
          <p:nvPr>
            <p:ph type="body" sz="quarter" idx="1"/>
          </p:nvPr>
        </p:nvSpPr>
        <p:spPr>
          <a:xfrm>
            <a:off x="1201340" y="11859862"/>
            <a:ext cx="21971004" cy="636980"/>
          </a:xfrm>
          <a:prstGeom prst="rect">
            <a:avLst/>
          </a:prstGeom>
        </p:spPr>
        <p:txBody>
          <a:bodyPr lIns="45699" tIns="45699" rIns="45699" bIns="45699"/>
          <a:lstStyle>
            <a:lvl1pPr marL="228600" indent="0">
              <a:lnSpc>
                <a:spcPct val="100000"/>
              </a:lnSpc>
              <a:spcBef>
                <a:spcPts val="0"/>
              </a:spcBef>
              <a:buClrTx/>
              <a:buSzTx/>
              <a:buFontTx/>
              <a:buNone/>
              <a:defRPr b="1" sz="3600"/>
            </a:lvl1pPr>
            <a:lvl2pPr marL="822102" indent="-276891">
              <a:lnSpc>
                <a:spcPct val="100000"/>
              </a:lnSpc>
              <a:spcBef>
                <a:spcPts val="0"/>
              </a:spcBef>
              <a:buClrTx/>
              <a:buSzPts val="3600"/>
              <a:buFontTx/>
              <a:defRPr b="1" sz="3600"/>
            </a:lvl2pPr>
            <a:lvl3pPr marL="1279302" indent="-276891">
              <a:lnSpc>
                <a:spcPct val="100000"/>
              </a:lnSpc>
              <a:spcBef>
                <a:spcPts val="0"/>
              </a:spcBef>
              <a:buClrTx/>
              <a:buSzPts val="3600"/>
              <a:buFontTx/>
              <a:defRPr b="1" sz="3600"/>
            </a:lvl3pPr>
            <a:lvl4pPr marL="1736502" indent="-276891">
              <a:lnSpc>
                <a:spcPct val="100000"/>
              </a:lnSpc>
              <a:spcBef>
                <a:spcPts val="0"/>
              </a:spcBef>
              <a:buClrTx/>
              <a:buSzPts val="3600"/>
              <a:buFontTx/>
              <a:defRPr b="1" sz="3600"/>
            </a:lvl4pPr>
            <a:lvl5pPr marL="2193702" indent="-276891">
              <a:lnSpc>
                <a:spcPct val="100000"/>
              </a:lnSpc>
              <a:spcBef>
                <a:spcPts val="0"/>
              </a:spcBef>
              <a:buClrTx/>
              <a:buSzPts val="3600"/>
              <a:buFontTx/>
              <a:defRPr b="1" sz="3600"/>
            </a:lvl5pPr>
          </a:lstStyle>
          <a:p>
            <a:pPr/>
            <a:r>
              <a:t>Body Level One</a:t>
            </a:r>
          </a:p>
          <a:p>
            <a:pPr lvl="1"/>
            <a:r>
              <a:t>Body Level Two</a:t>
            </a:r>
          </a:p>
          <a:p>
            <a:pPr lvl="2"/>
            <a:r>
              <a:t>Body Level Three</a:t>
            </a:r>
          </a:p>
          <a:p>
            <a:pPr lvl="3"/>
            <a:r>
              <a:t>Body Level Four</a:t>
            </a:r>
          </a:p>
          <a:p>
            <a:pPr lvl="4"/>
            <a:r>
              <a:t>Body Level Five</a:t>
            </a:r>
          </a:p>
        </p:txBody>
      </p:sp>
      <p:sp>
        <p:nvSpPr>
          <p:cNvPr id="54" name="Title Text"/>
          <p:cNvSpPr txBox="1"/>
          <p:nvPr>
            <p:ph type="title"/>
          </p:nvPr>
        </p:nvSpPr>
        <p:spPr>
          <a:xfrm>
            <a:off x="1206496" y="2574991"/>
            <a:ext cx="21971005" cy="4648202"/>
          </a:xfrm>
          <a:prstGeom prst="rect">
            <a:avLst/>
          </a:prstGeom>
        </p:spPr>
        <p:txBody>
          <a:bodyPr anchor="b"/>
          <a:lstStyle>
            <a:lvl1pPr>
              <a:defRPr sz="11600"/>
            </a:lvl1pPr>
          </a:lstStyle>
          <a:p>
            <a:pPr/>
            <a:r>
              <a:t>Title Text</a:t>
            </a:r>
          </a:p>
        </p:txBody>
      </p:sp>
      <p:sp>
        <p:nvSpPr>
          <p:cNvPr id="55" name="Google Shape;34;p27"/>
          <p:cNvSpPr txBox="1"/>
          <p:nvPr>
            <p:ph type="body" sz="quarter" idx="21"/>
          </p:nvPr>
        </p:nvSpPr>
        <p:spPr>
          <a:xfrm>
            <a:off x="1201342" y="7223190"/>
            <a:ext cx="21971002" cy="1905002"/>
          </a:xfrm>
          <a:prstGeom prst="rect">
            <a:avLst/>
          </a:prstGeom>
        </p:spPr>
        <p:txBody>
          <a:bodyPr/>
          <a:lstStyle/>
          <a:p>
            <a:pPr marL="228600" indent="0">
              <a:lnSpc>
                <a:spcPct val="100000"/>
              </a:lnSpc>
              <a:spcBef>
                <a:spcPts val="0"/>
              </a:spcBef>
              <a:buClrTx/>
              <a:buSzTx/>
              <a:buFontTx/>
              <a:buNone/>
              <a:defRPr b="1" sz="5500"/>
            </a:pPr>
          </a:p>
        </p:txBody>
      </p:sp>
      <p:sp>
        <p:nvSpPr>
          <p:cNvPr id="56"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63" name="Google Shape;37;p28"/>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64" name="Title Text"/>
          <p:cNvSpPr txBox="1"/>
          <p:nvPr>
            <p:ph type="title"/>
          </p:nvPr>
        </p:nvSpPr>
        <p:spPr>
          <a:xfrm>
            <a:off x="1206500" y="7124700"/>
            <a:ext cx="21971000" cy="4648200"/>
          </a:xfrm>
          <a:prstGeom prst="rect">
            <a:avLst/>
          </a:prstGeom>
        </p:spPr>
        <p:txBody>
          <a:bodyPr anchor="b"/>
          <a:lstStyle>
            <a:lvl1pPr>
              <a:defRPr sz="11600"/>
            </a:lvl1pPr>
          </a:lstStyle>
          <a:p>
            <a:pPr/>
            <a:r>
              <a:t>Title Text</a:t>
            </a:r>
          </a:p>
        </p:txBody>
      </p:sp>
      <p:sp>
        <p:nvSpPr>
          <p:cNvPr id="65" name="Body Level One…"/>
          <p:cNvSpPr txBox="1"/>
          <p:nvPr>
            <p:ph type="body" sz="quarter" idx="1"/>
          </p:nvPr>
        </p:nvSpPr>
        <p:spPr>
          <a:xfrm>
            <a:off x="1207690" y="1106137"/>
            <a:ext cx="21968621" cy="636980"/>
          </a:xfrm>
          <a:prstGeom prst="rect">
            <a:avLst/>
          </a:prstGeom>
        </p:spPr>
        <p:txBody>
          <a:bodyPr lIns="45699" tIns="45699" rIns="45699" bIns="45699"/>
          <a:lstStyle>
            <a:lvl1pPr marL="228600" indent="0">
              <a:lnSpc>
                <a:spcPct val="100000"/>
              </a:lnSpc>
              <a:spcBef>
                <a:spcPts val="0"/>
              </a:spcBef>
              <a:buClrTx/>
              <a:buSzTx/>
              <a:buFontTx/>
              <a:buNone/>
              <a:defRPr b="1" sz="3600"/>
            </a:lvl1pPr>
            <a:lvl2pPr marL="822102" indent="-276891">
              <a:lnSpc>
                <a:spcPct val="100000"/>
              </a:lnSpc>
              <a:spcBef>
                <a:spcPts val="0"/>
              </a:spcBef>
              <a:buClrTx/>
              <a:buSzPts val="3600"/>
              <a:buFontTx/>
              <a:defRPr b="1" sz="3600"/>
            </a:lvl2pPr>
            <a:lvl3pPr marL="1279302" indent="-276891">
              <a:lnSpc>
                <a:spcPct val="100000"/>
              </a:lnSpc>
              <a:spcBef>
                <a:spcPts val="0"/>
              </a:spcBef>
              <a:buClrTx/>
              <a:buSzPts val="3600"/>
              <a:buFontTx/>
              <a:defRPr b="1" sz="3600"/>
            </a:lvl3pPr>
            <a:lvl4pPr marL="1736502" indent="-276891">
              <a:lnSpc>
                <a:spcPct val="100000"/>
              </a:lnSpc>
              <a:spcBef>
                <a:spcPts val="0"/>
              </a:spcBef>
              <a:buClrTx/>
              <a:buSzPts val="3600"/>
              <a:buFontTx/>
              <a:defRPr b="1" sz="3600"/>
            </a:lvl4pPr>
            <a:lvl5pPr marL="2193702" indent="-276891">
              <a:lnSpc>
                <a:spcPct val="100000"/>
              </a:lnSpc>
              <a:spcBef>
                <a:spcPts val="0"/>
              </a:spcBef>
              <a:buClrTx/>
              <a:buSzPts val="3600"/>
              <a:buFontTx/>
              <a:defRPr b="1" sz="3600"/>
            </a:lvl5pPr>
          </a:lstStyle>
          <a:p>
            <a:pPr/>
            <a:r>
              <a:t>Body Level One</a:t>
            </a:r>
          </a:p>
          <a:p>
            <a:pPr lvl="1"/>
            <a:r>
              <a:t>Body Level Two</a:t>
            </a:r>
          </a:p>
          <a:p>
            <a:pPr lvl="2"/>
            <a:r>
              <a:t>Body Level Three</a:t>
            </a:r>
          </a:p>
          <a:p>
            <a:pPr lvl="3"/>
            <a:r>
              <a:t>Body Level Four</a:t>
            </a:r>
          </a:p>
          <a:p>
            <a:pPr lvl="4"/>
            <a:r>
              <a:t>Body Level Five</a:t>
            </a:r>
          </a:p>
        </p:txBody>
      </p:sp>
      <p:sp>
        <p:nvSpPr>
          <p:cNvPr id="66" name="Google Shape;40;p28"/>
          <p:cNvSpPr txBox="1"/>
          <p:nvPr>
            <p:ph type="body" sz="quarter" idx="22"/>
          </p:nvPr>
        </p:nvSpPr>
        <p:spPr>
          <a:xfrm>
            <a:off x="1206500" y="11609909"/>
            <a:ext cx="21971000" cy="1116953"/>
          </a:xfrm>
          <a:prstGeom prst="rect">
            <a:avLst/>
          </a:prstGeom>
        </p:spPr>
        <p:txBody>
          <a:bodyPr/>
          <a:lstStyle/>
          <a:p>
            <a:pPr marL="228600" indent="0">
              <a:lnSpc>
                <a:spcPct val="100000"/>
              </a:lnSpc>
              <a:spcBef>
                <a:spcPts val="0"/>
              </a:spcBef>
              <a:buClrTx/>
              <a:buSzTx/>
              <a:buFontTx/>
              <a:buNone/>
              <a:defRPr b="1" sz="5500"/>
            </a:pPr>
          </a:p>
        </p:txBody>
      </p:sp>
      <p:sp>
        <p:nvSpPr>
          <p:cNvPr id="67"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spTree>
      <p:nvGrpSpPr>
        <p:cNvPr id="1" name=""/>
        <p:cNvGrpSpPr/>
        <p:nvPr/>
      </p:nvGrpSpPr>
      <p:grpSpPr>
        <a:xfrm>
          <a:off x="0" y="0"/>
          <a:ext cx="0" cy="0"/>
          <a:chOff x="0" y="0"/>
          <a:chExt cx="0" cy="0"/>
        </a:xfrm>
      </p:grpSpPr>
      <p:sp>
        <p:nvSpPr>
          <p:cNvPr id="74" name="Google Shape;43;p29"/>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75" name="Title Text"/>
          <p:cNvSpPr txBox="1"/>
          <p:nvPr>
            <p:ph type="title"/>
          </p:nvPr>
        </p:nvSpPr>
        <p:spPr>
          <a:xfrm>
            <a:off x="1206500" y="1270000"/>
            <a:ext cx="9779000" cy="5882274"/>
          </a:xfrm>
          <a:prstGeom prst="rect">
            <a:avLst/>
          </a:prstGeom>
        </p:spPr>
        <p:txBody>
          <a:bodyPr anchor="b"/>
          <a:lstStyle/>
          <a:p>
            <a:pPr/>
            <a:r>
              <a:t>Title Text</a:t>
            </a:r>
          </a:p>
        </p:txBody>
      </p:sp>
      <p:sp>
        <p:nvSpPr>
          <p:cNvPr id="76" name="Body Level One…"/>
          <p:cNvSpPr txBox="1"/>
          <p:nvPr>
            <p:ph type="body" sz="quarter" idx="1"/>
          </p:nvPr>
        </p:nvSpPr>
        <p:spPr>
          <a:xfrm>
            <a:off x="1206500" y="7060576"/>
            <a:ext cx="9779000" cy="5385424"/>
          </a:xfrm>
          <a:prstGeom prst="rect">
            <a:avLst/>
          </a:prstGeom>
        </p:spPr>
        <p:txBody>
          <a:bodyPr/>
          <a:lstStyle>
            <a:lvl1pPr marL="228600" indent="0">
              <a:lnSpc>
                <a:spcPct val="100000"/>
              </a:lnSpc>
              <a:spcBef>
                <a:spcPts val="0"/>
              </a:spcBef>
              <a:buClrTx/>
              <a:buSzTx/>
              <a:buFontTx/>
              <a:buNone/>
              <a:defRPr b="1" sz="5500"/>
            </a:lvl1pPr>
            <a:lvl2pPr marL="228600" indent="457200">
              <a:lnSpc>
                <a:spcPct val="100000"/>
              </a:lnSpc>
              <a:spcBef>
                <a:spcPts val="0"/>
              </a:spcBef>
              <a:buClrTx/>
              <a:buSzTx/>
              <a:buFontTx/>
              <a:buNone/>
              <a:defRPr b="1" sz="5500"/>
            </a:lvl2pPr>
            <a:lvl3pPr marL="228600" indent="914400">
              <a:lnSpc>
                <a:spcPct val="100000"/>
              </a:lnSpc>
              <a:spcBef>
                <a:spcPts val="0"/>
              </a:spcBef>
              <a:buClrTx/>
              <a:buSzTx/>
              <a:buFontTx/>
              <a:buNone/>
              <a:defRPr b="1" sz="5500"/>
            </a:lvl3pPr>
            <a:lvl4pPr marL="228600" indent="1371600">
              <a:lnSpc>
                <a:spcPct val="100000"/>
              </a:lnSpc>
              <a:spcBef>
                <a:spcPts val="0"/>
              </a:spcBef>
              <a:buClrTx/>
              <a:buSzTx/>
              <a:buFontTx/>
              <a:buNone/>
              <a:defRPr b="1" sz="5500"/>
            </a:lvl4pPr>
            <a:lvl5pPr marL="228600" indent="1828800">
              <a:lnSpc>
                <a:spcPct val="100000"/>
              </a:lnSpc>
              <a:spcBef>
                <a:spcPts val="0"/>
              </a:spcBef>
              <a:buClrTx/>
              <a:buSzTx/>
              <a:buFontTx/>
              <a:buNone/>
              <a:defRPr b="1" sz="5500"/>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xfrm>
            <a:off x="12001500" y="13085233"/>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84" name="Title Text"/>
          <p:cNvSpPr txBox="1"/>
          <p:nvPr>
            <p:ph type="title"/>
          </p:nvPr>
        </p:nvSpPr>
        <p:spPr>
          <a:xfrm>
            <a:off x="1206500" y="1079500"/>
            <a:ext cx="21971000" cy="1433164"/>
          </a:xfrm>
          <a:prstGeom prst="rect">
            <a:avLst/>
          </a:prstGeom>
        </p:spPr>
        <p:txBody>
          <a:bodyPr/>
          <a:lstStyle/>
          <a:p>
            <a:pPr/>
            <a:r>
              <a:t>Title Text</a:t>
            </a:r>
          </a:p>
        </p:txBody>
      </p:sp>
      <p:sp>
        <p:nvSpPr>
          <p:cNvPr id="85" name="Body Level One…"/>
          <p:cNvSpPr txBox="1"/>
          <p:nvPr>
            <p:ph type="body" sz="quarter" idx="1"/>
          </p:nvPr>
        </p:nvSpPr>
        <p:spPr>
          <a:xfrm>
            <a:off x="1206500" y="2372961"/>
            <a:ext cx="21971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86" name="Google Shape;50;p30"/>
          <p:cNvSpPr txBox="1"/>
          <p:nvPr>
            <p:ph type="body" idx="21"/>
          </p:nvPr>
        </p:nvSpPr>
        <p:spPr>
          <a:xfrm>
            <a:off x="1206500" y="4248503"/>
            <a:ext cx="21971000" cy="8256014"/>
          </a:xfrm>
          <a:prstGeom prst="rect">
            <a:avLst/>
          </a:prstGeom>
        </p:spPr>
        <p:txBody>
          <a:bodyPr/>
          <a:lstStyle/>
          <a:p>
            <a:pPr indent="-369188"/>
          </a:p>
        </p:txBody>
      </p:sp>
      <p:sp>
        <p:nvSpPr>
          <p:cNvPr id="87"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94" name="Body Level One…"/>
          <p:cNvSpPr txBox="1"/>
          <p:nvPr>
            <p:ph type="body" idx="1"/>
          </p:nvPr>
        </p:nvSpPr>
        <p:spPr>
          <a:xfrm>
            <a:off x="1206500" y="4248503"/>
            <a:ext cx="21971000" cy="8256014"/>
          </a:xfrm>
          <a:prstGeom prst="rect">
            <a:avLst/>
          </a:prstGeom>
        </p:spPr>
        <p:txBody>
          <a:bodyPr/>
          <a:lstStyle>
            <a:lvl1pPr indent="-369188"/>
            <a:lvl2pPr indent="-369188"/>
            <a:lvl3pPr indent="-369188"/>
            <a:lvl4pPr indent="-369188"/>
            <a:lvl5pPr indent="-369189"/>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xfrm>
            <a:off x="12001500" y="13080999"/>
            <a:ext cx="368504" cy="374600"/>
          </a:xfrm>
          <a:prstGeom prst="rect">
            <a:avLst/>
          </a:prstGeom>
        </p:spPr>
        <p:txBody>
          <a:bodyPr lIns="50800" tIns="50800" rIns="50800" bIns="50800" anchor="b"/>
          <a:lstStyle>
            <a:lvl1pPr marL="0" indent="0" algn="ctr">
              <a:buClrTx/>
              <a:buSzTx/>
              <a:buFontTx/>
              <a:buNone/>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oogle Shape;16;p24" descr="Google Shape;16;p24"/>
          <p:cNvPicPr>
            <a:picLocks noChangeAspect="1"/>
          </p:cNvPicPr>
          <p:nvPr/>
        </p:nvPicPr>
        <p:blipFill>
          <a:blip r:embed="rId2">
            <a:extLst/>
          </a:blip>
          <a:stretch>
            <a:fillRect/>
          </a:stretch>
        </p:blipFill>
        <p:spPr>
          <a:xfrm>
            <a:off x="20143088" y="432724"/>
            <a:ext cx="3999402" cy="1903847"/>
          </a:xfrm>
          <a:prstGeom prst="rect">
            <a:avLst/>
          </a:prstGeom>
          <a:ln w="12700">
            <a:miter lim="400000"/>
          </a:ln>
        </p:spPr>
      </p:pic>
      <p:sp>
        <p:nvSpPr>
          <p:cNvPr id="3" name="Google Shape;17;p24"/>
          <p:cNvSpPr/>
          <p:nvPr/>
        </p:nvSpPr>
        <p:spPr>
          <a:xfrm rot="5400000">
            <a:off x="3442013" y="7625136"/>
            <a:ext cx="3279230" cy="220970"/>
          </a:xfrm>
          <a:prstGeom prst="rect">
            <a:avLst/>
          </a:prstGeom>
          <a:solidFill>
            <a:srgbClr val="FFFFFF"/>
          </a:solidFill>
          <a:ln w="12700">
            <a:miter lim="400000"/>
          </a:ln>
        </p:spPr>
        <p:txBody>
          <a:bodyPr lIns="0" tIns="0" rIns="0" bIns="0" anchor="ctr"/>
          <a:lstStyle/>
          <a:p>
            <a:pPr marL="261461" indent="-261461">
              <a:defRPr sz="3600">
                <a:solidFill>
                  <a:srgbClr val="3C3C3C"/>
                </a:solidFill>
                <a:latin typeface="Calibri"/>
                <a:ea typeface="Calibri"/>
                <a:cs typeface="Calibri"/>
                <a:sym typeface="Calibri"/>
              </a:defRPr>
            </a:pPr>
          </a:p>
        </p:txBody>
      </p:sp>
      <p:sp>
        <p:nvSpPr>
          <p:cNvPr id="4" name="Google Shape;18;p24"/>
          <p:cNvSpPr/>
          <p:nvPr/>
        </p:nvSpPr>
        <p:spPr>
          <a:xfrm>
            <a:off x="0" y="0"/>
            <a:ext cx="24384000" cy="13716000"/>
          </a:xfrm>
          <a:prstGeom prst="rect">
            <a:avLst/>
          </a:prstGeom>
          <a:solidFill>
            <a:srgbClr val="41B7C8"/>
          </a:solidFill>
          <a:ln w="12700">
            <a:miter lim="400000"/>
          </a:ln>
        </p:spPr>
        <p:txBody>
          <a:bodyPr lIns="0" tIns="0" rIns="0" bIns="0" anchor="ctr"/>
          <a:lstStyle/>
          <a:p>
            <a:pPr marL="261461" indent="-261461" algn="ctr">
              <a:defRPr sz="3600">
                <a:solidFill>
                  <a:srgbClr val="FFFFFF"/>
                </a:solidFill>
                <a:latin typeface="Calibri"/>
                <a:ea typeface="Calibri"/>
                <a:cs typeface="Calibri"/>
                <a:sym typeface="Calibri"/>
              </a:defRPr>
            </a:pPr>
          </a:p>
        </p:txBody>
      </p:sp>
      <p:pic>
        <p:nvPicPr>
          <p:cNvPr id="5" name="Google Shape;19;p24" descr="Google Shape;19;p24"/>
          <p:cNvPicPr>
            <a:picLocks noChangeAspect="1"/>
          </p:cNvPicPr>
          <p:nvPr/>
        </p:nvPicPr>
        <p:blipFill>
          <a:blip r:embed="rId3">
            <a:extLst/>
          </a:blip>
          <a:stretch>
            <a:fillRect/>
          </a:stretch>
        </p:blipFill>
        <p:spPr>
          <a:xfrm>
            <a:off x="20603897" y="725323"/>
            <a:ext cx="3384738" cy="1611248"/>
          </a:xfrm>
          <a:prstGeom prst="rect">
            <a:avLst/>
          </a:prstGeom>
          <a:ln w="12700">
            <a:miter lim="400000"/>
          </a:ln>
        </p:spPr>
      </p:pic>
      <p:sp>
        <p:nvSpPr>
          <p:cNvPr id="6" name="Title Text"/>
          <p:cNvSpPr txBox="1"/>
          <p:nvPr>
            <p:ph type="title"/>
          </p:nvPr>
        </p:nvSpPr>
        <p:spPr>
          <a:xfrm>
            <a:off x="1219200" y="549275"/>
            <a:ext cx="21945600" cy="26511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7"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 name="Slide Number"/>
          <p:cNvSpPr txBox="1"/>
          <p:nvPr>
            <p:ph type="sldNum" sz="quarter" idx="2"/>
          </p:nvPr>
        </p:nvSpPr>
        <p:spPr>
          <a:xfrm>
            <a:off x="16619845" y="12470760"/>
            <a:ext cx="855356" cy="483881"/>
          </a:xfrm>
          <a:prstGeom prst="rect">
            <a:avLst/>
          </a:prstGeom>
          <a:ln w="12700">
            <a:miter lim="400000"/>
          </a:ln>
        </p:spPr>
        <p:txBody>
          <a:bodyPr wrap="none" lIns="91424" tIns="91424" rIns="91424" bIns="91424" anchor="ctr">
            <a:spAutoFit/>
          </a:bodyPr>
          <a:lstStyle>
            <a:lvl1pPr marL="350836" indent="-242885" algn="r">
              <a:buClr>
                <a:srgbClr val="888888"/>
              </a:buClr>
              <a:buSzPts val="2400"/>
              <a:buFont typeface="Calibri"/>
              <a:buChar char="●"/>
              <a:defRPr sz="2400">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Lst>
  <p:transition xmlns:p14="http://schemas.microsoft.com/office/powerpoint/2010/main" spd="med" advClick="1"/>
  <p:txStyles>
    <p:titleStyle>
      <a:lvl1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1pPr>
      <a:lvl2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2pPr>
      <a:lvl3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3pPr>
      <a:lvl4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4pPr>
      <a:lvl5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5pPr>
      <a:lvl6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6pPr>
      <a:lvl7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7pPr>
      <a:lvl8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8pPr>
      <a:lvl9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9pPr>
    </p:titleStyle>
    <p:bodyStyle>
      <a:lvl1pPr marL="457200" marR="0" indent="-603504"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1pPr>
      <a:lvl2pPr marL="914400" marR="0" indent="-603504"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371600" marR="0" indent="-603504"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3pPr>
      <a:lvl4pPr marL="1828800" marR="0" indent="-603504"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4pPr>
      <a:lvl5pPr marL="2286000" marR="0" indent="-603504"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5pPr>
      <a:lvl6pPr marL="2743200" marR="0" indent="-603504"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6pPr>
      <a:lvl7pPr marL="3200400" marR="0" indent="-603504"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7pPr>
      <a:lvl8pPr marL="3657600" marR="0" indent="-603504"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8pPr>
      <a:lvl9pPr marL="4114800" marR="0" indent="-603503"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350836" marR="0" indent="-242885" algn="r" defTabSz="914400" rtl="0" latinLnBrk="0">
        <a:lnSpc>
          <a:spcPct val="100000"/>
        </a:lnSpc>
        <a:spcBef>
          <a:spcPts val="0"/>
        </a:spcBef>
        <a:spcAft>
          <a:spcPts val="0"/>
        </a:spcAft>
        <a:buClr>
          <a:srgbClr val="888888"/>
        </a:buClr>
        <a:buSzPts val="2400"/>
        <a:buFont typeface="Calibri"/>
        <a:buChar char="●"/>
        <a:tabLst/>
        <a:defRPr b="0" baseline="0" cap="none" i="0" spc="0" strike="noStrike" sz="2400" u="none">
          <a:solidFill>
            <a:schemeClr val="tx1"/>
          </a:solidFill>
          <a:uFillTx/>
          <a:latin typeface="+mn-lt"/>
          <a:ea typeface="+mn-ea"/>
          <a:cs typeface="+mn-cs"/>
          <a:sym typeface="Calibri"/>
        </a:defRPr>
      </a:lvl1pPr>
      <a:lvl2pPr marL="0" marR="0" indent="176529" algn="r" defTabSz="914400" rtl="0" latinLnBrk="0">
        <a:lnSpc>
          <a:spcPct val="100000"/>
        </a:lnSpc>
        <a:spcBef>
          <a:spcPts val="0"/>
        </a:spcBef>
        <a:spcAft>
          <a:spcPts val="0"/>
        </a:spcAft>
        <a:buClr>
          <a:srgbClr val="888888"/>
        </a:buClr>
        <a:buSzTx/>
        <a:buFont typeface="Calibri"/>
        <a:buNone/>
        <a:tabLst/>
        <a:defRPr b="0" baseline="0" cap="none" i="0" spc="0" strike="noStrike" sz="2400" u="none">
          <a:solidFill>
            <a:schemeClr val="tx1"/>
          </a:solidFill>
          <a:uFillTx/>
          <a:latin typeface="+mn-lt"/>
          <a:ea typeface="+mn-ea"/>
          <a:cs typeface="+mn-cs"/>
          <a:sym typeface="Calibri"/>
        </a:defRPr>
      </a:lvl2pPr>
      <a:lvl3pPr marL="0" marR="0" indent="176529" algn="r" defTabSz="914400" rtl="0" latinLnBrk="0">
        <a:lnSpc>
          <a:spcPct val="100000"/>
        </a:lnSpc>
        <a:spcBef>
          <a:spcPts val="0"/>
        </a:spcBef>
        <a:spcAft>
          <a:spcPts val="0"/>
        </a:spcAft>
        <a:buClr>
          <a:srgbClr val="888888"/>
        </a:buClr>
        <a:buSzTx/>
        <a:buFont typeface="Calibri"/>
        <a:buNone/>
        <a:tabLst/>
        <a:defRPr b="0" baseline="0" cap="none" i="0" spc="0" strike="noStrike" sz="2400" u="none">
          <a:solidFill>
            <a:schemeClr val="tx1"/>
          </a:solidFill>
          <a:uFillTx/>
          <a:latin typeface="+mn-lt"/>
          <a:ea typeface="+mn-ea"/>
          <a:cs typeface="+mn-cs"/>
          <a:sym typeface="Calibri"/>
        </a:defRPr>
      </a:lvl3pPr>
      <a:lvl4pPr marL="0" marR="0" indent="176529" algn="r" defTabSz="914400" rtl="0" latinLnBrk="0">
        <a:lnSpc>
          <a:spcPct val="100000"/>
        </a:lnSpc>
        <a:spcBef>
          <a:spcPts val="0"/>
        </a:spcBef>
        <a:spcAft>
          <a:spcPts val="0"/>
        </a:spcAft>
        <a:buClr>
          <a:srgbClr val="888888"/>
        </a:buClr>
        <a:buSzTx/>
        <a:buFont typeface="Calibri"/>
        <a:buNone/>
        <a:tabLst/>
        <a:defRPr b="0" baseline="0" cap="none" i="0" spc="0" strike="noStrike" sz="2400" u="none">
          <a:solidFill>
            <a:schemeClr val="tx1"/>
          </a:solidFill>
          <a:uFillTx/>
          <a:latin typeface="+mn-lt"/>
          <a:ea typeface="+mn-ea"/>
          <a:cs typeface="+mn-cs"/>
          <a:sym typeface="Calibri"/>
        </a:defRPr>
      </a:lvl4pPr>
      <a:lvl5pPr marL="0" marR="0" indent="176529" algn="r" defTabSz="914400" rtl="0" latinLnBrk="0">
        <a:lnSpc>
          <a:spcPct val="100000"/>
        </a:lnSpc>
        <a:spcBef>
          <a:spcPts val="0"/>
        </a:spcBef>
        <a:spcAft>
          <a:spcPts val="0"/>
        </a:spcAft>
        <a:buClr>
          <a:srgbClr val="888888"/>
        </a:buClr>
        <a:buSzTx/>
        <a:buFont typeface="Calibri"/>
        <a:buNone/>
        <a:tabLst/>
        <a:defRPr b="0" baseline="0" cap="none" i="0" spc="0" strike="noStrike" sz="2400" u="none">
          <a:solidFill>
            <a:schemeClr val="tx1"/>
          </a:solidFill>
          <a:uFillTx/>
          <a:latin typeface="+mn-lt"/>
          <a:ea typeface="+mn-ea"/>
          <a:cs typeface="+mn-cs"/>
          <a:sym typeface="Calibri"/>
        </a:defRPr>
      </a:lvl5pPr>
      <a:lvl6pPr marL="0" marR="0" indent="176529" algn="r" defTabSz="914400" rtl="0" latinLnBrk="0">
        <a:lnSpc>
          <a:spcPct val="100000"/>
        </a:lnSpc>
        <a:spcBef>
          <a:spcPts val="0"/>
        </a:spcBef>
        <a:spcAft>
          <a:spcPts val="0"/>
        </a:spcAft>
        <a:buClr>
          <a:srgbClr val="888888"/>
        </a:buClr>
        <a:buSzTx/>
        <a:buFont typeface="Calibri"/>
        <a:buNone/>
        <a:tabLst/>
        <a:defRPr b="0" baseline="0" cap="none" i="0" spc="0" strike="noStrike" sz="2400" u="none">
          <a:solidFill>
            <a:schemeClr val="tx1"/>
          </a:solidFill>
          <a:uFillTx/>
          <a:latin typeface="+mn-lt"/>
          <a:ea typeface="+mn-ea"/>
          <a:cs typeface="+mn-cs"/>
          <a:sym typeface="Calibri"/>
        </a:defRPr>
      </a:lvl6pPr>
      <a:lvl7pPr marL="0" marR="0" indent="176529" algn="r" defTabSz="914400" rtl="0" latinLnBrk="0">
        <a:lnSpc>
          <a:spcPct val="100000"/>
        </a:lnSpc>
        <a:spcBef>
          <a:spcPts val="0"/>
        </a:spcBef>
        <a:spcAft>
          <a:spcPts val="0"/>
        </a:spcAft>
        <a:buClr>
          <a:srgbClr val="888888"/>
        </a:buClr>
        <a:buSzTx/>
        <a:buFont typeface="Calibri"/>
        <a:buNone/>
        <a:tabLst/>
        <a:defRPr b="0" baseline="0" cap="none" i="0" spc="0" strike="noStrike" sz="2400" u="none">
          <a:solidFill>
            <a:schemeClr val="tx1"/>
          </a:solidFill>
          <a:uFillTx/>
          <a:latin typeface="+mn-lt"/>
          <a:ea typeface="+mn-ea"/>
          <a:cs typeface="+mn-cs"/>
          <a:sym typeface="Calibri"/>
        </a:defRPr>
      </a:lvl7pPr>
      <a:lvl8pPr marL="0" marR="0" indent="176529" algn="r" defTabSz="914400" rtl="0" latinLnBrk="0">
        <a:lnSpc>
          <a:spcPct val="100000"/>
        </a:lnSpc>
        <a:spcBef>
          <a:spcPts val="0"/>
        </a:spcBef>
        <a:spcAft>
          <a:spcPts val="0"/>
        </a:spcAft>
        <a:buClr>
          <a:srgbClr val="888888"/>
        </a:buClr>
        <a:buSzTx/>
        <a:buFont typeface="Calibri"/>
        <a:buNone/>
        <a:tabLst/>
        <a:defRPr b="0" baseline="0" cap="none" i="0" spc="0" strike="noStrike" sz="2400" u="none">
          <a:solidFill>
            <a:schemeClr val="tx1"/>
          </a:solidFill>
          <a:uFillTx/>
          <a:latin typeface="+mn-lt"/>
          <a:ea typeface="+mn-ea"/>
          <a:cs typeface="+mn-cs"/>
          <a:sym typeface="Calibri"/>
        </a:defRPr>
      </a:lvl8pPr>
      <a:lvl9pPr marL="0" marR="0" indent="176529" algn="r" defTabSz="914400" rtl="0" latinLnBrk="0">
        <a:lnSpc>
          <a:spcPct val="100000"/>
        </a:lnSpc>
        <a:spcBef>
          <a:spcPts val="0"/>
        </a:spcBef>
        <a:spcAft>
          <a:spcPts val="0"/>
        </a:spcAft>
        <a:buClr>
          <a:srgbClr val="888888"/>
        </a:buClr>
        <a:buSzTx/>
        <a:buFont typeface="Calibri"/>
        <a:buNone/>
        <a:tabLst/>
        <a:defRPr b="0" baseline="0" cap="none" i="0" spc="0" strike="noStrike" sz="24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jpeg"/><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Google Shape;94;p1"/>
          <p:cNvSpPr txBox="1"/>
          <p:nvPr/>
        </p:nvSpPr>
        <p:spPr>
          <a:xfrm>
            <a:off x="2114199" y="2724473"/>
            <a:ext cx="20155501" cy="441398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indent="107950" algn="ctr">
              <a:defRPr b="1" sz="6400">
                <a:solidFill>
                  <a:srgbClr val="FFFFFF"/>
                </a:solidFill>
              </a:defRPr>
            </a:pPr>
            <a:r>
              <a:t>4.1 ANNUAL PROGRESS REPORT </a:t>
            </a:r>
            <a:endParaRPr>
              <a:solidFill>
                <a:srgbClr val="000000"/>
              </a:solidFill>
            </a:endParaRPr>
          </a:p>
          <a:p>
            <a:pPr indent="107950" algn="ctr">
              <a:defRPr b="1" sz="6400">
                <a:solidFill>
                  <a:srgbClr val="FFFFFF"/>
                </a:solidFill>
              </a:defRPr>
            </a:pPr>
            <a:r>
              <a:t>WORKING GROUP 1 </a:t>
            </a:r>
            <a:endParaRPr>
              <a:solidFill>
                <a:srgbClr val="000000"/>
              </a:solidFill>
            </a:endParaRPr>
          </a:p>
          <a:p>
            <a:pPr indent="107950" algn="ctr">
              <a:lnSpc>
                <a:spcPct val="81000"/>
              </a:lnSpc>
              <a:spcBef>
                <a:spcPts val="1000"/>
              </a:spcBef>
              <a:defRPr b="1" sz="6400">
                <a:solidFill>
                  <a:srgbClr val="FFFFFF"/>
                </a:solidFill>
              </a:defRPr>
            </a:pPr>
            <a:r>
              <a:t>Monitoring and Detection Systems</a:t>
            </a:r>
            <a:endParaRPr>
              <a:solidFill>
                <a:srgbClr val="000000"/>
              </a:solidFill>
            </a:endParaRPr>
          </a:p>
          <a:p>
            <a:pPr indent="107950" algn="ctr">
              <a:defRPr>
                <a:solidFill>
                  <a:srgbClr val="000000"/>
                </a:solidFill>
              </a:defRPr>
            </a:pPr>
            <a:endParaRPr b="1" sz="6400">
              <a:solidFill>
                <a:srgbClr val="FFFFFF"/>
              </a:solidFill>
            </a:endParaRPr>
          </a:p>
          <a:p>
            <a:pPr indent="107950" algn="ctr">
              <a:defRPr b="1" sz="3600">
                <a:solidFill>
                  <a:srgbClr val="FFFFFF"/>
                </a:solidFill>
              </a:defRPr>
            </a:pPr>
            <a:r>
              <a:t> </a:t>
            </a:r>
          </a:p>
        </p:txBody>
      </p:sp>
      <p:sp>
        <p:nvSpPr>
          <p:cNvPr id="196" name="Google Shape;95;p1"/>
          <p:cNvSpPr txBox="1"/>
          <p:nvPr/>
        </p:nvSpPr>
        <p:spPr>
          <a:xfrm>
            <a:off x="4069760" y="6570194"/>
            <a:ext cx="17270401" cy="57452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indent="107950" algn="ctr">
              <a:lnSpc>
                <a:spcPct val="81000"/>
              </a:lnSpc>
              <a:defRPr sz="4800">
                <a:solidFill>
                  <a:srgbClr val="FFFFFF"/>
                </a:solidFill>
              </a:defRPr>
            </a:pPr>
            <a:r>
              <a:t>Daniel McNAMARA – Chair, </a:t>
            </a:r>
            <a:endParaRPr>
              <a:solidFill>
                <a:srgbClr val="000000"/>
              </a:solidFill>
            </a:endParaRPr>
          </a:p>
          <a:p>
            <a:pPr indent="107950" algn="ctr">
              <a:lnSpc>
                <a:spcPct val="81000"/>
              </a:lnSpc>
              <a:spcBef>
                <a:spcPts val="1000"/>
              </a:spcBef>
              <a:defRPr sz="4800">
                <a:solidFill>
                  <a:srgbClr val="FFFFFF"/>
                </a:solidFill>
              </a:defRPr>
            </a:pPr>
            <a:r>
              <a:t>Wilfried STRAUCH vice-chair (seismic network)</a:t>
            </a:r>
            <a:endParaRPr>
              <a:solidFill>
                <a:srgbClr val="000000"/>
              </a:solidFill>
            </a:endParaRPr>
          </a:p>
          <a:p>
            <a:pPr indent="107950" algn="ctr">
              <a:lnSpc>
                <a:spcPct val="81000"/>
              </a:lnSpc>
              <a:spcBef>
                <a:spcPts val="1000"/>
              </a:spcBef>
              <a:defRPr sz="4800">
                <a:solidFill>
                  <a:srgbClr val="FFFFFF"/>
                </a:solidFill>
              </a:defRPr>
            </a:pPr>
            <a:r>
              <a:t>Laura GONZALES – vice-chair (sea-level network)</a:t>
            </a:r>
            <a:endParaRPr>
              <a:solidFill>
                <a:srgbClr val="000000"/>
              </a:solidFill>
            </a:endParaRPr>
          </a:p>
          <a:p>
            <a:pPr indent="107950" algn="ctr">
              <a:lnSpc>
                <a:spcPct val="81000"/>
              </a:lnSpc>
              <a:spcBef>
                <a:spcPts val="1000"/>
              </a:spcBef>
              <a:defRPr sz="4800">
                <a:solidFill>
                  <a:srgbClr val="FFFFFF"/>
                </a:solidFill>
              </a:defRPr>
            </a:pPr>
            <a:r>
              <a:t>Gloria ROMERO – vice-chair (GNSS network)</a:t>
            </a:r>
            <a:endParaRPr>
              <a:solidFill>
                <a:srgbClr val="000000"/>
              </a:solidFill>
            </a:endParaRPr>
          </a:p>
          <a:p>
            <a:pPr indent="107950" algn="ctr">
              <a:lnSpc>
                <a:spcPct val="81000"/>
              </a:lnSpc>
              <a:spcBef>
                <a:spcPts val="1000"/>
              </a:spcBef>
              <a:defRPr>
                <a:solidFill>
                  <a:srgbClr val="000000"/>
                </a:solidFill>
              </a:defRPr>
            </a:pPr>
            <a:endParaRPr sz="4800">
              <a:solidFill>
                <a:srgbClr val="FFFFFF"/>
              </a:solidFill>
            </a:endParaRPr>
          </a:p>
          <a:p>
            <a:pPr indent="107950" algn="ctr">
              <a:lnSpc>
                <a:spcPct val="81000"/>
              </a:lnSpc>
              <a:spcBef>
                <a:spcPts val="1000"/>
              </a:spcBef>
              <a:defRPr>
                <a:solidFill>
                  <a:srgbClr val="000000"/>
                </a:solidFill>
              </a:defRPr>
            </a:pPr>
            <a:endParaRPr sz="4800">
              <a:solidFill>
                <a:srgbClr val="FFFFFF"/>
              </a:solidFill>
            </a:endParaRPr>
          </a:p>
          <a:p>
            <a:pPr indent="107950" algn="ctr">
              <a:lnSpc>
                <a:spcPct val="81000"/>
              </a:lnSpc>
              <a:spcBef>
                <a:spcPts val="1000"/>
              </a:spcBef>
              <a:defRPr i="1" sz="3300">
                <a:solidFill>
                  <a:srgbClr val="FFFFFF"/>
                </a:solidFill>
              </a:defRPr>
            </a:pPr>
            <a:r>
              <a:t>16th Session of the IOC Intergovernmental Coordination Group (ICG) for Tsunami and Other Coastal Hazards Warning System for Caribbean (ICG/CARIBE EWS-XVII)</a:t>
            </a:r>
            <a:endParaRPr>
              <a:solidFill>
                <a:srgbClr val="000000"/>
              </a:solidFill>
            </a:endParaRPr>
          </a:p>
          <a:p>
            <a:pPr indent="107950" algn="ctr">
              <a:lnSpc>
                <a:spcPct val="81000"/>
              </a:lnSpc>
              <a:spcBef>
                <a:spcPts val="1000"/>
              </a:spcBef>
              <a:defRPr i="1" sz="3300">
                <a:solidFill>
                  <a:srgbClr val="FFFFFF"/>
                </a:solidFill>
              </a:defRPr>
            </a:pPr>
            <a:r>
              <a:t>April 2023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Google Shape;155;p9"/>
          <p:cNvSpPr txBox="1"/>
          <p:nvPr/>
        </p:nvSpPr>
        <p:spPr>
          <a:xfrm>
            <a:off x="11814191" y="2388616"/>
            <a:ext cx="12199727" cy="10694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900">
                <a:solidFill>
                  <a:srgbClr val="FFFFFF"/>
                </a:solidFill>
                <a:latin typeface="Helvetica Neue"/>
                <a:ea typeface="Helvetica Neue"/>
                <a:cs typeface="Helvetica Neue"/>
                <a:sym typeface="Helvetica Neue"/>
              </a:defRPr>
            </a:pPr>
            <a:r>
              <a:t>The number of stations has increased in 2022, </a:t>
            </a:r>
          </a:p>
          <a:p>
            <a:pPr lvl="3" algn="just">
              <a:defRPr sz="2900">
                <a:solidFill>
                  <a:srgbClr val="FFFFFF"/>
                </a:solidFill>
                <a:latin typeface="Helvetica Neue"/>
                <a:ea typeface="Helvetica Neue"/>
                <a:cs typeface="Helvetica Neue"/>
                <a:sym typeface="Helvetica Neue"/>
              </a:defRPr>
            </a:pPr>
            <a:r>
              <a:t>     however the overall number is down from pre-COVID era and </a:t>
            </a:r>
          </a:p>
          <a:p>
            <a:pPr lvl="8" algn="just">
              <a:defRPr sz="2900">
                <a:solidFill>
                  <a:srgbClr val="FFFFFF"/>
                </a:solidFill>
                <a:latin typeface="Helvetica Neue"/>
                <a:ea typeface="Helvetica Neue"/>
                <a:cs typeface="Helvetica Neue"/>
                <a:sym typeface="Helvetica Neue"/>
              </a:defRPr>
            </a:pPr>
            <a:r>
              <a:t>  not all new stations are currently operational in SLMF and Tide Tool</a:t>
            </a:r>
            <a:endParaRPr>
              <a:solidFill>
                <a:srgbClr val="000000"/>
              </a:solidFill>
            </a:endParaRPr>
          </a:p>
          <a:p>
            <a:pPr indent="228600" algn="just">
              <a:defRPr sz="3400">
                <a:solidFill>
                  <a:srgbClr val="FFFFFF"/>
                </a:solidFill>
                <a:latin typeface="Helvetica Neue"/>
                <a:ea typeface="Helvetica Neue"/>
                <a:cs typeface="Helvetica Neue"/>
                <a:sym typeface="Helvetica Neue"/>
              </a:defRPr>
            </a:pPr>
          </a:p>
          <a:p>
            <a:pPr indent="228600" algn="just">
              <a:defRPr sz="3400">
                <a:solidFill>
                  <a:srgbClr val="FFFFFF"/>
                </a:solidFill>
                <a:latin typeface="Helvetica Neue"/>
                <a:ea typeface="Helvetica Neue"/>
                <a:cs typeface="Helvetica Neue"/>
                <a:sym typeface="Helvetica Neue"/>
              </a:defRPr>
            </a:pPr>
            <a:r>
              <a:t>New stations installed in 2022</a:t>
            </a:r>
            <a:endParaRPr>
              <a:solidFill>
                <a:srgbClr val="000000"/>
              </a:solidFill>
            </a:endParaRPr>
          </a:p>
          <a:p>
            <a:pPr lvl="1" indent="685800" algn="just">
              <a:defRPr sz="2900">
                <a:solidFill>
                  <a:srgbClr val="000000"/>
                </a:solidFill>
              </a:defRPr>
            </a:pPr>
            <a:endParaRPr>
              <a:solidFill>
                <a:srgbClr val="FFFFFF"/>
              </a:solidFill>
              <a:latin typeface="Helvetica Neue"/>
              <a:ea typeface="Helvetica Neue"/>
              <a:cs typeface="Helvetica Neue"/>
              <a:sym typeface="Helvetica Neue"/>
            </a:endParaRPr>
          </a:p>
          <a:p>
            <a:pPr lvl="1" indent="685800" algn="just">
              <a:defRPr sz="2900">
                <a:solidFill>
                  <a:srgbClr val="FFFFFF"/>
                </a:solidFill>
                <a:latin typeface="Helvetica Neue"/>
                <a:ea typeface="Helvetica Neue"/>
                <a:cs typeface="Helvetica Neue"/>
                <a:sym typeface="Helvetica Neue"/>
              </a:defRPr>
            </a:pPr>
            <a:r>
              <a:t>Chateau Belair (St. Vincent), Cayman, </a:t>
            </a:r>
          </a:p>
          <a:p>
            <a:pPr lvl="1" indent="685800" algn="just">
              <a:defRPr sz="2900">
                <a:solidFill>
                  <a:srgbClr val="FFFFFF"/>
                </a:solidFill>
                <a:latin typeface="Helvetica Neue"/>
                <a:ea typeface="Helvetica Neue"/>
                <a:cs typeface="Helvetica Neue"/>
                <a:sym typeface="Helvetica Neue"/>
              </a:defRPr>
            </a:pPr>
            <a:r>
              <a:t>Colombia, Puerto Rico</a:t>
            </a:r>
            <a:endParaRPr>
              <a:solidFill>
                <a:srgbClr val="000000"/>
              </a:solidFill>
            </a:endParaRPr>
          </a:p>
          <a:p>
            <a:pPr indent="228600" algn="just">
              <a:defRPr sz="2900">
                <a:solidFill>
                  <a:srgbClr val="000000"/>
                </a:solidFill>
              </a:defRPr>
            </a:pPr>
            <a:endParaRPr>
              <a:solidFill>
                <a:srgbClr val="FFFFFF"/>
              </a:solidFill>
              <a:latin typeface="Helvetica Neue"/>
              <a:ea typeface="Helvetica Neue"/>
              <a:cs typeface="Helvetica Neue"/>
              <a:sym typeface="Helvetica Neue"/>
            </a:endParaRPr>
          </a:p>
          <a:p>
            <a:pPr indent="228600" algn="just">
              <a:defRPr sz="2900">
                <a:solidFill>
                  <a:srgbClr val="FFFFFF"/>
                </a:solidFill>
                <a:latin typeface="Helvetica Neue"/>
                <a:ea typeface="Helvetica Neue"/>
                <a:cs typeface="Helvetica Neue"/>
                <a:sym typeface="Helvetica Neue"/>
              </a:defRPr>
            </a:pPr>
            <a:r>
              <a:t>    </a:t>
            </a:r>
            <a:r>
              <a:t>Two NOAA DARTs back online</a:t>
            </a:r>
          </a:p>
          <a:p>
            <a:pPr indent="228600" algn="just">
              <a:defRPr sz="2900">
                <a:solidFill>
                  <a:srgbClr val="000000"/>
                </a:solidFill>
              </a:defRPr>
            </a:pPr>
            <a:endParaRPr>
              <a:solidFill>
                <a:srgbClr val="FFFFFF"/>
              </a:solidFill>
              <a:latin typeface="Helvetica Neue"/>
              <a:ea typeface="Helvetica Neue"/>
              <a:cs typeface="Helvetica Neue"/>
              <a:sym typeface="Helvetica Neue"/>
            </a:endParaRPr>
          </a:p>
          <a:p>
            <a:pPr algn="just">
              <a:defRPr sz="2900">
                <a:solidFill>
                  <a:srgbClr val="FFFFFF"/>
                </a:solidFill>
                <a:latin typeface="Helvetica Neue"/>
                <a:ea typeface="Helvetica Neue"/>
                <a:cs typeface="Helvetica Neue"/>
                <a:sym typeface="Helvetica Neue"/>
              </a:defRPr>
            </a:pPr>
            <a:r>
              <a:t>Sea-level station outages have increased significantly over the past few years.</a:t>
            </a:r>
            <a:endParaRPr>
              <a:solidFill>
                <a:srgbClr val="000000"/>
              </a:solidFill>
            </a:endParaRPr>
          </a:p>
          <a:p>
            <a:pPr lvl="2" indent="1143000" algn="just">
              <a:defRPr sz="2900">
                <a:solidFill>
                  <a:srgbClr val="000000"/>
                </a:solidFill>
              </a:defRPr>
            </a:pPr>
            <a:endParaRPr>
              <a:solidFill>
                <a:srgbClr val="FFFFFF"/>
              </a:solidFill>
              <a:latin typeface="Helvetica Neue"/>
              <a:ea typeface="Helvetica Neue"/>
              <a:cs typeface="Helvetica Neue"/>
              <a:sym typeface="Helvetica Neue"/>
            </a:endParaRPr>
          </a:p>
          <a:p>
            <a:pPr lvl="2" indent="1143000" algn="just">
              <a:defRPr sz="2900">
                <a:solidFill>
                  <a:srgbClr val="FFFFFF"/>
                </a:solidFill>
                <a:latin typeface="Helvetica Neue"/>
                <a:ea typeface="Helvetica Neue"/>
                <a:cs typeface="Helvetica Neue"/>
                <a:sym typeface="Helvetica Neue"/>
              </a:defRPr>
            </a:pPr>
            <a:r>
              <a:t>Two NOAA Darts in the region are down</a:t>
            </a:r>
            <a:endParaRPr>
              <a:solidFill>
                <a:srgbClr val="000000"/>
              </a:solidFill>
            </a:endParaRPr>
          </a:p>
          <a:p>
            <a:pPr lvl="2" indent="1143000" algn="just">
              <a:defRPr sz="2900">
                <a:solidFill>
                  <a:srgbClr val="FFFFFF"/>
                </a:solidFill>
                <a:latin typeface="Helvetica Neue"/>
                <a:ea typeface="Helvetica Neue"/>
                <a:cs typeface="Helvetica Neue"/>
                <a:sym typeface="Helvetica Neue"/>
              </a:defRPr>
            </a:pPr>
            <a:endParaRPr>
              <a:solidFill>
                <a:srgbClr val="000000"/>
              </a:solidFill>
            </a:endParaRPr>
          </a:p>
          <a:p>
            <a:pPr lvl="2" indent="1143000" algn="just">
              <a:defRPr sz="2900">
                <a:solidFill>
                  <a:srgbClr val="FFFFFF"/>
                </a:solidFill>
                <a:latin typeface="Helvetica Neue"/>
                <a:ea typeface="Helvetica Neue"/>
                <a:cs typeface="Helvetica Neue"/>
                <a:sym typeface="Helvetica Neue"/>
              </a:defRPr>
            </a:pPr>
            <a:r>
              <a:t>Caribbean coast in Central America</a:t>
            </a:r>
            <a:endParaRPr>
              <a:solidFill>
                <a:srgbClr val="000000"/>
              </a:solidFill>
            </a:endParaRPr>
          </a:p>
          <a:p>
            <a:pPr lvl="2" indent="1143000" algn="just">
              <a:defRPr sz="2900">
                <a:solidFill>
                  <a:srgbClr val="000000"/>
                </a:solidFill>
              </a:defRPr>
            </a:pPr>
            <a:endParaRPr>
              <a:solidFill>
                <a:srgbClr val="FFFFFF"/>
              </a:solidFill>
              <a:latin typeface="Helvetica Neue"/>
              <a:ea typeface="Helvetica Neue"/>
              <a:cs typeface="Helvetica Neue"/>
              <a:sym typeface="Helvetica Neue"/>
            </a:endParaRPr>
          </a:p>
          <a:p>
            <a:pPr lvl="2" indent="1143000" algn="just">
              <a:defRPr sz="2900">
                <a:solidFill>
                  <a:srgbClr val="FFFFFF"/>
                </a:solidFill>
                <a:latin typeface="Helvetica Neue"/>
                <a:ea typeface="Helvetica Neue"/>
                <a:cs typeface="Helvetica Neue"/>
                <a:sym typeface="Helvetica Neue"/>
              </a:defRPr>
            </a:pPr>
            <a:r>
              <a:t>Haiti, Jamaica, St Martin and Barbados</a:t>
            </a:r>
          </a:p>
          <a:p>
            <a:pPr indent="228600" algn="just">
              <a:defRPr sz="3400">
                <a:solidFill>
                  <a:srgbClr val="FFFFFF"/>
                </a:solidFill>
                <a:latin typeface="Helvetica Neue"/>
                <a:ea typeface="Helvetica Neue"/>
                <a:cs typeface="Helvetica Neue"/>
                <a:sym typeface="Helvetica Neue"/>
              </a:defRPr>
            </a:pPr>
          </a:p>
          <a:p>
            <a:pPr indent="228600" algn="just">
              <a:defRPr sz="3400">
                <a:solidFill>
                  <a:srgbClr val="FFFFFF"/>
                </a:solidFill>
                <a:latin typeface="Helvetica Neue"/>
                <a:ea typeface="Helvetica Neue"/>
                <a:cs typeface="Helvetica Neue"/>
                <a:sym typeface="Helvetica Neue"/>
              </a:defRPr>
            </a:pPr>
            <a:r>
              <a:t>NOC produced a maintenance manual for tide gauge operators </a:t>
            </a:r>
          </a:p>
        </p:txBody>
      </p:sp>
      <p:sp>
        <p:nvSpPr>
          <p:cNvPr id="236" name="Google Shape;156;p9"/>
          <p:cNvSpPr txBox="1"/>
          <p:nvPr/>
        </p:nvSpPr>
        <p:spPr>
          <a:xfrm>
            <a:off x="173917" y="828725"/>
            <a:ext cx="8246803" cy="928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07950">
              <a:lnSpc>
                <a:spcPct val="93000"/>
              </a:lnSpc>
              <a:defRPr sz="5800">
                <a:solidFill>
                  <a:srgbClr val="FFFFFF"/>
                </a:solidFill>
              </a:defRPr>
            </a:lvl1pPr>
          </a:lstStyle>
          <a:p>
            <a:pPr/>
            <a:r>
              <a:t>Sea-level network status</a:t>
            </a:r>
          </a:p>
        </p:txBody>
      </p:sp>
      <p:pic>
        <p:nvPicPr>
          <p:cNvPr id="237" name="Imagen 2" descr="Imagen 2"/>
          <p:cNvPicPr>
            <a:picLocks noChangeAspect="1"/>
          </p:cNvPicPr>
          <p:nvPr/>
        </p:nvPicPr>
        <p:blipFill>
          <a:blip r:embed="rId2">
            <a:extLst/>
          </a:blip>
          <a:stretch>
            <a:fillRect/>
          </a:stretch>
        </p:blipFill>
        <p:spPr>
          <a:xfrm>
            <a:off x="366370" y="3621025"/>
            <a:ext cx="10785463" cy="568327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Notes that a high percentage of the stations in the CARIBE EWS sea level network are currently non operational and therefore can delay the proper assessment of tsunami events and the issuance of timely and accurate tsunami alerts.…"/>
          <p:cNvSpPr txBox="1"/>
          <p:nvPr/>
        </p:nvSpPr>
        <p:spPr>
          <a:xfrm>
            <a:off x="1541094" y="3043892"/>
            <a:ext cx="20791435" cy="9383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3500">
                <a:solidFill>
                  <a:srgbClr val="FFFFFF"/>
                </a:solidFill>
                <a:uFill>
                  <a:solidFill>
                    <a:srgbClr val="000000"/>
                  </a:solidFill>
                </a:uFill>
              </a:defRPr>
            </a:pPr>
          </a:p>
          <a:p>
            <a:pPr marL="571500" indent="-571500" algn="just" defTabSz="1828800">
              <a:buSzPct val="100000"/>
              <a:buFont typeface="Arial"/>
              <a:buChar char="•"/>
              <a:defRPr sz="3500">
                <a:solidFill>
                  <a:srgbClr val="FFFFFF"/>
                </a:solidFill>
              </a:defRPr>
            </a:pPr>
            <a:r>
              <a:t>Recommend use of new NOC maintenance manual in Caribbean to improve uptime</a:t>
            </a:r>
            <a:endParaRPr>
              <a:latin typeface="Calibri"/>
              <a:ea typeface="Calibri"/>
              <a:cs typeface="Calibri"/>
              <a:sym typeface="Calibri"/>
            </a:endParaRPr>
          </a:p>
          <a:p>
            <a:pPr algn="just" defTabSz="457200">
              <a:defRPr sz="3500">
                <a:solidFill>
                  <a:srgbClr val="FFFFFF"/>
                </a:solidFill>
                <a:uFill>
                  <a:solidFill>
                    <a:srgbClr val="000000"/>
                  </a:solidFill>
                </a:uFill>
              </a:defRPr>
            </a:pPr>
          </a:p>
          <a:p>
            <a:pPr algn="just" defTabSz="457200">
              <a:defRPr sz="3500">
                <a:solidFill>
                  <a:srgbClr val="FFFFFF"/>
                </a:solidFill>
                <a:uFill>
                  <a:solidFill>
                    <a:srgbClr val="000000"/>
                  </a:solidFill>
                </a:uFill>
              </a:defRPr>
            </a:pPr>
            <a:r>
              <a:t>		</a:t>
            </a:r>
            <a:r>
              <a:rPr>
                <a:solidFill>
                  <a:srgbClr val="FF2600"/>
                </a:solidFill>
              </a:rPr>
              <a:t>WG1 will send trough the IOC secretariat the NOC Maintenance manual to Member States </a:t>
            </a:r>
            <a:endParaRPr>
              <a:solidFill>
                <a:srgbClr val="000000"/>
              </a:solidFill>
            </a:endParaRPr>
          </a:p>
          <a:p>
            <a:pPr algn="just" defTabSz="457200">
              <a:defRPr sz="3500">
                <a:solidFill>
                  <a:srgbClr val="FFFFFF"/>
                </a:solidFill>
                <a:uFill>
                  <a:solidFill>
                    <a:srgbClr val="000000"/>
                  </a:solidFill>
                </a:uFill>
              </a:defRPr>
            </a:pPr>
          </a:p>
          <a:p>
            <a:pPr marL="571500" indent="-571500" algn="just" defTabSz="1828800">
              <a:buSzPct val="100000"/>
              <a:buFont typeface="Arial"/>
              <a:buChar char="•"/>
              <a:defRPr sz="3500">
                <a:solidFill>
                  <a:srgbClr val="FFFFFF"/>
                </a:solidFill>
              </a:defRPr>
            </a:pPr>
            <a:r>
              <a:t>Integrate the technical solutions in the training for sea level operators to be held on may 2023 (tentative).</a:t>
            </a:r>
          </a:p>
          <a:p>
            <a:pPr algn="just" defTabSz="1828800">
              <a:defRPr sz="3500">
                <a:solidFill>
                  <a:srgbClr val="FFFFFF"/>
                </a:solidFill>
              </a:defRPr>
            </a:pPr>
          </a:p>
          <a:p>
            <a:pPr indent="622300" algn="just" defTabSz="1828800">
              <a:defRPr sz="3500">
                <a:solidFill>
                  <a:srgbClr val="FF2600"/>
                </a:solidFill>
              </a:defRPr>
            </a:pPr>
            <a:r>
              <a:t>WG1 Will compile the main issues and requirements that sea level operators have to integrate sea level stations into operational systems in order to consider the topics in the sea level training.</a:t>
            </a:r>
          </a:p>
          <a:p>
            <a:pPr indent="622300" algn="just" defTabSz="1828800">
              <a:defRPr sz="3500">
                <a:solidFill>
                  <a:srgbClr val="FF2600"/>
                </a:solidFill>
              </a:defRPr>
            </a:pPr>
          </a:p>
          <a:p>
            <a:pPr marL="571500" indent="-571500" algn="just" defTabSz="457200">
              <a:buClr>
                <a:srgbClr val="000000"/>
              </a:buClr>
              <a:buSzPct val="100000"/>
              <a:buFont typeface="Arial"/>
              <a:buChar char="•"/>
              <a:defRPr sz="3500">
                <a:solidFill>
                  <a:srgbClr val="FFFFFF"/>
                </a:solidFill>
                <a:uFill>
                  <a:solidFill>
                    <a:srgbClr val="000000"/>
                  </a:solidFill>
                </a:uFill>
              </a:defRPr>
            </a:pPr>
            <a:r>
              <a:t>Survey of sea-level network operator status updates by WG1 and ITIC with the goal of improving the uptime of sea-level network, and strongly encourages the Member States that have non-operational stations to inform the Secretariat of their plans or needs for repair.</a:t>
            </a:r>
          </a:p>
          <a:p>
            <a:pPr algn="just" defTabSz="457200">
              <a:defRPr sz="3500">
                <a:solidFill>
                  <a:srgbClr val="FFFFFF"/>
                </a:solidFill>
                <a:uFill>
                  <a:solidFill>
                    <a:srgbClr val="000000"/>
                  </a:solidFill>
                </a:uFill>
              </a:defRPr>
            </a:pPr>
          </a:p>
          <a:p>
            <a:pPr algn="just" defTabSz="457200">
              <a:defRPr sz="3500">
                <a:solidFill>
                  <a:srgbClr val="FF2600"/>
                </a:solidFill>
                <a:uFill>
                  <a:solidFill>
                    <a:srgbClr val="000000"/>
                  </a:solidFill>
                </a:uFill>
              </a:defRPr>
            </a:pPr>
            <a:r>
              <a:t>The survey was designed by WG1 and ITIC-CAR. It Will be sent to Member States by IOC secretariat in the coming weeks</a:t>
            </a:r>
          </a:p>
        </p:txBody>
      </p:sp>
      <p:sp>
        <p:nvSpPr>
          <p:cNvPr id="240" name="Sea-level Recommendations…"/>
          <p:cNvSpPr txBox="1"/>
          <p:nvPr/>
        </p:nvSpPr>
        <p:spPr>
          <a:xfrm>
            <a:off x="793277" y="587512"/>
            <a:ext cx="17542422" cy="9284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07950" defTabSz="829875">
              <a:lnSpc>
                <a:spcPct val="93000"/>
              </a:lnSpc>
              <a:spcBef>
                <a:spcPts val="2500"/>
              </a:spcBef>
              <a:tabLst>
                <a:tab pos="825500" algn="l"/>
                <a:tab pos="1651000" algn="l"/>
                <a:tab pos="2489200" algn="l"/>
                <a:tab pos="3314700" algn="l"/>
                <a:tab pos="4140200" algn="l"/>
                <a:tab pos="4978400" algn="l"/>
                <a:tab pos="5803900" algn="l"/>
                <a:tab pos="6629400" algn="l"/>
                <a:tab pos="7467600" algn="l"/>
                <a:tab pos="8293100" algn="l"/>
                <a:tab pos="9118600" algn="l"/>
                <a:tab pos="9956800" algn="l"/>
                <a:tab pos="10782300" algn="l"/>
                <a:tab pos="11607800" algn="l"/>
                <a:tab pos="12446000" algn="l"/>
                <a:tab pos="13271500" algn="l"/>
                <a:tab pos="14097000" algn="l"/>
                <a:tab pos="14935200" algn="l"/>
                <a:tab pos="15760700" algn="l"/>
              </a:tabLst>
              <a:defRPr sz="5800">
                <a:solidFill>
                  <a:srgbClr val="FFFFFF"/>
                </a:solidFill>
              </a:defRPr>
            </a:lvl1pPr>
          </a:lstStyle>
          <a:p>
            <a:pPr/>
            <a:r>
              <a:t>Progress on 2021-2022 Sea-level Recommendations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Google Shape;185;p13"/>
          <p:cNvSpPr txBox="1"/>
          <p:nvPr/>
        </p:nvSpPr>
        <p:spPr>
          <a:xfrm>
            <a:off x="980670" y="131830"/>
            <a:ext cx="22991968" cy="8720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5800">
                <a:solidFill>
                  <a:srgbClr val="FFFFFF"/>
                </a:solidFill>
              </a:defRPr>
            </a:pPr>
            <a:r>
              <a:t>Summary of New Recommendations </a:t>
            </a:r>
          </a:p>
          <a:p>
            <a:pPr algn="just">
              <a:defRPr sz="5000">
                <a:solidFill>
                  <a:srgbClr val="000000"/>
                </a:solidFill>
              </a:defRPr>
            </a:pPr>
            <a:r>
              <a:rPr>
                <a:solidFill>
                  <a:srgbClr val="FFFFFF"/>
                </a:solidFill>
              </a:rPr>
              <a:t>Sea-level</a:t>
            </a:r>
            <a:endParaRPr>
              <a:solidFill>
                <a:srgbClr val="FFFFFF"/>
              </a:solidFill>
            </a:endParaRPr>
          </a:p>
          <a:p>
            <a:pPr algn="just" defTabSz="457200">
              <a:defRPr sz="1200">
                <a:ln w="12725" cap="flat">
                  <a:solidFill>
                    <a:srgbClr val="000000"/>
                  </a:solidFill>
                  <a:prstDash val="solid"/>
                  <a:miter lim="400000"/>
                </a:ln>
                <a:solidFill>
                  <a:srgbClr val="000000"/>
                </a:solidFill>
                <a:latin typeface="Times New Roman"/>
                <a:ea typeface="Times New Roman"/>
                <a:cs typeface="Times New Roman"/>
                <a:sym typeface="Times New Roman"/>
              </a:defRPr>
            </a:pPr>
          </a:p>
          <a:p>
            <a:pPr algn="just" defTabSz="457200">
              <a:defRPr sz="1200">
                <a:ln w="12725" cap="flat">
                  <a:solidFill>
                    <a:srgbClr val="000000"/>
                  </a:solidFill>
                  <a:prstDash val="solid"/>
                  <a:miter lim="400000"/>
                </a:ln>
                <a:solidFill>
                  <a:srgbClr val="000000"/>
                </a:solidFill>
                <a:latin typeface="Times New Roman"/>
                <a:ea typeface="Times New Roman"/>
                <a:cs typeface="Times New Roman"/>
                <a:sym typeface="Times New Roman"/>
              </a:defRPr>
            </a:pPr>
            <a:endParaRPr>
              <a:solidFill>
                <a:srgbClr val="FFFFFF"/>
              </a:solidFill>
            </a:endParaRPr>
          </a:p>
          <a:p>
            <a:pPr defTabSz="457200">
              <a:defRPr sz="3100">
                <a:solidFill>
                  <a:srgbClr val="000000"/>
                </a:solidFill>
                <a:latin typeface="Times Roman"/>
                <a:ea typeface="Times Roman"/>
                <a:cs typeface="Times Roman"/>
                <a:sym typeface="Times Roman"/>
              </a:defRPr>
            </a:pPr>
          </a:p>
          <a:p>
            <a:pPr algn="just" defTabSz="457200">
              <a:defRPr b="1" sz="1200">
                <a:solidFill>
                  <a:srgbClr val="000000"/>
                </a:solidFill>
                <a:uFill>
                  <a:solidFill>
                    <a:srgbClr val="000000"/>
                  </a:solidFill>
                </a:uFill>
                <a:latin typeface="Times New Roman"/>
                <a:ea typeface="Times New Roman"/>
                <a:cs typeface="Times New Roman"/>
                <a:sym typeface="Times New Roman"/>
              </a:defRPr>
            </a:pPr>
          </a:p>
          <a:p>
            <a:pPr algn="just" defTabSz="457200">
              <a:defRPr sz="1200">
                <a:solidFill>
                  <a:srgbClr val="000000"/>
                </a:solidFill>
                <a:uFill>
                  <a:solidFill>
                    <a:srgbClr val="000000"/>
                  </a:solidFill>
                </a:uFill>
                <a:latin typeface="Times New Roman"/>
                <a:ea typeface="Times New Roman"/>
                <a:cs typeface="Times New Roman"/>
                <a:sym typeface="Times New Roman"/>
              </a:defRPr>
            </a:pPr>
            <a:endParaRPr>
              <a:solidFill>
                <a:srgbClr val="FFFFFF"/>
              </a:solidFill>
            </a:endParaRPr>
          </a:p>
          <a:p>
            <a:pPr algn="just">
              <a:defRPr sz="5000">
                <a:solidFill>
                  <a:srgbClr val="000000"/>
                </a:solidFill>
              </a:defRPr>
            </a:pPr>
            <a:endParaRPr sz="5800">
              <a:solidFill>
                <a:srgbClr val="FFFFFF"/>
              </a:solidFill>
            </a:endParaRPr>
          </a:p>
          <a:p>
            <a:pPr algn="just">
              <a:defRPr>
                <a:solidFill>
                  <a:srgbClr val="000000"/>
                </a:solidFill>
              </a:defRPr>
            </a:pPr>
            <a:endParaRPr sz="5800">
              <a:solidFill>
                <a:srgbClr val="FFFFFF"/>
              </a:solidFill>
            </a:endParaRPr>
          </a:p>
          <a:p>
            <a:pPr algn="just">
              <a:defRPr>
                <a:solidFill>
                  <a:srgbClr val="000000"/>
                </a:solidFill>
              </a:defRPr>
            </a:pPr>
            <a:endParaRPr sz="5800">
              <a:solidFill>
                <a:srgbClr val="FFFFFF"/>
              </a:solidFill>
            </a:endParaRPr>
          </a:p>
          <a:p>
            <a:pPr lvl="3" indent="2286000" algn="just">
              <a:spcBef>
                <a:spcPts val="2000"/>
              </a:spcBef>
              <a:defRPr>
                <a:solidFill>
                  <a:srgbClr val="000000"/>
                </a:solidFill>
              </a:defRPr>
            </a:pPr>
            <a:endParaRPr sz="3600">
              <a:solidFill>
                <a:srgbClr val="FFFFFF"/>
              </a:solidFill>
            </a:endParaRPr>
          </a:p>
          <a:p>
            <a:pPr lvl="2" indent="914400" algn="just">
              <a:spcBef>
                <a:spcPts val="2000"/>
              </a:spcBef>
              <a:defRPr>
                <a:solidFill>
                  <a:srgbClr val="000000"/>
                </a:solidFill>
              </a:defRPr>
            </a:pPr>
            <a:endParaRPr sz="4000"/>
          </a:p>
          <a:p>
            <a:pPr lvl="2" indent="914400" algn="just">
              <a:spcBef>
                <a:spcPts val="2000"/>
              </a:spcBef>
              <a:defRPr>
                <a:solidFill>
                  <a:srgbClr val="000000"/>
                </a:solidFill>
              </a:defRPr>
            </a:pPr>
            <a:endParaRPr sz="4000"/>
          </a:p>
        </p:txBody>
      </p:sp>
      <p:sp>
        <p:nvSpPr>
          <p:cNvPr id="243" name="Appreciates the rapid deployment of sea-level monitoring instrumentation in response to the tsunami hazard posed by the eruptive activity and potential pyroclastic flows of  La Soufrière Volcano on Saint Vincent and Mt Pelee on Martinique;…"/>
          <p:cNvSpPr txBox="1"/>
          <p:nvPr/>
        </p:nvSpPr>
        <p:spPr>
          <a:xfrm>
            <a:off x="1725209" y="1794302"/>
            <a:ext cx="19428866" cy="130600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sz="3200">
                <a:solidFill>
                  <a:srgbClr val="FF2600"/>
                </a:solidFill>
                <a:latin typeface="+mj-lt"/>
                <a:ea typeface="+mj-ea"/>
                <a:cs typeface="+mj-cs"/>
                <a:sym typeface="Helvetica"/>
              </a:defRPr>
            </a:pPr>
            <a:r>
              <a:rPr b="1"/>
              <a:t>Appreciates</a:t>
            </a:r>
            <a:r>
              <a:t> the rapid deployment of sea-level monitoring instrumentation in response to the tsunami hazard posed by the eruptive activity and potential pyroclastic flows of  La Soufrière Volcano on Saint Vincent and Mt Pelee on Martinique; </a:t>
            </a:r>
          </a:p>
          <a:p>
            <a:pPr defTabSz="457200">
              <a:defRPr sz="3200">
                <a:solidFill>
                  <a:srgbClr val="FFFFFF"/>
                </a:solidFill>
                <a:latin typeface="+mj-lt"/>
                <a:ea typeface="+mj-ea"/>
                <a:cs typeface="+mj-cs"/>
                <a:sym typeface="Helvetica"/>
              </a:defRPr>
            </a:pPr>
          </a:p>
          <a:p>
            <a:pPr defTabSz="457200">
              <a:defRPr sz="3200">
                <a:solidFill>
                  <a:srgbClr val="FFFFFF"/>
                </a:solidFill>
                <a:latin typeface="+mj-lt"/>
                <a:ea typeface="+mj-ea"/>
                <a:cs typeface="+mj-cs"/>
                <a:sym typeface="Helvetica"/>
              </a:defRPr>
            </a:pPr>
            <a:r>
              <a:rPr b="1"/>
              <a:t>Notes</a:t>
            </a:r>
            <a:r>
              <a:t> that a high percentage of the stations in the CARIBE-EWS sea level network are currently non-operational and therefore can delay the proper assessment of tsunami events and the issuance of timely and accurate tsunami alerts;</a:t>
            </a:r>
          </a:p>
          <a:p>
            <a:pPr defTabSz="457200">
              <a:defRPr sz="3200">
                <a:solidFill>
                  <a:srgbClr val="FFFFFF"/>
                </a:solidFill>
                <a:latin typeface="+mj-lt"/>
                <a:ea typeface="+mj-ea"/>
                <a:cs typeface="+mj-cs"/>
                <a:sym typeface="Helvetica"/>
              </a:defRPr>
            </a:pPr>
          </a:p>
          <a:p>
            <a:pPr defTabSz="457200">
              <a:defRPr sz="3200">
                <a:solidFill>
                  <a:srgbClr val="FFFFFF"/>
                </a:solidFill>
                <a:latin typeface="+mj-lt"/>
                <a:ea typeface="+mj-ea"/>
                <a:cs typeface="+mj-cs"/>
                <a:sym typeface="Helvetica"/>
              </a:defRPr>
            </a:pPr>
            <a:r>
              <a:rPr b="1"/>
              <a:t>Urge</a:t>
            </a:r>
            <a:r>
              <a:t> Member States and operators of sea level stations contributing to CARIBE EWS to maintain their sea-level stations in an operational status and  regularly review and update the status of its stations in the IOC Sea Level Monitoring Facility and the ITIC-CAR reports prepared on behalf of the CARIBE EWS;</a:t>
            </a:r>
            <a:endParaRPr>
              <a:uFill>
                <a:solidFill>
                  <a:srgbClr val="FF0000"/>
                </a:solidFill>
              </a:uFill>
            </a:endParaRPr>
          </a:p>
          <a:p>
            <a:pPr defTabSz="457200">
              <a:defRPr sz="3200">
                <a:solidFill>
                  <a:srgbClr val="FFFFFF"/>
                </a:solidFill>
                <a:latin typeface="+mj-lt"/>
                <a:ea typeface="+mj-ea"/>
                <a:cs typeface="+mj-cs"/>
                <a:sym typeface="Helvetica"/>
              </a:defRPr>
            </a:pPr>
            <a:endParaRPr>
              <a:uFill>
                <a:solidFill>
                  <a:srgbClr val="FF0000"/>
                </a:solidFill>
              </a:uFill>
            </a:endParaRPr>
          </a:p>
          <a:p>
            <a:pPr defTabSz="457200">
              <a:defRPr sz="3200">
                <a:solidFill>
                  <a:srgbClr val="FFFFFF"/>
                </a:solidFill>
                <a:latin typeface="+mj-lt"/>
                <a:ea typeface="+mj-ea"/>
                <a:cs typeface="+mj-cs"/>
                <a:sym typeface="Helvetica"/>
              </a:defRPr>
            </a:pPr>
            <a:r>
              <a:rPr b="1"/>
              <a:t>Recommends</a:t>
            </a:r>
            <a:r>
              <a:t> a survey of sea-level network operator status updates by WG1 and ITIC-CAR with the goal  of improving the uptime of sea-level network, and strongly </a:t>
            </a:r>
            <a:r>
              <a:rPr b="1"/>
              <a:t>encourages</a:t>
            </a:r>
            <a:r>
              <a:t> the Member States that have non-operational stations to inform the Secretariat of their plans or needs for repair;</a:t>
            </a:r>
          </a:p>
          <a:p>
            <a:pPr defTabSz="457200">
              <a:defRPr sz="3200">
                <a:solidFill>
                  <a:srgbClr val="FFFFFF"/>
                </a:solidFill>
                <a:latin typeface="+mj-lt"/>
                <a:ea typeface="+mj-ea"/>
                <a:cs typeface="+mj-cs"/>
                <a:sym typeface="Helvetica"/>
              </a:defRPr>
            </a:pPr>
          </a:p>
          <a:p>
            <a:pPr defTabSz="457200">
              <a:defRPr sz="3200">
                <a:solidFill>
                  <a:srgbClr val="FF2600"/>
                </a:solidFill>
                <a:latin typeface="+mj-lt"/>
                <a:ea typeface="+mj-ea"/>
                <a:cs typeface="+mj-cs"/>
                <a:sym typeface="Helvetica"/>
              </a:defRPr>
            </a:pPr>
            <a:r>
              <a:rPr b="1"/>
              <a:t>Encourages</a:t>
            </a:r>
            <a:r>
              <a:t> NOAA to rapidly repair two Darts that stopped transmitting data in 2022;</a:t>
            </a:r>
          </a:p>
          <a:p>
            <a:pPr defTabSz="457200">
              <a:defRPr sz="3200">
                <a:solidFill>
                  <a:srgbClr val="FF2600"/>
                </a:solidFill>
                <a:latin typeface="+mj-lt"/>
                <a:ea typeface="+mj-ea"/>
                <a:cs typeface="+mj-cs"/>
                <a:sym typeface="Helvetica"/>
              </a:defRPr>
            </a:pPr>
          </a:p>
          <a:p>
            <a:pPr algn="just">
              <a:defRPr sz="3200">
                <a:solidFill>
                  <a:srgbClr val="FFFFFF"/>
                </a:solidFill>
              </a:defRPr>
            </a:pPr>
            <a:r>
              <a:rPr b="1"/>
              <a:t>Recommends i</a:t>
            </a:r>
            <a:r>
              <a:t>ntegration new stations into TWC operational systems;</a:t>
            </a:r>
          </a:p>
          <a:p>
            <a:pPr algn="just">
              <a:defRPr sz="3200">
                <a:solidFill>
                  <a:srgbClr val="FFFFFF"/>
                </a:solidFill>
              </a:defRPr>
            </a:pPr>
          </a:p>
          <a:p>
            <a:pPr algn="just">
              <a:defRPr sz="3200">
                <a:solidFill>
                  <a:srgbClr val="FF2600"/>
                </a:solidFill>
              </a:defRPr>
            </a:pPr>
            <a:r>
              <a:rPr b="1"/>
              <a:t>Recommends</a:t>
            </a:r>
            <a:r>
              <a:t> use of new NOC maintenance manual in Caribbean to improve uptime;</a:t>
            </a:r>
          </a:p>
          <a:p>
            <a:pPr algn="just">
              <a:defRPr sz="3200">
                <a:solidFill>
                  <a:srgbClr val="FF2600"/>
                </a:solidFill>
              </a:defRPr>
            </a:pPr>
          </a:p>
          <a:p>
            <a:pPr algn="just">
              <a:defRPr sz="3200">
                <a:solidFill>
                  <a:srgbClr val="FF2600"/>
                </a:solidFill>
                <a:latin typeface="Calibri"/>
                <a:ea typeface="Calibri"/>
                <a:cs typeface="Calibri"/>
                <a:sym typeface="Calibri"/>
              </a:defRPr>
            </a:pPr>
            <a:r>
              <a:rPr b="1"/>
              <a:t>Recommends</a:t>
            </a:r>
            <a:r>
              <a:t> I</a:t>
            </a:r>
            <a:r>
              <a:rPr>
                <a:latin typeface="Helvetica Neue"/>
                <a:ea typeface="Helvetica Neue"/>
                <a:cs typeface="Helvetica Neue"/>
                <a:sym typeface="Helvetica Neue"/>
              </a:rPr>
              <a:t>ntegration of technical solutions in the training for sea level operators to be held on May 2023.</a:t>
            </a:r>
            <a:endParaRPr>
              <a:latin typeface="Helvetica Neue"/>
              <a:ea typeface="Helvetica Neue"/>
              <a:cs typeface="Helvetica Neue"/>
              <a:sym typeface="Helvetica Neue"/>
            </a:endParaRPr>
          </a:p>
          <a:p>
            <a:pPr algn="just">
              <a:defRPr sz="3200">
                <a:solidFill>
                  <a:srgbClr val="000000"/>
                </a:solidFill>
              </a:defRPr>
            </a:pPr>
          </a:p>
          <a:p>
            <a:pPr defTabSz="457200">
              <a:defRPr sz="32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Google Shape;167;p11"/>
          <p:cNvSpPr txBox="1"/>
          <p:nvPr/>
        </p:nvSpPr>
        <p:spPr>
          <a:xfrm>
            <a:off x="395078" y="922748"/>
            <a:ext cx="17295300" cy="928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07950">
              <a:lnSpc>
                <a:spcPct val="93000"/>
              </a:lnSpc>
              <a:defRPr sz="5800">
                <a:solidFill>
                  <a:srgbClr val="FFFFFF"/>
                </a:solidFill>
              </a:defRPr>
            </a:lvl1pPr>
          </a:lstStyle>
          <a:p>
            <a:pPr/>
            <a:r>
              <a:t>GNSS network status - Network of the Americas</a:t>
            </a:r>
          </a:p>
        </p:txBody>
      </p:sp>
      <p:pic>
        <p:nvPicPr>
          <p:cNvPr id="246" name="Google Shape;168;p11" descr="Google Shape;168;p11"/>
          <p:cNvPicPr>
            <a:picLocks noChangeAspect="1"/>
          </p:cNvPicPr>
          <p:nvPr/>
        </p:nvPicPr>
        <p:blipFill>
          <a:blip r:embed="rId2">
            <a:extLst/>
          </a:blip>
          <a:stretch>
            <a:fillRect/>
          </a:stretch>
        </p:blipFill>
        <p:spPr>
          <a:xfrm>
            <a:off x="1403100" y="1853450"/>
            <a:ext cx="19033425" cy="10987527"/>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Google Shape;173;p12"/>
          <p:cNvSpPr txBox="1"/>
          <p:nvPr/>
        </p:nvSpPr>
        <p:spPr>
          <a:xfrm>
            <a:off x="279120" y="555721"/>
            <a:ext cx="7263473" cy="928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07950">
              <a:lnSpc>
                <a:spcPct val="93000"/>
              </a:lnSpc>
              <a:defRPr sz="5800">
                <a:solidFill>
                  <a:srgbClr val="FFFFFF"/>
                </a:solidFill>
              </a:defRPr>
            </a:lvl1pPr>
          </a:lstStyle>
          <a:p>
            <a:pPr/>
            <a:r>
              <a:t>GNSS network status</a:t>
            </a:r>
          </a:p>
        </p:txBody>
      </p:sp>
      <p:sp>
        <p:nvSpPr>
          <p:cNvPr id="249" name="Google Shape;174;p12"/>
          <p:cNvSpPr txBox="1"/>
          <p:nvPr/>
        </p:nvSpPr>
        <p:spPr>
          <a:xfrm>
            <a:off x="1598126" y="2100300"/>
            <a:ext cx="20636398" cy="1074225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lnSpc>
                <a:spcPct val="115000"/>
              </a:lnSpc>
              <a:defRPr b="1" sz="4400">
                <a:solidFill>
                  <a:srgbClr val="FFFFFF"/>
                </a:solidFill>
                <a:latin typeface="Calibri"/>
                <a:ea typeface="Calibri"/>
                <a:cs typeface="Calibri"/>
                <a:sym typeface="Calibri"/>
              </a:defRPr>
            </a:pPr>
            <a:r>
              <a:t>NETWORK OF THE AMERICAS (NOTA)</a:t>
            </a:r>
          </a:p>
          <a:p>
            <a:pPr>
              <a:lnSpc>
                <a:spcPct val="115000"/>
              </a:lnSpc>
              <a:defRPr sz="4100">
                <a:solidFill>
                  <a:srgbClr val="FFFFFF"/>
                </a:solidFill>
                <a:latin typeface="Calibri"/>
                <a:ea typeface="Calibri"/>
                <a:cs typeface="Calibri"/>
                <a:sym typeface="Calibri"/>
              </a:defRPr>
            </a:pPr>
            <a:r>
              <a:t>Significant fieldwork push starting March 2022 through April 2023 –network uptime increased from 45% to 80%. Upgrades of communications infrastructure to support real-time 1Hz streaming.</a:t>
            </a:r>
          </a:p>
          <a:p>
            <a:pPr>
              <a:lnSpc>
                <a:spcPct val="115000"/>
              </a:lnSpc>
              <a:defRPr>
                <a:solidFill>
                  <a:srgbClr val="000000"/>
                </a:solidFill>
              </a:defRPr>
            </a:pPr>
            <a:endParaRPr sz="4100">
              <a:solidFill>
                <a:srgbClr val="FFFFFF"/>
              </a:solidFill>
              <a:latin typeface="Calibri"/>
              <a:ea typeface="Calibri"/>
              <a:cs typeface="Calibri"/>
              <a:sym typeface="Calibri"/>
            </a:endParaRPr>
          </a:p>
          <a:p>
            <a:pPr>
              <a:lnSpc>
                <a:spcPct val="115000"/>
              </a:lnSpc>
              <a:defRPr sz="4100">
                <a:solidFill>
                  <a:srgbClr val="FFFFFF"/>
                </a:solidFill>
                <a:latin typeface="Calibri"/>
                <a:ea typeface="Calibri"/>
                <a:cs typeface="Calibri"/>
                <a:sym typeface="Calibri"/>
              </a:defRPr>
            </a:pPr>
            <a:r>
              <a:t>Result of </a:t>
            </a:r>
          </a:p>
          <a:p>
            <a:pPr marL="457200" indent="-488950">
              <a:lnSpc>
                <a:spcPct val="115000"/>
              </a:lnSpc>
              <a:buClr>
                <a:srgbClr val="FFFFFF"/>
              </a:buClr>
              <a:buSzPts val="4100"/>
              <a:buFont typeface="Calibri"/>
              <a:buChar char="-"/>
              <a:defRPr sz="4100">
                <a:solidFill>
                  <a:srgbClr val="FFFFFF"/>
                </a:solidFill>
                <a:latin typeface="Calibri"/>
                <a:ea typeface="Calibri"/>
                <a:cs typeface="Calibri"/>
                <a:sym typeface="Calibri"/>
              </a:defRPr>
            </a:pPr>
            <a:r>
              <a:t>well funded network, </a:t>
            </a:r>
          </a:p>
          <a:p>
            <a:pPr marL="457200" indent="-488950">
              <a:lnSpc>
                <a:spcPct val="115000"/>
              </a:lnSpc>
              <a:buClr>
                <a:srgbClr val="FFFFFF"/>
              </a:buClr>
              <a:buSzPts val="4100"/>
              <a:buFont typeface="Calibri"/>
              <a:buChar char="-"/>
              <a:defRPr sz="4100">
                <a:solidFill>
                  <a:srgbClr val="FFFFFF"/>
                </a:solidFill>
                <a:latin typeface="Calibri"/>
                <a:ea typeface="Calibri"/>
                <a:cs typeface="Calibri"/>
                <a:sym typeface="Calibri"/>
              </a:defRPr>
            </a:pPr>
            <a:r>
              <a:t>strong partnerships with local agencies and collaborators, </a:t>
            </a:r>
          </a:p>
          <a:p>
            <a:pPr marL="457200" indent="-488950">
              <a:lnSpc>
                <a:spcPct val="115000"/>
              </a:lnSpc>
              <a:buClr>
                <a:srgbClr val="FFFFFF"/>
              </a:buClr>
              <a:buSzPts val="4100"/>
              <a:buFont typeface="Calibri"/>
              <a:buChar char="-"/>
              <a:defRPr sz="4100">
                <a:solidFill>
                  <a:srgbClr val="FFFFFF"/>
                </a:solidFill>
                <a:latin typeface="Calibri"/>
                <a:ea typeface="Calibri"/>
                <a:cs typeface="Calibri"/>
                <a:sym typeface="Calibri"/>
              </a:defRPr>
            </a:pPr>
            <a:r>
              <a:t>20+ international visits by UNAVCO/EarthScope engineers</a:t>
            </a:r>
          </a:p>
          <a:p>
            <a:pPr indent="457200">
              <a:lnSpc>
                <a:spcPct val="115000"/>
              </a:lnSpc>
              <a:defRPr>
                <a:solidFill>
                  <a:srgbClr val="000000"/>
                </a:solidFill>
              </a:defRPr>
            </a:pPr>
            <a:endParaRPr sz="4100">
              <a:solidFill>
                <a:srgbClr val="FFFFFF"/>
              </a:solidFill>
              <a:latin typeface="Calibri"/>
              <a:ea typeface="Calibri"/>
              <a:cs typeface="Calibri"/>
              <a:sym typeface="Calibri"/>
            </a:endParaRPr>
          </a:p>
          <a:p>
            <a:pPr>
              <a:lnSpc>
                <a:spcPct val="115000"/>
              </a:lnSpc>
              <a:defRPr sz="4100">
                <a:solidFill>
                  <a:srgbClr val="FFFFFF"/>
                </a:solidFill>
                <a:latin typeface="Calibri"/>
                <a:ea typeface="Calibri"/>
                <a:cs typeface="Calibri"/>
                <a:sym typeface="Calibri"/>
              </a:defRPr>
            </a:pPr>
            <a:r>
              <a:t>Ongoing challenges</a:t>
            </a:r>
          </a:p>
          <a:p>
            <a:pPr marL="457200" indent="-488950">
              <a:lnSpc>
                <a:spcPct val="115000"/>
              </a:lnSpc>
              <a:buClr>
                <a:srgbClr val="FFFFFF"/>
              </a:buClr>
              <a:buSzPts val="4100"/>
              <a:buFont typeface="Calibri"/>
              <a:buChar char="-"/>
              <a:defRPr sz="4100">
                <a:solidFill>
                  <a:srgbClr val="FFFFFF"/>
                </a:solidFill>
                <a:latin typeface="Calibri"/>
                <a:ea typeface="Calibri"/>
                <a:cs typeface="Calibri"/>
                <a:sym typeface="Calibri"/>
              </a:defRPr>
            </a:pPr>
            <a:r>
              <a:t>Geopolitical and safety restrictions on site visits by EarthScope engineers in some locations</a:t>
            </a:r>
          </a:p>
          <a:p>
            <a:pPr marL="457200" indent="-488950">
              <a:lnSpc>
                <a:spcPct val="115000"/>
              </a:lnSpc>
              <a:buClr>
                <a:srgbClr val="FFFFFF"/>
              </a:buClr>
              <a:buSzPts val="4100"/>
              <a:buFont typeface="Calibri"/>
              <a:buChar char="-"/>
              <a:defRPr sz="4100">
                <a:solidFill>
                  <a:srgbClr val="FFFFFF"/>
                </a:solidFill>
                <a:latin typeface="Calibri"/>
                <a:ea typeface="Calibri"/>
                <a:cs typeface="Calibri"/>
                <a:sym typeface="Calibri"/>
              </a:defRPr>
            </a:pPr>
            <a:r>
              <a:t>Aging infrastructure and environmental conditions increases likelihood of failure (hurricanes, corrosion, flora/fauna)</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Google Shape;179;g23739a896b1_0_3"/>
          <p:cNvSpPr txBox="1"/>
          <p:nvPr/>
        </p:nvSpPr>
        <p:spPr>
          <a:xfrm>
            <a:off x="279126" y="558023"/>
            <a:ext cx="8906700" cy="928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07950">
              <a:lnSpc>
                <a:spcPct val="93000"/>
              </a:lnSpc>
              <a:defRPr sz="5800">
                <a:solidFill>
                  <a:srgbClr val="FFFFFF"/>
                </a:solidFill>
              </a:defRPr>
            </a:lvl1pPr>
          </a:lstStyle>
          <a:p>
            <a:pPr/>
            <a:r>
              <a:t>NOTA GNSS future work</a:t>
            </a:r>
          </a:p>
        </p:txBody>
      </p:sp>
      <p:pic>
        <p:nvPicPr>
          <p:cNvPr id="252" name="Google Shape;180;g23739a896b1_0_3" descr="Google Shape;180;g23739a896b1_0_3"/>
          <p:cNvPicPr>
            <a:picLocks noChangeAspect="1"/>
          </p:cNvPicPr>
          <p:nvPr/>
        </p:nvPicPr>
        <p:blipFill>
          <a:blip r:embed="rId2">
            <a:extLst/>
          </a:blip>
          <a:stretch>
            <a:fillRect/>
          </a:stretch>
        </p:blipFill>
        <p:spPr>
          <a:xfrm>
            <a:off x="2695525" y="2265925"/>
            <a:ext cx="18651702" cy="1031055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Google Shape;185;p13"/>
          <p:cNvSpPr txBox="1"/>
          <p:nvPr/>
        </p:nvSpPr>
        <p:spPr>
          <a:xfrm>
            <a:off x="80107" y="916359"/>
            <a:ext cx="22895101" cy="11883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5800">
                <a:solidFill>
                  <a:srgbClr val="FFFFFF"/>
                </a:solidFill>
              </a:defRPr>
            </a:pPr>
            <a:r>
              <a:t>Progress on 2021-2022 GNSS Recommendations </a:t>
            </a:r>
          </a:p>
          <a:p>
            <a:pPr algn="just">
              <a:defRPr>
                <a:solidFill>
                  <a:srgbClr val="000000"/>
                </a:solidFill>
              </a:defRPr>
            </a:pPr>
            <a:endParaRPr sz="5800">
              <a:solidFill>
                <a:srgbClr val="FFFFFF"/>
              </a:solidFill>
            </a:endParaRPr>
          </a:p>
          <a:p>
            <a:pPr lvl="2" indent="914400" algn="just">
              <a:spcBef>
                <a:spcPts val="2000"/>
              </a:spcBef>
              <a:defRPr sz="3600">
                <a:solidFill>
                  <a:srgbClr val="FFFFFF"/>
                </a:solidFill>
              </a:defRPr>
            </a:pPr>
            <a:r>
              <a:t>Support PRSN GNSS network operators workshop</a:t>
            </a:r>
            <a:endParaRPr sz="1000"/>
          </a:p>
          <a:p>
            <a:pPr lvl="3" indent="2286000" algn="just">
              <a:spcBef>
                <a:spcPts val="2000"/>
              </a:spcBef>
              <a:defRPr sz="3600">
                <a:solidFill>
                  <a:srgbClr val="FF2600"/>
                </a:solidFill>
              </a:defRPr>
            </a:pPr>
            <a:r>
              <a:t>Invited Tim Dittman to discuss GNSS-R for tsunami detection </a:t>
            </a:r>
          </a:p>
          <a:p>
            <a:pPr lvl="3" indent="2286000" algn="just">
              <a:spcBef>
                <a:spcPts val="2000"/>
              </a:spcBef>
              <a:defRPr>
                <a:solidFill>
                  <a:srgbClr val="000000"/>
                </a:solidFill>
              </a:defRPr>
            </a:pPr>
            <a:endParaRPr sz="3600">
              <a:solidFill>
                <a:srgbClr val="FFFFFF"/>
              </a:solidFill>
            </a:endParaRPr>
          </a:p>
          <a:p>
            <a:pPr lvl="3" indent="914400" algn="just">
              <a:spcBef>
                <a:spcPts val="2000"/>
              </a:spcBef>
              <a:defRPr sz="3600">
                <a:solidFill>
                  <a:srgbClr val="FFFFFF"/>
                </a:solidFill>
              </a:defRPr>
            </a:pPr>
            <a:r>
              <a:t>Propose routing some or all of future contributing RT GNSS data streams through EarthScope RT system for streamlining and ease of integration into NOAA processing</a:t>
            </a:r>
          </a:p>
          <a:p>
            <a:pPr lvl="3" indent="914400" algn="just">
              <a:spcBef>
                <a:spcPts val="2000"/>
              </a:spcBef>
              <a:defRPr sz="3600">
                <a:solidFill>
                  <a:srgbClr val="FFFFFF"/>
                </a:solidFill>
              </a:defRPr>
            </a:pPr>
          </a:p>
          <a:p>
            <a:pPr lvl="3" indent="914400" algn="just">
              <a:spcBef>
                <a:spcPts val="2000"/>
              </a:spcBef>
              <a:defRPr sz="3600">
                <a:solidFill>
                  <a:srgbClr val="FFFFFF"/>
                </a:solidFill>
              </a:defRPr>
            </a:pPr>
            <a:r>
              <a:t>Existing EarthScope archive and/or RT contributors include PRSN, PI collaborations with agencies </a:t>
            </a:r>
          </a:p>
          <a:p>
            <a:pPr lvl="3" indent="914400" algn="just">
              <a:spcBef>
                <a:spcPts val="2000"/>
              </a:spcBef>
              <a:defRPr sz="3600">
                <a:solidFill>
                  <a:srgbClr val="FFFFFF"/>
                </a:solidFill>
              </a:defRPr>
            </a:pPr>
            <a:r>
              <a:t>such as OVSICORI, and commercial/academic survey groups. </a:t>
            </a:r>
          </a:p>
          <a:p>
            <a:pPr lvl="3" indent="2286000" algn="just">
              <a:spcBef>
                <a:spcPts val="2000"/>
              </a:spcBef>
              <a:defRPr>
                <a:solidFill>
                  <a:srgbClr val="000000"/>
                </a:solidFill>
              </a:defRPr>
            </a:pPr>
            <a:endParaRPr sz="3600">
              <a:solidFill>
                <a:srgbClr val="FFFFFF"/>
              </a:solidFill>
            </a:endParaRPr>
          </a:p>
          <a:p>
            <a:pPr lvl="3" indent="2286000" algn="just">
              <a:spcBef>
                <a:spcPts val="2000"/>
              </a:spcBef>
              <a:defRPr>
                <a:solidFill>
                  <a:srgbClr val="000000"/>
                </a:solidFill>
              </a:defRPr>
            </a:pPr>
            <a:endParaRPr sz="3600">
              <a:solidFill>
                <a:srgbClr val="FFFFFF"/>
              </a:solidFill>
            </a:endParaRPr>
          </a:p>
          <a:p>
            <a:pPr lvl="2" indent="914400" algn="just">
              <a:spcBef>
                <a:spcPts val="2000"/>
              </a:spcBef>
              <a:defRPr>
                <a:solidFill>
                  <a:srgbClr val="000000"/>
                </a:solidFill>
              </a:defRPr>
            </a:pPr>
            <a:endParaRPr sz="4000"/>
          </a:p>
          <a:p>
            <a:pPr lvl="2" indent="914400" algn="just">
              <a:spcBef>
                <a:spcPts val="2000"/>
              </a:spcBef>
              <a:defRPr>
                <a:solidFill>
                  <a:srgbClr val="000000"/>
                </a:solidFill>
              </a:defRPr>
            </a:pPr>
            <a:endParaRPr sz="4000"/>
          </a:p>
        </p:txBody>
      </p:sp>
      <p:pic>
        <p:nvPicPr>
          <p:cNvPr id="255" name="Google Shape;187;p13" descr="Google Shape;187;p13"/>
          <p:cNvPicPr>
            <a:picLocks noChangeAspect="1"/>
          </p:cNvPicPr>
          <p:nvPr/>
        </p:nvPicPr>
        <p:blipFill>
          <a:blip r:embed="rId2">
            <a:extLst/>
          </a:blip>
          <a:stretch>
            <a:fillRect/>
          </a:stretch>
        </p:blipFill>
        <p:spPr>
          <a:xfrm>
            <a:off x="13938223" y="8538125"/>
            <a:ext cx="8917758" cy="3580701"/>
          </a:xfrm>
          <a:prstGeom prst="rect">
            <a:avLst/>
          </a:prstGeom>
          <a:ln w="12700">
            <a:miter lim="400000"/>
          </a:ln>
        </p:spPr>
      </p:pic>
      <p:sp>
        <p:nvSpPr>
          <p:cNvPr id="256" name="Google Shape;189;p13"/>
          <p:cNvSpPr txBox="1"/>
          <p:nvPr/>
        </p:nvSpPr>
        <p:spPr>
          <a:xfrm>
            <a:off x="13557225" y="12118824"/>
            <a:ext cx="10445700" cy="118676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400">
                <a:solidFill>
                  <a:srgbClr val="000000"/>
                </a:solidFill>
                <a:latin typeface="Helvetica Neue"/>
                <a:ea typeface="Helvetica Neue"/>
                <a:cs typeface="Helvetica Neue"/>
                <a:sym typeface="Helvetica Neue"/>
              </a:defRPr>
            </a:lvl1pPr>
          </a:lstStyle>
          <a:p>
            <a:pPr/>
            <a:r>
              <a:t>Non-NOTA geodetic stations currently contributing daily files and/or RT data to EarthScope Archive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Google Shape;185;p13"/>
          <p:cNvSpPr txBox="1"/>
          <p:nvPr/>
        </p:nvSpPr>
        <p:spPr>
          <a:xfrm>
            <a:off x="980670" y="716030"/>
            <a:ext cx="22991968" cy="8720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5800">
                <a:solidFill>
                  <a:srgbClr val="FFFFFF"/>
                </a:solidFill>
              </a:defRPr>
            </a:pPr>
            <a:r>
              <a:t>Summary of new Recommendations </a:t>
            </a:r>
          </a:p>
          <a:p>
            <a:pPr algn="just">
              <a:defRPr sz="5000">
                <a:solidFill>
                  <a:srgbClr val="000000"/>
                </a:solidFill>
              </a:defRPr>
            </a:pPr>
            <a:r>
              <a:rPr>
                <a:solidFill>
                  <a:srgbClr val="FFFFFF"/>
                </a:solidFill>
              </a:rPr>
              <a:t>GNSS</a:t>
            </a:r>
            <a:endParaRPr>
              <a:solidFill>
                <a:srgbClr val="FFFFFF"/>
              </a:solidFill>
            </a:endParaRPr>
          </a:p>
          <a:p>
            <a:pPr algn="just" defTabSz="457200">
              <a:defRPr sz="1200">
                <a:ln w="12725" cap="flat">
                  <a:solidFill>
                    <a:srgbClr val="000000"/>
                  </a:solidFill>
                  <a:prstDash val="solid"/>
                  <a:miter lim="400000"/>
                </a:ln>
                <a:solidFill>
                  <a:srgbClr val="000000"/>
                </a:solidFill>
                <a:latin typeface="Times New Roman"/>
                <a:ea typeface="Times New Roman"/>
                <a:cs typeface="Times New Roman"/>
                <a:sym typeface="Times New Roman"/>
              </a:defRPr>
            </a:pPr>
          </a:p>
          <a:p>
            <a:pPr algn="just" defTabSz="457200">
              <a:defRPr sz="1200">
                <a:ln w="12725" cap="flat">
                  <a:solidFill>
                    <a:srgbClr val="000000"/>
                  </a:solidFill>
                  <a:prstDash val="solid"/>
                  <a:miter lim="400000"/>
                </a:ln>
                <a:solidFill>
                  <a:srgbClr val="000000"/>
                </a:solidFill>
                <a:latin typeface="Times New Roman"/>
                <a:ea typeface="Times New Roman"/>
                <a:cs typeface="Times New Roman"/>
                <a:sym typeface="Times New Roman"/>
              </a:defRPr>
            </a:pPr>
            <a:endParaRPr>
              <a:solidFill>
                <a:srgbClr val="FFFFFF"/>
              </a:solidFill>
            </a:endParaRPr>
          </a:p>
          <a:p>
            <a:pPr defTabSz="457200">
              <a:defRPr sz="3100">
                <a:solidFill>
                  <a:srgbClr val="000000"/>
                </a:solidFill>
                <a:latin typeface="Times Roman"/>
                <a:ea typeface="Times Roman"/>
                <a:cs typeface="Times Roman"/>
                <a:sym typeface="Times Roman"/>
              </a:defRPr>
            </a:pPr>
          </a:p>
          <a:p>
            <a:pPr algn="just" defTabSz="457200">
              <a:defRPr b="1" sz="1200">
                <a:solidFill>
                  <a:srgbClr val="000000"/>
                </a:solidFill>
                <a:uFill>
                  <a:solidFill>
                    <a:srgbClr val="000000"/>
                  </a:solidFill>
                </a:uFill>
                <a:latin typeface="Times New Roman"/>
                <a:ea typeface="Times New Roman"/>
                <a:cs typeface="Times New Roman"/>
                <a:sym typeface="Times New Roman"/>
              </a:defRPr>
            </a:pPr>
          </a:p>
          <a:p>
            <a:pPr algn="just" defTabSz="457200">
              <a:defRPr sz="1200">
                <a:solidFill>
                  <a:srgbClr val="000000"/>
                </a:solidFill>
                <a:uFill>
                  <a:solidFill>
                    <a:srgbClr val="000000"/>
                  </a:solidFill>
                </a:uFill>
                <a:latin typeface="Times New Roman"/>
                <a:ea typeface="Times New Roman"/>
                <a:cs typeface="Times New Roman"/>
                <a:sym typeface="Times New Roman"/>
              </a:defRPr>
            </a:pPr>
            <a:endParaRPr>
              <a:solidFill>
                <a:srgbClr val="FFFFFF"/>
              </a:solidFill>
            </a:endParaRPr>
          </a:p>
          <a:p>
            <a:pPr algn="just">
              <a:defRPr sz="5000">
                <a:solidFill>
                  <a:srgbClr val="000000"/>
                </a:solidFill>
              </a:defRPr>
            </a:pPr>
            <a:endParaRPr sz="5800">
              <a:solidFill>
                <a:srgbClr val="FFFFFF"/>
              </a:solidFill>
            </a:endParaRPr>
          </a:p>
          <a:p>
            <a:pPr algn="just">
              <a:defRPr>
                <a:solidFill>
                  <a:srgbClr val="000000"/>
                </a:solidFill>
              </a:defRPr>
            </a:pPr>
            <a:endParaRPr sz="5800">
              <a:solidFill>
                <a:srgbClr val="FFFFFF"/>
              </a:solidFill>
            </a:endParaRPr>
          </a:p>
          <a:p>
            <a:pPr algn="just">
              <a:defRPr>
                <a:solidFill>
                  <a:srgbClr val="000000"/>
                </a:solidFill>
              </a:defRPr>
            </a:pPr>
            <a:endParaRPr sz="5800">
              <a:solidFill>
                <a:srgbClr val="FFFFFF"/>
              </a:solidFill>
            </a:endParaRPr>
          </a:p>
          <a:p>
            <a:pPr lvl="3" indent="2286000" algn="just">
              <a:spcBef>
                <a:spcPts val="2000"/>
              </a:spcBef>
              <a:defRPr>
                <a:solidFill>
                  <a:srgbClr val="000000"/>
                </a:solidFill>
              </a:defRPr>
            </a:pPr>
            <a:endParaRPr sz="3600">
              <a:solidFill>
                <a:srgbClr val="FFFFFF"/>
              </a:solidFill>
            </a:endParaRPr>
          </a:p>
          <a:p>
            <a:pPr lvl="2" indent="914400" algn="just">
              <a:spcBef>
                <a:spcPts val="2000"/>
              </a:spcBef>
              <a:defRPr>
                <a:solidFill>
                  <a:srgbClr val="000000"/>
                </a:solidFill>
              </a:defRPr>
            </a:pPr>
            <a:endParaRPr sz="4000"/>
          </a:p>
          <a:p>
            <a:pPr lvl="2" indent="914400" algn="just">
              <a:spcBef>
                <a:spcPts val="2000"/>
              </a:spcBef>
              <a:defRPr>
                <a:solidFill>
                  <a:srgbClr val="000000"/>
                </a:solidFill>
              </a:defRPr>
            </a:pPr>
            <a:endParaRPr sz="4000"/>
          </a:p>
        </p:txBody>
      </p:sp>
      <p:sp>
        <p:nvSpPr>
          <p:cNvPr id="259" name="Recognizes the efforts of UNACVO/Earthscope to repair damaged stations and upgrade communications systems increase the availability of high rate (1 Hz), real-time GNSS data to improve earthquake and tsunamis detection and assessment, and further recommen"/>
          <p:cNvSpPr txBox="1"/>
          <p:nvPr/>
        </p:nvSpPr>
        <p:spPr>
          <a:xfrm>
            <a:off x="1418257" y="2781244"/>
            <a:ext cx="20804792" cy="5308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sz="3200">
                <a:solidFill>
                  <a:srgbClr val="FFFFFF"/>
                </a:solidFill>
                <a:latin typeface="+mj-lt"/>
                <a:ea typeface="+mj-ea"/>
                <a:cs typeface="+mj-cs"/>
                <a:sym typeface="Helvetica"/>
              </a:defRPr>
            </a:pPr>
            <a:r>
              <a:rPr b="1"/>
              <a:t>Recognizes</a:t>
            </a:r>
            <a:r>
              <a:t> the efforts of UNACVO/Earthscope to repair damaged stations and upgrade communications systems increase the availability of high rate (1 Hz), real-time GNSS data to improve earthquake and tsunamis detection and assessment, and further </a:t>
            </a:r>
            <a:r>
              <a:rPr b="1"/>
              <a:t>recommends </a:t>
            </a:r>
            <a:r>
              <a:t>adding and upgrading the GNSS stations needed to achieve earthquake detection requirements with sufficient redundancy;</a:t>
            </a:r>
          </a:p>
          <a:p>
            <a:pPr defTabSz="457200">
              <a:defRPr sz="3200">
                <a:solidFill>
                  <a:srgbClr val="FFFFFF"/>
                </a:solidFill>
                <a:latin typeface="+mj-lt"/>
                <a:ea typeface="+mj-ea"/>
                <a:cs typeface="+mj-cs"/>
                <a:sym typeface="Helvetica"/>
              </a:defRPr>
            </a:pPr>
          </a:p>
          <a:p>
            <a:pPr defTabSz="457200">
              <a:defRPr sz="3200">
                <a:solidFill>
                  <a:srgbClr val="FF2600"/>
                </a:solidFill>
                <a:latin typeface="+mj-lt"/>
                <a:ea typeface="+mj-ea"/>
                <a:cs typeface="+mj-cs"/>
                <a:sym typeface="Helvetica"/>
              </a:defRPr>
            </a:pPr>
            <a:r>
              <a:t>Due to the saturation of seismic instrument for large magnitude earthquakes at near-source distances, WG1 </a:t>
            </a:r>
            <a:r>
              <a:rPr b="1"/>
              <a:t>recommends</a:t>
            </a:r>
            <a:r>
              <a:t> that the PTWC explore, develop and implement integrated seismic and GNSS systems for rapid earthquake source parameter estimation;</a:t>
            </a:r>
          </a:p>
          <a:p>
            <a:pPr defTabSz="457200">
              <a:defRPr sz="3200">
                <a:solidFill>
                  <a:srgbClr val="FFFFFF"/>
                </a:solidFill>
                <a:latin typeface="+mj-lt"/>
                <a:ea typeface="+mj-ea"/>
                <a:cs typeface="+mj-cs"/>
                <a:sym typeface="Helvetica"/>
              </a:defRPr>
            </a:pPr>
          </a:p>
          <a:p>
            <a:pPr defTabSz="457200">
              <a:defRPr sz="3200">
                <a:solidFill>
                  <a:srgbClr val="FF2600"/>
                </a:solidFill>
                <a:latin typeface="+mj-lt"/>
                <a:ea typeface="+mj-ea"/>
                <a:cs typeface="+mj-cs"/>
                <a:sym typeface="Helvetica"/>
              </a:defRPr>
            </a:pPr>
            <a:r>
              <a:rPr b="1"/>
              <a:t>Recommends </a:t>
            </a:r>
            <a:r>
              <a:t>the the continuation of GNSS integration into real-time earthquake monitoring systems with periodic updates from NOAA on the progress of the system.</a:t>
            </a:r>
          </a:p>
        </p:txBody>
      </p:sp>
      <p:sp>
        <p:nvSpPr>
          <p:cNvPr id="260" name="Example: USGS is integrating both real-time GNSS and seismic into earthquake monitoring products…"/>
          <p:cNvSpPr txBox="1"/>
          <p:nvPr/>
        </p:nvSpPr>
        <p:spPr>
          <a:xfrm>
            <a:off x="-987442" y="8876260"/>
            <a:ext cx="22865130" cy="32851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5" indent="2286000" algn="just">
              <a:spcBef>
                <a:spcPts val="2000"/>
              </a:spcBef>
              <a:defRPr sz="3600">
                <a:solidFill>
                  <a:srgbClr val="000000"/>
                </a:solidFill>
              </a:defRPr>
            </a:pPr>
            <a:r>
              <a:t>Example: USGS is integrating both real-time GNSS and seismic into earthquake monitoring products </a:t>
            </a:r>
            <a:endParaRPr sz="1000"/>
          </a:p>
          <a:p>
            <a:pPr lvl="8" indent="3657600" algn="just">
              <a:spcBef>
                <a:spcPts val="2000"/>
              </a:spcBef>
              <a:defRPr sz="3600">
                <a:solidFill>
                  <a:srgbClr val="000000"/>
                </a:solidFill>
              </a:defRPr>
            </a:pPr>
            <a:r>
              <a:t>ShakeAlert EEW</a:t>
            </a:r>
            <a:endParaRPr sz="1000"/>
          </a:p>
          <a:p>
            <a:pPr lvl="8" indent="3657600" algn="just">
              <a:spcBef>
                <a:spcPts val="2000"/>
              </a:spcBef>
              <a:defRPr sz="3600">
                <a:solidFill>
                  <a:srgbClr val="000000"/>
                </a:solidFill>
              </a:defRPr>
            </a:pPr>
            <a:r>
              <a:t>finite fault models</a:t>
            </a:r>
          </a:p>
          <a:p>
            <a:pPr lvl="8" indent="3657600" algn="just">
              <a:spcBef>
                <a:spcPts val="2000"/>
              </a:spcBef>
              <a:defRPr sz="3600">
                <a:solidFill>
                  <a:srgbClr val="000000"/>
                </a:solidFill>
              </a:defRPr>
            </a:pPr>
            <a:r>
              <a:t>W-phase moment tensors</a:t>
            </a:r>
            <a:endParaRPr sz="1000">
              <a:solidFill>
                <a:srgbClr val="EB220C"/>
              </a:solidFill>
            </a:endParaRPr>
          </a:p>
        </p:txBody>
      </p:sp>
      <p:pic>
        <p:nvPicPr>
          <p:cNvPr id="261" name="Screen Shot 2023-04-25 at 4.01.39 PM.png" descr="Screen Shot 2023-04-25 at 4.01.39 PM.png"/>
          <p:cNvPicPr>
            <a:picLocks noChangeAspect="1"/>
          </p:cNvPicPr>
          <p:nvPr/>
        </p:nvPicPr>
        <p:blipFill>
          <a:blip r:embed="rId2">
            <a:extLst/>
          </a:blip>
          <a:stretch>
            <a:fillRect/>
          </a:stretch>
        </p:blipFill>
        <p:spPr>
          <a:xfrm>
            <a:off x="8239910" y="9912636"/>
            <a:ext cx="8473486" cy="2357973"/>
          </a:xfrm>
          <a:prstGeom prst="rect">
            <a:avLst/>
          </a:prstGeom>
          <a:ln w="12700">
            <a:miter lim="400000"/>
          </a:ln>
        </p:spPr>
      </p:pic>
      <p:pic>
        <p:nvPicPr>
          <p:cNvPr id="262" name="Screen Shot 2023-04-25 at 4.02.02 PM.png" descr="Screen Shot 2023-04-25 at 4.02.02 PM.png"/>
          <p:cNvPicPr>
            <a:picLocks noChangeAspect="1"/>
          </p:cNvPicPr>
          <p:nvPr/>
        </p:nvPicPr>
        <p:blipFill>
          <a:blip r:embed="rId3">
            <a:extLst/>
          </a:blip>
          <a:stretch>
            <a:fillRect/>
          </a:stretch>
        </p:blipFill>
        <p:spPr>
          <a:xfrm>
            <a:off x="16685955" y="9501624"/>
            <a:ext cx="6985001" cy="36449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Google Shape;194;p14"/>
          <p:cNvSpPr txBox="1"/>
          <p:nvPr/>
        </p:nvSpPr>
        <p:spPr>
          <a:xfrm>
            <a:off x="6036500" y="4769980"/>
            <a:ext cx="9147772" cy="9284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07950">
              <a:lnSpc>
                <a:spcPct val="93000"/>
              </a:lnSpc>
              <a:defRPr sz="5800">
                <a:solidFill>
                  <a:srgbClr val="FFFFFF"/>
                </a:solidFill>
              </a:defRPr>
            </a:lvl1pPr>
          </a:lstStyle>
          <a:p>
            <a:pPr/>
            <a:r>
              <a:t>Comments and Questions?</a:t>
            </a:r>
          </a:p>
        </p:txBody>
      </p:sp>
      <p:sp>
        <p:nvSpPr>
          <p:cNvPr id="265" name="Google Shape;195;p14"/>
          <p:cNvSpPr txBox="1"/>
          <p:nvPr/>
        </p:nvSpPr>
        <p:spPr>
          <a:xfrm>
            <a:off x="13016144" y="8414845"/>
            <a:ext cx="18560244" cy="37680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07950">
              <a:lnSpc>
                <a:spcPct val="81000"/>
              </a:lnSpc>
              <a:defRPr sz="3400">
                <a:solidFill>
                  <a:srgbClr val="FFFFFF"/>
                </a:solidFill>
              </a:defRPr>
            </a:pPr>
            <a:r>
              <a:t>Daniel McNAMARA – WG1 Chair</a:t>
            </a:r>
            <a:endParaRPr>
              <a:solidFill>
                <a:srgbClr val="000000"/>
              </a:solidFill>
            </a:endParaRPr>
          </a:p>
          <a:p>
            <a:pPr indent="107950">
              <a:lnSpc>
                <a:spcPct val="81000"/>
              </a:lnSpc>
              <a:spcBef>
                <a:spcPts val="1000"/>
              </a:spcBef>
              <a:defRPr>
                <a:solidFill>
                  <a:srgbClr val="000000"/>
                </a:solidFill>
              </a:defRPr>
            </a:pPr>
            <a:endParaRPr sz="3400">
              <a:solidFill>
                <a:srgbClr val="FFFFFF"/>
              </a:solidFill>
            </a:endParaRPr>
          </a:p>
          <a:p>
            <a:pPr indent="107950">
              <a:lnSpc>
                <a:spcPct val="81000"/>
              </a:lnSpc>
              <a:spcBef>
                <a:spcPts val="1000"/>
              </a:spcBef>
              <a:defRPr sz="3400">
                <a:solidFill>
                  <a:srgbClr val="FFFFFF"/>
                </a:solidFill>
              </a:defRPr>
            </a:pPr>
            <a:r>
              <a:t>Wilfried STRAUCH vice-chair (seismic network)</a:t>
            </a:r>
            <a:endParaRPr>
              <a:solidFill>
                <a:srgbClr val="000000"/>
              </a:solidFill>
            </a:endParaRPr>
          </a:p>
          <a:p>
            <a:pPr indent="107950">
              <a:lnSpc>
                <a:spcPct val="81000"/>
              </a:lnSpc>
              <a:spcBef>
                <a:spcPts val="1000"/>
              </a:spcBef>
              <a:defRPr>
                <a:solidFill>
                  <a:srgbClr val="000000"/>
                </a:solidFill>
              </a:defRPr>
            </a:pPr>
            <a:endParaRPr sz="3400">
              <a:solidFill>
                <a:srgbClr val="FFFFFF"/>
              </a:solidFill>
            </a:endParaRPr>
          </a:p>
          <a:p>
            <a:pPr indent="107950">
              <a:lnSpc>
                <a:spcPct val="81000"/>
              </a:lnSpc>
              <a:spcBef>
                <a:spcPts val="1000"/>
              </a:spcBef>
              <a:defRPr sz="3400">
                <a:solidFill>
                  <a:srgbClr val="FFFFFF"/>
                </a:solidFill>
              </a:defRPr>
            </a:pPr>
            <a:r>
              <a:t>Laura GONZALES – vice-chair (sea-level network)</a:t>
            </a:r>
            <a:endParaRPr>
              <a:solidFill>
                <a:srgbClr val="000000"/>
              </a:solidFill>
            </a:endParaRPr>
          </a:p>
          <a:p>
            <a:pPr indent="107950">
              <a:lnSpc>
                <a:spcPct val="81000"/>
              </a:lnSpc>
              <a:spcBef>
                <a:spcPts val="1000"/>
              </a:spcBef>
              <a:defRPr>
                <a:solidFill>
                  <a:srgbClr val="000000"/>
                </a:solidFill>
              </a:defRPr>
            </a:pPr>
            <a:endParaRPr sz="3400">
              <a:solidFill>
                <a:srgbClr val="FFFFFF"/>
              </a:solidFill>
            </a:endParaRPr>
          </a:p>
          <a:p>
            <a:pPr indent="107950">
              <a:lnSpc>
                <a:spcPct val="81000"/>
              </a:lnSpc>
              <a:spcBef>
                <a:spcPts val="1000"/>
              </a:spcBef>
              <a:defRPr sz="3400">
                <a:solidFill>
                  <a:srgbClr val="FFFFFF"/>
                </a:solidFill>
              </a:defRPr>
            </a:pPr>
            <a:r>
              <a:t>Gloria ROMERO – vice-chair (GNSS network)</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Google Shape;100;p2"/>
          <p:cNvSpPr txBox="1"/>
          <p:nvPr>
            <p:ph type="title" idx="4294967295"/>
          </p:nvPr>
        </p:nvSpPr>
        <p:spPr>
          <a:xfrm>
            <a:off x="1611941" y="651639"/>
            <a:ext cx="21160118" cy="12683101"/>
          </a:xfrm>
          <a:prstGeom prst="rect">
            <a:avLst/>
          </a:prstGeom>
        </p:spPr>
        <p:txBody>
          <a:bodyPr lIns="45699" tIns="45699" rIns="45699" bIns="45699" anchor="ctr"/>
          <a:lstStyle/>
          <a:p>
            <a:pPr lvl="5">
              <a:lnSpc>
                <a:spcPct val="90000"/>
              </a:lnSpc>
              <a:defRPr b="0" i="1" sz="100">
                <a:solidFill>
                  <a:srgbClr val="FFFFFF"/>
                </a:solidFill>
                <a:latin typeface="+mn-lt"/>
                <a:ea typeface="+mn-ea"/>
                <a:cs typeface="+mn-cs"/>
                <a:sym typeface="Arial"/>
              </a:defRPr>
            </a:pPr>
            <a:r>
              <a:t>Charge to WG1: </a:t>
            </a:r>
            <a:br/>
            <a:br/>
            <a:r>
              <a:rPr i="0" sz="4200">
                <a:latin typeface="Helvetica Neue"/>
                <a:ea typeface="Helvetica Neue"/>
                <a:cs typeface="Helvetica Neue"/>
                <a:sym typeface="Helvetica Neue"/>
              </a:rPr>
              <a:t>Monitoring and Detection Systems</a:t>
            </a:r>
            <a:br>
              <a:rPr i="0" sz="4200">
                <a:latin typeface="Helvetica Neue"/>
                <a:ea typeface="Helvetica Neue"/>
                <a:cs typeface="Helvetica Neue"/>
                <a:sym typeface="Helvetica Neue"/>
              </a:rPr>
            </a:br>
            <a:br>
              <a:rPr i="0" sz="4200">
                <a:latin typeface="Helvetica Neue"/>
                <a:ea typeface="Helvetica Neue"/>
                <a:cs typeface="Helvetica Neue"/>
                <a:sym typeface="Helvetica Neue"/>
              </a:rPr>
            </a:br>
            <a:r>
              <a:rPr i="0" sz="4200">
                <a:latin typeface="Helvetica Neue"/>
                <a:ea typeface="Helvetica Neue"/>
                <a:cs typeface="Helvetica Neue"/>
                <a:sym typeface="Helvetica Neue"/>
              </a:rPr>
              <a:t>1. Advise member states on the monitoring and detection capabilities needed for </a:t>
            </a:r>
            <a:br>
              <a:rPr i="0" sz="4200">
                <a:latin typeface="Helvetica Neue"/>
                <a:ea typeface="Helvetica Neue"/>
                <a:cs typeface="Helvetica Neue"/>
                <a:sym typeface="Helvetica Neue"/>
              </a:rPr>
            </a:br>
            <a:r>
              <a:rPr i="0" sz="4200">
                <a:latin typeface="Helvetica Neue"/>
                <a:ea typeface="Helvetica Neue"/>
                <a:cs typeface="Helvetica Neue"/>
                <a:sym typeface="Helvetica Neue"/>
              </a:rPr>
              <a:t>    operating national tsunami warning centers.</a:t>
            </a:r>
            <a:br>
              <a:rPr i="0" sz="4200">
                <a:latin typeface="Helvetica Neue"/>
                <a:ea typeface="Helvetica Neue"/>
                <a:cs typeface="Helvetica Neue"/>
                <a:sym typeface="Helvetica Neue"/>
              </a:rPr>
            </a:br>
            <a:br>
              <a:rPr i="0" sz="4200">
                <a:latin typeface="Helvetica Neue"/>
                <a:ea typeface="Helvetica Neue"/>
                <a:cs typeface="Helvetica Neue"/>
                <a:sym typeface="Helvetica Neue"/>
              </a:rPr>
            </a:br>
            <a:r>
              <a:rPr i="0" sz="4200">
                <a:latin typeface="Helvetica Neue"/>
                <a:ea typeface="Helvetica Neue"/>
                <a:cs typeface="Helvetica Neue"/>
                <a:sym typeface="Helvetica Neue"/>
              </a:rPr>
              <a:t>2. Define the threshold criteria for the monitoring and warning systems.</a:t>
            </a:r>
            <a:br>
              <a:rPr i="0" sz="4200">
                <a:latin typeface="Helvetica Neue"/>
                <a:ea typeface="Helvetica Neue"/>
                <a:cs typeface="Helvetica Neue"/>
                <a:sym typeface="Helvetica Neue"/>
              </a:rPr>
            </a:br>
            <a:br>
              <a:rPr i="0" sz="4200">
                <a:latin typeface="Helvetica Neue"/>
                <a:ea typeface="Helvetica Neue"/>
                <a:cs typeface="Helvetica Neue"/>
                <a:sym typeface="Helvetica Neue"/>
              </a:rPr>
            </a:br>
            <a:r>
              <a:rPr i="0" sz="4200">
                <a:latin typeface="Helvetica Neue"/>
                <a:ea typeface="Helvetica Neue"/>
                <a:cs typeface="Helvetica Neue"/>
                <a:sym typeface="Helvetica Neue"/>
              </a:rPr>
              <a:t>3. Assure the compliance with the agreed standards for the detection systems.</a:t>
            </a:r>
            <a:br>
              <a:rPr i="0" sz="4200">
                <a:latin typeface="Helvetica Neue"/>
                <a:ea typeface="Helvetica Neue"/>
                <a:cs typeface="Helvetica Neue"/>
                <a:sym typeface="Helvetica Neue"/>
              </a:rPr>
            </a:br>
            <a:br>
              <a:rPr i="0" sz="4200">
                <a:latin typeface="Helvetica Neue"/>
                <a:ea typeface="Helvetica Neue"/>
                <a:cs typeface="Helvetica Neue"/>
                <a:sym typeface="Helvetica Neue"/>
              </a:rPr>
            </a:br>
            <a:r>
              <a:rPr i="0" sz="4200">
                <a:latin typeface="Helvetica Neue"/>
                <a:ea typeface="Helvetica Neue"/>
                <a:cs typeface="Helvetica Neue"/>
                <a:sym typeface="Helvetica Neue"/>
              </a:rPr>
              <a:t>4. Ensure the effectiveness of the warning system by promoting the open exchange of</a:t>
            </a:r>
            <a:br>
              <a:rPr i="0" sz="4200">
                <a:latin typeface="Helvetica Neue"/>
                <a:ea typeface="Helvetica Neue"/>
                <a:cs typeface="Helvetica Neue"/>
                <a:sym typeface="Helvetica Neue"/>
              </a:rPr>
            </a:br>
            <a:r>
              <a:rPr i="0" sz="4200">
                <a:latin typeface="Helvetica Neue"/>
                <a:ea typeface="Helvetica Neue"/>
                <a:cs typeface="Helvetica Neue"/>
                <a:sym typeface="Helvetica Neue"/>
              </a:rPr>
              <a:t>    seismic, sea level and other observational data in real time.</a:t>
            </a:r>
            <a:br>
              <a:rPr i="0" sz="4200">
                <a:latin typeface="Helvetica Neue"/>
                <a:ea typeface="Helvetica Neue"/>
                <a:cs typeface="Helvetica Neue"/>
                <a:sym typeface="Helvetica Neue"/>
              </a:rPr>
            </a:br>
            <a:br>
              <a:rPr i="0" sz="4200">
                <a:latin typeface="Helvetica Neue"/>
                <a:ea typeface="Helvetica Neue"/>
                <a:cs typeface="Helvetica Neue"/>
                <a:sym typeface="Helvetica Neue"/>
              </a:rPr>
            </a:br>
            <a:r>
              <a:rPr i="0" sz="4200">
                <a:latin typeface="Helvetica Neue"/>
                <a:ea typeface="Helvetica Neue"/>
                <a:cs typeface="Helvetica Neue"/>
                <a:sym typeface="Helvetica Neue"/>
              </a:rPr>
              <a:t>5. Promote the sharing of experience and expertise and capacity building essential to           the effective monitoring and issuance of warnings.</a:t>
            </a:r>
            <a:br>
              <a:rPr i="0" sz="4200">
                <a:latin typeface="Helvetica Neue"/>
                <a:ea typeface="Helvetica Neue"/>
                <a:cs typeface="Helvetica Neue"/>
                <a:sym typeface="Helvetica Neue"/>
              </a:rPr>
            </a:br>
            <a:br>
              <a:rPr i="0" sz="4200">
                <a:latin typeface="Helvetica Neue"/>
                <a:ea typeface="Helvetica Neue"/>
                <a:cs typeface="Helvetica Neue"/>
                <a:sym typeface="Helvetica Neue"/>
              </a:rPr>
            </a:br>
            <a:r>
              <a:rPr i="0" sz="4200">
                <a:latin typeface="Helvetica Neue"/>
                <a:ea typeface="Helvetica Neue"/>
                <a:cs typeface="Helvetica Neue"/>
                <a:sym typeface="Helvetica Neue"/>
              </a:rPr>
              <a:t>6. Support the establishment of a fully interoperable regional tsunami warning system.</a:t>
            </a:r>
            <a:br>
              <a:rPr i="0" sz="4200">
                <a:latin typeface="Helvetica Neue"/>
                <a:ea typeface="Helvetica Neue"/>
                <a:cs typeface="Helvetica Neue"/>
                <a:sym typeface="Helvetica Neue"/>
              </a:rPr>
            </a:br>
            <a:br>
              <a:rPr i="0" sz="4200">
                <a:latin typeface="Helvetica Neue"/>
                <a:ea typeface="Helvetica Neue"/>
                <a:cs typeface="Helvetica Neue"/>
                <a:sym typeface="Helvetica Neue"/>
              </a:rPr>
            </a:br>
            <a:br>
              <a:rPr i="0" sz="4200">
                <a:latin typeface="Helvetica Neue"/>
                <a:ea typeface="Helvetica Neue"/>
                <a:cs typeface="Helvetica Neue"/>
                <a:sym typeface="Helvetica Neue"/>
              </a:rPr>
            </a:b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Google Shape;105;p3"/>
          <p:cNvSpPr txBox="1"/>
          <p:nvPr>
            <p:ph type="body" idx="4294967295"/>
          </p:nvPr>
        </p:nvSpPr>
        <p:spPr>
          <a:xfrm>
            <a:off x="2714208" y="1403829"/>
            <a:ext cx="19115775" cy="10841169"/>
          </a:xfrm>
          <a:prstGeom prst="rect">
            <a:avLst/>
          </a:prstGeom>
        </p:spPr>
        <p:txBody>
          <a:bodyPr lIns="0" tIns="0" rIns="0" bIns="0"/>
          <a:lstStyle/>
          <a:p>
            <a:pPr marL="0" indent="78803">
              <a:lnSpc>
                <a:spcPct val="93000"/>
              </a:lnSpc>
              <a:spcBef>
                <a:spcPts val="0"/>
              </a:spcBef>
              <a:buSzTx/>
              <a:buNone/>
              <a:defRPr sz="5300">
                <a:solidFill>
                  <a:srgbClr val="FFFFFF"/>
                </a:solidFill>
                <a:latin typeface="+mn-lt"/>
                <a:ea typeface="+mn-ea"/>
                <a:cs typeface="+mn-cs"/>
                <a:sym typeface="Arial"/>
              </a:defRPr>
            </a:pPr>
            <a:r>
              <a:t>Summary of 2021-2022 activities</a:t>
            </a:r>
          </a:p>
          <a:p>
            <a:pPr lvl="4" marL="0" indent="1335024">
              <a:lnSpc>
                <a:spcPct val="93000"/>
              </a:lnSpc>
              <a:spcBef>
                <a:spcPts val="1800"/>
              </a:spcBef>
              <a:buSzTx/>
              <a:buNone/>
            </a:pPr>
            <a:endParaRPr sz="4200">
              <a:solidFill>
                <a:srgbClr val="FFFFFF"/>
              </a:solidFill>
              <a:latin typeface="+mn-lt"/>
              <a:ea typeface="+mn-ea"/>
              <a:cs typeface="+mn-cs"/>
              <a:sym typeface="Arial"/>
            </a:endParaRPr>
          </a:p>
          <a:p>
            <a:pPr lvl="4" marL="0" indent="1335024">
              <a:lnSpc>
                <a:spcPct val="93000"/>
              </a:lnSpc>
              <a:spcBef>
                <a:spcPts val="1800"/>
              </a:spcBef>
              <a:buSzTx/>
              <a:buNone/>
              <a:defRPr sz="4200">
                <a:solidFill>
                  <a:srgbClr val="FFFFFF"/>
                </a:solidFill>
                <a:latin typeface="+mn-lt"/>
                <a:ea typeface="+mn-ea"/>
                <a:cs typeface="+mn-cs"/>
                <a:sym typeface="Arial"/>
              </a:defRPr>
            </a:pPr>
            <a:r>
              <a:t>Update WG1 membership fact sheet</a:t>
            </a:r>
          </a:p>
          <a:p>
            <a:pPr lvl="4" marL="0" indent="1335024">
              <a:lnSpc>
                <a:spcPct val="93000"/>
              </a:lnSpc>
              <a:spcBef>
                <a:spcPts val="1800"/>
              </a:spcBef>
              <a:buSzTx/>
              <a:buNone/>
            </a:pPr>
            <a:endParaRPr sz="4200">
              <a:solidFill>
                <a:srgbClr val="FFFFFF"/>
              </a:solidFill>
              <a:latin typeface="+mn-lt"/>
              <a:ea typeface="+mn-ea"/>
              <a:cs typeface="+mn-cs"/>
              <a:sym typeface="Arial"/>
            </a:endParaRPr>
          </a:p>
          <a:p>
            <a:pPr lvl="4" marL="0" indent="1335024">
              <a:lnSpc>
                <a:spcPct val="93000"/>
              </a:lnSpc>
              <a:spcBef>
                <a:spcPts val="1800"/>
              </a:spcBef>
              <a:buSzTx/>
              <a:buNone/>
              <a:defRPr sz="4200">
                <a:solidFill>
                  <a:srgbClr val="FFFFFF"/>
                </a:solidFill>
                <a:latin typeface="+mn-lt"/>
                <a:ea typeface="+mn-ea"/>
                <a:cs typeface="+mn-cs"/>
                <a:sym typeface="Arial"/>
              </a:defRPr>
            </a:pPr>
            <a:r>
              <a:t>Monthly Network Status Reports</a:t>
            </a:r>
          </a:p>
          <a:p>
            <a:pPr lvl="5" marL="0" indent="1668778">
              <a:lnSpc>
                <a:spcPct val="93000"/>
              </a:lnSpc>
              <a:spcBef>
                <a:spcPts val="1800"/>
              </a:spcBef>
              <a:buSzTx/>
              <a:buNone/>
              <a:defRPr sz="4200">
                <a:solidFill>
                  <a:srgbClr val="FFFFFF"/>
                </a:solidFill>
                <a:latin typeface="+mn-lt"/>
                <a:ea typeface="+mn-ea"/>
                <a:cs typeface="+mn-cs"/>
                <a:sym typeface="Arial"/>
              </a:defRPr>
            </a:pPr>
            <a:r>
              <a:t>Seismic </a:t>
            </a:r>
          </a:p>
          <a:p>
            <a:pPr lvl="6" marL="0" indent="2002534">
              <a:lnSpc>
                <a:spcPct val="93000"/>
              </a:lnSpc>
              <a:spcBef>
                <a:spcPts val="1800"/>
              </a:spcBef>
              <a:buSzTx/>
              <a:buNone/>
              <a:defRPr sz="4200">
                <a:solidFill>
                  <a:srgbClr val="FFFFFF"/>
                </a:solidFill>
                <a:latin typeface="+mn-lt"/>
                <a:ea typeface="+mn-ea"/>
                <a:cs typeface="+mn-cs"/>
                <a:sym typeface="Arial"/>
              </a:defRPr>
            </a:pPr>
            <a:r>
              <a:t>Sea-level </a:t>
            </a:r>
          </a:p>
          <a:p>
            <a:pPr lvl="7" marL="0" indent="2336292">
              <a:lnSpc>
                <a:spcPct val="93000"/>
              </a:lnSpc>
              <a:spcBef>
                <a:spcPts val="1800"/>
              </a:spcBef>
              <a:buSzTx/>
              <a:buNone/>
              <a:defRPr sz="4200">
                <a:solidFill>
                  <a:srgbClr val="FFFFFF"/>
                </a:solidFill>
                <a:latin typeface="+mn-lt"/>
                <a:ea typeface="+mn-ea"/>
                <a:cs typeface="+mn-cs"/>
                <a:sym typeface="Arial"/>
              </a:defRPr>
            </a:pPr>
            <a:r>
              <a:t>GNSS</a:t>
            </a:r>
          </a:p>
          <a:p>
            <a:pPr lvl="4" marL="0" indent="1335024">
              <a:lnSpc>
                <a:spcPct val="93000"/>
              </a:lnSpc>
              <a:spcBef>
                <a:spcPts val="1800"/>
              </a:spcBef>
              <a:buSzTx/>
              <a:buNone/>
              <a:defRPr sz="4200">
                <a:solidFill>
                  <a:srgbClr val="FFFFFF"/>
                </a:solidFill>
                <a:latin typeface="+mn-lt"/>
                <a:ea typeface="+mn-ea"/>
                <a:cs typeface="+mn-cs"/>
                <a:sym typeface="Arial"/>
              </a:defRPr>
            </a:pPr>
          </a:p>
          <a:p>
            <a:pPr lvl="4" marL="0" indent="1335024">
              <a:lnSpc>
                <a:spcPct val="93000"/>
              </a:lnSpc>
              <a:spcBef>
                <a:spcPts val="1800"/>
              </a:spcBef>
              <a:buSzTx/>
              <a:buNone/>
              <a:defRPr sz="4200">
                <a:solidFill>
                  <a:srgbClr val="FFFFFF"/>
                </a:solidFill>
                <a:latin typeface="+mn-lt"/>
                <a:ea typeface="+mn-ea"/>
                <a:cs typeface="+mn-cs"/>
                <a:sym typeface="Arial"/>
              </a:defRPr>
            </a:pPr>
            <a:r>
              <a:t>Status of 2021-2022 Recommendations</a:t>
            </a:r>
          </a:p>
          <a:p>
            <a:pPr lvl="4" marL="0" indent="1335024">
              <a:lnSpc>
                <a:spcPct val="93000"/>
              </a:lnSpc>
              <a:spcBef>
                <a:spcPts val="1800"/>
              </a:spcBef>
              <a:buSzTx/>
              <a:buNone/>
              <a:defRPr sz="4200">
                <a:solidFill>
                  <a:srgbClr val="FFFFFF"/>
                </a:solidFill>
                <a:latin typeface="+mn-lt"/>
                <a:ea typeface="+mn-ea"/>
                <a:cs typeface="+mn-cs"/>
                <a:sym typeface="Arial"/>
              </a:defRPr>
            </a:pPr>
          </a:p>
          <a:p>
            <a:pPr lvl="4" marL="0" indent="1335024">
              <a:lnSpc>
                <a:spcPct val="93000"/>
              </a:lnSpc>
              <a:spcBef>
                <a:spcPts val="1800"/>
              </a:spcBef>
              <a:buSzTx/>
              <a:buNone/>
              <a:defRPr sz="4200">
                <a:solidFill>
                  <a:srgbClr val="FFFFFF"/>
                </a:solidFill>
                <a:latin typeface="+mn-lt"/>
                <a:ea typeface="+mn-ea"/>
                <a:cs typeface="+mn-cs"/>
                <a:sym typeface="Arial"/>
              </a:defRPr>
            </a:pPr>
            <a:r>
              <a:t>Summary of New Recommendations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Google Shape;110;p4"/>
          <p:cNvSpPr txBox="1"/>
          <p:nvPr/>
        </p:nvSpPr>
        <p:spPr>
          <a:xfrm>
            <a:off x="-144286" y="1598298"/>
            <a:ext cx="18747000" cy="103014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4" indent="1828800">
              <a:lnSpc>
                <a:spcPct val="93000"/>
              </a:lnSpc>
              <a:defRPr sz="5800">
                <a:solidFill>
                  <a:srgbClr val="FFFFFF"/>
                </a:solidFill>
              </a:defRPr>
            </a:pPr>
            <a:r>
              <a:t>Update WG1 membership fact sheet</a:t>
            </a:r>
            <a:endParaRPr>
              <a:solidFill>
                <a:srgbClr val="000000"/>
              </a:solidFill>
            </a:endParaRPr>
          </a:p>
          <a:p>
            <a:pPr indent="228600" algn="just">
              <a:defRPr>
                <a:solidFill>
                  <a:srgbClr val="000000"/>
                </a:solidFill>
              </a:defRPr>
            </a:pPr>
            <a:endParaRPr sz="5800">
              <a:solidFill>
                <a:srgbClr val="FFFFFF"/>
              </a:solidFill>
            </a:endParaRPr>
          </a:p>
          <a:p>
            <a:pPr lvl="3" indent="1600200" algn="just">
              <a:defRPr sz="4000">
                <a:solidFill>
                  <a:srgbClr val="FFFFFF"/>
                </a:solidFill>
              </a:defRPr>
            </a:pPr>
            <a:r>
              <a:t>Updated emails and membership contact information</a:t>
            </a:r>
            <a:endParaRPr>
              <a:solidFill>
                <a:srgbClr val="000000"/>
              </a:solidFill>
            </a:endParaRPr>
          </a:p>
          <a:p>
            <a:pPr lvl="3" indent="1600200" algn="just">
              <a:defRPr>
                <a:solidFill>
                  <a:srgbClr val="000000"/>
                </a:solidFill>
              </a:defRPr>
            </a:pPr>
            <a:endParaRPr sz="4000">
              <a:solidFill>
                <a:srgbClr val="FFFFFF"/>
              </a:solidFill>
            </a:endParaRPr>
          </a:p>
          <a:p>
            <a:pPr lvl="3" indent="1600200" algn="just">
              <a:defRPr sz="4000">
                <a:solidFill>
                  <a:srgbClr val="FFFFFF"/>
                </a:solidFill>
              </a:defRPr>
            </a:pPr>
            <a:r>
              <a:t>Removed inactive (retired) members</a:t>
            </a:r>
            <a:endParaRPr>
              <a:solidFill>
                <a:srgbClr val="000000"/>
              </a:solidFill>
            </a:endParaRPr>
          </a:p>
          <a:p>
            <a:pPr marL="290510" indent="-68259" algn="just">
              <a:defRPr>
                <a:solidFill>
                  <a:srgbClr val="000000"/>
                </a:solidFill>
              </a:defRPr>
            </a:pPr>
            <a:endParaRPr sz="4000">
              <a:solidFill>
                <a:srgbClr val="FFFFFF"/>
              </a:solidFill>
            </a:endParaRPr>
          </a:p>
          <a:p>
            <a:pPr marL="290510" indent="-68259" algn="just">
              <a:defRPr>
                <a:solidFill>
                  <a:srgbClr val="000000"/>
                </a:solidFill>
              </a:defRPr>
            </a:pPr>
            <a:endParaRPr sz="4000">
              <a:solidFill>
                <a:srgbClr val="FFFFFF"/>
              </a:solidFill>
            </a:endParaRPr>
          </a:p>
          <a:p>
            <a:pPr lvl="3" indent="1600200" algn="just">
              <a:defRPr sz="4000">
                <a:solidFill>
                  <a:srgbClr val="FFFFFF"/>
                </a:solidFill>
              </a:defRPr>
            </a:pPr>
            <a:r>
              <a:t>Transitions in invited experts and members </a:t>
            </a:r>
            <a:endParaRPr>
              <a:solidFill>
                <a:srgbClr val="000000"/>
              </a:solidFill>
            </a:endParaRPr>
          </a:p>
          <a:p>
            <a:pPr lvl="4" indent="2057400" algn="just">
              <a:defRPr sz="4000">
                <a:solidFill>
                  <a:srgbClr val="FFFFFF"/>
                </a:solidFill>
              </a:defRPr>
            </a:pPr>
            <a:r>
              <a:t>	</a:t>
            </a:r>
            <a:endParaRPr>
              <a:solidFill>
                <a:srgbClr val="000000"/>
              </a:solidFill>
            </a:endParaRPr>
          </a:p>
          <a:p>
            <a:pPr lvl="4" indent="2057400" algn="just">
              <a:defRPr sz="4000">
                <a:solidFill>
                  <a:srgbClr val="FFFFFF"/>
                </a:solidFill>
              </a:defRPr>
            </a:pPr>
            <a:r>
              <a:t>Added Annie Zaino, EarthScope Consortium NOTA - GNSS expert</a:t>
            </a:r>
            <a:endParaRPr>
              <a:solidFill>
                <a:srgbClr val="000000"/>
              </a:solidFill>
            </a:endParaRPr>
          </a:p>
          <a:p>
            <a:pPr lvl="4" indent="2057400" algn="just">
              <a:defRPr>
                <a:solidFill>
                  <a:srgbClr val="000000"/>
                </a:solidFill>
              </a:defRPr>
            </a:pPr>
            <a:endParaRPr sz="4000">
              <a:solidFill>
                <a:srgbClr val="FFFFFF"/>
              </a:solidFill>
            </a:endParaRPr>
          </a:p>
          <a:p>
            <a:pPr lvl="4" indent="2057400" algn="just">
              <a:defRPr sz="4000">
                <a:solidFill>
                  <a:srgbClr val="FFFFFF"/>
                </a:solidFill>
              </a:defRPr>
            </a:pPr>
            <a:r>
              <a:t>Removed Emily Wolin, USGS GSN, - seismic expert (left USGS)</a:t>
            </a:r>
            <a:endParaRPr>
              <a:solidFill>
                <a:srgbClr val="000000"/>
              </a:solidFill>
            </a:endParaRPr>
          </a:p>
          <a:p>
            <a:pPr lvl="4" indent="2057400" algn="just">
              <a:defRPr>
                <a:solidFill>
                  <a:srgbClr val="000000"/>
                </a:solidFill>
              </a:defRPr>
            </a:pPr>
            <a:endParaRPr sz="4000">
              <a:solidFill>
                <a:srgbClr val="FFFFFF"/>
              </a:solidFill>
            </a:endParaRPr>
          </a:p>
          <a:p>
            <a:pPr lvl="4" indent="2057400" algn="just">
              <a:defRPr sz="4000">
                <a:solidFill>
                  <a:srgbClr val="FFFFFF"/>
                </a:solidFill>
              </a:defRPr>
            </a:pPr>
            <a:r>
              <a:t>Removed Rick Benson IRIS</a:t>
            </a:r>
            <a:endParaRPr>
              <a:solidFill>
                <a:srgbClr val="000000"/>
              </a:solidFill>
            </a:endParaRPr>
          </a:p>
          <a:p>
            <a:pPr marL="290510" indent="-68259" algn="just">
              <a:defRPr>
                <a:solidFill>
                  <a:srgbClr val="000000"/>
                </a:solidFill>
              </a:defRPr>
            </a:pPr>
            <a:endParaRPr sz="4000">
              <a:solidFill>
                <a:srgbClr val="FFFFFF"/>
              </a:solidFill>
            </a:endParaRPr>
          </a:p>
          <a:p>
            <a:pPr marL="290510" indent="-68259" algn="just">
              <a:defRPr>
                <a:solidFill>
                  <a:srgbClr val="000000"/>
                </a:solidFill>
              </a:defRPr>
            </a:pPr>
            <a:endParaRPr sz="4000">
              <a:solidFill>
                <a:srgbClr val="FFFFFF"/>
              </a:solidFill>
            </a:endParaRPr>
          </a:p>
        </p:txBody>
      </p:sp>
      <p:sp>
        <p:nvSpPr>
          <p:cNvPr id="203" name="Google Shape;111;p4"/>
          <p:cNvSpPr txBox="1"/>
          <p:nvPr/>
        </p:nvSpPr>
        <p:spPr>
          <a:xfrm>
            <a:off x="1657674" y="10668613"/>
            <a:ext cx="16337702" cy="1799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07950" algn="just">
              <a:defRPr sz="4000">
                <a:solidFill>
                  <a:srgbClr val="FF2600"/>
                </a:solidFill>
              </a:defRPr>
            </a:pPr>
            <a:r>
              <a:t>Recommendation</a:t>
            </a:r>
          </a:p>
          <a:p>
            <a:pPr indent="107950" algn="just">
              <a:defRPr>
                <a:solidFill>
                  <a:srgbClr val="FF2600"/>
                </a:solidFill>
              </a:defRPr>
            </a:pPr>
            <a:endParaRPr sz="4000"/>
          </a:p>
          <a:p>
            <a:pPr lvl="3" indent="1371600" algn="just">
              <a:defRPr sz="4000">
                <a:solidFill>
                  <a:srgbClr val="FF2600"/>
                </a:solidFill>
              </a:defRPr>
            </a:pPr>
            <a:r>
              <a:t>Identify new USGS GSN and ANSS Seismic representatives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Google Shape;116;p5"/>
          <p:cNvSpPr txBox="1"/>
          <p:nvPr/>
        </p:nvSpPr>
        <p:spPr>
          <a:xfrm>
            <a:off x="910928" y="1066744"/>
            <a:ext cx="7754420" cy="928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07950">
              <a:lnSpc>
                <a:spcPct val="93000"/>
              </a:lnSpc>
              <a:defRPr sz="5800">
                <a:solidFill>
                  <a:srgbClr val="FFFFFF"/>
                </a:solidFill>
              </a:defRPr>
            </a:lvl1pPr>
          </a:lstStyle>
          <a:p>
            <a:pPr/>
            <a:r>
              <a:t>Seismic network status</a:t>
            </a:r>
          </a:p>
        </p:txBody>
      </p:sp>
      <p:sp>
        <p:nvSpPr>
          <p:cNvPr id="206" name="Google Shape;117;p5"/>
          <p:cNvSpPr txBox="1"/>
          <p:nvPr/>
        </p:nvSpPr>
        <p:spPr>
          <a:xfrm>
            <a:off x="2741299" y="11745709"/>
            <a:ext cx="18570302" cy="1799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07950" algn="just">
              <a:defRPr sz="4000">
                <a:solidFill>
                  <a:srgbClr val="FFFFFF"/>
                </a:solidFill>
              </a:defRPr>
            </a:pPr>
            <a:r>
              <a:t>PTWC monthly maps of seismic station data availability. </a:t>
            </a:r>
            <a:endParaRPr>
              <a:solidFill>
                <a:srgbClr val="000000"/>
              </a:solidFill>
            </a:endParaRPr>
          </a:p>
          <a:p>
            <a:pPr marL="290510" indent="-68259" algn="just">
              <a:defRPr>
                <a:solidFill>
                  <a:srgbClr val="000000"/>
                </a:solidFill>
              </a:defRPr>
            </a:pPr>
            <a:endParaRPr sz="4000">
              <a:solidFill>
                <a:srgbClr val="FFFFFF"/>
              </a:solidFill>
            </a:endParaRPr>
          </a:p>
          <a:p>
            <a:pPr lvl="3" indent="1371600" algn="just">
              <a:defRPr sz="4000">
                <a:solidFill>
                  <a:srgbClr val="FFFFFF"/>
                </a:solidFill>
              </a:defRPr>
            </a:pPr>
            <a:r>
              <a:t>used for WG1 monthly email communications with network operators.</a:t>
            </a:r>
          </a:p>
        </p:txBody>
      </p:sp>
      <p:pic>
        <p:nvPicPr>
          <p:cNvPr id="207" name="Google Shape;118;p5" descr="Google Shape;118;p5"/>
          <p:cNvPicPr>
            <a:picLocks noChangeAspect="1"/>
          </p:cNvPicPr>
          <p:nvPr/>
        </p:nvPicPr>
        <p:blipFill>
          <a:blip r:embed="rId2">
            <a:extLst/>
          </a:blip>
          <a:stretch>
            <a:fillRect/>
          </a:stretch>
        </p:blipFill>
        <p:spPr>
          <a:xfrm>
            <a:off x="1527361" y="2366730"/>
            <a:ext cx="19338620" cy="8982539"/>
          </a:xfrm>
          <a:prstGeom prst="rect">
            <a:avLst/>
          </a:prstGeom>
          <a:ln w="12700">
            <a:miter lim="400000"/>
          </a:ln>
        </p:spPr>
      </p:pic>
      <p:sp>
        <p:nvSpPr>
          <p:cNvPr id="208" name="Google Shape;119;p5"/>
          <p:cNvSpPr txBox="1"/>
          <p:nvPr/>
        </p:nvSpPr>
        <p:spPr>
          <a:xfrm>
            <a:off x="13528688" y="2597436"/>
            <a:ext cx="3737865" cy="6969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000">
                <a:solidFill>
                  <a:srgbClr val="FFFFFF"/>
                </a:solidFill>
                <a:latin typeface="Helvetica Neue"/>
                <a:ea typeface="Helvetica Neue"/>
                <a:cs typeface="Helvetica Neue"/>
                <a:sym typeface="Helvetica Neue"/>
              </a:defRPr>
            </a:lvl1pPr>
          </a:lstStyle>
          <a:p>
            <a:pPr/>
            <a:r>
              <a:t>December 2022</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Google Shape;124;p6"/>
          <p:cNvSpPr txBox="1"/>
          <p:nvPr/>
        </p:nvSpPr>
        <p:spPr>
          <a:xfrm>
            <a:off x="910928" y="482545"/>
            <a:ext cx="7754420" cy="9284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07950">
              <a:lnSpc>
                <a:spcPct val="93000"/>
              </a:lnSpc>
              <a:defRPr sz="5800">
                <a:solidFill>
                  <a:srgbClr val="FFFFFF"/>
                </a:solidFill>
              </a:defRPr>
            </a:lvl1pPr>
          </a:lstStyle>
          <a:p>
            <a:pPr/>
            <a:r>
              <a:t>Seismic network status</a:t>
            </a:r>
          </a:p>
        </p:txBody>
      </p:sp>
      <p:pic>
        <p:nvPicPr>
          <p:cNvPr id="211" name="Google Shape;125;p6" descr="Google Shape;125;p6"/>
          <p:cNvPicPr>
            <a:picLocks noChangeAspect="1"/>
          </p:cNvPicPr>
          <p:nvPr/>
        </p:nvPicPr>
        <p:blipFill>
          <a:blip r:embed="rId2">
            <a:extLst/>
          </a:blip>
          <a:stretch>
            <a:fillRect/>
          </a:stretch>
        </p:blipFill>
        <p:spPr>
          <a:xfrm>
            <a:off x="11307547" y="7724523"/>
            <a:ext cx="12771941" cy="5932402"/>
          </a:xfrm>
          <a:prstGeom prst="rect">
            <a:avLst/>
          </a:prstGeom>
          <a:ln w="12700">
            <a:miter lim="400000"/>
          </a:ln>
        </p:spPr>
      </p:pic>
      <p:grpSp>
        <p:nvGrpSpPr>
          <p:cNvPr id="214" name="Google Shape;126;p6"/>
          <p:cNvGrpSpPr/>
          <p:nvPr/>
        </p:nvGrpSpPr>
        <p:grpSpPr>
          <a:xfrm>
            <a:off x="103776" y="1427931"/>
            <a:ext cx="12592151" cy="6694064"/>
            <a:chOff x="0" y="0"/>
            <a:chExt cx="12592149" cy="6694062"/>
          </a:xfrm>
        </p:grpSpPr>
        <p:pic>
          <p:nvPicPr>
            <p:cNvPr id="212" name="Google Shape;127;p6" descr="Google Shape;127;p6"/>
            <p:cNvPicPr>
              <a:picLocks noChangeAspect="1"/>
            </p:cNvPicPr>
            <p:nvPr/>
          </p:nvPicPr>
          <p:blipFill>
            <a:blip r:embed="rId3">
              <a:extLst/>
            </a:blip>
            <a:srcRect l="2102" t="0" r="2100" b="0"/>
            <a:stretch>
              <a:fillRect/>
            </a:stretch>
          </p:blipFill>
          <p:spPr>
            <a:xfrm>
              <a:off x="0" y="-1"/>
              <a:ext cx="12592150" cy="6105699"/>
            </a:xfrm>
            <a:prstGeom prst="rect">
              <a:avLst/>
            </a:prstGeom>
            <a:ln w="12700" cap="flat">
              <a:noFill/>
              <a:miter lim="400000"/>
            </a:ln>
            <a:effectLst/>
          </p:spPr>
        </p:pic>
        <p:sp>
          <p:nvSpPr>
            <p:cNvPr id="213" name="Google Shape;128;p6"/>
            <p:cNvSpPr txBox="1"/>
            <p:nvPr/>
          </p:nvSpPr>
          <p:spPr>
            <a:xfrm>
              <a:off x="0" y="6181896"/>
              <a:ext cx="12592150" cy="5121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marL="350836" indent="-242885" algn="ctr">
                <a:buClr>
                  <a:srgbClr val="5E5E5E"/>
                </a:buClr>
                <a:buSzPts val="2400"/>
                <a:buFont typeface="Helvetica Neue"/>
                <a:buChar char="●"/>
                <a:defRPr sz="2400">
                  <a:latin typeface="Helvetica Neue"/>
                  <a:ea typeface="Helvetica Neue"/>
                  <a:cs typeface="Helvetica Neue"/>
                  <a:sym typeface="Helvetica Neue"/>
                </a:defRPr>
              </a:lvl1pPr>
            </a:lstStyle>
            <a:p>
              <a:pPr/>
              <a:r>
                <a:t>Caption</a:t>
              </a:r>
            </a:p>
          </p:txBody>
        </p:sp>
      </p:grpSp>
      <p:sp>
        <p:nvSpPr>
          <p:cNvPr id="215" name="Google Shape;129;p6"/>
          <p:cNvSpPr txBox="1"/>
          <p:nvPr/>
        </p:nvSpPr>
        <p:spPr>
          <a:xfrm>
            <a:off x="778746" y="6509511"/>
            <a:ext cx="2354583" cy="6969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000">
                <a:solidFill>
                  <a:srgbClr val="FFFFFF"/>
                </a:solidFill>
                <a:latin typeface="Helvetica Neue"/>
                <a:ea typeface="Helvetica Neue"/>
                <a:cs typeface="Helvetica Neue"/>
                <a:sym typeface="Helvetica Neue"/>
              </a:defRPr>
            </a:lvl1pPr>
          </a:lstStyle>
          <a:p>
            <a:pPr/>
            <a:r>
              <a:t>May 2022</a:t>
            </a:r>
          </a:p>
        </p:txBody>
      </p:sp>
      <p:sp>
        <p:nvSpPr>
          <p:cNvPr id="216" name="Google Shape;130;p6"/>
          <p:cNvSpPr txBox="1"/>
          <p:nvPr/>
        </p:nvSpPr>
        <p:spPr>
          <a:xfrm>
            <a:off x="12425095" y="12472576"/>
            <a:ext cx="3737865" cy="6969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000">
                <a:solidFill>
                  <a:srgbClr val="FFFFFF"/>
                </a:solidFill>
                <a:latin typeface="Helvetica Neue"/>
                <a:ea typeface="Helvetica Neue"/>
                <a:cs typeface="Helvetica Neue"/>
                <a:sym typeface="Helvetica Neue"/>
              </a:defRPr>
            </a:lvl1pPr>
          </a:lstStyle>
          <a:p>
            <a:pPr/>
            <a:r>
              <a:t>December 2022</a:t>
            </a:r>
          </a:p>
        </p:txBody>
      </p:sp>
      <p:sp>
        <p:nvSpPr>
          <p:cNvPr id="217" name="Google Shape;131;p6"/>
          <p:cNvSpPr txBox="1"/>
          <p:nvPr/>
        </p:nvSpPr>
        <p:spPr>
          <a:xfrm>
            <a:off x="12872400" y="3087553"/>
            <a:ext cx="10687202" cy="275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07950" algn="just">
              <a:defRPr sz="3600">
                <a:solidFill>
                  <a:srgbClr val="FFFFFF"/>
                </a:solidFill>
              </a:defRPr>
            </a:pPr>
            <a:r>
              <a:t>New real-time seismic stations in the region</a:t>
            </a:r>
            <a:endParaRPr>
              <a:solidFill>
                <a:srgbClr val="000000"/>
              </a:solidFill>
            </a:endParaRPr>
          </a:p>
          <a:p>
            <a:pPr lvl="3" indent="1371600" algn="just">
              <a:defRPr>
                <a:solidFill>
                  <a:srgbClr val="000000"/>
                </a:solidFill>
              </a:defRPr>
            </a:pPr>
            <a:endParaRPr sz="3600">
              <a:solidFill>
                <a:srgbClr val="FFFFFF"/>
              </a:solidFill>
            </a:endParaRPr>
          </a:p>
          <a:p>
            <a:pPr lvl="3" indent="1371600" algn="just">
              <a:defRPr sz="3600">
                <a:solidFill>
                  <a:srgbClr val="FFFFFF"/>
                </a:solidFill>
              </a:defRPr>
            </a:pPr>
            <a:r>
              <a:t>PRSN/ANSS, CW Colombia, USVI</a:t>
            </a:r>
            <a:endParaRPr>
              <a:solidFill>
                <a:srgbClr val="000000"/>
              </a:solidFill>
            </a:endParaRPr>
          </a:p>
          <a:p>
            <a:pPr marL="301940" indent="-91119" algn="just">
              <a:defRPr>
                <a:solidFill>
                  <a:srgbClr val="000000"/>
                </a:solidFill>
              </a:defRPr>
            </a:pPr>
            <a:endParaRPr sz="3600">
              <a:solidFill>
                <a:srgbClr val="FFFFFF"/>
              </a:solidFill>
            </a:endParaRPr>
          </a:p>
        </p:txBody>
      </p:sp>
      <p:sp>
        <p:nvSpPr>
          <p:cNvPr id="218" name="Google Shape;132;p6"/>
          <p:cNvSpPr txBox="1"/>
          <p:nvPr/>
        </p:nvSpPr>
        <p:spPr>
          <a:xfrm>
            <a:off x="10084" y="7662369"/>
            <a:ext cx="11427602" cy="5879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07950" algn="just">
              <a:defRPr sz="3300">
                <a:solidFill>
                  <a:srgbClr val="FFFFFF"/>
                </a:solidFill>
              </a:defRPr>
            </a:pPr>
            <a:r>
              <a:t>Major seismic station outages have continued in 2022</a:t>
            </a:r>
            <a:endParaRPr>
              <a:solidFill>
                <a:srgbClr val="000000"/>
              </a:solidFill>
            </a:endParaRPr>
          </a:p>
          <a:p>
            <a:pPr lvl="3" indent="1371600" algn="just">
              <a:defRPr>
                <a:solidFill>
                  <a:srgbClr val="000000"/>
                </a:solidFill>
              </a:defRPr>
            </a:pPr>
            <a:endParaRPr sz="3300">
              <a:solidFill>
                <a:srgbClr val="FFFFFF"/>
              </a:solidFill>
            </a:endParaRPr>
          </a:p>
          <a:p>
            <a:pPr lvl="3" indent="1371600" algn="just">
              <a:defRPr sz="3300">
                <a:solidFill>
                  <a:srgbClr val="FFFFFF"/>
                </a:solidFill>
              </a:defRPr>
            </a:pPr>
            <a:r>
              <a:t>Many</a:t>
            </a:r>
            <a:r>
              <a:rPr>
                <a:solidFill>
                  <a:srgbClr val="EB220C"/>
                </a:solidFill>
              </a:rPr>
              <a:t> </a:t>
            </a:r>
            <a:r>
              <a:t>stations with status down is 2022</a:t>
            </a:r>
            <a:endParaRPr>
              <a:solidFill>
                <a:srgbClr val="000000"/>
              </a:solidFill>
            </a:endParaRPr>
          </a:p>
          <a:p>
            <a:pPr lvl="4" indent="3200400" algn="just">
              <a:defRPr sz="3300">
                <a:solidFill>
                  <a:srgbClr val="FFFFFF"/>
                </a:solidFill>
              </a:defRPr>
            </a:pPr>
            <a:r>
              <a:t>PRSN</a:t>
            </a:r>
          </a:p>
          <a:p>
            <a:pPr lvl="4" indent="3200400" algn="just">
              <a:defRPr sz="3300">
                <a:solidFill>
                  <a:srgbClr val="FFFFFF"/>
                </a:solidFill>
              </a:defRPr>
            </a:pPr>
            <a:r>
              <a:t>	location code issues resolved</a:t>
            </a:r>
          </a:p>
          <a:p>
            <a:pPr lvl="4" indent="3200400" algn="just">
              <a:defRPr sz="3300">
                <a:solidFill>
                  <a:srgbClr val="FFFFFF"/>
                </a:solidFill>
              </a:defRPr>
            </a:pPr>
            <a:r>
              <a:t>CU.GTBY back online</a:t>
            </a:r>
          </a:p>
          <a:p>
            <a:pPr lvl="4" indent="3200400" algn="just">
              <a:defRPr sz="3300">
                <a:solidFill>
                  <a:srgbClr val="FFFFFF"/>
                </a:solidFill>
              </a:defRPr>
            </a:pPr>
            <a:r>
              <a:t>AY.CAPH,AY.HINH,CM.CAP2</a:t>
            </a:r>
          </a:p>
          <a:p>
            <a:pPr lvl="4" indent="3657600" algn="just">
              <a:defRPr sz="3300">
                <a:solidFill>
                  <a:srgbClr val="FFFFFF"/>
                </a:solidFill>
              </a:defRPr>
            </a:pPr>
            <a:r>
              <a:t>connectivity issues resolved</a:t>
            </a:r>
          </a:p>
          <a:p>
            <a:pPr lvl="3" indent="1371600" algn="just">
              <a:defRPr sz="3300">
                <a:solidFill>
                  <a:srgbClr val="FFFFFF"/>
                </a:solidFill>
              </a:defRPr>
            </a:pPr>
            <a:r>
              <a:t>Significant outages of data from </a:t>
            </a:r>
          </a:p>
          <a:p>
            <a:pPr lvl="5" indent="1371600" algn="just">
              <a:defRPr sz="3300">
                <a:solidFill>
                  <a:srgbClr val="FFFFFF"/>
                </a:solidFill>
              </a:defRPr>
            </a:pPr>
            <a:r>
              <a:t>     Honduras, Nicaragua, Costa Rica, Panama</a:t>
            </a:r>
            <a:endParaRPr>
              <a:solidFill>
                <a:srgbClr val="000000"/>
              </a:solidFill>
            </a:endParaRPr>
          </a:p>
          <a:p>
            <a:pPr lvl="4" indent="3200400" algn="just">
              <a:defRPr>
                <a:solidFill>
                  <a:srgbClr val="000000"/>
                </a:solidFill>
              </a:defRPr>
            </a:pPr>
            <a:endParaRPr sz="3300">
              <a:solidFill>
                <a:srgbClr val="FFFFFF"/>
              </a:solidFill>
            </a:endParaRPr>
          </a:p>
          <a:p>
            <a:pPr lvl="3" indent="1371600" algn="just">
              <a:defRPr sz="3300">
                <a:solidFill>
                  <a:srgbClr val="FFFFFF"/>
                </a:solidFill>
              </a:defRPr>
            </a:pPr>
            <a:r>
              <a:t>Continued gaps in Haiti, Venezuela, Trinidad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Google Shape;137;p7"/>
          <p:cNvSpPr txBox="1"/>
          <p:nvPr/>
        </p:nvSpPr>
        <p:spPr>
          <a:xfrm>
            <a:off x="662695" y="885623"/>
            <a:ext cx="18372482" cy="928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07950">
              <a:lnSpc>
                <a:spcPct val="93000"/>
              </a:lnSpc>
              <a:defRPr sz="5800">
                <a:solidFill>
                  <a:srgbClr val="FFFFFF"/>
                </a:solidFill>
              </a:defRPr>
            </a:lvl1pPr>
          </a:lstStyle>
          <a:p>
            <a:pPr/>
            <a:r>
              <a:t>Progress on 2021-2022 Seismic Recommendations</a:t>
            </a:r>
          </a:p>
        </p:txBody>
      </p:sp>
      <p:sp>
        <p:nvSpPr>
          <p:cNvPr id="221" name="Google Shape;138;p7"/>
          <p:cNvSpPr txBox="1"/>
          <p:nvPr/>
        </p:nvSpPr>
        <p:spPr>
          <a:xfrm>
            <a:off x="1111674" y="2243909"/>
            <a:ext cx="22512602" cy="10168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a:solidFill>
                  <a:srgbClr val="000000"/>
                </a:solidFill>
              </a:defRPr>
            </a:pPr>
            <a:endParaRPr b="1" sz="4000"/>
          </a:p>
          <a:p>
            <a:pPr algn="just">
              <a:defRPr sz="4000">
                <a:solidFill>
                  <a:srgbClr val="FFFFFF"/>
                </a:solidFill>
              </a:defRPr>
            </a:pPr>
            <a:r>
              <a:t>Explore the availability of new seismic stations at IRIS/EarthScope DS</a:t>
            </a:r>
          </a:p>
          <a:p>
            <a:pPr algn="just">
              <a:defRPr sz="4000">
                <a:solidFill>
                  <a:srgbClr val="000000"/>
                </a:solidFill>
              </a:defRPr>
            </a:pPr>
            <a:r>
              <a:t>		</a:t>
            </a:r>
            <a:r>
              <a:rPr>
                <a:solidFill>
                  <a:srgbClr val="FF2600"/>
                </a:solidFill>
              </a:rPr>
              <a:t>O</a:t>
            </a:r>
            <a:r>
              <a:rPr>
                <a:solidFill>
                  <a:srgbClr val="EB220C"/>
                </a:solidFill>
              </a:rPr>
              <a:t>ngoing effort. Short list of regional stations in progress</a:t>
            </a:r>
            <a:endParaRPr>
              <a:solidFill>
                <a:srgbClr val="EB220C"/>
              </a:solidFill>
            </a:endParaRPr>
          </a:p>
          <a:p>
            <a:pPr algn="just">
              <a:defRPr>
                <a:solidFill>
                  <a:srgbClr val="000000"/>
                </a:solidFill>
              </a:defRPr>
            </a:pPr>
            <a:endParaRPr sz="4000"/>
          </a:p>
          <a:p>
            <a:pPr algn="just">
              <a:defRPr sz="4000">
                <a:solidFill>
                  <a:srgbClr val="FFFFFF"/>
                </a:solidFill>
              </a:defRPr>
            </a:pPr>
            <a:r>
              <a:t>Explore availability of Raspberry Shakes at IRIS/EarthScope</a:t>
            </a:r>
            <a:endParaRPr>
              <a:solidFill>
                <a:srgbClr val="000000"/>
              </a:solidFill>
            </a:endParaRPr>
          </a:p>
          <a:p>
            <a:pPr lvl="3" indent="1371600" algn="just">
              <a:defRPr sz="4000">
                <a:solidFill>
                  <a:srgbClr val="EB220C"/>
                </a:solidFill>
              </a:defRPr>
            </a:pPr>
            <a:r>
              <a:rPr>
                <a:solidFill>
                  <a:srgbClr val="FF2600"/>
                </a:solidFill>
              </a:rPr>
              <a:t>E</a:t>
            </a:r>
            <a:r>
              <a:t>xplore possibility at PTWC and NTWC</a:t>
            </a:r>
          </a:p>
          <a:p>
            <a:pPr lvl="3" indent="1371600" algn="just">
              <a:defRPr sz="4000">
                <a:solidFill>
                  <a:srgbClr val="EB220C"/>
                </a:solidFill>
              </a:defRPr>
            </a:pPr>
            <a:r>
              <a:t>     Informal quote ($1/channel/month)</a:t>
            </a:r>
          </a:p>
          <a:p>
            <a:pPr lvl="8" indent="1371600" algn="just">
              <a:defRPr sz="4000">
                <a:solidFill>
                  <a:srgbClr val="EB220C"/>
                </a:solidFill>
              </a:defRPr>
            </a:pPr>
            <a:r>
              <a:t>     Not supported by some regional operators</a:t>
            </a:r>
          </a:p>
          <a:p>
            <a:pPr lvl="3" indent="1371600" algn="just">
              <a:defRPr sz="4000">
                <a:solidFill>
                  <a:srgbClr val="EB220C"/>
                </a:solidFill>
              </a:defRPr>
            </a:pPr>
            <a:endParaRPr sz="2400">
              <a:solidFill>
                <a:srgbClr val="B41600"/>
              </a:solidFill>
              <a:latin typeface="Helvetica Neue"/>
              <a:ea typeface="Helvetica Neue"/>
              <a:cs typeface="Helvetica Neue"/>
              <a:sym typeface="Helvetica Neue"/>
            </a:endParaRPr>
          </a:p>
          <a:p>
            <a:pPr algn="just">
              <a:defRPr>
                <a:solidFill>
                  <a:srgbClr val="000000"/>
                </a:solidFill>
              </a:defRPr>
            </a:pPr>
            <a:endParaRPr sz="4000"/>
          </a:p>
          <a:p>
            <a:pPr algn="just">
              <a:defRPr sz="4000">
                <a:solidFill>
                  <a:srgbClr val="FFFFFF"/>
                </a:solidFill>
              </a:defRPr>
            </a:pPr>
            <a:r>
              <a:t>Explore the use of sea-floor cable instrumentation</a:t>
            </a:r>
          </a:p>
          <a:p>
            <a:pPr lvl="2" indent="1828800" algn="just">
              <a:defRPr sz="4000">
                <a:solidFill>
                  <a:srgbClr val="EB220C"/>
                </a:solidFill>
              </a:defRPr>
            </a:pPr>
            <a:r>
              <a:rPr>
                <a:solidFill>
                  <a:srgbClr val="FF2600"/>
                </a:solidFill>
              </a:rPr>
              <a:t>SME</a:t>
            </a:r>
            <a:r>
              <a:rPr>
                <a:solidFill>
                  <a:srgbClr val="000000"/>
                </a:solidFill>
              </a:rPr>
              <a:t> </a:t>
            </a:r>
            <a:r>
              <a:rPr>
                <a:solidFill>
                  <a:srgbClr val="FF2600"/>
                </a:solidFill>
              </a:rPr>
              <a:t>Dr. </a:t>
            </a:r>
            <a:r>
              <a:t>Matt Fouch invited to discuss SMART repeater technology</a:t>
            </a:r>
          </a:p>
          <a:p>
            <a:pPr lvl="1" indent="457200" algn="just">
              <a:defRPr>
                <a:solidFill>
                  <a:srgbClr val="000000"/>
                </a:solidFill>
              </a:defRPr>
            </a:pPr>
            <a:endParaRPr sz="4000">
              <a:solidFill>
                <a:srgbClr val="EB220C"/>
              </a:solidFill>
            </a:endParaRPr>
          </a:p>
          <a:p>
            <a:pPr algn="just">
              <a:defRPr sz="4000">
                <a:solidFill>
                  <a:srgbClr val="FFFFFF"/>
                </a:solidFill>
              </a:defRPr>
            </a:pPr>
            <a:r>
              <a:t>WG1 conduct a survey to determine consistency of station list and meta-data across </a:t>
            </a:r>
          </a:p>
          <a:p>
            <a:pPr algn="just">
              <a:defRPr sz="4000">
                <a:solidFill>
                  <a:srgbClr val="FFFFFF"/>
                </a:solidFill>
              </a:defRPr>
            </a:pPr>
            <a:r>
              <a:t>TWCs, PRSN, Earthscope DS and USGS NEIC</a:t>
            </a:r>
          </a:p>
          <a:p>
            <a:pPr lvl="1" algn="just">
              <a:defRPr sz="4000">
                <a:solidFill>
                  <a:srgbClr val="000000"/>
                </a:solidFill>
              </a:defRPr>
            </a:pPr>
            <a:r>
              <a:t>		</a:t>
            </a:r>
            <a:r>
              <a:rPr>
                <a:solidFill>
                  <a:srgbClr val="FF0000"/>
                </a:solidFill>
              </a:rPr>
              <a:t>ongoing effort to identify inconsistencies between Earthscope, PRSN and PTWC</a:t>
            </a:r>
            <a:endParaRPr>
              <a:solidFill>
                <a:srgbClr val="FF0000"/>
              </a:solidFill>
            </a:endParaRPr>
          </a:p>
          <a:p>
            <a:pPr lvl="1" algn="just">
              <a:defRPr sz="4000">
                <a:solidFill>
                  <a:srgbClr val="000000"/>
                </a:solidFill>
              </a:defRPr>
            </a:pPr>
            <a:r>
              <a:rPr>
                <a:solidFill>
                  <a:srgbClr val="FF0000"/>
                </a:solidFill>
              </a:rPr>
              <a:t>             Intend to include USGS NEIC as available</a:t>
            </a:r>
            <a:endParaRPr>
              <a:solidFill>
                <a:srgbClr val="FF0000"/>
              </a:solidFill>
            </a:endParaR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Noting the significant outages of seismic networks in the Caribbean, WG1 recommends a study to quantify the impact of tsunami detection parameters and messaging  performance;…"/>
          <p:cNvSpPr txBox="1"/>
          <p:nvPr/>
        </p:nvSpPr>
        <p:spPr>
          <a:xfrm>
            <a:off x="1365846" y="2215688"/>
            <a:ext cx="20248406" cy="10617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sz="3200">
                <a:solidFill>
                  <a:srgbClr val="FFFFFF"/>
                </a:solidFill>
                <a:latin typeface="+mj-lt"/>
                <a:ea typeface="+mj-ea"/>
                <a:cs typeface="+mj-cs"/>
                <a:sym typeface="Helvetica"/>
              </a:defRPr>
            </a:pPr>
            <a:r>
              <a:rPr b="1"/>
              <a:t>Noting</a:t>
            </a:r>
            <a:r>
              <a:t> the significant outages of seismic networks in the Caribbean, WG1 </a:t>
            </a:r>
            <a:r>
              <a:rPr b="1"/>
              <a:t>recommends</a:t>
            </a:r>
            <a:r>
              <a:t> a study to quantify the impact of tsunami detection parameters and messaging  performance;</a:t>
            </a:r>
          </a:p>
          <a:p>
            <a:pPr defTabSz="457200">
              <a:defRPr sz="3200">
                <a:solidFill>
                  <a:srgbClr val="FFFFFF"/>
                </a:solidFill>
                <a:latin typeface="+mj-lt"/>
                <a:ea typeface="+mj-ea"/>
                <a:cs typeface="+mj-cs"/>
                <a:sym typeface="Helvetica"/>
              </a:defRPr>
            </a:pPr>
          </a:p>
          <a:p>
            <a:pPr defTabSz="457200">
              <a:defRPr sz="3200">
                <a:solidFill>
                  <a:srgbClr val="FF2600"/>
                </a:solidFill>
                <a:latin typeface="+mj-lt"/>
                <a:ea typeface="+mj-ea"/>
                <a:cs typeface="+mj-cs"/>
                <a:sym typeface="Helvetica"/>
              </a:defRPr>
            </a:pPr>
            <a:r>
              <a:rPr b="1"/>
              <a:t>Noting</a:t>
            </a:r>
            <a:r>
              <a:t> that while the PTWC reports significant seismic station outages throughout the Caribbean, WG1 </a:t>
            </a:r>
            <a:r>
              <a:rPr b="1"/>
              <a:t>recommends</a:t>
            </a:r>
            <a:r>
              <a:t> that the ITIC-CAR conduct a survey, with WG1, of alternate real-time stations available in the region. Sources to search include the Earthscope DS, Panama Canal authority, Raspberry shake server and other regional network with realtime data that is currently not streaming to the PTWC;</a:t>
            </a:r>
          </a:p>
          <a:p>
            <a:pPr defTabSz="457200">
              <a:defRPr sz="3200">
                <a:solidFill>
                  <a:srgbClr val="FFFFFF"/>
                </a:solidFill>
                <a:latin typeface="+mj-lt"/>
                <a:ea typeface="+mj-ea"/>
                <a:cs typeface="+mj-cs"/>
                <a:sym typeface="Helvetica"/>
              </a:defRPr>
            </a:pPr>
          </a:p>
          <a:p>
            <a:pPr defTabSz="457200">
              <a:defRPr sz="3200">
                <a:solidFill>
                  <a:srgbClr val="FF2600"/>
                </a:solidFill>
                <a:latin typeface="+mj-lt"/>
                <a:ea typeface="+mj-ea"/>
                <a:cs typeface="+mj-cs"/>
                <a:sym typeface="Helvetica"/>
              </a:defRPr>
            </a:pPr>
            <a:r>
              <a:rPr b="1"/>
              <a:t>Noting </a:t>
            </a:r>
            <a:r>
              <a:t>the difficulty maintaining realtime data connections to the PTWC, </a:t>
            </a:r>
            <a:r>
              <a:rPr b="1"/>
              <a:t>recommends</a:t>
            </a:r>
            <a:r>
              <a:t> that, with permission from regional seismic network operators, CATAC act as a regional realtime seismic data aggregator/hub for central America and Earthscope DS act as a backup in order to assure the reliability;</a:t>
            </a:r>
          </a:p>
          <a:p>
            <a:pPr defTabSz="457200">
              <a:defRPr sz="3200">
                <a:solidFill>
                  <a:srgbClr val="FFFFFF"/>
                </a:solidFill>
                <a:latin typeface="+mj-lt"/>
                <a:ea typeface="+mj-ea"/>
                <a:cs typeface="+mj-cs"/>
                <a:sym typeface="Helvetica"/>
              </a:defRPr>
            </a:pPr>
          </a:p>
          <a:p>
            <a:pPr defTabSz="457200">
              <a:defRPr sz="3200">
                <a:solidFill>
                  <a:srgbClr val="FF2600"/>
                </a:solidFill>
                <a:latin typeface="+mj-lt"/>
                <a:ea typeface="+mj-ea"/>
                <a:cs typeface="+mj-cs"/>
                <a:sym typeface="Helvetica"/>
              </a:defRPr>
            </a:pPr>
            <a:r>
              <a:rPr b="1"/>
              <a:t>Noting</a:t>
            </a:r>
            <a:r>
              <a:t> that tsunami warning time is strongly dependent seismic station distribution, WG21 </a:t>
            </a:r>
            <a:r>
              <a:rPr b="1"/>
              <a:t>recommends</a:t>
            </a:r>
            <a:r>
              <a:t> exploring the possibility of densifying seismic network instrumentation with new sea-floor cable technologies (SMART);</a:t>
            </a:r>
          </a:p>
          <a:p>
            <a:pPr defTabSz="457200">
              <a:defRPr sz="3200">
                <a:solidFill>
                  <a:srgbClr val="FFFFFF"/>
                </a:solidFill>
                <a:latin typeface="+mj-lt"/>
                <a:ea typeface="+mj-ea"/>
                <a:cs typeface="+mj-cs"/>
                <a:sym typeface="Helvetica"/>
              </a:defRPr>
            </a:pPr>
          </a:p>
          <a:p>
            <a:pPr defTabSz="457200">
              <a:defRPr sz="3200">
                <a:solidFill>
                  <a:srgbClr val="FFFFFF"/>
                </a:solidFill>
                <a:latin typeface="+mj-lt"/>
                <a:ea typeface="+mj-ea"/>
                <a:cs typeface="+mj-cs"/>
                <a:sym typeface="Helvetica"/>
              </a:defRPr>
            </a:pPr>
            <a:r>
              <a:rPr b="1"/>
              <a:t>Noting</a:t>
            </a:r>
            <a:r>
              <a:t> the seismic station outages in the region, WG1 </a:t>
            </a:r>
            <a:r>
              <a:rPr b="1"/>
              <a:t>recommends</a:t>
            </a:r>
            <a:r>
              <a:t> a complete review and update of seismic meta-data and IP addresses at PTWC and NTWC for problem stations;</a:t>
            </a:r>
          </a:p>
          <a:p>
            <a:pPr defTabSz="457200">
              <a:defRPr sz="3200">
                <a:solidFill>
                  <a:srgbClr val="FFFFFF"/>
                </a:solidFill>
                <a:latin typeface="+mj-lt"/>
                <a:ea typeface="+mj-ea"/>
                <a:cs typeface="+mj-cs"/>
                <a:sym typeface="Helvetica"/>
              </a:defRPr>
            </a:pPr>
          </a:p>
          <a:p>
            <a:pPr defTabSz="457200">
              <a:defRPr sz="3200">
                <a:solidFill>
                  <a:srgbClr val="FFFFFF"/>
                </a:solidFill>
                <a:latin typeface="+mj-lt"/>
                <a:ea typeface="+mj-ea"/>
                <a:cs typeface="+mj-cs"/>
                <a:sym typeface="Helvetica"/>
              </a:defRPr>
            </a:pPr>
            <a:r>
              <a:rPr b="1"/>
              <a:t>Encourages</a:t>
            </a:r>
            <a:r>
              <a:t> member state Canada to support capacity building by installing and repairing seismic instrumentation in Haiti with new federal funding opportunities;</a:t>
            </a:r>
          </a:p>
        </p:txBody>
      </p:sp>
      <p:sp>
        <p:nvSpPr>
          <p:cNvPr id="224" name="Google Shape;185;p13"/>
          <p:cNvSpPr txBox="1"/>
          <p:nvPr/>
        </p:nvSpPr>
        <p:spPr>
          <a:xfrm>
            <a:off x="462164" y="207502"/>
            <a:ext cx="22991968" cy="8720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5800">
                <a:solidFill>
                  <a:srgbClr val="FFFFFF"/>
                </a:solidFill>
              </a:defRPr>
            </a:pPr>
            <a:r>
              <a:t>Summary of new Recommendations </a:t>
            </a:r>
          </a:p>
          <a:p>
            <a:pPr algn="just">
              <a:defRPr sz="5000">
                <a:solidFill>
                  <a:srgbClr val="000000"/>
                </a:solidFill>
              </a:defRPr>
            </a:pPr>
            <a:r>
              <a:rPr>
                <a:solidFill>
                  <a:srgbClr val="FFFFFF"/>
                </a:solidFill>
              </a:rPr>
              <a:t>Seismic</a:t>
            </a:r>
            <a:endParaRPr>
              <a:solidFill>
                <a:srgbClr val="FFFFFF"/>
              </a:solidFill>
            </a:endParaRPr>
          </a:p>
          <a:p>
            <a:pPr algn="just" defTabSz="457200">
              <a:defRPr sz="1200">
                <a:ln w="12725" cap="flat">
                  <a:solidFill>
                    <a:srgbClr val="000000"/>
                  </a:solidFill>
                  <a:prstDash val="solid"/>
                  <a:miter lim="400000"/>
                </a:ln>
                <a:solidFill>
                  <a:srgbClr val="000000"/>
                </a:solidFill>
                <a:latin typeface="Times New Roman"/>
                <a:ea typeface="Times New Roman"/>
                <a:cs typeface="Times New Roman"/>
                <a:sym typeface="Times New Roman"/>
              </a:defRPr>
            </a:pPr>
          </a:p>
          <a:p>
            <a:pPr algn="just" defTabSz="457200">
              <a:defRPr sz="1200">
                <a:ln w="12725" cap="flat">
                  <a:solidFill>
                    <a:srgbClr val="000000"/>
                  </a:solidFill>
                  <a:prstDash val="solid"/>
                  <a:miter lim="400000"/>
                </a:ln>
                <a:solidFill>
                  <a:srgbClr val="000000"/>
                </a:solidFill>
                <a:latin typeface="Times New Roman"/>
                <a:ea typeface="Times New Roman"/>
                <a:cs typeface="Times New Roman"/>
                <a:sym typeface="Times New Roman"/>
              </a:defRPr>
            </a:pPr>
            <a:endParaRPr>
              <a:solidFill>
                <a:srgbClr val="FFFFFF"/>
              </a:solidFill>
            </a:endParaRPr>
          </a:p>
          <a:p>
            <a:pPr defTabSz="457200">
              <a:defRPr sz="3100">
                <a:solidFill>
                  <a:srgbClr val="000000"/>
                </a:solidFill>
                <a:latin typeface="Times Roman"/>
                <a:ea typeface="Times Roman"/>
                <a:cs typeface="Times Roman"/>
                <a:sym typeface="Times Roman"/>
              </a:defRPr>
            </a:pPr>
          </a:p>
          <a:p>
            <a:pPr algn="just" defTabSz="457200">
              <a:defRPr b="1" sz="1200">
                <a:solidFill>
                  <a:srgbClr val="000000"/>
                </a:solidFill>
                <a:uFill>
                  <a:solidFill>
                    <a:srgbClr val="000000"/>
                  </a:solidFill>
                </a:uFill>
                <a:latin typeface="Times New Roman"/>
                <a:ea typeface="Times New Roman"/>
                <a:cs typeface="Times New Roman"/>
                <a:sym typeface="Times New Roman"/>
              </a:defRPr>
            </a:pPr>
          </a:p>
          <a:p>
            <a:pPr algn="just" defTabSz="457200">
              <a:defRPr sz="1200">
                <a:solidFill>
                  <a:srgbClr val="000000"/>
                </a:solidFill>
                <a:uFill>
                  <a:solidFill>
                    <a:srgbClr val="000000"/>
                  </a:solidFill>
                </a:uFill>
                <a:latin typeface="Times New Roman"/>
                <a:ea typeface="Times New Roman"/>
                <a:cs typeface="Times New Roman"/>
                <a:sym typeface="Times New Roman"/>
              </a:defRPr>
            </a:pPr>
            <a:endParaRPr>
              <a:solidFill>
                <a:srgbClr val="FFFFFF"/>
              </a:solidFill>
            </a:endParaRPr>
          </a:p>
          <a:p>
            <a:pPr algn="just">
              <a:defRPr sz="5000">
                <a:solidFill>
                  <a:srgbClr val="000000"/>
                </a:solidFill>
              </a:defRPr>
            </a:pPr>
            <a:endParaRPr sz="5800">
              <a:solidFill>
                <a:srgbClr val="FFFFFF"/>
              </a:solidFill>
            </a:endParaRPr>
          </a:p>
          <a:p>
            <a:pPr algn="just">
              <a:defRPr>
                <a:solidFill>
                  <a:srgbClr val="000000"/>
                </a:solidFill>
              </a:defRPr>
            </a:pPr>
            <a:endParaRPr sz="5800">
              <a:solidFill>
                <a:srgbClr val="FFFFFF"/>
              </a:solidFill>
            </a:endParaRPr>
          </a:p>
          <a:p>
            <a:pPr algn="just">
              <a:defRPr>
                <a:solidFill>
                  <a:srgbClr val="000000"/>
                </a:solidFill>
              </a:defRPr>
            </a:pPr>
            <a:endParaRPr sz="5800">
              <a:solidFill>
                <a:srgbClr val="FFFFFF"/>
              </a:solidFill>
            </a:endParaRPr>
          </a:p>
          <a:p>
            <a:pPr lvl="3" indent="2286000" algn="just">
              <a:spcBef>
                <a:spcPts val="2000"/>
              </a:spcBef>
              <a:defRPr>
                <a:solidFill>
                  <a:srgbClr val="000000"/>
                </a:solidFill>
              </a:defRPr>
            </a:pPr>
            <a:endParaRPr sz="3600">
              <a:solidFill>
                <a:srgbClr val="FFFFFF"/>
              </a:solidFill>
            </a:endParaRPr>
          </a:p>
          <a:p>
            <a:pPr lvl="2" indent="914400" algn="just">
              <a:spcBef>
                <a:spcPts val="2000"/>
              </a:spcBef>
              <a:defRPr>
                <a:solidFill>
                  <a:srgbClr val="000000"/>
                </a:solidFill>
              </a:defRPr>
            </a:pPr>
            <a:endParaRPr sz="4000"/>
          </a:p>
          <a:p>
            <a:pPr lvl="2" indent="914400" algn="just">
              <a:spcBef>
                <a:spcPts val="2000"/>
              </a:spcBef>
              <a:defRPr>
                <a:solidFill>
                  <a:srgbClr val="000000"/>
                </a:solidFill>
              </a:defRPr>
            </a:pPr>
            <a:endParaRPr sz="4000"/>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Imagen 2" descr="Imagen 2"/>
          <p:cNvPicPr>
            <a:picLocks noChangeAspect="1"/>
          </p:cNvPicPr>
          <p:nvPr/>
        </p:nvPicPr>
        <p:blipFill>
          <a:blip r:embed="rId2">
            <a:extLst/>
          </a:blip>
          <a:srcRect l="0" t="1489" r="0" b="1094"/>
          <a:stretch>
            <a:fillRect/>
          </a:stretch>
        </p:blipFill>
        <p:spPr>
          <a:xfrm>
            <a:off x="13235734" y="2900721"/>
            <a:ext cx="10096795" cy="7914738"/>
          </a:xfrm>
          <a:prstGeom prst="rect">
            <a:avLst/>
          </a:prstGeom>
          <a:ln w="12700">
            <a:miter lim="400000"/>
          </a:ln>
        </p:spPr>
      </p:pic>
      <p:sp>
        <p:nvSpPr>
          <p:cNvPr id="227" name="Sea level network status"/>
          <p:cNvSpPr txBox="1"/>
          <p:nvPr/>
        </p:nvSpPr>
        <p:spPr>
          <a:xfrm>
            <a:off x="685057" y="920444"/>
            <a:ext cx="8206161" cy="9284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07950" defTabSz="829875">
              <a:lnSpc>
                <a:spcPct val="93000"/>
              </a:lnSpc>
              <a:spcBef>
                <a:spcPts val="2500"/>
              </a:spcBef>
              <a:tabLst>
                <a:tab pos="825500" algn="l"/>
                <a:tab pos="1651000" algn="l"/>
                <a:tab pos="2489200" algn="l"/>
                <a:tab pos="3314700" algn="l"/>
                <a:tab pos="4140200" algn="l"/>
                <a:tab pos="4978400" algn="l"/>
                <a:tab pos="5803900" algn="l"/>
                <a:tab pos="6629400" algn="l"/>
                <a:tab pos="7467600" algn="l"/>
                <a:tab pos="8293100" algn="l"/>
                <a:tab pos="9118600" algn="l"/>
                <a:tab pos="9956800" algn="l"/>
                <a:tab pos="10782300" algn="l"/>
                <a:tab pos="11607800" algn="l"/>
                <a:tab pos="12446000" algn="l"/>
                <a:tab pos="13271500" algn="l"/>
                <a:tab pos="14097000" algn="l"/>
                <a:tab pos="14935200" algn="l"/>
                <a:tab pos="15760700" algn="l"/>
              </a:tabLst>
              <a:defRPr sz="5800">
                <a:solidFill>
                  <a:srgbClr val="FFFFFF"/>
                </a:solidFill>
              </a:defRPr>
            </a:lvl1pPr>
          </a:lstStyle>
          <a:p>
            <a:pPr/>
            <a:r>
              <a:t>Sea level network status</a:t>
            </a:r>
          </a:p>
        </p:txBody>
      </p:sp>
      <p:grpSp>
        <p:nvGrpSpPr>
          <p:cNvPr id="230" name="Image Gallery"/>
          <p:cNvGrpSpPr/>
          <p:nvPr/>
        </p:nvGrpSpPr>
        <p:grpSpPr>
          <a:xfrm>
            <a:off x="460156" y="3078148"/>
            <a:ext cx="12011273" cy="8304934"/>
            <a:chOff x="0" y="0"/>
            <a:chExt cx="12011271" cy="8304933"/>
          </a:xfrm>
        </p:grpSpPr>
        <p:pic>
          <p:nvPicPr>
            <p:cNvPr id="228" name="CAR_2022_05_STATS.jpg" descr="CAR_2022_05_STATS.jpg"/>
            <p:cNvPicPr>
              <a:picLocks noChangeAspect="1"/>
            </p:cNvPicPr>
            <p:nvPr/>
          </p:nvPicPr>
          <p:blipFill>
            <a:blip r:embed="rId3">
              <a:extLst/>
            </a:blip>
            <a:srcRect l="0" t="9973" r="0" b="9972"/>
            <a:stretch>
              <a:fillRect/>
            </a:stretch>
          </p:blipFill>
          <p:spPr>
            <a:xfrm>
              <a:off x="0" y="0"/>
              <a:ext cx="12011272" cy="7737310"/>
            </a:xfrm>
            <a:prstGeom prst="rect">
              <a:avLst/>
            </a:prstGeom>
            <a:ln w="12700" cap="flat">
              <a:noFill/>
              <a:miter lim="400000"/>
            </a:ln>
            <a:effectLst/>
          </p:spPr>
        </p:pic>
        <p:sp>
          <p:nvSpPr>
            <p:cNvPr id="229" name="Caption"/>
            <p:cNvSpPr txBox="1"/>
            <p:nvPr/>
          </p:nvSpPr>
          <p:spPr>
            <a:xfrm>
              <a:off x="0" y="7792767"/>
              <a:ext cx="12011272" cy="5121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marL="350835" indent="-242885" algn="ctr" defTabSz="2438337">
                <a:buClr>
                  <a:srgbClr val="000000"/>
                </a:buClr>
                <a:buSzPct val="45000"/>
                <a:buChar char="●"/>
                <a:defRPr sz="2400">
                  <a:latin typeface="Helvetica Neue"/>
                  <a:ea typeface="Helvetica Neue"/>
                  <a:cs typeface="Helvetica Neue"/>
                  <a:sym typeface="Helvetica Neue"/>
                </a:defRPr>
              </a:lvl1pPr>
            </a:lstStyle>
            <a:p>
              <a:pPr/>
              <a:r>
                <a:t>Caption</a:t>
              </a:r>
            </a:p>
          </p:txBody>
        </p:sp>
      </p:grpSp>
      <p:sp>
        <p:nvSpPr>
          <p:cNvPr id="231" name="PTWC monthly maps of sea-level station data availability.…"/>
          <p:cNvSpPr txBox="1"/>
          <p:nvPr/>
        </p:nvSpPr>
        <p:spPr>
          <a:xfrm>
            <a:off x="2398550" y="11608790"/>
            <a:ext cx="15772409" cy="17994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07950" algn="just" defTabSz="457200">
              <a:defRPr sz="4000">
                <a:solidFill>
                  <a:srgbClr val="FFFFFF"/>
                </a:solidFill>
                <a:uFill>
                  <a:solidFill>
                    <a:srgbClr val="000000"/>
                  </a:solidFill>
                </a:uFill>
              </a:defRPr>
            </a:pPr>
            <a:r>
              <a:t>PTWC monthly maps of sea-level station data availability. </a:t>
            </a:r>
          </a:p>
          <a:p>
            <a:pPr lvl="3" indent="1371600" algn="just" defTabSz="457200">
              <a:defRPr sz="4000">
                <a:solidFill>
                  <a:srgbClr val="FFFFFF"/>
                </a:solidFill>
                <a:uFill>
                  <a:solidFill>
                    <a:srgbClr val="000000"/>
                  </a:solidFill>
                </a:uFill>
              </a:defRPr>
            </a:pPr>
          </a:p>
          <a:p>
            <a:pPr lvl="3" indent="1371600" algn="just" defTabSz="457200">
              <a:defRPr sz="4000">
                <a:solidFill>
                  <a:srgbClr val="FFFFFF"/>
                </a:solidFill>
                <a:uFill>
                  <a:solidFill>
                    <a:srgbClr val="000000"/>
                  </a:solidFill>
                </a:uFill>
              </a:defRPr>
            </a:pPr>
            <a:r>
              <a:t>used for WG1 monthly email discussions with station operators.</a:t>
            </a:r>
          </a:p>
        </p:txBody>
      </p:sp>
      <p:sp>
        <p:nvSpPr>
          <p:cNvPr id="232" name="May 2022"/>
          <p:cNvSpPr txBox="1"/>
          <p:nvPr/>
        </p:nvSpPr>
        <p:spPr>
          <a:xfrm>
            <a:off x="4956690" y="3205137"/>
            <a:ext cx="2354581" cy="6969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7">
              <a:defRPr sz="4000">
                <a:solidFill>
                  <a:srgbClr val="FFFFFF"/>
                </a:solidFill>
                <a:latin typeface="Helvetica Neue"/>
                <a:ea typeface="Helvetica Neue"/>
                <a:cs typeface="Helvetica Neue"/>
                <a:sym typeface="Helvetica Neue"/>
              </a:defRPr>
            </a:lvl1pPr>
          </a:lstStyle>
          <a:p>
            <a:pPr/>
            <a:r>
              <a:t>May 2022</a:t>
            </a:r>
          </a:p>
        </p:txBody>
      </p:sp>
      <p:sp>
        <p:nvSpPr>
          <p:cNvPr id="233" name="December 2022"/>
          <p:cNvSpPr txBox="1"/>
          <p:nvPr/>
        </p:nvSpPr>
        <p:spPr>
          <a:xfrm>
            <a:off x="16436900" y="3215722"/>
            <a:ext cx="2815845"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7">
              <a:defRPr sz="4000">
                <a:solidFill>
                  <a:srgbClr val="FFFFFF"/>
                </a:solidFill>
                <a:latin typeface="Helvetica Neue"/>
                <a:ea typeface="Helvetica Neue"/>
                <a:cs typeface="Helvetica Neue"/>
                <a:sym typeface="Helvetica Neue"/>
              </a:defRPr>
            </a:lvl1pPr>
          </a:lstStyle>
          <a:p>
            <a:pPr/>
            <a:r>
              <a:t>March 2023</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