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63" r:id="rId2"/>
  </p:sldMasterIdLst>
  <p:sldIdLst>
    <p:sldId id="294" r:id="rId3"/>
    <p:sldId id="305" r:id="rId4"/>
    <p:sldId id="297" r:id="rId5"/>
    <p:sldId id="296" r:id="rId6"/>
    <p:sldId id="298" r:id="rId7"/>
    <p:sldId id="299" r:id="rId8"/>
    <p:sldId id="301" r:id="rId9"/>
    <p:sldId id="302" r:id="rId10"/>
    <p:sldId id="303" r:id="rId11"/>
    <p:sldId id="304"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69" d="100"/>
          <a:sy n="69" d="100"/>
        </p:scale>
        <p:origin x="69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0642040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6" name="Title 1"/>
          <p:cNvSpPr txBox="1">
            <a:spLocks/>
          </p:cNvSpPr>
          <p:nvPr userDrawn="1"/>
        </p:nvSpPr>
        <p:spPr>
          <a:xfrm>
            <a:off x="2596056" y="2687579"/>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l"/>
            <a:endParaRPr lang="fr-FR"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25485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9" name="Picture Placeholder 2"/>
          <p:cNvPicPr>
            <a:picLocks noChangeAspect="1"/>
          </p:cNvPicPr>
          <p:nvPr userDrawn="1"/>
        </p:nvPicPr>
        <p:blipFill rotWithShape="1">
          <a:blip r:embed="rId2">
            <a:extLst>
              <a:ext uri="{28A0092B-C50C-407E-A947-70E740481C1C}">
                <a14:useLocalDpi xmlns:a14="http://schemas.microsoft.com/office/drawing/2010/main" val="0"/>
              </a:ext>
            </a:extLst>
          </a:blip>
          <a:srcRect l="26151" t="6791" r="23338" b="13839"/>
          <a:stretch/>
        </p:blipFill>
        <p:spPr>
          <a:xfrm>
            <a:off x="6204857" y="0"/>
            <a:ext cx="5987143" cy="6858000"/>
          </a:xfrm>
          <a:prstGeom prst="rect">
            <a:avLst/>
          </a:prstGeom>
        </p:spPr>
      </p:pic>
      <p:sp>
        <p:nvSpPr>
          <p:cNvPr id="11" name="Rectangle 10"/>
          <p:cNvSpPr/>
          <p:nvPr userDrawn="1"/>
        </p:nvSpPr>
        <p:spPr>
          <a:xfrm>
            <a:off x="581087" y="1147264"/>
            <a:ext cx="2694549" cy="143872"/>
          </a:xfrm>
          <a:prstGeom prst="rect">
            <a:avLst/>
          </a:prstGeom>
          <a:solidFill>
            <a:schemeClr val="bg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5023" tIns="65023" rIns="65023" bIns="65023" numCol="1" spcCol="38100" rtlCol="0" anchor="ctr">
            <a:spAutoFit/>
          </a:bodyPr>
          <a:lstStyle/>
          <a:p>
            <a:pPr marL="0" marR="0" indent="0" algn="l" defTabSz="1300480" rtl="0" fontAlgn="auto" latinLnBrk="0" hangingPunct="0">
              <a:lnSpc>
                <a:spcPct val="100000"/>
              </a:lnSpc>
              <a:spcBef>
                <a:spcPts val="0"/>
              </a:spcBef>
              <a:spcAft>
                <a:spcPts val="0"/>
              </a:spcAft>
              <a:buClrTx/>
              <a:buSzTx/>
              <a:buFontTx/>
              <a:buNone/>
              <a:tabLst/>
            </a:pPr>
            <a:endParaRPr kumimoji="0" lang="fr-FR" sz="2400" b="0" i="0" u="none" strike="noStrike" cap="none" spc="0" normalizeH="0" baseline="0">
              <a:ln>
                <a:noFill/>
              </a:ln>
              <a:solidFill>
                <a:srgbClr val="000000"/>
              </a:solidFill>
              <a:effectLst/>
              <a:uFillTx/>
              <a:latin typeface="+mn-lt"/>
              <a:ea typeface="+mn-ea"/>
              <a:cs typeface="+mn-cs"/>
              <a:sym typeface="Roboto"/>
            </a:endParaRPr>
          </a:p>
        </p:txBody>
      </p:sp>
      <p:pic>
        <p:nvPicPr>
          <p:cNvPr id="16" name="Picture 1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301949" y="362662"/>
            <a:ext cx="1692368" cy="805623"/>
          </a:xfrm>
          <a:prstGeom prst="rect">
            <a:avLst/>
          </a:prstGeom>
        </p:spPr>
      </p:pic>
    </p:spTree>
    <p:extLst>
      <p:ext uri="{BB962C8B-B14F-4D97-AF65-F5344CB8AC3E}">
        <p14:creationId xmlns:p14="http://schemas.microsoft.com/office/powerpoint/2010/main" val="4116997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p:cNvSpPr/>
          <p:nvPr userDrawn="1"/>
        </p:nvSpPr>
        <p:spPr>
          <a:xfrm>
            <a:off x="0" y="0"/>
            <a:ext cx="2396836" cy="685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Rectangle"/>
          <p:cNvSpPr/>
          <p:nvPr userDrawn="1"/>
        </p:nvSpPr>
        <p:spPr>
          <a:xfrm rot="5400000">
            <a:off x="1974074" y="3090727"/>
            <a:ext cx="1328398" cy="125771"/>
          </a:xfrm>
          <a:prstGeom prst="rect">
            <a:avLst/>
          </a:prstGeom>
          <a:solidFill>
            <a:schemeClr val="bg1"/>
          </a:solidFill>
          <a:ln w="12700">
            <a:miter lim="400000"/>
          </a:ln>
        </p:spPr>
        <p:txBody>
          <a:bodyPr lIns="65023" tIns="65023" rIns="65023" bIns="65023" anchor="ctr"/>
          <a:lstStyle/>
          <a:p>
            <a:pPr>
              <a:defRPr>
                <a:solidFill>
                  <a:srgbClr val="3C3C3C"/>
                </a:solidFill>
              </a:defRPr>
            </a:pPr>
            <a:endParaRPr/>
          </a:p>
        </p:txBody>
      </p:sp>
    </p:spTree>
    <p:extLst>
      <p:ext uri="{BB962C8B-B14F-4D97-AF65-F5344CB8AC3E}">
        <p14:creationId xmlns:p14="http://schemas.microsoft.com/office/powerpoint/2010/main" val="14577408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F397117-F3A1-41B5-B5A5-0FD5A7D43CA4}" type="slidenum">
              <a:rPr lang="fr-FR" smtClean="0"/>
              <a:t>‹Nº›</a:t>
            </a:fld>
            <a:endParaRPr lang="fr-FR"/>
          </a:p>
        </p:txBody>
      </p:sp>
      <p:sp>
        <p:nvSpPr>
          <p:cNvPr id="7" name="Rectangle 6"/>
          <p:cNvSpPr/>
          <p:nvPr userDrawn="1"/>
        </p:nvSpPr>
        <p:spPr>
          <a:xfrm>
            <a:off x="2445868" y="0"/>
            <a:ext cx="9746132" cy="685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Rectangle"/>
          <p:cNvSpPr/>
          <p:nvPr userDrawn="1"/>
        </p:nvSpPr>
        <p:spPr>
          <a:xfrm rot="5400000">
            <a:off x="1974074" y="3090727"/>
            <a:ext cx="1328398" cy="125771"/>
          </a:xfrm>
          <a:prstGeom prst="rect">
            <a:avLst/>
          </a:prstGeom>
          <a:solidFill>
            <a:srgbClr val="41B7C8"/>
          </a:solidFill>
          <a:ln w="12700">
            <a:miter lim="400000"/>
          </a:ln>
        </p:spPr>
        <p:txBody>
          <a:bodyPr lIns="65023" tIns="65023" rIns="65023" bIns="65023" anchor="ctr"/>
          <a:lstStyle/>
          <a:p>
            <a:pPr>
              <a:defRPr>
                <a:solidFill>
                  <a:srgbClr val="3C3C3C"/>
                </a:solidFill>
              </a:defRPr>
            </a:pPr>
            <a:endParaRP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45536" y="-115614"/>
            <a:ext cx="1629168" cy="1629168"/>
          </a:xfrm>
          <a:prstGeom prst="rect">
            <a:avLst/>
          </a:prstGeom>
        </p:spPr>
      </p:pic>
      <p:sp>
        <p:nvSpPr>
          <p:cNvPr id="2" name="Rectangle 1"/>
          <p:cNvSpPr/>
          <p:nvPr userDrawn="1"/>
        </p:nvSpPr>
        <p:spPr>
          <a:xfrm>
            <a:off x="0" y="0"/>
            <a:ext cx="2445868" cy="6858000"/>
          </a:xfrm>
          <a:prstGeom prst="rect">
            <a:avLst/>
          </a:prstGeom>
          <a:solidFill>
            <a:srgbClr val="41B7C8"/>
          </a:solidFill>
          <a:ln>
            <a:solidFill>
              <a:srgbClr val="41B7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4455328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7" Type="http://schemas.openxmlformats.org/officeDocument/2006/relationships/image" Target="../media/image3.png"/><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theme" Target="../theme/theme2.xml"/><Relationship Id="rId4"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F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397117-F3A1-41B5-B5A5-0FD5A7D43CA4}" type="slidenum">
              <a:rPr lang="fr-FR" smtClean="0"/>
              <a:t>‹Nº›</a:t>
            </a:fld>
            <a:endParaRPr lang="fr-FR"/>
          </a:p>
        </p:txBody>
      </p:sp>
      <p:pic>
        <p:nvPicPr>
          <p:cNvPr id="9" name="Pictur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71544" y="216362"/>
            <a:ext cx="1999700" cy="951923"/>
          </a:xfrm>
          <a:prstGeom prst="rect">
            <a:avLst/>
          </a:prstGeom>
        </p:spPr>
      </p:pic>
      <p:sp>
        <p:nvSpPr>
          <p:cNvPr id="10" name="Rectangle"/>
          <p:cNvSpPr/>
          <p:nvPr userDrawn="1"/>
        </p:nvSpPr>
        <p:spPr>
          <a:xfrm rot="5400000">
            <a:off x="1721007" y="3812568"/>
            <a:ext cx="1639614" cy="110484"/>
          </a:xfrm>
          <a:prstGeom prst="rect">
            <a:avLst/>
          </a:prstGeom>
          <a:solidFill>
            <a:schemeClr val="bg1"/>
          </a:solidFill>
          <a:ln w="12700">
            <a:miter lim="400000"/>
          </a:ln>
        </p:spPr>
        <p:txBody>
          <a:bodyPr lIns="65023" tIns="65023" rIns="65023" bIns="65023" anchor="ctr"/>
          <a:lstStyle/>
          <a:p>
            <a:pPr>
              <a:defRPr>
                <a:solidFill>
                  <a:srgbClr val="3C3C3C"/>
                </a:solidFill>
              </a:defRPr>
            </a:pPr>
            <a:endParaRPr/>
          </a:p>
        </p:txBody>
      </p:sp>
      <p:sp>
        <p:nvSpPr>
          <p:cNvPr id="11" name="Rectangle 10"/>
          <p:cNvSpPr/>
          <p:nvPr userDrawn="1"/>
        </p:nvSpPr>
        <p:spPr>
          <a:xfrm>
            <a:off x="0" y="-7428"/>
            <a:ext cx="12192000" cy="6858000"/>
          </a:xfrm>
          <a:prstGeom prst="rect">
            <a:avLst/>
          </a:prstGeom>
          <a:solidFill>
            <a:srgbClr val="41B7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3" name="Picture 12"/>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853543" y="1055355"/>
            <a:ext cx="4150548" cy="1975798"/>
          </a:xfrm>
          <a:prstGeom prst="rect">
            <a:avLst/>
          </a:prstGeom>
        </p:spPr>
      </p:pic>
      <p:sp>
        <p:nvSpPr>
          <p:cNvPr id="14" name="Rectangle"/>
          <p:cNvSpPr/>
          <p:nvPr userDrawn="1"/>
        </p:nvSpPr>
        <p:spPr>
          <a:xfrm>
            <a:off x="5176381" y="3421572"/>
            <a:ext cx="2018851" cy="155858"/>
          </a:xfrm>
          <a:prstGeom prst="rect">
            <a:avLst/>
          </a:prstGeom>
          <a:solidFill>
            <a:schemeClr val="bg1"/>
          </a:solidFill>
          <a:ln w="12700">
            <a:miter lim="400000"/>
          </a:ln>
        </p:spPr>
        <p:txBody>
          <a:bodyPr lIns="65023" tIns="65023" rIns="65023" bIns="65023" anchor="ctr"/>
          <a:lstStyle/>
          <a:p>
            <a:pPr>
              <a:defRPr>
                <a:solidFill>
                  <a:srgbClr val="3C3C3C"/>
                </a:solidFill>
              </a:defRPr>
            </a:pPr>
            <a:endParaRPr/>
          </a:p>
        </p:txBody>
      </p:sp>
    </p:spTree>
    <p:extLst>
      <p:ext uri="{BB962C8B-B14F-4D97-AF65-F5344CB8AC3E}">
        <p14:creationId xmlns:p14="http://schemas.microsoft.com/office/powerpoint/2010/main" val="1302229442"/>
      </p:ext>
    </p:extLst>
  </p:cSld>
  <p:clrMap bg1="lt1" tx1="dk1" bg2="lt2" tx2="dk2" accent1="accent1" accent2="accent2" accent3="accent3" accent4="accent4" accent5="accent5" accent6="accent6" hlink="hlink" folHlink="folHlink"/>
  <p:sldLayoutIdLst>
    <p:sldLayoutId id="2147483662" r:id="rId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F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397117-F3A1-41B5-B5A5-0FD5A7D43CA4}" type="slidenum">
              <a:rPr lang="fr-FR" smtClean="0"/>
              <a:t>‹Nº›</a:t>
            </a:fld>
            <a:endParaRPr lang="fr-FR"/>
          </a:p>
        </p:txBody>
      </p:sp>
      <p:pic>
        <p:nvPicPr>
          <p:cNvPr id="9" name="Picture 8"/>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10071544" y="216362"/>
            <a:ext cx="1999700" cy="951923"/>
          </a:xfrm>
          <a:prstGeom prst="rect">
            <a:avLst/>
          </a:prstGeom>
        </p:spPr>
      </p:pic>
      <p:sp>
        <p:nvSpPr>
          <p:cNvPr id="10" name="Rectangle"/>
          <p:cNvSpPr/>
          <p:nvPr userDrawn="1"/>
        </p:nvSpPr>
        <p:spPr>
          <a:xfrm rot="5400000">
            <a:off x="1721007" y="3812568"/>
            <a:ext cx="1639614" cy="110484"/>
          </a:xfrm>
          <a:prstGeom prst="rect">
            <a:avLst/>
          </a:prstGeom>
          <a:solidFill>
            <a:schemeClr val="bg1"/>
          </a:solidFill>
          <a:ln w="12700">
            <a:miter lim="400000"/>
          </a:ln>
        </p:spPr>
        <p:txBody>
          <a:bodyPr lIns="65023" tIns="65023" rIns="65023" bIns="65023" anchor="ctr"/>
          <a:lstStyle/>
          <a:p>
            <a:pPr>
              <a:defRPr>
                <a:solidFill>
                  <a:srgbClr val="3C3C3C"/>
                </a:solidFill>
              </a:defRPr>
            </a:pPr>
            <a:endParaRPr/>
          </a:p>
        </p:txBody>
      </p:sp>
      <p:sp>
        <p:nvSpPr>
          <p:cNvPr id="11" name="Rectangle 10"/>
          <p:cNvSpPr/>
          <p:nvPr userDrawn="1"/>
        </p:nvSpPr>
        <p:spPr>
          <a:xfrm>
            <a:off x="0" y="0"/>
            <a:ext cx="12192000" cy="6858000"/>
          </a:xfrm>
          <a:prstGeom prst="rect">
            <a:avLst/>
          </a:prstGeom>
          <a:solidFill>
            <a:srgbClr val="41B7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Picture 11"/>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0301949" y="362662"/>
            <a:ext cx="1692368" cy="805623"/>
          </a:xfrm>
          <a:prstGeom prst="rect">
            <a:avLst/>
          </a:prstGeom>
        </p:spPr>
      </p:pic>
    </p:spTree>
    <p:extLst>
      <p:ext uri="{BB962C8B-B14F-4D97-AF65-F5344CB8AC3E}">
        <p14:creationId xmlns:p14="http://schemas.microsoft.com/office/powerpoint/2010/main" val="2761040988"/>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p:cNvSpPr/>
          <p:nvPr/>
        </p:nvSpPr>
        <p:spPr>
          <a:xfrm>
            <a:off x="2187388" y="3983840"/>
            <a:ext cx="8543365" cy="2062103"/>
          </a:xfrm>
          <a:prstGeom prst="rect">
            <a:avLst/>
          </a:prstGeom>
        </p:spPr>
        <p:txBody>
          <a:bodyPr wrap="square">
            <a:spAutoFit/>
          </a:bodyPr>
          <a:lstStyle/>
          <a:p>
            <a:pPr algn="ctr"/>
            <a:r>
              <a:rPr lang="pt-BR" sz="3200" dirty="0">
                <a:solidFill>
                  <a:schemeClr val="bg1"/>
                </a:solidFill>
                <a:latin typeface="Arial" panose="020B0604020202020204" pitchFamily="34" charset="0"/>
                <a:cs typeface="Arial" panose="020B0604020202020204" pitchFamily="34" charset="0"/>
              </a:rPr>
              <a:t>Emilio Talavera, INETER (Nicaragua, 2018-)</a:t>
            </a:r>
            <a:endParaRPr lang="es-MX" sz="3200" dirty="0">
              <a:solidFill>
                <a:schemeClr val="bg1"/>
              </a:solidFill>
              <a:latin typeface="Arial" panose="020B0604020202020204" pitchFamily="34" charset="0"/>
              <a:cs typeface="Arial" panose="020B0604020202020204" pitchFamily="34" charset="0"/>
            </a:endParaRPr>
          </a:p>
          <a:p>
            <a:pPr algn="ctr"/>
            <a:r>
              <a:rPr lang="en-US" sz="3200" dirty="0">
                <a:solidFill>
                  <a:schemeClr val="bg1"/>
                </a:solidFill>
                <a:latin typeface="Arial" panose="020B0604020202020204" pitchFamily="34" charset="0"/>
                <a:cs typeface="Arial" panose="020B0604020202020204" pitchFamily="34" charset="0"/>
              </a:rPr>
              <a:t>Chair WG3</a:t>
            </a:r>
          </a:p>
          <a:p>
            <a:pPr algn="ctr"/>
            <a:r>
              <a:rPr lang="en-US" sz="3200" dirty="0">
                <a:solidFill>
                  <a:schemeClr val="bg1"/>
                </a:solidFill>
                <a:latin typeface="Arial" panose="020B0604020202020204" pitchFamily="34" charset="0"/>
                <a:cs typeface="Arial" panose="020B0604020202020204" pitchFamily="34" charset="0"/>
              </a:rPr>
              <a:t>Heredia, Costa Rica</a:t>
            </a:r>
          </a:p>
          <a:p>
            <a:pPr algn="ctr"/>
            <a:r>
              <a:rPr lang="en-US" sz="3200" dirty="0">
                <a:solidFill>
                  <a:schemeClr val="bg1"/>
                </a:solidFill>
                <a:latin typeface="Arial" panose="020B0604020202020204" pitchFamily="34" charset="0"/>
                <a:cs typeface="Arial" panose="020B0604020202020204" pitchFamily="34" charset="0"/>
              </a:rPr>
              <a:t>April 26, 2023</a:t>
            </a:r>
          </a:p>
        </p:txBody>
      </p:sp>
      <p:sp>
        <p:nvSpPr>
          <p:cNvPr id="7" name="Rectángulo 6"/>
          <p:cNvSpPr/>
          <p:nvPr/>
        </p:nvSpPr>
        <p:spPr>
          <a:xfrm>
            <a:off x="1255058" y="1752165"/>
            <a:ext cx="10031507" cy="1077218"/>
          </a:xfrm>
          <a:prstGeom prst="rect">
            <a:avLst/>
          </a:prstGeom>
        </p:spPr>
        <p:txBody>
          <a:bodyPr wrap="square">
            <a:spAutoFit/>
          </a:bodyPr>
          <a:lstStyle/>
          <a:p>
            <a:pPr lvl="0" algn="ctr"/>
            <a:r>
              <a:rPr lang="en-US" sz="3200" b="1" dirty="0">
                <a:solidFill>
                  <a:prstClr val="white"/>
                </a:solidFill>
                <a:latin typeface="Arial" panose="020B0604020202020204" pitchFamily="34" charset="0"/>
                <a:cs typeface="Arial" panose="020B0604020202020204" pitchFamily="34" charset="0"/>
              </a:rPr>
              <a:t>4.3 REPORT WORKING GROUP 3 </a:t>
            </a:r>
          </a:p>
          <a:p>
            <a:pPr lvl="0" algn="ctr"/>
            <a:r>
              <a:rPr lang="en-GB" sz="3200" b="1" dirty="0">
                <a:solidFill>
                  <a:schemeClr val="bg1"/>
                </a:solidFill>
                <a:latin typeface="Arial" panose="020B0604020202020204" pitchFamily="34" charset="0"/>
                <a:cs typeface="Arial" panose="020B0604020202020204" pitchFamily="34" charset="0"/>
              </a:rPr>
              <a:t>TSUNAMI RELATED SERVICES</a:t>
            </a:r>
            <a:endParaRPr lang="es-MX" sz="32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123390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0" y="179294"/>
            <a:ext cx="5629835" cy="461665"/>
          </a:xfrm>
          <a:prstGeom prst="rect">
            <a:avLst/>
          </a:prstGeom>
          <a:noFill/>
        </p:spPr>
        <p:txBody>
          <a:bodyPr wrap="square" rtlCol="0">
            <a:spAutoFit/>
          </a:bodyPr>
          <a:lstStyle/>
          <a:p>
            <a:pPr lvl="0"/>
            <a:r>
              <a:rPr lang="es-MX" sz="2400" b="1" dirty="0">
                <a:solidFill>
                  <a:schemeClr val="bg1"/>
                </a:solidFill>
                <a:latin typeface="Arial" panose="020B0604020202020204" pitchFamily="34" charset="0"/>
                <a:cs typeface="Arial" panose="020B0604020202020204" pitchFamily="34" charset="0"/>
              </a:rPr>
              <a:t>WG3   </a:t>
            </a:r>
            <a:r>
              <a:rPr lang="en-GB" sz="2400" b="1" dirty="0">
                <a:solidFill>
                  <a:schemeClr val="bg1"/>
                </a:solidFill>
                <a:latin typeface="Arial" panose="020B0604020202020204" pitchFamily="34" charset="0"/>
                <a:cs typeface="Arial" panose="020B0604020202020204" pitchFamily="34" charset="0"/>
              </a:rPr>
              <a:t>Tsunami Related Services</a:t>
            </a:r>
            <a:endParaRPr lang="es-MX" sz="2400" b="1" dirty="0">
              <a:solidFill>
                <a:schemeClr val="bg1"/>
              </a:solidFill>
              <a:latin typeface="Arial" panose="020B0604020202020204" pitchFamily="34" charset="0"/>
              <a:cs typeface="Arial" panose="020B0604020202020204" pitchFamily="34" charset="0"/>
            </a:endParaRPr>
          </a:p>
        </p:txBody>
      </p:sp>
      <p:sp>
        <p:nvSpPr>
          <p:cNvPr id="2" name="CuadroTexto 1"/>
          <p:cNvSpPr txBox="1"/>
          <p:nvPr/>
        </p:nvSpPr>
        <p:spPr>
          <a:xfrm>
            <a:off x="4256702" y="2017060"/>
            <a:ext cx="2746265" cy="3170099"/>
          </a:xfrm>
          <a:prstGeom prst="rect">
            <a:avLst/>
          </a:prstGeom>
          <a:noFill/>
        </p:spPr>
        <p:txBody>
          <a:bodyPr wrap="none" rtlCol="0">
            <a:spAutoFit/>
          </a:bodyPr>
          <a:lstStyle/>
          <a:p>
            <a:r>
              <a:rPr lang="es-MX" sz="4000" b="1" dirty="0" err="1">
                <a:solidFill>
                  <a:schemeClr val="bg1"/>
                </a:solidFill>
                <a:latin typeface="Arial" panose="020B0604020202020204" pitchFamily="34" charset="0"/>
                <a:cs typeface="Arial" panose="020B0604020202020204" pitchFamily="34" charset="0"/>
              </a:rPr>
              <a:t>Thank</a:t>
            </a:r>
            <a:r>
              <a:rPr lang="es-MX" sz="4000" b="1" dirty="0">
                <a:solidFill>
                  <a:schemeClr val="bg1"/>
                </a:solidFill>
                <a:latin typeface="Arial" panose="020B0604020202020204" pitchFamily="34" charset="0"/>
                <a:cs typeface="Arial" panose="020B0604020202020204" pitchFamily="34" charset="0"/>
              </a:rPr>
              <a:t> </a:t>
            </a:r>
            <a:r>
              <a:rPr lang="es-MX" sz="4000" b="1" dirty="0" err="1">
                <a:solidFill>
                  <a:schemeClr val="bg1"/>
                </a:solidFill>
                <a:latin typeface="Arial" panose="020B0604020202020204" pitchFamily="34" charset="0"/>
                <a:cs typeface="Arial" panose="020B0604020202020204" pitchFamily="34" charset="0"/>
              </a:rPr>
              <a:t>you</a:t>
            </a:r>
            <a:endParaRPr lang="es-MX" sz="4000" b="1" dirty="0">
              <a:solidFill>
                <a:schemeClr val="bg1"/>
              </a:solidFill>
              <a:latin typeface="Arial" panose="020B0604020202020204" pitchFamily="34" charset="0"/>
              <a:cs typeface="Arial" panose="020B0604020202020204" pitchFamily="34" charset="0"/>
            </a:endParaRPr>
          </a:p>
          <a:p>
            <a:r>
              <a:rPr lang="es-MX" sz="4000" b="1" dirty="0">
                <a:solidFill>
                  <a:schemeClr val="bg1"/>
                </a:solidFill>
                <a:latin typeface="Arial" panose="020B0604020202020204" pitchFamily="34" charset="0"/>
                <a:cs typeface="Arial" panose="020B0604020202020204" pitchFamily="34" charset="0"/>
              </a:rPr>
              <a:t> </a:t>
            </a:r>
          </a:p>
          <a:p>
            <a:r>
              <a:rPr lang="es-MX" sz="4000" b="1" dirty="0">
                <a:solidFill>
                  <a:schemeClr val="bg1"/>
                </a:solidFill>
                <a:latin typeface="Arial" panose="020B0604020202020204" pitchFamily="34" charset="0"/>
                <a:cs typeface="Arial" panose="020B0604020202020204" pitchFamily="34" charset="0"/>
              </a:rPr>
              <a:t>Gracias</a:t>
            </a:r>
          </a:p>
          <a:p>
            <a:endParaRPr lang="es-MX" sz="4000" b="1" dirty="0">
              <a:solidFill>
                <a:schemeClr val="bg1"/>
              </a:solidFill>
              <a:latin typeface="Arial" panose="020B0604020202020204" pitchFamily="34" charset="0"/>
              <a:cs typeface="Arial" panose="020B0604020202020204" pitchFamily="34" charset="0"/>
            </a:endParaRPr>
          </a:p>
          <a:p>
            <a:r>
              <a:rPr lang="es-MX" sz="4000" b="1" dirty="0">
                <a:solidFill>
                  <a:schemeClr val="bg1"/>
                </a:solidFill>
                <a:latin typeface="Arial" panose="020B0604020202020204" pitchFamily="34" charset="0"/>
                <a:cs typeface="Arial" panose="020B0604020202020204" pitchFamily="34" charset="0"/>
              </a:rPr>
              <a:t> </a:t>
            </a:r>
            <a:r>
              <a:rPr lang="es-MX" sz="4000" b="1" dirty="0" err="1">
                <a:solidFill>
                  <a:schemeClr val="bg1"/>
                </a:solidFill>
                <a:latin typeface="Arial" panose="020B0604020202020204" pitchFamily="34" charset="0"/>
                <a:cs typeface="Arial" panose="020B0604020202020204" pitchFamily="34" charset="0"/>
              </a:rPr>
              <a:t>Merci</a:t>
            </a:r>
            <a:endParaRPr lang="es-MX" sz="40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268064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0" y="179294"/>
            <a:ext cx="5629835" cy="461665"/>
          </a:xfrm>
          <a:prstGeom prst="rect">
            <a:avLst/>
          </a:prstGeom>
          <a:noFill/>
        </p:spPr>
        <p:txBody>
          <a:bodyPr wrap="square" rtlCol="0">
            <a:spAutoFit/>
          </a:bodyPr>
          <a:lstStyle/>
          <a:p>
            <a:pPr lvl="0"/>
            <a:r>
              <a:rPr lang="es-MX" sz="2400" b="1" dirty="0">
                <a:solidFill>
                  <a:schemeClr val="bg1"/>
                </a:solidFill>
                <a:latin typeface="Arial" panose="020B0604020202020204" pitchFamily="34" charset="0"/>
                <a:cs typeface="Arial" panose="020B0604020202020204" pitchFamily="34" charset="0"/>
              </a:rPr>
              <a:t>WG3   </a:t>
            </a:r>
            <a:r>
              <a:rPr lang="en-GB" sz="2400" b="1" dirty="0">
                <a:solidFill>
                  <a:schemeClr val="bg1"/>
                </a:solidFill>
                <a:latin typeface="Arial" panose="020B0604020202020204" pitchFamily="34" charset="0"/>
                <a:cs typeface="Arial" panose="020B0604020202020204" pitchFamily="34" charset="0"/>
              </a:rPr>
              <a:t>Tsunami Related Services</a:t>
            </a:r>
            <a:endParaRPr lang="es-MX" sz="2400" b="1" dirty="0">
              <a:solidFill>
                <a:schemeClr val="bg1"/>
              </a:solidFill>
              <a:latin typeface="Arial" panose="020B0604020202020204" pitchFamily="34" charset="0"/>
              <a:cs typeface="Arial" panose="020B0604020202020204" pitchFamily="34" charset="0"/>
            </a:endParaRPr>
          </a:p>
        </p:txBody>
      </p:sp>
      <p:sp>
        <p:nvSpPr>
          <p:cNvPr id="5" name="Rectángulo 4"/>
          <p:cNvSpPr/>
          <p:nvPr/>
        </p:nvSpPr>
        <p:spPr>
          <a:xfrm>
            <a:off x="1264024" y="1753979"/>
            <a:ext cx="9780494" cy="4308872"/>
          </a:xfrm>
          <a:prstGeom prst="rect">
            <a:avLst/>
          </a:prstGeom>
        </p:spPr>
        <p:txBody>
          <a:bodyPr wrap="square">
            <a:spAutoFit/>
          </a:bodyPr>
          <a:lstStyle/>
          <a:p>
            <a:r>
              <a:rPr lang="en-US" sz="3200" b="1" dirty="0">
                <a:latin typeface="Arial" panose="020B0604020202020204" pitchFamily="34" charset="0"/>
                <a:ea typeface="MS Mincho"/>
                <a:cs typeface="Arial" panose="020B0604020202020204" pitchFamily="34" charset="0"/>
              </a:rPr>
              <a:t>Purpose:</a:t>
            </a:r>
            <a:r>
              <a:rPr lang="en-US" sz="3200" dirty="0">
                <a:latin typeface="Arial" panose="020B0604020202020204" pitchFamily="34" charset="0"/>
                <a:ea typeface="MS Mincho"/>
                <a:cs typeface="Arial" panose="020B0604020202020204" pitchFamily="34" charset="0"/>
              </a:rPr>
              <a:t> </a:t>
            </a:r>
          </a:p>
          <a:p>
            <a:endParaRPr lang="en-US" dirty="0">
              <a:latin typeface="Times New Roman" panose="02020603050405020304" pitchFamily="18" charset="0"/>
              <a:ea typeface="MS Mincho"/>
            </a:endParaRPr>
          </a:p>
          <a:p>
            <a:pPr algn="just"/>
            <a:r>
              <a:rPr lang="en-US" sz="3200" dirty="0">
                <a:latin typeface="Arial" panose="020B0604020202020204" pitchFamily="34" charset="0"/>
                <a:ea typeface="MS Mincho"/>
                <a:cs typeface="Arial" panose="020B0604020202020204" pitchFamily="34" charset="0"/>
              </a:rPr>
              <a:t>To examine current and developing capacities in each country of the region and advise the ICG about the definition and composition of early warnings and tsunami products and the methods and best practices for effective procedures for end to end communication and dissemination of early warnings and tsunami products. </a:t>
            </a:r>
            <a:endParaRPr lang="es-MX"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533767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0" y="179294"/>
            <a:ext cx="5629835" cy="461665"/>
          </a:xfrm>
          <a:prstGeom prst="rect">
            <a:avLst/>
          </a:prstGeom>
          <a:noFill/>
        </p:spPr>
        <p:txBody>
          <a:bodyPr wrap="square" rtlCol="0">
            <a:spAutoFit/>
          </a:bodyPr>
          <a:lstStyle/>
          <a:p>
            <a:pPr lvl="0"/>
            <a:r>
              <a:rPr lang="es-MX" sz="2400" b="1" dirty="0">
                <a:solidFill>
                  <a:schemeClr val="bg1"/>
                </a:solidFill>
                <a:latin typeface="Arial" panose="020B0604020202020204" pitchFamily="34" charset="0"/>
                <a:cs typeface="Arial" panose="020B0604020202020204" pitchFamily="34" charset="0"/>
              </a:rPr>
              <a:t>WG3   </a:t>
            </a:r>
            <a:r>
              <a:rPr lang="en-GB" sz="2400" b="1" dirty="0">
                <a:solidFill>
                  <a:schemeClr val="bg1"/>
                </a:solidFill>
                <a:latin typeface="Arial" panose="020B0604020202020204" pitchFamily="34" charset="0"/>
                <a:cs typeface="Arial" panose="020B0604020202020204" pitchFamily="34" charset="0"/>
              </a:rPr>
              <a:t>Tsunami Related Services</a:t>
            </a:r>
            <a:endParaRPr lang="es-MX" sz="2400" b="1" dirty="0">
              <a:solidFill>
                <a:schemeClr val="bg1"/>
              </a:solidFill>
              <a:latin typeface="Arial" panose="020B0604020202020204" pitchFamily="34" charset="0"/>
              <a:cs typeface="Arial" panose="020B0604020202020204" pitchFamily="34" charset="0"/>
            </a:endParaRPr>
          </a:p>
        </p:txBody>
      </p:sp>
      <p:sp>
        <p:nvSpPr>
          <p:cNvPr id="2" name="CuadroTexto 1"/>
          <p:cNvSpPr txBox="1"/>
          <p:nvPr/>
        </p:nvSpPr>
        <p:spPr>
          <a:xfrm>
            <a:off x="663388" y="842682"/>
            <a:ext cx="10748683" cy="5940088"/>
          </a:xfrm>
          <a:prstGeom prst="rect">
            <a:avLst/>
          </a:prstGeom>
          <a:noFill/>
        </p:spPr>
        <p:txBody>
          <a:bodyPr wrap="square" rtlCol="0">
            <a:spAutoFit/>
          </a:bodyPr>
          <a:lstStyle/>
          <a:p>
            <a:r>
              <a:rPr lang="en-US" sz="2000" b="1" dirty="0">
                <a:latin typeface="Arial" panose="020B0604020202020204" pitchFamily="34" charset="0"/>
                <a:cs typeface="Arial" panose="020B0604020202020204" pitchFamily="34" charset="0"/>
              </a:rPr>
              <a:t>Functions: </a:t>
            </a:r>
          </a:p>
          <a:p>
            <a:endParaRPr lang="es-MX" sz="2000" dirty="0">
              <a:latin typeface="Arial" panose="020B0604020202020204" pitchFamily="34" charset="0"/>
              <a:cs typeface="Arial" panose="020B0604020202020204" pitchFamily="34" charset="0"/>
            </a:endParaRPr>
          </a:p>
          <a:p>
            <a:pPr lvl="0" algn="just"/>
            <a:r>
              <a:rPr lang="en-GB" sz="2000" dirty="0">
                <a:latin typeface="Arial" panose="020B0604020202020204" pitchFamily="34" charset="0"/>
                <a:cs typeface="Arial" panose="020B0604020202020204" pitchFamily="34" charset="0"/>
              </a:rPr>
              <a:t>Explore and document the capabilities for dissemination of existing guidance and alerts in the countries of the region.</a:t>
            </a:r>
          </a:p>
          <a:p>
            <a:pPr lvl="0" algn="just"/>
            <a:endParaRPr lang="es-MX" sz="2000" dirty="0">
              <a:latin typeface="Arial" panose="020B0604020202020204" pitchFamily="34" charset="0"/>
              <a:cs typeface="Arial" panose="020B0604020202020204" pitchFamily="34" charset="0"/>
            </a:endParaRPr>
          </a:p>
          <a:p>
            <a:pPr lvl="0" algn="just"/>
            <a:r>
              <a:rPr lang="en-GB" sz="2000" dirty="0">
                <a:latin typeface="Arial" panose="020B0604020202020204" pitchFamily="34" charset="0"/>
                <a:cs typeface="Arial" panose="020B0604020202020204" pitchFamily="34" charset="0"/>
              </a:rPr>
              <a:t>Identify the difficulties and challenges existing in the region for effective “end to end” communication and dissemination of early warnings.</a:t>
            </a:r>
          </a:p>
          <a:p>
            <a:pPr lvl="0" algn="just"/>
            <a:endParaRPr lang="es-MX" sz="2000" dirty="0">
              <a:latin typeface="Arial" panose="020B0604020202020204" pitchFamily="34" charset="0"/>
              <a:cs typeface="Arial" panose="020B0604020202020204" pitchFamily="34" charset="0"/>
            </a:endParaRPr>
          </a:p>
          <a:p>
            <a:pPr lvl="0" algn="just"/>
            <a:r>
              <a:rPr lang="en-GB" sz="2000" dirty="0">
                <a:latin typeface="Arial" panose="020B0604020202020204" pitchFamily="34" charset="0"/>
                <a:cs typeface="Arial" panose="020B0604020202020204" pitchFamily="34" charset="0"/>
              </a:rPr>
              <a:t>Establish strategies for the development and implementation of methods and technologies to strengthen the interaction with the media and dissemination of early warnings in the countries of the region.</a:t>
            </a:r>
          </a:p>
          <a:p>
            <a:pPr lvl="0" algn="just"/>
            <a:endParaRPr lang="es-MX" sz="2000" dirty="0">
              <a:latin typeface="Arial" panose="020B0604020202020204" pitchFamily="34" charset="0"/>
              <a:cs typeface="Arial" panose="020B0604020202020204" pitchFamily="34" charset="0"/>
            </a:endParaRPr>
          </a:p>
          <a:p>
            <a:pPr lvl="0" algn="just"/>
            <a:r>
              <a:rPr lang="en-GB" sz="2000" dirty="0">
                <a:latin typeface="Arial" panose="020B0604020202020204" pitchFamily="34" charset="0"/>
                <a:cs typeface="Arial" panose="020B0604020202020204" pitchFamily="34" charset="0"/>
              </a:rPr>
              <a:t>Evaluate communication tests and tsunami exercises, in order to identify weaknesses and make recommendations to help strengthen these delivery systems.</a:t>
            </a:r>
          </a:p>
          <a:p>
            <a:pPr lvl="0" algn="just"/>
            <a:endParaRPr lang="es-MX" sz="2000" dirty="0">
              <a:latin typeface="Arial" panose="020B0604020202020204" pitchFamily="34" charset="0"/>
              <a:cs typeface="Arial" panose="020B0604020202020204" pitchFamily="34" charset="0"/>
            </a:endParaRPr>
          </a:p>
          <a:p>
            <a:pPr lvl="0" algn="just"/>
            <a:r>
              <a:rPr lang="en-GB" sz="2000" dirty="0">
                <a:latin typeface="Arial" panose="020B0604020202020204" pitchFamily="34" charset="0"/>
                <a:cs typeface="Arial" panose="020B0604020202020204" pitchFamily="34" charset="0"/>
              </a:rPr>
              <a:t>Create communication protocol and standardized information identifying the minimum acceptable levels for communication and dissemination of tsunami early warning in all countries for approval by the IGC.</a:t>
            </a:r>
          </a:p>
          <a:p>
            <a:pPr lvl="0"/>
            <a:endParaRPr lang="es-MX"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69573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0" y="179294"/>
            <a:ext cx="5629835" cy="461665"/>
          </a:xfrm>
          <a:prstGeom prst="rect">
            <a:avLst/>
          </a:prstGeom>
          <a:noFill/>
        </p:spPr>
        <p:txBody>
          <a:bodyPr wrap="square" rtlCol="0">
            <a:spAutoFit/>
          </a:bodyPr>
          <a:lstStyle/>
          <a:p>
            <a:pPr lvl="0"/>
            <a:r>
              <a:rPr lang="es-MX" sz="2400" b="1" dirty="0">
                <a:solidFill>
                  <a:schemeClr val="bg1"/>
                </a:solidFill>
                <a:latin typeface="Arial" panose="020B0604020202020204" pitchFamily="34" charset="0"/>
                <a:cs typeface="Arial" panose="020B0604020202020204" pitchFamily="34" charset="0"/>
              </a:rPr>
              <a:t>WG3   </a:t>
            </a:r>
            <a:r>
              <a:rPr lang="en-GB" sz="2400" b="1" dirty="0">
                <a:solidFill>
                  <a:schemeClr val="bg1"/>
                </a:solidFill>
                <a:latin typeface="Arial" panose="020B0604020202020204" pitchFamily="34" charset="0"/>
                <a:cs typeface="Arial" panose="020B0604020202020204" pitchFamily="34" charset="0"/>
              </a:rPr>
              <a:t>Tsunami Related Services</a:t>
            </a:r>
            <a:endParaRPr lang="es-MX" sz="2400" b="1" dirty="0">
              <a:solidFill>
                <a:schemeClr val="bg1"/>
              </a:solidFill>
              <a:latin typeface="Arial" panose="020B0604020202020204" pitchFamily="34" charset="0"/>
              <a:cs typeface="Arial" panose="020B0604020202020204" pitchFamily="34" charset="0"/>
            </a:endParaRPr>
          </a:p>
        </p:txBody>
      </p:sp>
      <p:sp>
        <p:nvSpPr>
          <p:cNvPr id="5" name="CuadroTexto 4"/>
          <p:cNvSpPr txBox="1"/>
          <p:nvPr/>
        </p:nvSpPr>
        <p:spPr>
          <a:xfrm>
            <a:off x="770964" y="1129552"/>
            <a:ext cx="10596283" cy="3170099"/>
          </a:xfrm>
          <a:prstGeom prst="rect">
            <a:avLst/>
          </a:prstGeom>
          <a:noFill/>
        </p:spPr>
        <p:txBody>
          <a:bodyPr wrap="square" rtlCol="0">
            <a:spAutoFit/>
          </a:bodyPr>
          <a:lstStyle/>
          <a:p>
            <a:r>
              <a:rPr lang="en-US" sz="2000" b="1" dirty="0">
                <a:latin typeface="Arial" panose="020B0604020202020204" pitchFamily="34" charset="0"/>
                <a:cs typeface="Arial" panose="020B0604020202020204" pitchFamily="34" charset="0"/>
              </a:rPr>
              <a:t>Functions:  ……</a:t>
            </a:r>
          </a:p>
          <a:p>
            <a:endParaRPr lang="es-MX" sz="2000" dirty="0">
              <a:latin typeface="Arial" panose="020B0604020202020204" pitchFamily="34" charset="0"/>
              <a:cs typeface="Arial" panose="020B0604020202020204" pitchFamily="34" charset="0"/>
            </a:endParaRPr>
          </a:p>
          <a:p>
            <a:pPr lvl="0" algn="just"/>
            <a:r>
              <a:rPr lang="en-GB" sz="2000" dirty="0">
                <a:latin typeface="Arial" panose="020B0604020202020204" pitchFamily="34" charset="0"/>
                <a:cs typeface="Arial" panose="020B0604020202020204" pitchFamily="34" charset="0"/>
              </a:rPr>
              <a:t>Provide feedback to the Pacific Tsunami Warning </a:t>
            </a:r>
            <a:r>
              <a:rPr lang="en-GB" sz="2000" dirty="0" err="1">
                <a:latin typeface="Arial" panose="020B0604020202020204" pitchFamily="34" charset="0"/>
                <a:cs typeface="Arial" panose="020B0604020202020204" pitchFamily="34" charset="0"/>
              </a:rPr>
              <a:t>Center</a:t>
            </a:r>
            <a:r>
              <a:rPr lang="en-GB" sz="2000" dirty="0">
                <a:latin typeface="Arial" panose="020B0604020202020204" pitchFamily="34" charset="0"/>
                <a:cs typeface="Arial" panose="020B0604020202020204" pitchFamily="34" charset="0"/>
              </a:rPr>
              <a:t> (PTWC), as the CARIBE-EWS TSP, to help make its tsunami products for the CARIBE-EWS more understandable, actionable, and otherwise effective.</a:t>
            </a:r>
          </a:p>
          <a:p>
            <a:pPr lvl="0" algn="just"/>
            <a:endParaRPr lang="es-MX" sz="2000" dirty="0">
              <a:latin typeface="Arial" panose="020B0604020202020204" pitchFamily="34" charset="0"/>
              <a:cs typeface="Arial" panose="020B0604020202020204" pitchFamily="34" charset="0"/>
            </a:endParaRPr>
          </a:p>
          <a:p>
            <a:pPr lvl="0" algn="just"/>
            <a:r>
              <a:rPr lang="en-GB" sz="2000" dirty="0">
                <a:latin typeface="Arial" panose="020B0604020202020204" pitchFamily="34" charset="0"/>
                <a:cs typeface="Arial" panose="020B0604020202020204" pitchFamily="34" charset="0"/>
              </a:rPr>
              <a:t>Serve as a reviewing and approving body for proposed changes to PTWC products for the CARIBE-EWS, or determine that the proposed changes warrant going to the ICG for review and approval.</a:t>
            </a:r>
            <a:endParaRPr lang="es-MX" sz="2000" dirty="0">
              <a:latin typeface="Arial" panose="020B0604020202020204" pitchFamily="34" charset="0"/>
              <a:cs typeface="Arial" panose="020B0604020202020204" pitchFamily="34" charset="0"/>
            </a:endParaRPr>
          </a:p>
          <a:p>
            <a:pPr lvl="0"/>
            <a:endParaRPr lang="es-MX"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350382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0" y="179294"/>
            <a:ext cx="5629835" cy="461665"/>
          </a:xfrm>
          <a:prstGeom prst="rect">
            <a:avLst/>
          </a:prstGeom>
          <a:noFill/>
        </p:spPr>
        <p:txBody>
          <a:bodyPr wrap="square" rtlCol="0">
            <a:spAutoFit/>
          </a:bodyPr>
          <a:lstStyle/>
          <a:p>
            <a:pPr lvl="0"/>
            <a:r>
              <a:rPr lang="es-MX" sz="2400" b="1" dirty="0">
                <a:solidFill>
                  <a:schemeClr val="bg1"/>
                </a:solidFill>
                <a:latin typeface="Arial" panose="020B0604020202020204" pitchFamily="34" charset="0"/>
                <a:cs typeface="Arial" panose="020B0604020202020204" pitchFamily="34" charset="0"/>
              </a:rPr>
              <a:t>WG3   </a:t>
            </a:r>
            <a:r>
              <a:rPr lang="en-GB" sz="2400" b="1" dirty="0">
                <a:solidFill>
                  <a:schemeClr val="bg1"/>
                </a:solidFill>
                <a:latin typeface="Arial" panose="020B0604020202020204" pitchFamily="34" charset="0"/>
                <a:cs typeface="Arial" panose="020B0604020202020204" pitchFamily="34" charset="0"/>
              </a:rPr>
              <a:t>Tsunami Related Services</a:t>
            </a:r>
            <a:endParaRPr lang="es-MX" sz="2400" b="1" dirty="0">
              <a:solidFill>
                <a:schemeClr val="bg1"/>
              </a:solidFill>
              <a:latin typeface="Arial" panose="020B0604020202020204" pitchFamily="34" charset="0"/>
              <a:cs typeface="Arial" panose="020B0604020202020204" pitchFamily="34" charset="0"/>
            </a:endParaRPr>
          </a:p>
        </p:txBody>
      </p:sp>
      <p:sp>
        <p:nvSpPr>
          <p:cNvPr id="2" name="Rectángulo 1"/>
          <p:cNvSpPr/>
          <p:nvPr/>
        </p:nvSpPr>
        <p:spPr>
          <a:xfrm>
            <a:off x="806822" y="818236"/>
            <a:ext cx="8704731" cy="5016758"/>
          </a:xfrm>
          <a:prstGeom prst="rect">
            <a:avLst/>
          </a:prstGeom>
        </p:spPr>
        <p:txBody>
          <a:bodyPr wrap="square">
            <a:spAutoFit/>
          </a:bodyPr>
          <a:lstStyle/>
          <a:p>
            <a:pPr>
              <a:spcAft>
                <a:spcPts val="0"/>
              </a:spcAft>
            </a:pPr>
            <a:r>
              <a:rPr lang="es-CL" sz="1600" u="sng" dirty="0" err="1">
                <a:solidFill>
                  <a:schemeClr val="bg1"/>
                </a:solidFill>
                <a:latin typeface="Arial" panose="020B0604020202020204" pitchFamily="34" charset="0"/>
                <a:ea typeface="MS Mincho"/>
                <a:cs typeface="Arial" panose="020B0604020202020204" pitchFamily="34" charset="0"/>
              </a:rPr>
              <a:t>Membership</a:t>
            </a:r>
            <a:r>
              <a:rPr lang="es-CL" sz="1600" dirty="0">
                <a:solidFill>
                  <a:schemeClr val="bg1"/>
                </a:solidFill>
                <a:latin typeface="Arial" panose="020B0604020202020204" pitchFamily="34" charset="0"/>
                <a:ea typeface="MS Mincho"/>
                <a:cs typeface="Arial" panose="020B0604020202020204" pitchFamily="34" charset="0"/>
              </a:rPr>
              <a:t>:</a:t>
            </a:r>
          </a:p>
          <a:p>
            <a:pPr>
              <a:spcAft>
                <a:spcPts val="0"/>
              </a:spcAft>
            </a:pPr>
            <a:endParaRPr lang="es-MX" sz="1600" dirty="0">
              <a:latin typeface="Arial" panose="020B0604020202020204" pitchFamily="34" charset="0"/>
              <a:ea typeface="MS Mincho"/>
              <a:cs typeface="Arial" panose="020B0604020202020204" pitchFamily="34" charset="0"/>
            </a:endParaRPr>
          </a:p>
          <a:p>
            <a:pPr marL="342900" lvl="0" indent="-342900">
              <a:spcAft>
                <a:spcPts val="0"/>
              </a:spcAft>
              <a:buFont typeface="+mj-lt"/>
              <a:buAutoNum type="arabicPeriod"/>
              <a:tabLst>
                <a:tab pos="685800" algn="l"/>
              </a:tabLst>
            </a:pPr>
            <a:r>
              <a:rPr lang="es-ES" sz="1600" dirty="0" err="1">
                <a:latin typeface="Arial" panose="020B0604020202020204" pitchFamily="34" charset="0"/>
                <a:ea typeface="MS Mincho"/>
                <a:cs typeface="Arial" panose="020B0604020202020204" pitchFamily="34" charset="0"/>
              </a:rPr>
              <a:t>Jose</a:t>
            </a:r>
            <a:r>
              <a:rPr lang="es-ES" sz="1600" dirty="0">
                <a:latin typeface="Arial" panose="020B0604020202020204" pitchFamily="34" charset="0"/>
                <a:ea typeface="MS Mincho"/>
                <a:cs typeface="Arial" panose="020B0604020202020204" pitchFamily="34" charset="0"/>
              </a:rPr>
              <a:t> </a:t>
            </a:r>
            <a:r>
              <a:rPr lang="es-ES" sz="1600" dirty="0" err="1">
                <a:latin typeface="Arial" panose="020B0604020202020204" pitchFamily="34" charset="0"/>
                <a:ea typeface="MS Mincho"/>
                <a:cs typeface="Arial" panose="020B0604020202020204" pitchFamily="34" charset="0"/>
              </a:rPr>
              <a:t>Fra</a:t>
            </a:r>
            <a:r>
              <a:rPr lang="es-ES" sz="1600" dirty="0">
                <a:latin typeface="Arial" panose="020B0604020202020204" pitchFamily="34" charset="0"/>
                <a:ea typeface="MS Mincho"/>
                <a:cs typeface="Arial" panose="020B0604020202020204" pitchFamily="34" charset="0"/>
              </a:rPr>
              <a:t>, Vice Ministerio de </a:t>
            </a:r>
            <a:r>
              <a:rPr lang="es-ES" sz="1600" dirty="0" err="1">
                <a:latin typeface="Arial" panose="020B0604020202020204" pitchFamily="34" charset="0"/>
                <a:ea typeface="MS Mincho"/>
                <a:cs typeface="Arial" panose="020B0604020202020204" pitchFamily="34" charset="0"/>
              </a:rPr>
              <a:t>Gestion</a:t>
            </a:r>
            <a:r>
              <a:rPr lang="es-ES" sz="1600" dirty="0">
                <a:latin typeface="Arial" panose="020B0604020202020204" pitchFamily="34" charset="0"/>
                <a:ea typeface="MS Mincho"/>
                <a:cs typeface="Arial" panose="020B0604020202020204" pitchFamily="34" charset="0"/>
              </a:rPr>
              <a:t> de Riesgo y </a:t>
            </a:r>
            <a:r>
              <a:rPr lang="es-ES" sz="1600" dirty="0" err="1">
                <a:latin typeface="Arial" panose="020B0604020202020204" pitchFamily="34" charset="0"/>
                <a:ea typeface="MS Mincho"/>
                <a:cs typeface="Arial" panose="020B0604020202020204" pitchFamily="34" charset="0"/>
              </a:rPr>
              <a:t>Proteccion</a:t>
            </a:r>
            <a:r>
              <a:rPr lang="es-ES" sz="1600" dirty="0">
                <a:latin typeface="Arial" panose="020B0604020202020204" pitchFamily="34" charset="0"/>
                <a:ea typeface="MS Mincho"/>
                <a:cs typeface="Arial" panose="020B0604020202020204" pitchFamily="34" charset="0"/>
              </a:rPr>
              <a:t> Civil, Venezuela</a:t>
            </a:r>
            <a:endParaRPr lang="es-MX" sz="1600" dirty="0">
              <a:latin typeface="Arial" panose="020B0604020202020204" pitchFamily="34" charset="0"/>
              <a:ea typeface="MS Mincho"/>
              <a:cs typeface="Arial" panose="020B0604020202020204" pitchFamily="34" charset="0"/>
            </a:endParaRPr>
          </a:p>
          <a:p>
            <a:pPr marL="342900" lvl="0" indent="-342900">
              <a:spcAft>
                <a:spcPts val="0"/>
              </a:spcAft>
              <a:buFont typeface="+mj-lt"/>
              <a:buAutoNum type="arabicPeriod"/>
              <a:tabLst>
                <a:tab pos="685800" algn="l"/>
              </a:tabLst>
            </a:pPr>
            <a:r>
              <a:rPr lang="en-US" sz="1600" dirty="0">
                <a:latin typeface="Arial" panose="020B0604020202020204" pitchFamily="34" charset="0"/>
                <a:ea typeface="MS Mincho"/>
                <a:cs typeface="Arial" panose="020B0604020202020204" pitchFamily="34" charset="0"/>
              </a:rPr>
              <a:t>Max </a:t>
            </a:r>
            <a:r>
              <a:rPr lang="en-US" sz="1600" dirty="0" err="1">
                <a:latin typeface="Arial" panose="020B0604020202020204" pitchFamily="34" charset="0"/>
                <a:ea typeface="MS Mincho"/>
                <a:cs typeface="Arial" panose="020B0604020202020204" pitchFamily="34" charset="0"/>
              </a:rPr>
              <a:t>Reyal</a:t>
            </a:r>
            <a:r>
              <a:rPr lang="en-US" sz="1600" dirty="0">
                <a:latin typeface="Arial" panose="020B0604020202020204" pitchFamily="34" charset="0"/>
                <a:ea typeface="MS Mincho"/>
                <a:cs typeface="Arial" panose="020B0604020202020204" pitchFamily="34" charset="0"/>
              </a:rPr>
              <a:t>, METEOFRANCE, France </a:t>
            </a:r>
            <a:endParaRPr lang="es-MX" sz="1600" dirty="0">
              <a:latin typeface="Arial" panose="020B0604020202020204" pitchFamily="34" charset="0"/>
              <a:ea typeface="MS Mincho"/>
              <a:cs typeface="Arial" panose="020B0604020202020204" pitchFamily="34" charset="0"/>
            </a:endParaRPr>
          </a:p>
          <a:p>
            <a:pPr marL="342900" lvl="0" indent="-342900">
              <a:spcAft>
                <a:spcPts val="0"/>
              </a:spcAft>
              <a:buFont typeface="+mj-lt"/>
              <a:buAutoNum type="arabicPeriod"/>
              <a:tabLst>
                <a:tab pos="685800" algn="l"/>
              </a:tabLst>
            </a:pPr>
            <a:r>
              <a:rPr lang="fr-FR" sz="1600" dirty="0">
                <a:latin typeface="Arial" panose="020B0604020202020204" pitchFamily="34" charset="0"/>
                <a:ea typeface="MS Mincho"/>
                <a:cs typeface="Arial" panose="020B0604020202020204" pitchFamily="34" charset="0"/>
              </a:rPr>
              <a:t>Jean Noel de Grace, METEOFRANCE, France</a:t>
            </a:r>
            <a:endParaRPr lang="es-MX" sz="1600" dirty="0">
              <a:latin typeface="Arial" panose="020B0604020202020204" pitchFamily="34" charset="0"/>
              <a:ea typeface="MS Mincho"/>
              <a:cs typeface="Arial" panose="020B0604020202020204" pitchFamily="34" charset="0"/>
            </a:endParaRPr>
          </a:p>
          <a:p>
            <a:pPr marL="342900" lvl="0" indent="-342900">
              <a:spcAft>
                <a:spcPts val="0"/>
              </a:spcAft>
              <a:buFont typeface="+mj-lt"/>
              <a:buAutoNum type="arabicPeriod"/>
              <a:tabLst>
                <a:tab pos="685800" algn="l"/>
              </a:tabLst>
            </a:pPr>
            <a:r>
              <a:rPr lang="es-ES" sz="1600" dirty="0">
                <a:latin typeface="Arial" panose="020B0604020202020204" pitchFamily="34" charset="0"/>
                <a:ea typeface="MS Mincho"/>
                <a:cs typeface="Arial" panose="020B0604020202020204" pitchFamily="34" charset="0"/>
              </a:rPr>
              <a:t>Gisela </a:t>
            </a:r>
            <a:r>
              <a:rPr lang="es-ES" sz="1600" dirty="0" err="1">
                <a:latin typeface="Arial" panose="020B0604020202020204" pitchFamily="34" charset="0"/>
                <a:ea typeface="MS Mincho"/>
                <a:cs typeface="Arial" panose="020B0604020202020204" pitchFamily="34" charset="0"/>
              </a:rPr>
              <a:t>Baez</a:t>
            </a:r>
            <a:r>
              <a:rPr lang="es-ES" sz="1600" dirty="0">
                <a:latin typeface="Arial" panose="020B0604020202020204" pitchFamily="34" charset="0"/>
                <a:ea typeface="MS Mincho"/>
                <a:cs typeface="Arial" panose="020B0604020202020204" pitchFamily="34" charset="0"/>
              </a:rPr>
              <a:t>, PRSN, Puerto Rico, USA</a:t>
            </a:r>
            <a:endParaRPr lang="es-MX" sz="1600" dirty="0">
              <a:latin typeface="Arial" panose="020B0604020202020204" pitchFamily="34" charset="0"/>
              <a:ea typeface="MS Mincho"/>
              <a:cs typeface="Arial" panose="020B0604020202020204" pitchFamily="34" charset="0"/>
            </a:endParaRPr>
          </a:p>
          <a:p>
            <a:pPr marL="342900" lvl="0" indent="-342900">
              <a:spcAft>
                <a:spcPts val="0"/>
              </a:spcAft>
              <a:buFont typeface="+mj-lt"/>
              <a:buAutoNum type="arabicPeriod"/>
              <a:tabLst>
                <a:tab pos="685800" algn="l"/>
              </a:tabLst>
            </a:pPr>
            <a:r>
              <a:rPr lang="en-US" sz="1600" dirty="0">
                <a:latin typeface="Arial" panose="020B0604020202020204" pitchFamily="34" charset="0"/>
                <a:ea typeface="MS Mincho"/>
                <a:cs typeface="Arial" panose="020B0604020202020204" pitchFamily="34" charset="0"/>
              </a:rPr>
              <a:t>Charles </a:t>
            </a:r>
            <a:r>
              <a:rPr lang="en-US" sz="1600" dirty="0" err="1">
                <a:latin typeface="Arial" panose="020B0604020202020204" pitchFamily="34" charset="0"/>
                <a:ea typeface="MS Mincho"/>
                <a:cs typeface="Arial" panose="020B0604020202020204" pitchFamily="34" charset="0"/>
              </a:rPr>
              <a:t>McCreery</a:t>
            </a:r>
            <a:r>
              <a:rPr lang="en-US" sz="1600" dirty="0">
                <a:latin typeface="Arial" panose="020B0604020202020204" pitchFamily="34" charset="0"/>
                <a:ea typeface="MS Mincho"/>
                <a:cs typeface="Arial" panose="020B0604020202020204" pitchFamily="34" charset="0"/>
              </a:rPr>
              <a:t>, PTWC, US - </a:t>
            </a:r>
            <a:r>
              <a:rPr lang="en-GB" sz="1600" dirty="0">
                <a:latin typeface="Arial" panose="020B0604020202020204" pitchFamily="34" charset="0"/>
                <a:ea typeface="MS Mincho"/>
                <a:cs typeface="Arial" panose="020B0604020202020204" pitchFamily="34" charset="0"/>
              </a:rPr>
              <a:t>(Pacific Tsunami Warning </a:t>
            </a:r>
            <a:r>
              <a:rPr lang="en-GB" sz="1600" dirty="0" err="1">
                <a:latin typeface="Arial" panose="020B0604020202020204" pitchFamily="34" charset="0"/>
                <a:ea typeface="MS Mincho"/>
                <a:cs typeface="Arial" panose="020B0604020202020204" pitchFamily="34" charset="0"/>
              </a:rPr>
              <a:t>Center</a:t>
            </a:r>
            <a:r>
              <a:rPr lang="en-GB" sz="1600" dirty="0">
                <a:latin typeface="Arial" panose="020B0604020202020204" pitchFamily="34" charset="0"/>
                <a:ea typeface="MS Mincho"/>
                <a:cs typeface="Arial" panose="020B0604020202020204" pitchFamily="34" charset="0"/>
              </a:rPr>
              <a:t> Representative)</a:t>
            </a:r>
            <a:endParaRPr lang="es-MX" sz="1600" dirty="0">
              <a:latin typeface="Arial" panose="020B0604020202020204" pitchFamily="34" charset="0"/>
              <a:ea typeface="MS Mincho"/>
              <a:cs typeface="Arial" panose="020B0604020202020204" pitchFamily="34" charset="0"/>
            </a:endParaRPr>
          </a:p>
          <a:p>
            <a:pPr marL="342900" lvl="0" indent="-342900">
              <a:spcAft>
                <a:spcPts val="0"/>
              </a:spcAft>
              <a:buFont typeface="+mj-lt"/>
              <a:buAutoNum type="arabicPeriod"/>
              <a:tabLst>
                <a:tab pos="685800" algn="l"/>
              </a:tabLst>
            </a:pPr>
            <a:r>
              <a:rPr lang="en-US" sz="1600" dirty="0">
                <a:latin typeface="Arial" panose="020B0604020202020204" pitchFamily="34" charset="0"/>
                <a:ea typeface="MS Mincho"/>
                <a:cs typeface="Arial" panose="020B0604020202020204" pitchFamily="34" charset="0"/>
              </a:rPr>
              <a:t>Rosario Alfaro, UCAR, NWS, United States</a:t>
            </a:r>
            <a:endParaRPr lang="es-MX" sz="1600" dirty="0">
              <a:latin typeface="Arial" panose="020B0604020202020204" pitchFamily="34" charset="0"/>
              <a:ea typeface="MS Mincho"/>
              <a:cs typeface="Arial" panose="020B0604020202020204" pitchFamily="34" charset="0"/>
            </a:endParaRPr>
          </a:p>
          <a:p>
            <a:pPr marL="342900" lvl="0" indent="-342900">
              <a:spcAft>
                <a:spcPts val="0"/>
              </a:spcAft>
              <a:buFont typeface="+mj-lt"/>
              <a:buAutoNum type="arabicPeriod"/>
              <a:tabLst>
                <a:tab pos="685800" algn="l"/>
              </a:tabLst>
            </a:pPr>
            <a:r>
              <a:rPr lang="es-ES" sz="1600" dirty="0">
                <a:latin typeface="Arial" panose="020B0604020202020204" pitchFamily="34" charset="0"/>
                <a:ea typeface="MS Mincho"/>
                <a:cs typeface="Arial" panose="020B0604020202020204" pitchFamily="34" charset="0"/>
              </a:rPr>
              <a:t>Antonio Aguilar, </a:t>
            </a:r>
            <a:r>
              <a:rPr lang="es-ES" sz="1600" dirty="0" err="1">
                <a:latin typeface="Arial" panose="020B0604020202020204" pitchFamily="34" charset="0"/>
                <a:ea typeface="MS Mincho"/>
                <a:cs typeface="Arial" panose="020B0604020202020204" pitchFamily="34" charset="0"/>
              </a:rPr>
              <a:t>Funvisis</a:t>
            </a:r>
            <a:r>
              <a:rPr lang="es-ES" sz="1600" dirty="0">
                <a:latin typeface="Arial" panose="020B0604020202020204" pitchFamily="34" charset="0"/>
                <a:ea typeface="MS Mincho"/>
                <a:cs typeface="Arial" panose="020B0604020202020204" pitchFamily="34" charset="0"/>
              </a:rPr>
              <a:t>, Venezuela</a:t>
            </a:r>
            <a:endParaRPr lang="es-MX" sz="1600" dirty="0">
              <a:latin typeface="Arial" panose="020B0604020202020204" pitchFamily="34" charset="0"/>
              <a:ea typeface="MS Mincho"/>
              <a:cs typeface="Arial" panose="020B0604020202020204" pitchFamily="34" charset="0"/>
            </a:endParaRPr>
          </a:p>
          <a:p>
            <a:pPr marL="342900" lvl="0" indent="-342900">
              <a:spcAft>
                <a:spcPts val="0"/>
              </a:spcAft>
              <a:buFont typeface="+mj-lt"/>
              <a:buAutoNum type="arabicPeriod"/>
              <a:tabLst>
                <a:tab pos="685800" algn="l"/>
              </a:tabLst>
            </a:pPr>
            <a:r>
              <a:rPr lang="en-GB" sz="1600" dirty="0">
                <a:latin typeface="Arial" panose="020B0604020202020204" pitchFamily="34" charset="0"/>
                <a:ea typeface="MS Mincho"/>
                <a:cs typeface="Arial" panose="020B0604020202020204" pitchFamily="34" charset="0"/>
              </a:rPr>
              <a:t>Eric Mackie, ODPM, Trinidad and Tobago</a:t>
            </a:r>
            <a:endParaRPr lang="es-MX" sz="1600" dirty="0">
              <a:latin typeface="Arial" panose="020B0604020202020204" pitchFamily="34" charset="0"/>
              <a:ea typeface="MS Mincho"/>
              <a:cs typeface="Arial" panose="020B0604020202020204" pitchFamily="34" charset="0"/>
            </a:endParaRPr>
          </a:p>
          <a:p>
            <a:pPr marL="342900" lvl="0" indent="-342900">
              <a:spcAft>
                <a:spcPts val="0"/>
              </a:spcAft>
              <a:buFont typeface="+mj-lt"/>
              <a:buAutoNum type="arabicPeriod"/>
              <a:tabLst>
                <a:tab pos="685800" algn="l"/>
              </a:tabLst>
            </a:pPr>
            <a:r>
              <a:rPr lang="en-GB" sz="1600" dirty="0">
                <a:latin typeface="Arial" panose="020B0604020202020204" pitchFamily="34" charset="0"/>
                <a:ea typeface="MS Mincho"/>
                <a:cs typeface="Arial" panose="020B0604020202020204" pitchFamily="34" charset="0"/>
              </a:rPr>
              <a:t>Shelly Bradshaw, ODPM, Trinidad and Tobago</a:t>
            </a:r>
            <a:endParaRPr lang="es-MX" sz="1600" dirty="0">
              <a:latin typeface="Arial" panose="020B0604020202020204" pitchFamily="34" charset="0"/>
              <a:ea typeface="MS Mincho"/>
              <a:cs typeface="Arial" panose="020B0604020202020204" pitchFamily="34" charset="0"/>
            </a:endParaRPr>
          </a:p>
          <a:p>
            <a:pPr marL="342900" lvl="0" indent="-342900">
              <a:spcAft>
                <a:spcPts val="0"/>
              </a:spcAft>
              <a:buFont typeface="+mj-lt"/>
              <a:buAutoNum type="arabicPeriod"/>
              <a:tabLst>
                <a:tab pos="685800" algn="l"/>
              </a:tabLst>
            </a:pPr>
            <a:r>
              <a:rPr lang="en-GB" sz="1600" dirty="0">
                <a:latin typeface="Arial" panose="020B0604020202020204" pitchFamily="34" charset="0"/>
                <a:ea typeface="MS Mincho"/>
                <a:cs typeface="Arial" panose="020B0604020202020204" pitchFamily="34" charset="0"/>
              </a:rPr>
              <a:t>Wagner Rivera, ONAMET, Dominican Republic</a:t>
            </a:r>
            <a:endParaRPr lang="es-MX" sz="1600" dirty="0">
              <a:latin typeface="Arial" panose="020B0604020202020204" pitchFamily="34" charset="0"/>
              <a:ea typeface="MS Mincho"/>
              <a:cs typeface="Arial" panose="020B0604020202020204" pitchFamily="34" charset="0"/>
            </a:endParaRPr>
          </a:p>
          <a:p>
            <a:pPr marL="342900" lvl="0" indent="-342900">
              <a:spcAft>
                <a:spcPts val="0"/>
              </a:spcAft>
              <a:buFont typeface="+mj-lt"/>
              <a:buAutoNum type="arabicPeriod"/>
              <a:tabLst>
                <a:tab pos="685800" algn="l"/>
              </a:tabLst>
            </a:pPr>
            <a:r>
              <a:rPr lang="en-GB" sz="1600" dirty="0">
                <a:latin typeface="Arial" panose="020B0604020202020204" pitchFamily="34" charset="0"/>
                <a:ea typeface="MS Mincho"/>
                <a:cs typeface="Arial" panose="020B0604020202020204" pitchFamily="34" charset="0"/>
              </a:rPr>
              <a:t>Edwin Olivares, COE, Dominican Republic</a:t>
            </a:r>
            <a:endParaRPr lang="es-MX" sz="1600" dirty="0">
              <a:latin typeface="Arial" panose="020B0604020202020204" pitchFamily="34" charset="0"/>
              <a:ea typeface="MS Mincho"/>
              <a:cs typeface="Arial" panose="020B0604020202020204" pitchFamily="34" charset="0"/>
            </a:endParaRPr>
          </a:p>
          <a:p>
            <a:pPr marL="342900" lvl="0" indent="-342900">
              <a:spcAft>
                <a:spcPts val="0"/>
              </a:spcAft>
              <a:buFont typeface="+mj-lt"/>
              <a:buAutoNum type="arabicPeriod"/>
              <a:tabLst>
                <a:tab pos="685800" algn="l"/>
              </a:tabLst>
            </a:pPr>
            <a:r>
              <a:rPr lang="en-GB" sz="1600" dirty="0">
                <a:latin typeface="Arial" panose="020B0604020202020204" pitchFamily="34" charset="0"/>
                <a:ea typeface="MS Mincho"/>
                <a:cs typeface="Arial" panose="020B0604020202020204" pitchFamily="34" charset="0"/>
              </a:rPr>
              <a:t>Albert </a:t>
            </a:r>
            <a:r>
              <a:rPr lang="en-GB" sz="1600" dirty="0" err="1">
                <a:latin typeface="Arial" panose="020B0604020202020204" pitchFamily="34" charset="0"/>
                <a:ea typeface="MS Mincho"/>
                <a:cs typeface="Arial" panose="020B0604020202020204" pitchFamily="34" charset="0"/>
              </a:rPr>
              <a:t>Martis</a:t>
            </a:r>
            <a:r>
              <a:rPr lang="en-GB" sz="1600" dirty="0">
                <a:latin typeface="Arial" panose="020B0604020202020204" pitchFamily="34" charset="0"/>
                <a:ea typeface="MS Mincho"/>
                <a:cs typeface="Arial" panose="020B0604020202020204" pitchFamily="34" charset="0"/>
              </a:rPr>
              <a:t> or Designee (WMO/RAIV Hurricane Committee Representative)</a:t>
            </a:r>
            <a:endParaRPr lang="es-MX" sz="1600" dirty="0">
              <a:latin typeface="Arial" panose="020B0604020202020204" pitchFamily="34" charset="0"/>
              <a:ea typeface="MS Mincho"/>
              <a:cs typeface="Arial" panose="020B0604020202020204" pitchFamily="34" charset="0"/>
            </a:endParaRPr>
          </a:p>
          <a:p>
            <a:pPr marL="342900" lvl="0" indent="-342900">
              <a:spcAft>
                <a:spcPts val="0"/>
              </a:spcAft>
              <a:buFont typeface="+mj-lt"/>
              <a:buAutoNum type="arabicPeriod"/>
              <a:tabLst>
                <a:tab pos="685800" algn="l"/>
              </a:tabLst>
            </a:pPr>
            <a:r>
              <a:rPr lang="es-ES_tradnl" sz="1600" dirty="0">
                <a:latin typeface="Arial" panose="020B0604020202020204" pitchFamily="34" charset="0"/>
                <a:ea typeface="MS Mincho"/>
                <a:cs typeface="Arial" panose="020B0604020202020204" pitchFamily="34" charset="0"/>
              </a:rPr>
              <a:t>Wilder </a:t>
            </a:r>
            <a:r>
              <a:rPr lang="es-ES_tradnl" sz="1600" dirty="0" err="1">
                <a:latin typeface="Arial" panose="020B0604020202020204" pitchFamily="34" charset="0"/>
                <a:ea typeface="MS Mincho"/>
                <a:cs typeface="Arial" panose="020B0604020202020204" pitchFamily="34" charset="0"/>
              </a:rPr>
              <a:t>Alvarez</a:t>
            </a:r>
            <a:r>
              <a:rPr lang="es-ES_tradnl" sz="1600" dirty="0">
                <a:latin typeface="Arial" panose="020B0604020202020204" pitchFamily="34" charset="0"/>
                <a:ea typeface="MS Mincho"/>
                <a:cs typeface="Arial" panose="020B0604020202020204" pitchFamily="34" charset="0"/>
              </a:rPr>
              <a:t> Investigador DIMAR - SUBDEMAR, Colombia</a:t>
            </a:r>
            <a:endParaRPr lang="es-MX" sz="1600" dirty="0">
              <a:latin typeface="Arial" panose="020B0604020202020204" pitchFamily="34" charset="0"/>
              <a:ea typeface="MS Mincho"/>
              <a:cs typeface="Arial" panose="020B0604020202020204" pitchFamily="34" charset="0"/>
            </a:endParaRPr>
          </a:p>
          <a:p>
            <a:pPr marL="342900" lvl="0" indent="-342900">
              <a:spcAft>
                <a:spcPts val="0"/>
              </a:spcAft>
              <a:buFont typeface="+mj-lt"/>
              <a:buAutoNum type="arabicPeriod"/>
              <a:tabLst>
                <a:tab pos="685800" algn="l"/>
              </a:tabLst>
            </a:pPr>
            <a:r>
              <a:rPr lang="es-ES_tradnl" sz="1600" dirty="0">
                <a:latin typeface="Arial" panose="020B0604020202020204" pitchFamily="34" charset="0"/>
                <a:ea typeface="MS Mincho"/>
                <a:cs typeface="Arial" panose="020B0604020202020204" pitchFamily="34" charset="0"/>
              </a:rPr>
              <a:t>S3 </a:t>
            </a:r>
            <a:r>
              <a:rPr lang="es-ES_tradnl" sz="1600" dirty="0" err="1">
                <a:latin typeface="Arial" panose="020B0604020202020204" pitchFamily="34" charset="0"/>
                <a:ea typeface="MS Mincho"/>
                <a:cs typeface="Arial" panose="020B0604020202020204" pitchFamily="34" charset="0"/>
              </a:rPr>
              <a:t>Sadit</a:t>
            </a:r>
            <a:r>
              <a:rPr lang="es-ES_tradnl" sz="1600" dirty="0">
                <a:latin typeface="Arial" panose="020B0604020202020204" pitchFamily="34" charset="0"/>
                <a:ea typeface="MS Mincho"/>
                <a:cs typeface="Arial" panose="020B0604020202020204" pitchFamily="34" charset="0"/>
              </a:rPr>
              <a:t> </a:t>
            </a:r>
            <a:r>
              <a:rPr lang="es-ES_tradnl" sz="1600" dirty="0" err="1">
                <a:latin typeface="Arial" panose="020B0604020202020204" pitchFamily="34" charset="0"/>
                <a:ea typeface="MS Mincho"/>
                <a:cs typeface="Arial" panose="020B0604020202020204" pitchFamily="34" charset="0"/>
              </a:rPr>
              <a:t>Lantandret</a:t>
            </a:r>
            <a:r>
              <a:rPr lang="es-ES_tradnl" sz="1600" dirty="0">
                <a:latin typeface="Arial" panose="020B0604020202020204" pitchFamily="34" charset="0"/>
                <a:ea typeface="MS Mincho"/>
                <a:cs typeface="Arial" panose="020B0604020202020204" pitchFamily="34" charset="0"/>
              </a:rPr>
              <a:t> Investigador DIMAR - ASIMPO, Colombia</a:t>
            </a:r>
            <a:endParaRPr lang="es-MX" sz="1600" dirty="0">
              <a:latin typeface="Arial" panose="020B0604020202020204" pitchFamily="34" charset="0"/>
              <a:ea typeface="MS Mincho"/>
              <a:cs typeface="Arial" panose="020B0604020202020204" pitchFamily="34" charset="0"/>
            </a:endParaRPr>
          </a:p>
          <a:p>
            <a:pPr marL="342900" lvl="0" indent="-342900">
              <a:spcAft>
                <a:spcPts val="0"/>
              </a:spcAft>
              <a:buFont typeface="+mj-lt"/>
              <a:buAutoNum type="arabicPeriod"/>
              <a:tabLst>
                <a:tab pos="685800" algn="l"/>
              </a:tabLst>
            </a:pPr>
            <a:r>
              <a:rPr lang="en-GB" sz="1600" dirty="0">
                <a:latin typeface="Arial" panose="020B0604020202020204" pitchFamily="34" charset="0"/>
                <a:ea typeface="MS Mincho"/>
                <a:cs typeface="Arial" panose="020B0604020202020204" pitchFamily="34" charset="0"/>
              </a:rPr>
              <a:t>Mr Renee Evelyn, Prime Minister’s Office, Barbados</a:t>
            </a:r>
            <a:endParaRPr lang="es-MX" sz="1600" dirty="0">
              <a:latin typeface="Arial" panose="020B0604020202020204" pitchFamily="34" charset="0"/>
              <a:ea typeface="MS Mincho"/>
              <a:cs typeface="Arial" panose="020B0604020202020204" pitchFamily="34" charset="0"/>
            </a:endParaRPr>
          </a:p>
          <a:p>
            <a:pPr marL="342900" lvl="0" indent="-342900">
              <a:spcAft>
                <a:spcPts val="0"/>
              </a:spcAft>
              <a:buFont typeface="+mj-lt"/>
              <a:buAutoNum type="arabicPeriod"/>
              <a:tabLst>
                <a:tab pos="685800" algn="l"/>
              </a:tabLst>
            </a:pPr>
            <a:r>
              <a:rPr lang="en-GB" sz="1600" dirty="0">
                <a:latin typeface="Arial" panose="020B0604020202020204" pitchFamily="34" charset="0"/>
                <a:ea typeface="MS Mincho"/>
                <a:cs typeface="Arial" panose="020B0604020202020204" pitchFamily="34" charset="0"/>
              </a:rPr>
              <a:t>Anthony Murillo, SINAMOT, Costa Rica</a:t>
            </a:r>
            <a:endParaRPr lang="es-MX" sz="1600" dirty="0">
              <a:latin typeface="Arial" panose="020B0604020202020204" pitchFamily="34" charset="0"/>
              <a:ea typeface="MS Mincho"/>
              <a:cs typeface="Arial" panose="020B0604020202020204" pitchFamily="34" charset="0"/>
            </a:endParaRPr>
          </a:p>
          <a:p>
            <a:pPr marL="342900" lvl="0" indent="-342900">
              <a:spcAft>
                <a:spcPts val="0"/>
              </a:spcAft>
              <a:buFont typeface="+mj-lt"/>
              <a:buAutoNum type="arabicPeriod"/>
              <a:tabLst>
                <a:tab pos="685800" algn="l"/>
              </a:tabLst>
            </a:pPr>
            <a:r>
              <a:rPr lang="en-GB" sz="1600" dirty="0">
                <a:latin typeface="Arial" panose="020B0604020202020204" pitchFamily="34" charset="0"/>
                <a:ea typeface="MS Mincho"/>
                <a:cs typeface="Arial" panose="020B0604020202020204" pitchFamily="34" charset="0"/>
              </a:rPr>
              <a:t>Emilio Talavera, INETER, Nicaragua</a:t>
            </a:r>
            <a:endParaRPr lang="es-MX" sz="1600" dirty="0">
              <a:latin typeface="Arial" panose="020B0604020202020204" pitchFamily="34" charset="0"/>
              <a:ea typeface="MS Mincho"/>
              <a:cs typeface="Arial" panose="020B0604020202020204" pitchFamily="34" charset="0"/>
            </a:endParaRPr>
          </a:p>
          <a:p>
            <a:pPr marL="342900" lvl="0" indent="-342900">
              <a:spcAft>
                <a:spcPts val="0"/>
              </a:spcAft>
              <a:buFont typeface="+mj-lt"/>
              <a:buAutoNum type="arabicPeriod"/>
              <a:tabLst>
                <a:tab pos="685800" algn="l"/>
              </a:tabLst>
            </a:pPr>
            <a:r>
              <a:rPr lang="es-MX" sz="1600" dirty="0">
                <a:latin typeface="Arial" panose="020B0604020202020204" pitchFamily="34" charset="0"/>
                <a:ea typeface="MS Mincho"/>
                <a:cs typeface="Arial" panose="020B0604020202020204" pitchFamily="34" charset="0"/>
              </a:rPr>
              <a:t>Elizabeth </a:t>
            </a:r>
            <a:r>
              <a:rPr lang="es-MX" sz="1600" dirty="0" err="1">
                <a:latin typeface="Arial" panose="020B0604020202020204" pitchFamily="34" charset="0"/>
                <a:ea typeface="MS Mincho"/>
                <a:cs typeface="Arial" panose="020B0604020202020204" pitchFamily="34" charset="0"/>
              </a:rPr>
              <a:t>Vanacore</a:t>
            </a:r>
            <a:r>
              <a:rPr lang="es-MX" sz="1600" dirty="0">
                <a:latin typeface="Arial" panose="020B0604020202020204" pitchFamily="34" charset="0"/>
                <a:ea typeface="MS Mincho"/>
                <a:cs typeface="Arial" panose="020B0604020202020204" pitchFamily="34" charset="0"/>
              </a:rPr>
              <a:t>, PRSN, Puerto Rico, USA</a:t>
            </a:r>
            <a:endParaRPr lang="es-MX" sz="1600" dirty="0">
              <a:effectLst/>
              <a:latin typeface="Arial" panose="020B0604020202020204" pitchFamily="34" charset="0"/>
              <a:ea typeface="MS Mincho"/>
              <a:cs typeface="Arial" panose="020B0604020202020204" pitchFamily="34" charset="0"/>
            </a:endParaRPr>
          </a:p>
        </p:txBody>
      </p:sp>
    </p:spTree>
    <p:extLst>
      <p:ext uri="{BB962C8B-B14F-4D97-AF65-F5344CB8AC3E}">
        <p14:creationId xmlns:p14="http://schemas.microsoft.com/office/powerpoint/2010/main" val="318413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0" y="179294"/>
            <a:ext cx="5629835" cy="461665"/>
          </a:xfrm>
          <a:prstGeom prst="rect">
            <a:avLst/>
          </a:prstGeom>
          <a:noFill/>
        </p:spPr>
        <p:txBody>
          <a:bodyPr wrap="square" rtlCol="0">
            <a:spAutoFit/>
          </a:bodyPr>
          <a:lstStyle/>
          <a:p>
            <a:pPr lvl="0"/>
            <a:r>
              <a:rPr lang="es-MX" sz="2400" b="1" dirty="0">
                <a:solidFill>
                  <a:schemeClr val="bg1"/>
                </a:solidFill>
                <a:latin typeface="Arial" panose="020B0604020202020204" pitchFamily="34" charset="0"/>
                <a:cs typeface="Arial" panose="020B0604020202020204" pitchFamily="34" charset="0"/>
              </a:rPr>
              <a:t>WG3   </a:t>
            </a:r>
            <a:r>
              <a:rPr lang="en-GB" sz="2400" b="1" dirty="0">
                <a:solidFill>
                  <a:schemeClr val="bg1"/>
                </a:solidFill>
                <a:latin typeface="Arial" panose="020B0604020202020204" pitchFamily="34" charset="0"/>
                <a:cs typeface="Arial" panose="020B0604020202020204" pitchFamily="34" charset="0"/>
              </a:rPr>
              <a:t>Tsunami Related Services</a:t>
            </a:r>
            <a:endParaRPr lang="es-MX" sz="2400" b="1" dirty="0">
              <a:solidFill>
                <a:schemeClr val="bg1"/>
              </a:solidFill>
              <a:latin typeface="Arial" panose="020B0604020202020204" pitchFamily="34" charset="0"/>
              <a:cs typeface="Arial" panose="020B0604020202020204" pitchFamily="34" charset="0"/>
            </a:endParaRPr>
          </a:p>
        </p:txBody>
      </p:sp>
      <p:sp>
        <p:nvSpPr>
          <p:cNvPr id="3" name="Rectángulo 2"/>
          <p:cNvSpPr/>
          <p:nvPr/>
        </p:nvSpPr>
        <p:spPr>
          <a:xfrm>
            <a:off x="248368" y="752147"/>
            <a:ext cx="11136808" cy="5447645"/>
          </a:xfrm>
          <a:prstGeom prst="rect">
            <a:avLst/>
          </a:prstGeom>
        </p:spPr>
        <p:txBody>
          <a:bodyPr wrap="square">
            <a:spAutoFit/>
          </a:bodyPr>
          <a:lstStyle/>
          <a:p>
            <a:r>
              <a:rPr lang="en-US" sz="3200" b="1" dirty="0">
                <a:latin typeface="Arial" panose="020B0604020202020204" pitchFamily="34" charset="0"/>
                <a:ea typeface="Times New Roman" panose="02020603050405020304" pitchFamily="18" charset="0"/>
                <a:cs typeface="Arial" panose="020B0604020202020204" pitchFamily="34" charset="0"/>
              </a:rPr>
              <a:t>Status of the current work of the Working </a:t>
            </a:r>
          </a:p>
          <a:p>
            <a:endParaRPr lang="en-US" sz="3200" b="1" dirty="0">
              <a:latin typeface="Arial" panose="020B0604020202020204" pitchFamily="34" charset="0"/>
              <a:cs typeface="Arial" panose="020B0604020202020204" pitchFamily="34" charset="0"/>
            </a:endParaRPr>
          </a:p>
          <a:p>
            <a:pPr marL="342900" lvl="0" indent="-342900" algn="just">
              <a:spcAft>
                <a:spcPts val="0"/>
              </a:spcAft>
              <a:buFont typeface="Wingdings" panose="05000000000000000000" pitchFamily="2" charset="2"/>
              <a:buChar char=""/>
            </a:pPr>
            <a:r>
              <a:rPr lang="en-US" sz="3200" dirty="0">
                <a:latin typeface="Arial" panose="020B0604020202020204" pitchFamily="34" charset="0"/>
                <a:ea typeface="Times New Roman" panose="02020603050405020304" pitchFamily="18" charset="0"/>
                <a:cs typeface="Arial" panose="020B0604020202020204" pitchFamily="34" charset="0"/>
              </a:rPr>
              <a:t>In 2022 we still had the effects of COVID 19, and WG3 activities have still been seriously affected by multiple reasons and circumstances. This has meant that the information dissemination and dissemination systems have reduced their capacity to transmit information. </a:t>
            </a:r>
          </a:p>
          <a:p>
            <a:pPr marL="342900" lvl="0" indent="-342900" algn="just">
              <a:spcAft>
                <a:spcPts val="0"/>
              </a:spcAft>
              <a:buFont typeface="Wingdings" panose="05000000000000000000" pitchFamily="2" charset="2"/>
              <a:buChar char=""/>
            </a:pPr>
            <a:endParaRPr lang="es-MX" sz="3200" dirty="0">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spcAft>
                <a:spcPts val="0"/>
              </a:spcAft>
              <a:buFont typeface="Wingdings" panose="05000000000000000000" pitchFamily="2" charset="2"/>
              <a:buChar char=""/>
            </a:pPr>
            <a:r>
              <a:rPr lang="en-US" sz="3200" dirty="0">
                <a:latin typeface="Arial" panose="020B0604020202020204" pitchFamily="34" charset="0"/>
                <a:ea typeface="Times New Roman" panose="02020603050405020304" pitchFamily="18" charset="0"/>
                <a:cs typeface="Arial" panose="020B0604020202020204" pitchFamily="34" charset="0"/>
              </a:rPr>
              <a:t>The dissemination of information and warnings has mainly been done through e-mail messaging services.</a:t>
            </a:r>
            <a:endParaRPr lang="es-MX" sz="3200" dirty="0">
              <a:latin typeface="Arial" panose="020B0604020202020204" pitchFamily="34" charset="0"/>
              <a:ea typeface="Times New Roman" panose="02020603050405020304" pitchFamily="18" charset="0"/>
              <a:cs typeface="Arial" panose="020B0604020202020204" pitchFamily="34" charset="0"/>
            </a:endParaRPr>
          </a:p>
          <a:p>
            <a:endParaRPr lang="es-MX" sz="2800" b="1" dirty="0"/>
          </a:p>
        </p:txBody>
      </p:sp>
    </p:spTree>
    <p:extLst>
      <p:ext uri="{BB962C8B-B14F-4D97-AF65-F5344CB8AC3E}">
        <p14:creationId xmlns:p14="http://schemas.microsoft.com/office/powerpoint/2010/main" val="34617308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0" y="179294"/>
            <a:ext cx="5629835" cy="461665"/>
          </a:xfrm>
          <a:prstGeom prst="rect">
            <a:avLst/>
          </a:prstGeom>
          <a:noFill/>
        </p:spPr>
        <p:txBody>
          <a:bodyPr wrap="square" rtlCol="0">
            <a:spAutoFit/>
          </a:bodyPr>
          <a:lstStyle/>
          <a:p>
            <a:pPr lvl="0"/>
            <a:r>
              <a:rPr lang="es-MX" sz="2400" b="1" dirty="0">
                <a:solidFill>
                  <a:schemeClr val="bg1"/>
                </a:solidFill>
                <a:latin typeface="Arial" panose="020B0604020202020204" pitchFamily="34" charset="0"/>
                <a:cs typeface="Arial" panose="020B0604020202020204" pitchFamily="34" charset="0"/>
              </a:rPr>
              <a:t>WG3   </a:t>
            </a:r>
            <a:r>
              <a:rPr lang="en-GB" sz="2400" b="1" dirty="0">
                <a:solidFill>
                  <a:schemeClr val="bg1"/>
                </a:solidFill>
                <a:latin typeface="Arial" panose="020B0604020202020204" pitchFamily="34" charset="0"/>
                <a:cs typeface="Arial" panose="020B0604020202020204" pitchFamily="34" charset="0"/>
              </a:rPr>
              <a:t>Tsunami Related Services</a:t>
            </a:r>
            <a:endParaRPr lang="es-MX" sz="2400" b="1" dirty="0">
              <a:solidFill>
                <a:schemeClr val="bg1"/>
              </a:solidFill>
              <a:latin typeface="Arial" panose="020B0604020202020204" pitchFamily="34" charset="0"/>
              <a:cs typeface="Arial" panose="020B0604020202020204" pitchFamily="34" charset="0"/>
            </a:endParaRPr>
          </a:p>
        </p:txBody>
      </p:sp>
      <p:sp>
        <p:nvSpPr>
          <p:cNvPr id="2" name="Rectángulo 1"/>
          <p:cNvSpPr/>
          <p:nvPr/>
        </p:nvSpPr>
        <p:spPr>
          <a:xfrm>
            <a:off x="318323" y="806006"/>
            <a:ext cx="10717229" cy="5539978"/>
          </a:xfrm>
          <a:prstGeom prst="rect">
            <a:avLst/>
          </a:prstGeom>
        </p:spPr>
        <p:txBody>
          <a:bodyPr wrap="square">
            <a:spAutoFit/>
          </a:bodyPr>
          <a:lstStyle/>
          <a:p>
            <a:pPr algn="just">
              <a:spcAft>
                <a:spcPts val="0"/>
              </a:spcAft>
            </a:pPr>
            <a:r>
              <a:rPr lang="en-GB" b="1" u="sng" dirty="0">
                <a:latin typeface="Arial" panose="020B0604020202020204" pitchFamily="34" charset="0"/>
                <a:cs typeface="Arial" panose="020B0604020202020204" pitchFamily="34" charset="0"/>
              </a:rPr>
              <a:t>Recommendations for ICG/CARIBE EWS</a:t>
            </a:r>
          </a:p>
          <a:p>
            <a:pPr algn="just">
              <a:spcAft>
                <a:spcPts val="0"/>
              </a:spcAft>
            </a:pPr>
            <a:endParaRPr lang="en-GB" b="1" u="sng" dirty="0">
              <a:effectLst/>
              <a:latin typeface="Arial" panose="020B0604020202020204" pitchFamily="34" charset="0"/>
              <a:cs typeface="Arial" panose="020B0604020202020204" pitchFamily="34" charset="0"/>
            </a:endParaRPr>
          </a:p>
          <a:p>
            <a:pPr lvl="0" algn="just"/>
            <a:r>
              <a:rPr lang="en-US" sz="2000" dirty="0">
                <a:latin typeface="Arial" panose="020B0604020202020204" pitchFamily="34" charset="0"/>
                <a:cs typeface="Arial" panose="020B0604020202020204" pitchFamily="34" charset="0"/>
              </a:rPr>
              <a:t>It is recommended that countries diversify their means of communication, so as to guarantee the redundancy of communications between national centers and the PTWC (2 or more means to receive the message), and between national centers and management agencies of emergencies.</a:t>
            </a:r>
            <a:endParaRPr lang="es-MX" sz="2000" dirty="0">
              <a:latin typeface="Arial" panose="020B0604020202020204" pitchFamily="34" charset="0"/>
              <a:cs typeface="Arial" panose="020B0604020202020204" pitchFamily="34" charset="0"/>
            </a:endParaRPr>
          </a:p>
          <a:p>
            <a:pPr algn="just"/>
            <a:r>
              <a:rPr lang="en-US" sz="2000" dirty="0">
                <a:latin typeface="Arial" panose="020B0604020202020204" pitchFamily="34" charset="0"/>
                <a:cs typeface="Arial" panose="020B0604020202020204" pitchFamily="34" charset="0"/>
              </a:rPr>
              <a:t> </a:t>
            </a:r>
            <a:endParaRPr lang="es-MX" sz="2000" dirty="0">
              <a:latin typeface="Arial" panose="020B0604020202020204" pitchFamily="34" charset="0"/>
              <a:cs typeface="Arial" panose="020B0604020202020204" pitchFamily="34" charset="0"/>
            </a:endParaRPr>
          </a:p>
          <a:p>
            <a:pPr lvl="0" algn="just"/>
            <a:r>
              <a:rPr lang="en-US" sz="2000" dirty="0">
                <a:latin typeface="Arial" panose="020B0604020202020204" pitchFamily="34" charset="0"/>
                <a:cs typeface="Arial" panose="020B0604020202020204" pitchFamily="34" charset="0"/>
              </a:rPr>
              <a:t>It is recommended that countries review the proposal for the use of social network applications and other web-based digital media, for the dissemination of educational and public awareness messages, for community preparation, and for the dissemination of messages from an emergency. These means should also be used in national and international tests and exercises, as an alternative means of communication.</a:t>
            </a:r>
          </a:p>
          <a:p>
            <a:pPr lvl="0" algn="just"/>
            <a:endParaRPr lang="en-US" sz="2000" dirty="0">
              <a:latin typeface="Arial" panose="020B0604020202020204" pitchFamily="34" charset="0"/>
              <a:cs typeface="Arial" panose="020B0604020202020204" pitchFamily="34" charset="0"/>
            </a:endParaRPr>
          </a:p>
          <a:p>
            <a:pPr lvl="0" algn="just"/>
            <a:r>
              <a:rPr lang="en-US" sz="2000" dirty="0">
                <a:latin typeface="Arial" panose="020B0604020202020204" pitchFamily="34" charset="0"/>
                <a:cs typeface="Arial" panose="020B0604020202020204" pitchFamily="34" charset="0"/>
              </a:rPr>
              <a:t>Conduct an analysis or survey of states requiring GOES satellite system upgrades and assess their future applicability.</a:t>
            </a:r>
          </a:p>
          <a:p>
            <a:pPr lvl="0" algn="just"/>
            <a:endParaRPr lang="en-US" sz="2000" dirty="0">
              <a:latin typeface="Arial" panose="020B0604020202020204" pitchFamily="34" charset="0"/>
              <a:cs typeface="Arial" panose="020B0604020202020204" pitchFamily="34" charset="0"/>
            </a:endParaRPr>
          </a:p>
          <a:p>
            <a:pPr algn="just"/>
            <a:endParaRPr lang="es-MX" sz="2000" dirty="0">
              <a:latin typeface="Arial" panose="020B0604020202020204" pitchFamily="34" charset="0"/>
              <a:cs typeface="Arial" panose="020B0604020202020204" pitchFamily="34" charset="0"/>
            </a:endParaRPr>
          </a:p>
          <a:p>
            <a:pPr algn="just">
              <a:spcAft>
                <a:spcPts val="0"/>
              </a:spcAft>
            </a:pPr>
            <a:endParaRPr lang="es-MX" b="1"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410046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0" y="179294"/>
            <a:ext cx="5629835" cy="461665"/>
          </a:xfrm>
          <a:prstGeom prst="rect">
            <a:avLst/>
          </a:prstGeom>
          <a:noFill/>
        </p:spPr>
        <p:txBody>
          <a:bodyPr wrap="square" rtlCol="0">
            <a:spAutoFit/>
          </a:bodyPr>
          <a:lstStyle/>
          <a:p>
            <a:pPr lvl="0"/>
            <a:r>
              <a:rPr lang="es-MX" sz="2400" b="1" dirty="0">
                <a:solidFill>
                  <a:schemeClr val="bg1"/>
                </a:solidFill>
                <a:latin typeface="Arial" panose="020B0604020202020204" pitchFamily="34" charset="0"/>
                <a:cs typeface="Arial" panose="020B0604020202020204" pitchFamily="34" charset="0"/>
              </a:rPr>
              <a:t>WG3   </a:t>
            </a:r>
            <a:r>
              <a:rPr lang="en-GB" sz="2400" b="1" dirty="0">
                <a:solidFill>
                  <a:schemeClr val="bg1"/>
                </a:solidFill>
                <a:latin typeface="Arial" panose="020B0604020202020204" pitchFamily="34" charset="0"/>
                <a:cs typeface="Arial" panose="020B0604020202020204" pitchFamily="34" charset="0"/>
              </a:rPr>
              <a:t>Tsunami Related Services</a:t>
            </a:r>
            <a:endParaRPr lang="es-MX" sz="2400" b="1" dirty="0">
              <a:solidFill>
                <a:schemeClr val="bg1"/>
              </a:solidFill>
              <a:latin typeface="Arial" panose="020B0604020202020204" pitchFamily="34" charset="0"/>
              <a:cs typeface="Arial" panose="020B0604020202020204" pitchFamily="34" charset="0"/>
            </a:endParaRPr>
          </a:p>
        </p:txBody>
      </p:sp>
      <p:sp>
        <p:nvSpPr>
          <p:cNvPr id="2" name="Rectángulo 1"/>
          <p:cNvSpPr/>
          <p:nvPr/>
        </p:nvSpPr>
        <p:spPr>
          <a:xfrm>
            <a:off x="394448" y="718205"/>
            <a:ext cx="11223811" cy="5678478"/>
          </a:xfrm>
          <a:prstGeom prst="rect">
            <a:avLst/>
          </a:prstGeom>
        </p:spPr>
        <p:txBody>
          <a:bodyPr wrap="square">
            <a:spAutoFit/>
          </a:bodyPr>
          <a:lstStyle/>
          <a:p>
            <a:pPr algn="just"/>
            <a:r>
              <a:rPr lang="en-GB" sz="2000" b="1" u="sng" dirty="0">
                <a:latin typeface="Arial" panose="020B0604020202020204" pitchFamily="34" charset="0"/>
                <a:cs typeface="Arial" panose="020B0604020202020204" pitchFamily="34" charset="0"/>
              </a:rPr>
              <a:t>Recommendations for ICG/CARIBE EWS</a:t>
            </a:r>
          </a:p>
          <a:p>
            <a:pPr algn="just"/>
            <a:endParaRPr lang="en-GB" sz="2000" b="1" u="sng" dirty="0">
              <a:latin typeface="Arial" panose="020B0604020202020204" pitchFamily="34" charset="0"/>
              <a:cs typeface="Arial" panose="020B0604020202020204" pitchFamily="34" charset="0"/>
            </a:endParaRPr>
          </a:p>
          <a:p>
            <a:pPr marL="342900" lvl="0" indent="-342900" algn="just">
              <a:spcAft>
                <a:spcPts val="0"/>
              </a:spcAft>
              <a:buFont typeface="Wingdings" panose="05000000000000000000" pitchFamily="2" charset="2"/>
              <a:buChar char=""/>
            </a:pPr>
            <a:r>
              <a:rPr lang="en-US" sz="1900" dirty="0">
                <a:latin typeface="Arial" panose="020B0604020202020204" pitchFamily="34" charset="0"/>
                <a:ea typeface="Times New Roman" panose="02020603050405020304" pitchFamily="18" charset="0"/>
                <a:cs typeface="Arial" panose="020B0604020202020204" pitchFamily="34" charset="0"/>
              </a:rPr>
              <a:t>To reiterate, to the extent possible, to member countries to actively incorporate voluntary amateur radio organizations in each country, as support in national and international communications systems and protocols, and in Caribe Wave exercises, as an alternative and effective means of communication in case of alert or disaster, and to ensure redundancy of communications.</a:t>
            </a:r>
            <a:endParaRPr lang="es-MX" sz="1900" dirty="0">
              <a:latin typeface="Arial" panose="020B0604020202020204" pitchFamily="34" charset="0"/>
              <a:ea typeface="Times New Roman" panose="02020603050405020304" pitchFamily="18" charset="0"/>
              <a:cs typeface="Arial" panose="020B0604020202020204" pitchFamily="34" charset="0"/>
            </a:endParaRPr>
          </a:p>
          <a:p>
            <a:pPr marL="449580">
              <a:spcAft>
                <a:spcPts val="0"/>
              </a:spcAft>
            </a:pPr>
            <a:r>
              <a:rPr lang="en-US" sz="1900" dirty="0">
                <a:latin typeface="Arial" panose="020B0604020202020204" pitchFamily="34" charset="0"/>
                <a:ea typeface="Times New Roman" panose="02020603050405020304" pitchFamily="18" charset="0"/>
                <a:cs typeface="Arial" panose="020B0604020202020204" pitchFamily="34" charset="0"/>
              </a:rPr>
              <a:t> </a:t>
            </a:r>
            <a:endParaRPr lang="es-MX" sz="1900" dirty="0">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spcAft>
                <a:spcPts val="0"/>
              </a:spcAft>
              <a:buFont typeface="Wingdings" panose="05000000000000000000" pitchFamily="2" charset="2"/>
              <a:buChar char=""/>
            </a:pPr>
            <a:r>
              <a:rPr lang="en-US" sz="1900" dirty="0">
                <a:latin typeface="Arial" panose="020B0604020202020204" pitchFamily="34" charset="0"/>
                <a:ea typeface="Times New Roman" panose="02020603050405020304" pitchFamily="18" charset="0"/>
                <a:cs typeface="Arial" panose="020B0604020202020204" pitchFamily="34" charset="0"/>
              </a:rPr>
              <a:t>Countries are recommended to review the training proposal addressing social and media communicators, in order to win them as allies in case of emergencies caused by tsunamis, but above all for information campaigns on self-protection measures and preparation for this threat. The experiences in the region suggest that the focus should be on integrating these professionals as part of the national alert system, guiding them on the important role they should play as part of the system..</a:t>
            </a:r>
            <a:endParaRPr lang="es-MX" sz="1900" dirty="0">
              <a:latin typeface="Arial" panose="020B0604020202020204" pitchFamily="34" charset="0"/>
              <a:ea typeface="Times New Roman" panose="02020603050405020304" pitchFamily="18" charset="0"/>
              <a:cs typeface="Arial" panose="020B0604020202020204" pitchFamily="34" charset="0"/>
            </a:endParaRPr>
          </a:p>
          <a:p>
            <a:pPr marL="449580">
              <a:spcAft>
                <a:spcPts val="0"/>
              </a:spcAft>
            </a:pPr>
            <a:r>
              <a:rPr lang="en-US" sz="1900" dirty="0">
                <a:latin typeface="Arial" panose="020B0604020202020204" pitchFamily="34" charset="0"/>
                <a:ea typeface="Times New Roman" panose="02020603050405020304" pitchFamily="18" charset="0"/>
                <a:cs typeface="Arial" panose="020B0604020202020204" pitchFamily="34" charset="0"/>
              </a:rPr>
              <a:t> </a:t>
            </a:r>
            <a:endParaRPr lang="es-MX" sz="1900" dirty="0">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spcAft>
                <a:spcPts val="0"/>
              </a:spcAft>
              <a:buFont typeface="Wingdings" panose="05000000000000000000" pitchFamily="2" charset="2"/>
              <a:buChar char=""/>
            </a:pPr>
            <a:r>
              <a:rPr lang="en-US" sz="1900" dirty="0">
                <a:latin typeface="Arial" panose="020B0604020202020204" pitchFamily="34" charset="0"/>
                <a:ea typeface="Times New Roman" panose="02020603050405020304" pitchFamily="18" charset="0"/>
                <a:cs typeface="Arial" panose="020B0604020202020204" pitchFamily="34" charset="0"/>
              </a:rPr>
              <a:t>It is recommended that countries document and share their experiences regarding current communication problems (in terms of means and technologies for communications, or in terms of messages and types of messages received and given), about those that are being overcome (and the way they are doing it), and successful experiences, in order to serve as a reference to the rest of the countries in the region.</a:t>
            </a:r>
            <a:endParaRPr lang="es-MX" sz="19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9403643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0" y="179294"/>
            <a:ext cx="5629835" cy="461665"/>
          </a:xfrm>
          <a:prstGeom prst="rect">
            <a:avLst/>
          </a:prstGeom>
          <a:noFill/>
        </p:spPr>
        <p:txBody>
          <a:bodyPr wrap="square" rtlCol="0">
            <a:spAutoFit/>
          </a:bodyPr>
          <a:lstStyle/>
          <a:p>
            <a:pPr lvl="0"/>
            <a:r>
              <a:rPr lang="es-MX" sz="2400" b="1" dirty="0">
                <a:solidFill>
                  <a:schemeClr val="bg1"/>
                </a:solidFill>
                <a:latin typeface="Arial" panose="020B0604020202020204" pitchFamily="34" charset="0"/>
                <a:cs typeface="Arial" panose="020B0604020202020204" pitchFamily="34" charset="0"/>
              </a:rPr>
              <a:t>WG3   </a:t>
            </a:r>
            <a:r>
              <a:rPr lang="en-GB" sz="2400" b="1" dirty="0">
                <a:solidFill>
                  <a:schemeClr val="bg1"/>
                </a:solidFill>
                <a:latin typeface="Arial" panose="020B0604020202020204" pitchFamily="34" charset="0"/>
                <a:cs typeface="Arial" panose="020B0604020202020204" pitchFamily="34" charset="0"/>
              </a:rPr>
              <a:t>Tsunami Related Services</a:t>
            </a:r>
            <a:endParaRPr lang="es-MX" sz="2400" b="1" dirty="0">
              <a:solidFill>
                <a:schemeClr val="bg1"/>
              </a:solidFill>
              <a:latin typeface="Arial" panose="020B0604020202020204" pitchFamily="34" charset="0"/>
              <a:cs typeface="Arial" panose="020B0604020202020204" pitchFamily="34" charset="0"/>
            </a:endParaRPr>
          </a:p>
        </p:txBody>
      </p:sp>
      <p:sp>
        <p:nvSpPr>
          <p:cNvPr id="2" name="Rectángulo 1"/>
          <p:cNvSpPr/>
          <p:nvPr/>
        </p:nvSpPr>
        <p:spPr>
          <a:xfrm>
            <a:off x="412376" y="790400"/>
            <a:ext cx="10434918" cy="2554545"/>
          </a:xfrm>
          <a:prstGeom prst="rect">
            <a:avLst/>
          </a:prstGeom>
        </p:spPr>
        <p:txBody>
          <a:bodyPr wrap="square">
            <a:spAutoFit/>
          </a:bodyPr>
          <a:lstStyle/>
          <a:p>
            <a:pPr algn="just"/>
            <a:r>
              <a:rPr lang="en-GB" sz="2000" b="1" u="sng" dirty="0">
                <a:latin typeface="Arial" panose="020B0604020202020204" pitchFamily="34" charset="0"/>
                <a:cs typeface="Arial" panose="020B0604020202020204" pitchFamily="34" charset="0"/>
              </a:rPr>
              <a:t>Recommendations for ICG/CARIBE EWS</a:t>
            </a:r>
          </a:p>
          <a:p>
            <a:pPr marL="342900" lvl="0" indent="-342900" algn="just">
              <a:spcAft>
                <a:spcPts val="0"/>
              </a:spcAft>
              <a:buFont typeface="Wingdings" panose="05000000000000000000" pitchFamily="2" charset="2"/>
              <a:buChar char=""/>
            </a:pPr>
            <a:endParaRPr lang="en-US" sz="2000" dirty="0">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spcAft>
                <a:spcPts val="0"/>
              </a:spcAft>
              <a:buFont typeface="Wingdings" panose="05000000000000000000" pitchFamily="2" charset="2"/>
              <a:buChar char=""/>
            </a:pPr>
            <a:r>
              <a:rPr lang="en-US" sz="2000" dirty="0">
                <a:latin typeface="Arial" panose="020B0604020202020204" pitchFamily="34" charset="0"/>
                <a:ea typeface="Times New Roman" panose="02020603050405020304" pitchFamily="18" charset="0"/>
                <a:cs typeface="Arial" panose="020B0604020202020204" pitchFamily="34" charset="0"/>
              </a:rPr>
              <a:t>Resume the initiatives of new technology applications such as web 2.0, CAPS or others to facilitate the dissemination of information in case of tsunami emergencies.</a:t>
            </a:r>
            <a:endParaRPr lang="es-MX" sz="2000" dirty="0">
              <a:latin typeface="Arial" panose="020B0604020202020204" pitchFamily="34" charset="0"/>
              <a:ea typeface="Times New Roman" panose="02020603050405020304" pitchFamily="18" charset="0"/>
              <a:cs typeface="Arial" panose="020B0604020202020204" pitchFamily="34" charset="0"/>
            </a:endParaRPr>
          </a:p>
          <a:p>
            <a:pPr marL="449580">
              <a:spcAft>
                <a:spcPts val="0"/>
              </a:spcAft>
            </a:pPr>
            <a:r>
              <a:rPr lang="en-US" sz="2000" dirty="0">
                <a:latin typeface="Arial" panose="020B0604020202020204" pitchFamily="34" charset="0"/>
                <a:ea typeface="Times New Roman" panose="02020603050405020304" pitchFamily="18" charset="0"/>
                <a:cs typeface="Arial" panose="020B0604020202020204" pitchFamily="34" charset="0"/>
              </a:rPr>
              <a:t> </a:t>
            </a:r>
            <a:endParaRPr lang="es-MX" sz="2000" dirty="0">
              <a:latin typeface="Arial" panose="020B0604020202020204" pitchFamily="34" charset="0"/>
              <a:ea typeface="Times New Roman" panose="02020603050405020304" pitchFamily="18" charset="0"/>
              <a:cs typeface="Arial" panose="020B0604020202020204" pitchFamily="34" charset="0"/>
            </a:endParaRPr>
          </a:p>
          <a:p>
            <a:pPr marL="449580">
              <a:spcAft>
                <a:spcPts val="0"/>
              </a:spcAft>
            </a:pPr>
            <a:r>
              <a:rPr lang="en-US" sz="2000" dirty="0">
                <a:latin typeface="Arial" panose="020B0604020202020204" pitchFamily="34" charset="0"/>
                <a:ea typeface="Times New Roman" panose="02020603050405020304" pitchFamily="18" charset="0"/>
                <a:cs typeface="Arial" panose="020B0604020202020204" pitchFamily="34" charset="0"/>
              </a:rPr>
              <a:t> </a:t>
            </a:r>
            <a:endParaRPr lang="es-MX" sz="2000" dirty="0">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spcAft>
                <a:spcPts val="0"/>
              </a:spcAft>
              <a:buFont typeface="Wingdings" panose="05000000000000000000" pitchFamily="2" charset="2"/>
              <a:buChar char=""/>
            </a:pPr>
            <a:r>
              <a:rPr lang="en-US" sz="2000" dirty="0">
                <a:latin typeface="Arial" panose="020B0604020202020204" pitchFamily="34" charset="0"/>
                <a:ea typeface="Times New Roman" panose="02020603050405020304" pitchFamily="18" charset="0"/>
                <a:cs typeface="Arial" panose="020B0604020202020204" pitchFamily="34" charset="0"/>
              </a:rPr>
              <a:t>Request countries to update their membership in the different working groups within the ICG/CARIBE-EWS.</a:t>
            </a:r>
            <a:endParaRPr lang="es-MX" sz="2000"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3" name="Rectángulo 2"/>
          <p:cNvSpPr/>
          <p:nvPr/>
        </p:nvSpPr>
        <p:spPr>
          <a:xfrm>
            <a:off x="412376" y="3834970"/>
            <a:ext cx="7297270" cy="400110"/>
          </a:xfrm>
          <a:prstGeom prst="rect">
            <a:avLst/>
          </a:prstGeom>
        </p:spPr>
        <p:txBody>
          <a:bodyPr wrap="square">
            <a:spAutoFit/>
          </a:bodyPr>
          <a:lstStyle/>
          <a:p>
            <a:pPr algn="just">
              <a:spcAft>
                <a:spcPts val="0"/>
              </a:spcAft>
            </a:pPr>
            <a:r>
              <a:rPr lang="en-GB" sz="2000" b="1" u="sng" dirty="0">
                <a:latin typeface="Arial" panose="020B0604020202020204" pitchFamily="34" charset="0"/>
                <a:cs typeface="Arial" panose="020B0604020202020204" pitchFamily="34" charset="0"/>
              </a:rPr>
              <a:t>Working Group Internal Work Plan/Key Proposed Activities</a:t>
            </a:r>
            <a:endParaRPr lang="es-MX" sz="2000" b="1" u="sng" dirty="0">
              <a:latin typeface="Arial" panose="020B0604020202020204" pitchFamily="34" charset="0"/>
              <a:cs typeface="Arial" panose="020B0604020202020204" pitchFamily="34" charset="0"/>
            </a:endParaRPr>
          </a:p>
        </p:txBody>
      </p:sp>
      <p:sp>
        <p:nvSpPr>
          <p:cNvPr id="5" name="Rectángulo 4"/>
          <p:cNvSpPr/>
          <p:nvPr/>
        </p:nvSpPr>
        <p:spPr>
          <a:xfrm>
            <a:off x="717176" y="4891625"/>
            <a:ext cx="10130117" cy="1015663"/>
          </a:xfrm>
          <a:prstGeom prst="rect">
            <a:avLst/>
          </a:prstGeom>
        </p:spPr>
        <p:txBody>
          <a:bodyPr wrap="square">
            <a:spAutoFit/>
          </a:bodyPr>
          <a:lstStyle/>
          <a:p>
            <a:pPr marL="342900" lvl="0" indent="-342900" algn="just">
              <a:spcAft>
                <a:spcPts val="0"/>
              </a:spcAft>
              <a:buFont typeface="Wingdings" panose="05000000000000000000" pitchFamily="2" charset="2"/>
              <a:buChar char=""/>
            </a:pPr>
            <a:r>
              <a:rPr lang="en-US" sz="2000" dirty="0">
                <a:latin typeface="Arial" panose="020B0604020202020204" pitchFamily="34" charset="0"/>
                <a:ea typeface="Times New Roman" panose="02020603050405020304" pitchFamily="18" charset="0"/>
                <a:cs typeface="Arial" panose="020B0604020202020204" pitchFamily="34" charset="0"/>
              </a:rPr>
              <a:t>The pandemic effects of COVID19 have been significantly reduced. Therefore, the establishment of a new work plan can be considered. This should be </a:t>
            </a:r>
            <a:r>
              <a:rPr lang="en-US" sz="2000" dirty="0" err="1">
                <a:latin typeface="Arial" panose="020B0604020202020204" pitchFamily="34" charset="0"/>
                <a:ea typeface="Times New Roman" panose="02020603050405020304" pitchFamily="18" charset="0"/>
                <a:cs typeface="Arial" panose="020B0604020202020204" pitchFamily="34" charset="0"/>
              </a:rPr>
              <a:t>be</a:t>
            </a:r>
            <a:r>
              <a:rPr lang="en-US" sz="2000" dirty="0">
                <a:latin typeface="Arial" panose="020B0604020202020204" pitchFamily="34" charset="0"/>
                <a:ea typeface="Times New Roman" panose="02020603050405020304" pitchFamily="18" charset="0"/>
                <a:cs typeface="Arial" panose="020B0604020202020204" pitchFamily="34" charset="0"/>
              </a:rPr>
              <a:t> for the consideration of the plenary of this meeting.</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endParaRPr lang="es-MX" sz="14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56289987"/>
      </p:ext>
    </p:extLst>
  </p:cSld>
  <p:clrMapOvr>
    <a:masterClrMapping/>
  </p:clrMapOvr>
</p:sld>
</file>

<file path=ppt/theme/theme1.xml><?xml version="1.0" encoding="utf-8"?>
<a:theme xmlns:a="http://schemas.openxmlformats.org/drawingml/2006/main" name="9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3480</TotalTime>
  <Words>997</Words>
  <Application>Microsoft Office PowerPoint</Application>
  <PresentationFormat>Panorámica</PresentationFormat>
  <Paragraphs>87</Paragraphs>
  <Slides>10</Slides>
  <Notes>0</Notes>
  <HiddenSlides>0</HiddenSlides>
  <MMClips>0</MMClips>
  <ScaleCrop>false</ScaleCrop>
  <HeadingPairs>
    <vt:vector size="6" baseType="variant">
      <vt:variant>
        <vt:lpstr>Fuentes usadas</vt:lpstr>
      </vt:variant>
      <vt:variant>
        <vt:i4>4</vt:i4>
      </vt:variant>
      <vt:variant>
        <vt:lpstr>Tema</vt:lpstr>
      </vt:variant>
      <vt:variant>
        <vt:i4>2</vt:i4>
      </vt:variant>
      <vt:variant>
        <vt:lpstr>Títulos de diapositiva</vt:lpstr>
      </vt:variant>
      <vt:variant>
        <vt:i4>10</vt:i4>
      </vt:variant>
    </vt:vector>
  </HeadingPairs>
  <TitlesOfParts>
    <vt:vector size="16" baseType="lpstr">
      <vt:lpstr>Arial</vt:lpstr>
      <vt:lpstr>Calibri</vt:lpstr>
      <vt:lpstr>Times New Roman</vt:lpstr>
      <vt:lpstr>Wingdings</vt:lpstr>
      <vt:lpstr>9_Custom Design</vt:lpstr>
      <vt:lpstr>Custom Design</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Slaoui, Salim</dc:creator>
  <cp:lastModifiedBy>admin</cp:lastModifiedBy>
  <cp:revision>56</cp:revision>
  <dcterms:created xsi:type="dcterms:W3CDTF">2021-04-13T14:16:18Z</dcterms:created>
  <dcterms:modified xsi:type="dcterms:W3CDTF">2023-04-25T05:10:44Z</dcterms:modified>
</cp:coreProperties>
</file>