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68" r:id="rId3"/>
    <p:sldId id="261" r:id="rId4"/>
    <p:sldId id="259" r:id="rId5"/>
    <p:sldId id="269" r:id="rId6"/>
    <p:sldId id="270" r:id="rId7"/>
    <p:sldId id="257" r:id="rId8"/>
    <p:sldId id="265" r:id="rId9"/>
    <p:sldId id="258" r:id="rId10"/>
    <p:sldId id="271" r:id="rId11"/>
    <p:sldId id="260" r:id="rId12"/>
    <p:sldId id="272" r:id="rId13"/>
    <p:sldId id="262" r:id="rId14"/>
    <p:sldId id="274" r:id="rId15"/>
    <p:sldId id="273" r:id="rId16"/>
    <p:sldId id="266"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10"/>
    <p:restoredTop sz="80426"/>
  </p:normalViewPr>
  <p:slideViewPr>
    <p:cSldViewPr snapToGrid="0" snapToObjects="1">
      <p:cViewPr varScale="1">
        <p:scale>
          <a:sx n="100" d="100"/>
          <a:sy n="100" d="100"/>
        </p:scale>
        <p:origin x="1984"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51958E-E89B-1545-81FF-AAFBA200E237}" type="datetimeFigureOut">
              <a:rPr lang="en-US" smtClean="0"/>
              <a:t>4/7/23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2FE1E7-68A9-614B-B89D-AFE24FA28906}" type="slidenum">
              <a:rPr lang="en-US" smtClean="0"/>
              <a:t>‹#›</a:t>
            </a:fld>
            <a:endParaRPr lang="en-US"/>
          </a:p>
        </p:txBody>
      </p:sp>
    </p:spTree>
    <p:extLst>
      <p:ext uri="{BB962C8B-B14F-4D97-AF65-F5344CB8AC3E}">
        <p14:creationId xmlns:p14="http://schemas.microsoft.com/office/powerpoint/2010/main" val="3398400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2FE1E7-68A9-614B-B89D-AFE24FA28906}" type="slidenum">
              <a:rPr lang="en-US" smtClean="0"/>
              <a:t>1</a:t>
            </a:fld>
            <a:endParaRPr lang="en-US"/>
          </a:p>
        </p:txBody>
      </p:sp>
    </p:spTree>
    <p:extLst>
      <p:ext uri="{BB962C8B-B14F-4D97-AF65-F5344CB8AC3E}">
        <p14:creationId xmlns:p14="http://schemas.microsoft.com/office/powerpoint/2010/main" val="286019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With regards to the recommendation to understand the current state of evacuation mapping and planning processes, WG2 recognized that another survey to evaluate this could burden Member States, considering the number of existing surveys. An alternative proposal within WG2 emerged to edit and amend the National Report to include questions on evacuation mapping and signage, so that these themes are addressed on a systematic and annual basis. During this process, WG4 also indicated the overlap between these questions and questions featured in the Caribe WAVE questionnaire, again reflecting an ongoing concern of duplication. However, the National Reports and Caribe WAVE questionnaires are sometimes not answered by the same national agency. At the ICG/Caribe-EWS Officer’s Meeting of June 2022, it was suggested that there may be further overlap with Key Performance Indicators (KPIs). As a result, the Task Team for KPIs may consider how to collect this information on a systematic and annual basis.</a:t>
            </a:r>
          </a:p>
          <a:p>
            <a:endParaRPr lang="en-US" dirty="0"/>
          </a:p>
        </p:txBody>
      </p:sp>
      <p:sp>
        <p:nvSpPr>
          <p:cNvPr id="4" name="Slide Number Placeholder 3"/>
          <p:cNvSpPr>
            <a:spLocks noGrp="1"/>
          </p:cNvSpPr>
          <p:nvPr>
            <p:ph type="sldNum" sz="quarter" idx="5"/>
          </p:nvPr>
        </p:nvSpPr>
        <p:spPr/>
        <p:txBody>
          <a:bodyPr/>
          <a:lstStyle/>
          <a:p>
            <a:fld id="{182FE1E7-68A9-614B-B89D-AFE24FA28906}" type="slidenum">
              <a:rPr lang="en-US" smtClean="0"/>
              <a:t>12</a:t>
            </a:fld>
            <a:endParaRPr lang="en-US"/>
          </a:p>
        </p:txBody>
      </p:sp>
    </p:spTree>
    <p:extLst>
      <p:ext uri="{BB962C8B-B14F-4D97-AF65-F5344CB8AC3E}">
        <p14:creationId xmlns:p14="http://schemas.microsoft.com/office/powerpoint/2010/main" val="1836884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Given the limited number of resources, WG2 members voted on the in-person activities to be prioritized in the next intersessional period, funding permitted. Over 50% of WG2 members participated in this prioritization process. The results show a slight majority favored an Experts Meeting on “Non-seismic Sources of Tsunamis for the Caribbean” as the top priority, and a Regional DEM Training as a second priority; while the overwhelming majority saw both activities as priorities. Section 2 and 4 of this report provides justification on the two activities considered. Results are in the table below, with only responses receiving a vote displayed</a:t>
            </a:r>
            <a:r>
              <a:rPr lang="en-US" dirty="0">
                <a:effectLst/>
              </a:rPr>
              <a:t> </a:t>
            </a:r>
            <a:endParaRPr lang="en-US" dirty="0"/>
          </a:p>
        </p:txBody>
      </p:sp>
      <p:sp>
        <p:nvSpPr>
          <p:cNvPr id="4" name="Slide Number Placeholder 3"/>
          <p:cNvSpPr>
            <a:spLocks noGrp="1"/>
          </p:cNvSpPr>
          <p:nvPr>
            <p:ph type="sldNum" sz="quarter" idx="5"/>
          </p:nvPr>
        </p:nvSpPr>
        <p:spPr/>
        <p:txBody>
          <a:bodyPr/>
          <a:lstStyle/>
          <a:p>
            <a:fld id="{182FE1E7-68A9-614B-B89D-AFE24FA28906}" type="slidenum">
              <a:rPr lang="en-US" smtClean="0"/>
              <a:t>13</a:t>
            </a:fld>
            <a:endParaRPr lang="en-US"/>
          </a:p>
        </p:txBody>
      </p:sp>
    </p:spTree>
    <p:extLst>
      <p:ext uri="{BB962C8B-B14F-4D97-AF65-F5344CB8AC3E}">
        <p14:creationId xmlns:p14="http://schemas.microsoft.com/office/powerpoint/2010/main" val="518329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2FE1E7-68A9-614B-B89D-AFE24FA28906}" type="slidenum">
              <a:rPr lang="en-US" smtClean="0"/>
              <a:t>14</a:t>
            </a:fld>
            <a:endParaRPr lang="en-US"/>
          </a:p>
        </p:txBody>
      </p:sp>
    </p:spTree>
    <p:extLst>
      <p:ext uri="{BB962C8B-B14F-4D97-AF65-F5344CB8AC3E}">
        <p14:creationId xmlns:p14="http://schemas.microsoft.com/office/powerpoint/2010/main" val="3489741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2FE1E7-68A9-614B-B89D-AFE24FA28906}" type="slidenum">
              <a:rPr lang="en-US" smtClean="0"/>
              <a:t>15</a:t>
            </a:fld>
            <a:endParaRPr lang="en-US"/>
          </a:p>
        </p:txBody>
      </p:sp>
    </p:spTree>
    <p:extLst>
      <p:ext uri="{BB962C8B-B14F-4D97-AF65-F5344CB8AC3E}">
        <p14:creationId xmlns:p14="http://schemas.microsoft.com/office/powerpoint/2010/main" val="1525368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2FE1E7-68A9-614B-B89D-AFE24FA28906}" type="slidenum">
              <a:rPr lang="en-US" smtClean="0"/>
              <a:t>16</a:t>
            </a:fld>
            <a:endParaRPr lang="en-US"/>
          </a:p>
        </p:txBody>
      </p:sp>
    </p:spTree>
    <p:extLst>
      <p:ext uri="{BB962C8B-B14F-4D97-AF65-F5344CB8AC3E}">
        <p14:creationId xmlns:p14="http://schemas.microsoft.com/office/powerpoint/2010/main" val="576007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2FE1E7-68A9-614B-B89D-AFE24FA28906}" type="slidenum">
              <a:rPr lang="en-US" smtClean="0"/>
              <a:t>17</a:t>
            </a:fld>
            <a:endParaRPr lang="en-US"/>
          </a:p>
        </p:txBody>
      </p:sp>
    </p:spTree>
    <p:extLst>
      <p:ext uri="{BB962C8B-B14F-4D97-AF65-F5344CB8AC3E}">
        <p14:creationId xmlns:p14="http://schemas.microsoft.com/office/powerpoint/2010/main" val="3319739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2FE1E7-68A9-614B-B89D-AFE24FA28906}" type="slidenum">
              <a:rPr lang="en-US" smtClean="0"/>
              <a:t>4</a:t>
            </a:fld>
            <a:endParaRPr lang="en-US"/>
          </a:p>
        </p:txBody>
      </p:sp>
    </p:spTree>
    <p:extLst>
      <p:ext uri="{BB962C8B-B14F-4D97-AF65-F5344CB8AC3E}">
        <p14:creationId xmlns:p14="http://schemas.microsoft.com/office/powerpoint/2010/main" val="1745977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ICG/CARIBE-EWS XV “Recommends exploring ways to provide access to and/or compile non-seismic sources in CATSAM or another format”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TT TWO decided to create a new ad hoc team on "Tsunamis sources related to volcanoes", leaded by François </a:t>
            </a:r>
            <a:r>
              <a:rPr lang="en-US" dirty="0" err="1"/>
              <a:t>Schindelé</a:t>
            </a:r>
            <a:r>
              <a:rPr lang="en-US" dirty="0"/>
              <a:t> (CEA, France).</a:t>
            </a:r>
          </a:p>
        </p:txBody>
      </p:sp>
      <p:sp>
        <p:nvSpPr>
          <p:cNvPr id="4" name="Slide Number Placeholder 3"/>
          <p:cNvSpPr>
            <a:spLocks noGrp="1"/>
          </p:cNvSpPr>
          <p:nvPr>
            <p:ph type="sldNum" sz="quarter" idx="5"/>
          </p:nvPr>
        </p:nvSpPr>
        <p:spPr/>
        <p:txBody>
          <a:bodyPr/>
          <a:lstStyle/>
          <a:p>
            <a:fld id="{182FE1E7-68A9-614B-B89D-AFE24FA28906}" type="slidenum">
              <a:rPr lang="en-US" smtClean="0"/>
              <a:t>5</a:t>
            </a:fld>
            <a:endParaRPr lang="en-US"/>
          </a:p>
        </p:txBody>
      </p:sp>
    </p:spTree>
    <p:extLst>
      <p:ext uri="{BB962C8B-B14F-4D97-AF65-F5344CB8AC3E}">
        <p14:creationId xmlns:p14="http://schemas.microsoft.com/office/powerpoint/2010/main" val="1745977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steps add Caribe Wave22 scenarios</a:t>
            </a:r>
          </a:p>
          <a:p>
            <a:endParaRPr lang="en-US" dirty="0"/>
          </a:p>
          <a:p>
            <a:endParaRPr lang="en-US" dirty="0"/>
          </a:p>
        </p:txBody>
      </p:sp>
      <p:sp>
        <p:nvSpPr>
          <p:cNvPr id="4" name="Slide Number Placeholder 3"/>
          <p:cNvSpPr>
            <a:spLocks noGrp="1"/>
          </p:cNvSpPr>
          <p:nvPr>
            <p:ph type="sldNum" sz="quarter" idx="5"/>
          </p:nvPr>
        </p:nvSpPr>
        <p:spPr/>
        <p:txBody>
          <a:bodyPr/>
          <a:lstStyle/>
          <a:p>
            <a:fld id="{182FE1E7-68A9-614B-B89D-AFE24FA28906}" type="slidenum">
              <a:rPr lang="en-US" smtClean="0"/>
              <a:t>6</a:t>
            </a:fld>
            <a:endParaRPr lang="en-US"/>
          </a:p>
        </p:txBody>
      </p:sp>
    </p:spTree>
    <p:extLst>
      <p:ext uri="{BB962C8B-B14F-4D97-AF65-F5344CB8AC3E}">
        <p14:creationId xmlns:p14="http://schemas.microsoft.com/office/powerpoint/2010/main" val="3922451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Challenges in displaying IOC tide gauge stations, previously retrieved from a server-side "proxy" running at NCEI/WDS. This approach required frequent restarts to display stations. Now a “Cron Job” (i.e., scheduled commands or tasks) has been setup that grabs the station list from https://</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www.ioc-sealevelmonitoring.org</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service.php?query</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stationlist</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writes it to a file locally at NCEI/WDS</a:t>
            </a:r>
            <a:r>
              <a:rPr lang="en-US" dirty="0">
                <a:effectLst/>
              </a:rPr>
              <a:t> </a:t>
            </a:r>
          </a:p>
          <a:p>
            <a:endParaRPr lang="en-US" b="0" i="0" dirty="0">
              <a:solidFill>
                <a:srgbClr val="202124"/>
              </a:solidFill>
              <a:effectLst/>
              <a:latin typeface="Roboto" panose="020F0502020204030204" pitchFamily="34" charset="0"/>
            </a:endParaRPr>
          </a:p>
          <a:p>
            <a:r>
              <a:rPr lang="en-US" b="0" i="0" dirty="0">
                <a:solidFill>
                  <a:srgbClr val="202124"/>
                </a:solidFill>
                <a:effectLst/>
                <a:latin typeface="Roboto" panose="020F0502020204030204" pitchFamily="34" charset="0"/>
              </a:rPr>
              <a:t>We are "scraping" the remote URL and saving it to a local JSON file 1x/day</a:t>
            </a:r>
            <a:endParaRPr lang="en-US" dirty="0"/>
          </a:p>
        </p:txBody>
      </p:sp>
      <p:sp>
        <p:nvSpPr>
          <p:cNvPr id="4" name="Slide Number Placeholder 3"/>
          <p:cNvSpPr>
            <a:spLocks noGrp="1"/>
          </p:cNvSpPr>
          <p:nvPr>
            <p:ph type="sldNum" sz="quarter" idx="5"/>
          </p:nvPr>
        </p:nvSpPr>
        <p:spPr/>
        <p:txBody>
          <a:bodyPr/>
          <a:lstStyle/>
          <a:p>
            <a:fld id="{182FE1E7-68A9-614B-B89D-AFE24FA28906}" type="slidenum">
              <a:rPr lang="en-US" smtClean="0"/>
              <a:t>7</a:t>
            </a:fld>
            <a:endParaRPr lang="en-US"/>
          </a:p>
        </p:txBody>
      </p:sp>
    </p:spTree>
    <p:extLst>
      <p:ext uri="{BB962C8B-B14F-4D97-AF65-F5344CB8AC3E}">
        <p14:creationId xmlns:p14="http://schemas.microsoft.com/office/powerpoint/2010/main" val="2864649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 new release of the Tsunami Coastal Assessment Tool, </a:t>
            </a:r>
            <a:r>
              <a:rPr lang="en-US" dirty="0" err="1"/>
              <a:t>TsuCAT</a:t>
            </a:r>
            <a:r>
              <a:rPr lang="en-US" dirty="0"/>
              <a:t> 4.3, was made available January 2023, including updated exercise messaging that more closely matches PTWC operational messaging, and new regional seismic sources that were vetted through the IOC Seismic Experts workshop series.</a:t>
            </a:r>
          </a:p>
        </p:txBody>
      </p:sp>
      <p:sp>
        <p:nvSpPr>
          <p:cNvPr id="4" name="Slide Number Placeholder 3"/>
          <p:cNvSpPr>
            <a:spLocks noGrp="1"/>
          </p:cNvSpPr>
          <p:nvPr>
            <p:ph type="sldNum" sz="quarter" idx="5"/>
          </p:nvPr>
        </p:nvSpPr>
        <p:spPr/>
        <p:txBody>
          <a:bodyPr/>
          <a:lstStyle/>
          <a:p>
            <a:fld id="{182FE1E7-68A9-614B-B89D-AFE24FA28906}" type="slidenum">
              <a:rPr lang="en-US" smtClean="0"/>
              <a:t>8</a:t>
            </a:fld>
            <a:endParaRPr lang="en-US"/>
          </a:p>
        </p:txBody>
      </p:sp>
    </p:spTree>
    <p:extLst>
      <p:ext uri="{BB962C8B-B14F-4D97-AF65-F5344CB8AC3E}">
        <p14:creationId xmlns:p14="http://schemas.microsoft.com/office/powerpoint/2010/main" val="2202614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ICG/CARIBE-EWS XV “Recommends WG2 develop a “roadmap”, or general guidance, on how to upload elevation data to the Caribbean Marine Atlas (CMA), and encourages Member States to upload in CMA their elevation data, and to provide status of available data (e.g., extent, resolution, access, etc.) to WG2”</a:t>
            </a:r>
          </a:p>
          <a:p>
            <a:endParaRPr lang="en-US" dirty="0"/>
          </a:p>
          <a:p>
            <a:r>
              <a:rPr lang="en-US" dirty="0"/>
              <a:t>Document available on WG2 website and Officer Meeting website. Request a wider broadcast at ICG or another mechanism so that it is received by appropriate individuals in Member States</a:t>
            </a:r>
          </a:p>
          <a:p>
            <a:endParaRPr lang="en-US" dirty="0"/>
          </a:p>
          <a:p>
            <a:endParaRPr lang="en-US" dirty="0"/>
          </a:p>
        </p:txBody>
      </p:sp>
      <p:sp>
        <p:nvSpPr>
          <p:cNvPr id="4" name="Slide Number Placeholder 3"/>
          <p:cNvSpPr>
            <a:spLocks noGrp="1"/>
          </p:cNvSpPr>
          <p:nvPr>
            <p:ph type="sldNum" sz="quarter" idx="5"/>
          </p:nvPr>
        </p:nvSpPr>
        <p:spPr/>
        <p:txBody>
          <a:bodyPr/>
          <a:lstStyle/>
          <a:p>
            <a:fld id="{182FE1E7-68A9-614B-B89D-AFE24FA28906}" type="slidenum">
              <a:rPr lang="en-US" smtClean="0"/>
              <a:t>9</a:t>
            </a:fld>
            <a:endParaRPr lang="en-US"/>
          </a:p>
        </p:txBody>
      </p:sp>
    </p:spTree>
    <p:extLst>
      <p:ext uri="{BB962C8B-B14F-4D97-AF65-F5344CB8AC3E}">
        <p14:creationId xmlns:p14="http://schemas.microsoft.com/office/powerpoint/2010/main" val="3717988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lgn="l">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As a result of the data sharing challenges, the development of a proposal for “Digital Elevation Model Development Training Workshop” was developed in 2020 and updated in 2022. The need for improved capabilities in the area of collecting, processing, analyzing, and modeling elevation data (topographic and bathymetric) has been well documented by UNESCO/IOC’s “Workshop on Tsunami Modelling &amp; Mitigation 2014” report, a product of the Experts Meeting Workshop on Tsunami Modeling and Mitigation held December 1-3, 2014 in Cartagena de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Indias</a:t>
            </a:r>
            <a:r>
              <a:rPr lang="en-US" sz="1200" dirty="0">
                <a:effectLst/>
                <a:latin typeface="Calibri" panose="020F0502020204030204" pitchFamily="34" charset="0"/>
                <a:ea typeface="Calibri" panose="020F0502020204030204" pitchFamily="34" charset="0"/>
                <a:cs typeface="Times New Roman" panose="02020603050405020304" pitchFamily="18" charset="0"/>
              </a:rPr>
              <a:t>, Colombia. The DEM Workshop proposal was developed by WG2 Chair and DEM experts from NCEI/WDS. The proposal was re-submitted June 2022 to ICG/CARIBE EWS Technical Secretary, as requested. The proposal is intended to promote a sustainable approach to DEM development in the region, when data sharing is not possible.</a:t>
            </a:r>
          </a:p>
          <a:p>
            <a:endParaRPr lang="en-US" dirty="0"/>
          </a:p>
        </p:txBody>
      </p:sp>
      <p:sp>
        <p:nvSpPr>
          <p:cNvPr id="4" name="Slide Number Placeholder 3"/>
          <p:cNvSpPr>
            <a:spLocks noGrp="1"/>
          </p:cNvSpPr>
          <p:nvPr>
            <p:ph type="sldNum" sz="quarter" idx="5"/>
          </p:nvPr>
        </p:nvSpPr>
        <p:spPr/>
        <p:txBody>
          <a:bodyPr/>
          <a:lstStyle/>
          <a:p>
            <a:fld id="{182FE1E7-68A9-614B-B89D-AFE24FA28906}" type="slidenum">
              <a:rPr lang="en-US" smtClean="0"/>
              <a:t>10</a:t>
            </a:fld>
            <a:endParaRPr lang="en-US"/>
          </a:p>
        </p:txBody>
      </p:sp>
    </p:spTree>
    <p:extLst>
      <p:ext uri="{BB962C8B-B14F-4D97-AF65-F5344CB8AC3E}">
        <p14:creationId xmlns:p14="http://schemas.microsoft.com/office/powerpoint/2010/main" val="1375002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ETOPO1 had a grid resolution of about 2 km. The new ETOPO 2022 resolution will be an enhanced 15 arc-second resolution, about 0.5 km, which is four times higher than ETOPO1.</a:t>
            </a:r>
          </a:p>
        </p:txBody>
      </p:sp>
      <p:sp>
        <p:nvSpPr>
          <p:cNvPr id="4" name="Slide Number Placeholder 3"/>
          <p:cNvSpPr>
            <a:spLocks noGrp="1"/>
          </p:cNvSpPr>
          <p:nvPr>
            <p:ph type="sldNum" sz="quarter" idx="5"/>
          </p:nvPr>
        </p:nvSpPr>
        <p:spPr/>
        <p:txBody>
          <a:bodyPr/>
          <a:lstStyle/>
          <a:p>
            <a:fld id="{182FE1E7-68A9-614B-B89D-AFE24FA28906}" type="slidenum">
              <a:rPr lang="en-US" smtClean="0"/>
              <a:t>11</a:t>
            </a:fld>
            <a:endParaRPr lang="en-US"/>
          </a:p>
        </p:txBody>
      </p:sp>
    </p:spTree>
    <p:extLst>
      <p:ext uri="{BB962C8B-B14F-4D97-AF65-F5344CB8AC3E}">
        <p14:creationId xmlns:p14="http://schemas.microsoft.com/office/powerpoint/2010/main" val="4099254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6B337-F7D3-4281-3420-AA4B4BA99A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040D2F-8687-8741-F986-FFBDDC6317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158DDD-A4F0-91A2-5247-B56E84A7A1D2}"/>
              </a:ext>
            </a:extLst>
          </p:cNvPr>
          <p:cNvSpPr>
            <a:spLocks noGrp="1"/>
          </p:cNvSpPr>
          <p:nvPr>
            <p:ph type="dt" sz="half" idx="10"/>
          </p:nvPr>
        </p:nvSpPr>
        <p:spPr/>
        <p:txBody>
          <a:bodyPr/>
          <a:lstStyle/>
          <a:p>
            <a:fld id="{59C2A159-C10D-7A4B-A52D-53A18693B307}" type="datetimeFigureOut">
              <a:rPr lang="en-US" smtClean="0"/>
              <a:t>4/7/23</a:t>
            </a:fld>
            <a:endParaRPr lang="en-US"/>
          </a:p>
        </p:txBody>
      </p:sp>
      <p:sp>
        <p:nvSpPr>
          <p:cNvPr id="5" name="Footer Placeholder 4">
            <a:extLst>
              <a:ext uri="{FF2B5EF4-FFF2-40B4-BE49-F238E27FC236}">
                <a16:creationId xmlns:a16="http://schemas.microsoft.com/office/drawing/2014/main" id="{CCFE893D-CC28-5FA3-9BD9-652813DEF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C01D6E-D17B-1306-F7BA-8484AFFB5EBB}"/>
              </a:ext>
            </a:extLst>
          </p:cNvPr>
          <p:cNvSpPr>
            <a:spLocks noGrp="1"/>
          </p:cNvSpPr>
          <p:nvPr>
            <p:ph type="sldNum" sz="quarter" idx="12"/>
          </p:nvPr>
        </p:nvSpPr>
        <p:spPr/>
        <p:txBody>
          <a:bodyPr/>
          <a:lstStyle/>
          <a:p>
            <a:fld id="{FA830A20-2E8C-1E4F-B7B9-5A291CE24874}" type="slidenum">
              <a:rPr lang="en-US" smtClean="0"/>
              <a:t>‹#›</a:t>
            </a:fld>
            <a:endParaRPr lang="en-US"/>
          </a:p>
        </p:txBody>
      </p:sp>
    </p:spTree>
    <p:extLst>
      <p:ext uri="{BB962C8B-B14F-4D97-AF65-F5344CB8AC3E}">
        <p14:creationId xmlns:p14="http://schemas.microsoft.com/office/powerpoint/2010/main" val="3127626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FF921-FA79-B471-B920-74CD762639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4306B0-C219-8695-C9BA-DA098F1019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0D4BFA-95A6-55FB-B1F9-7B7F9FE573BA}"/>
              </a:ext>
            </a:extLst>
          </p:cNvPr>
          <p:cNvSpPr>
            <a:spLocks noGrp="1"/>
          </p:cNvSpPr>
          <p:nvPr>
            <p:ph type="dt" sz="half" idx="10"/>
          </p:nvPr>
        </p:nvSpPr>
        <p:spPr/>
        <p:txBody>
          <a:bodyPr/>
          <a:lstStyle/>
          <a:p>
            <a:fld id="{59C2A159-C10D-7A4B-A52D-53A18693B307}" type="datetimeFigureOut">
              <a:rPr lang="en-US" smtClean="0"/>
              <a:t>4/7/23</a:t>
            </a:fld>
            <a:endParaRPr lang="en-US"/>
          </a:p>
        </p:txBody>
      </p:sp>
      <p:sp>
        <p:nvSpPr>
          <p:cNvPr id="5" name="Footer Placeholder 4">
            <a:extLst>
              <a:ext uri="{FF2B5EF4-FFF2-40B4-BE49-F238E27FC236}">
                <a16:creationId xmlns:a16="http://schemas.microsoft.com/office/drawing/2014/main" id="{F2E122DF-C3C6-7D53-1438-79A169E98C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9172F0-B6FA-5A8B-C0F0-90F8C7E5AB1D}"/>
              </a:ext>
            </a:extLst>
          </p:cNvPr>
          <p:cNvSpPr>
            <a:spLocks noGrp="1"/>
          </p:cNvSpPr>
          <p:nvPr>
            <p:ph type="sldNum" sz="quarter" idx="12"/>
          </p:nvPr>
        </p:nvSpPr>
        <p:spPr/>
        <p:txBody>
          <a:bodyPr/>
          <a:lstStyle/>
          <a:p>
            <a:fld id="{FA830A20-2E8C-1E4F-B7B9-5A291CE24874}" type="slidenum">
              <a:rPr lang="en-US" smtClean="0"/>
              <a:t>‹#›</a:t>
            </a:fld>
            <a:endParaRPr lang="en-US"/>
          </a:p>
        </p:txBody>
      </p:sp>
    </p:spTree>
    <p:extLst>
      <p:ext uri="{BB962C8B-B14F-4D97-AF65-F5344CB8AC3E}">
        <p14:creationId xmlns:p14="http://schemas.microsoft.com/office/powerpoint/2010/main" val="3739276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997F8B-ABCB-43E6-D463-3BCC9F161C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785D2F-0028-56FD-B8DD-CDBE804C4A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C53EFB-4B55-FFE1-C455-D977EE6B8CC1}"/>
              </a:ext>
            </a:extLst>
          </p:cNvPr>
          <p:cNvSpPr>
            <a:spLocks noGrp="1"/>
          </p:cNvSpPr>
          <p:nvPr>
            <p:ph type="dt" sz="half" idx="10"/>
          </p:nvPr>
        </p:nvSpPr>
        <p:spPr/>
        <p:txBody>
          <a:bodyPr/>
          <a:lstStyle/>
          <a:p>
            <a:fld id="{59C2A159-C10D-7A4B-A52D-53A18693B307}" type="datetimeFigureOut">
              <a:rPr lang="en-US" smtClean="0"/>
              <a:t>4/7/23</a:t>
            </a:fld>
            <a:endParaRPr lang="en-US"/>
          </a:p>
        </p:txBody>
      </p:sp>
      <p:sp>
        <p:nvSpPr>
          <p:cNvPr id="5" name="Footer Placeholder 4">
            <a:extLst>
              <a:ext uri="{FF2B5EF4-FFF2-40B4-BE49-F238E27FC236}">
                <a16:creationId xmlns:a16="http://schemas.microsoft.com/office/drawing/2014/main" id="{92149141-BE82-86DA-51CC-5FD2524858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04E8FC-34F4-5F42-08D1-C957CE6A3E89}"/>
              </a:ext>
            </a:extLst>
          </p:cNvPr>
          <p:cNvSpPr>
            <a:spLocks noGrp="1"/>
          </p:cNvSpPr>
          <p:nvPr>
            <p:ph type="sldNum" sz="quarter" idx="12"/>
          </p:nvPr>
        </p:nvSpPr>
        <p:spPr/>
        <p:txBody>
          <a:bodyPr/>
          <a:lstStyle/>
          <a:p>
            <a:fld id="{FA830A20-2E8C-1E4F-B7B9-5A291CE24874}" type="slidenum">
              <a:rPr lang="en-US" smtClean="0"/>
              <a:t>‹#›</a:t>
            </a:fld>
            <a:endParaRPr lang="en-US"/>
          </a:p>
        </p:txBody>
      </p:sp>
    </p:spTree>
    <p:extLst>
      <p:ext uri="{BB962C8B-B14F-4D97-AF65-F5344CB8AC3E}">
        <p14:creationId xmlns:p14="http://schemas.microsoft.com/office/powerpoint/2010/main" val="646721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1B099-9E1B-D699-2E7A-D7D9E44DE9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026F2B-1B38-C375-EF1E-789AD0555C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FDD64B-55A5-4716-EFC7-63A616964D8C}"/>
              </a:ext>
            </a:extLst>
          </p:cNvPr>
          <p:cNvSpPr>
            <a:spLocks noGrp="1"/>
          </p:cNvSpPr>
          <p:nvPr>
            <p:ph type="dt" sz="half" idx="10"/>
          </p:nvPr>
        </p:nvSpPr>
        <p:spPr/>
        <p:txBody>
          <a:bodyPr/>
          <a:lstStyle/>
          <a:p>
            <a:fld id="{59C2A159-C10D-7A4B-A52D-53A18693B307}" type="datetimeFigureOut">
              <a:rPr lang="en-US" smtClean="0"/>
              <a:t>4/7/23</a:t>
            </a:fld>
            <a:endParaRPr lang="en-US"/>
          </a:p>
        </p:txBody>
      </p:sp>
      <p:sp>
        <p:nvSpPr>
          <p:cNvPr id="5" name="Footer Placeholder 4">
            <a:extLst>
              <a:ext uri="{FF2B5EF4-FFF2-40B4-BE49-F238E27FC236}">
                <a16:creationId xmlns:a16="http://schemas.microsoft.com/office/drawing/2014/main" id="{5FB1205D-0C2E-CE83-98CB-06D8CC4EB3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B3E195-D7D9-DEAB-931C-73DB1FDC5E7A}"/>
              </a:ext>
            </a:extLst>
          </p:cNvPr>
          <p:cNvSpPr>
            <a:spLocks noGrp="1"/>
          </p:cNvSpPr>
          <p:nvPr>
            <p:ph type="sldNum" sz="quarter" idx="12"/>
          </p:nvPr>
        </p:nvSpPr>
        <p:spPr/>
        <p:txBody>
          <a:bodyPr/>
          <a:lstStyle/>
          <a:p>
            <a:fld id="{FA830A20-2E8C-1E4F-B7B9-5A291CE24874}" type="slidenum">
              <a:rPr lang="en-US" smtClean="0"/>
              <a:t>‹#›</a:t>
            </a:fld>
            <a:endParaRPr lang="en-US"/>
          </a:p>
        </p:txBody>
      </p:sp>
    </p:spTree>
    <p:extLst>
      <p:ext uri="{BB962C8B-B14F-4D97-AF65-F5344CB8AC3E}">
        <p14:creationId xmlns:p14="http://schemas.microsoft.com/office/powerpoint/2010/main" val="171887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E9A20-6B9C-6395-E3FA-F169B68D68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DA5A43-A25B-9A75-C90F-CF85407E3E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35E5D3-A39D-B128-4E23-A4CE08E06B2C}"/>
              </a:ext>
            </a:extLst>
          </p:cNvPr>
          <p:cNvSpPr>
            <a:spLocks noGrp="1"/>
          </p:cNvSpPr>
          <p:nvPr>
            <p:ph type="dt" sz="half" idx="10"/>
          </p:nvPr>
        </p:nvSpPr>
        <p:spPr/>
        <p:txBody>
          <a:bodyPr/>
          <a:lstStyle/>
          <a:p>
            <a:fld id="{59C2A159-C10D-7A4B-A52D-53A18693B307}" type="datetimeFigureOut">
              <a:rPr lang="en-US" smtClean="0"/>
              <a:t>4/7/23</a:t>
            </a:fld>
            <a:endParaRPr lang="en-US"/>
          </a:p>
        </p:txBody>
      </p:sp>
      <p:sp>
        <p:nvSpPr>
          <p:cNvPr id="5" name="Footer Placeholder 4">
            <a:extLst>
              <a:ext uri="{FF2B5EF4-FFF2-40B4-BE49-F238E27FC236}">
                <a16:creationId xmlns:a16="http://schemas.microsoft.com/office/drawing/2014/main" id="{F945F92F-A04B-E61A-065D-BAC1DFE730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A0E94D-ECAC-2EA6-1823-303302E63684}"/>
              </a:ext>
            </a:extLst>
          </p:cNvPr>
          <p:cNvSpPr>
            <a:spLocks noGrp="1"/>
          </p:cNvSpPr>
          <p:nvPr>
            <p:ph type="sldNum" sz="quarter" idx="12"/>
          </p:nvPr>
        </p:nvSpPr>
        <p:spPr/>
        <p:txBody>
          <a:bodyPr/>
          <a:lstStyle/>
          <a:p>
            <a:fld id="{FA830A20-2E8C-1E4F-B7B9-5A291CE24874}" type="slidenum">
              <a:rPr lang="en-US" smtClean="0"/>
              <a:t>‹#›</a:t>
            </a:fld>
            <a:endParaRPr lang="en-US"/>
          </a:p>
        </p:txBody>
      </p:sp>
    </p:spTree>
    <p:extLst>
      <p:ext uri="{BB962C8B-B14F-4D97-AF65-F5344CB8AC3E}">
        <p14:creationId xmlns:p14="http://schemas.microsoft.com/office/powerpoint/2010/main" val="1908880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A6EFC-4F8D-BFEA-A994-B8200F79AF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F17EB3-EAB0-BD81-251F-0F1E4F9E88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5AA22C-0749-D102-626F-90001D1191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7579EC-D769-FFE9-C980-4010560E14CE}"/>
              </a:ext>
            </a:extLst>
          </p:cNvPr>
          <p:cNvSpPr>
            <a:spLocks noGrp="1"/>
          </p:cNvSpPr>
          <p:nvPr>
            <p:ph type="dt" sz="half" idx="10"/>
          </p:nvPr>
        </p:nvSpPr>
        <p:spPr/>
        <p:txBody>
          <a:bodyPr/>
          <a:lstStyle/>
          <a:p>
            <a:fld id="{59C2A159-C10D-7A4B-A52D-53A18693B307}" type="datetimeFigureOut">
              <a:rPr lang="en-US" smtClean="0"/>
              <a:t>4/7/23</a:t>
            </a:fld>
            <a:endParaRPr lang="en-US"/>
          </a:p>
        </p:txBody>
      </p:sp>
      <p:sp>
        <p:nvSpPr>
          <p:cNvPr id="6" name="Footer Placeholder 5">
            <a:extLst>
              <a:ext uri="{FF2B5EF4-FFF2-40B4-BE49-F238E27FC236}">
                <a16:creationId xmlns:a16="http://schemas.microsoft.com/office/drawing/2014/main" id="{9BFDD272-FECA-084B-732E-D01C023F9E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FA4362-2629-1370-80CD-EAA4C5181722}"/>
              </a:ext>
            </a:extLst>
          </p:cNvPr>
          <p:cNvSpPr>
            <a:spLocks noGrp="1"/>
          </p:cNvSpPr>
          <p:nvPr>
            <p:ph type="sldNum" sz="quarter" idx="12"/>
          </p:nvPr>
        </p:nvSpPr>
        <p:spPr/>
        <p:txBody>
          <a:bodyPr/>
          <a:lstStyle/>
          <a:p>
            <a:fld id="{FA830A20-2E8C-1E4F-B7B9-5A291CE24874}" type="slidenum">
              <a:rPr lang="en-US" smtClean="0"/>
              <a:t>‹#›</a:t>
            </a:fld>
            <a:endParaRPr lang="en-US"/>
          </a:p>
        </p:txBody>
      </p:sp>
    </p:spTree>
    <p:extLst>
      <p:ext uri="{BB962C8B-B14F-4D97-AF65-F5344CB8AC3E}">
        <p14:creationId xmlns:p14="http://schemas.microsoft.com/office/powerpoint/2010/main" val="2422314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D55CC-634A-BECD-01F7-007794D664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D25C20-1AFB-6A3B-42B7-E790CF77FC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360BA9-FA9F-0209-44B5-C227914CE0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580040-0775-618E-889A-60E5C9F681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63BBF9-7948-C1C8-4AA0-1B9928D414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0BF424-F6AA-A7F4-D520-B5088C555396}"/>
              </a:ext>
            </a:extLst>
          </p:cNvPr>
          <p:cNvSpPr>
            <a:spLocks noGrp="1"/>
          </p:cNvSpPr>
          <p:nvPr>
            <p:ph type="dt" sz="half" idx="10"/>
          </p:nvPr>
        </p:nvSpPr>
        <p:spPr/>
        <p:txBody>
          <a:bodyPr/>
          <a:lstStyle/>
          <a:p>
            <a:fld id="{59C2A159-C10D-7A4B-A52D-53A18693B307}" type="datetimeFigureOut">
              <a:rPr lang="en-US" smtClean="0"/>
              <a:t>4/7/23</a:t>
            </a:fld>
            <a:endParaRPr lang="en-US"/>
          </a:p>
        </p:txBody>
      </p:sp>
      <p:sp>
        <p:nvSpPr>
          <p:cNvPr id="8" name="Footer Placeholder 7">
            <a:extLst>
              <a:ext uri="{FF2B5EF4-FFF2-40B4-BE49-F238E27FC236}">
                <a16:creationId xmlns:a16="http://schemas.microsoft.com/office/drawing/2014/main" id="{F519CCEB-D3D1-7B37-0453-EF5B781A91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292818-22A4-7459-DEAB-51EB0041BBAB}"/>
              </a:ext>
            </a:extLst>
          </p:cNvPr>
          <p:cNvSpPr>
            <a:spLocks noGrp="1"/>
          </p:cNvSpPr>
          <p:nvPr>
            <p:ph type="sldNum" sz="quarter" idx="12"/>
          </p:nvPr>
        </p:nvSpPr>
        <p:spPr/>
        <p:txBody>
          <a:bodyPr/>
          <a:lstStyle/>
          <a:p>
            <a:fld id="{FA830A20-2E8C-1E4F-B7B9-5A291CE24874}" type="slidenum">
              <a:rPr lang="en-US" smtClean="0"/>
              <a:t>‹#›</a:t>
            </a:fld>
            <a:endParaRPr lang="en-US"/>
          </a:p>
        </p:txBody>
      </p:sp>
    </p:spTree>
    <p:extLst>
      <p:ext uri="{BB962C8B-B14F-4D97-AF65-F5344CB8AC3E}">
        <p14:creationId xmlns:p14="http://schemas.microsoft.com/office/powerpoint/2010/main" val="829845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3ACC4-A921-95E5-A4EE-8C5D6AED8E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DC2143-90F1-66FE-C64E-A33D76B9453D}"/>
              </a:ext>
            </a:extLst>
          </p:cNvPr>
          <p:cNvSpPr>
            <a:spLocks noGrp="1"/>
          </p:cNvSpPr>
          <p:nvPr>
            <p:ph type="dt" sz="half" idx="10"/>
          </p:nvPr>
        </p:nvSpPr>
        <p:spPr/>
        <p:txBody>
          <a:bodyPr/>
          <a:lstStyle/>
          <a:p>
            <a:fld id="{59C2A159-C10D-7A4B-A52D-53A18693B307}" type="datetimeFigureOut">
              <a:rPr lang="en-US" smtClean="0"/>
              <a:t>4/7/23</a:t>
            </a:fld>
            <a:endParaRPr lang="en-US"/>
          </a:p>
        </p:txBody>
      </p:sp>
      <p:sp>
        <p:nvSpPr>
          <p:cNvPr id="4" name="Footer Placeholder 3">
            <a:extLst>
              <a:ext uri="{FF2B5EF4-FFF2-40B4-BE49-F238E27FC236}">
                <a16:creationId xmlns:a16="http://schemas.microsoft.com/office/drawing/2014/main" id="{9190B282-A4A7-71CF-667F-B534BA5AD3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7ADED0-83B3-151B-6B20-1755DD493A8B}"/>
              </a:ext>
            </a:extLst>
          </p:cNvPr>
          <p:cNvSpPr>
            <a:spLocks noGrp="1"/>
          </p:cNvSpPr>
          <p:nvPr>
            <p:ph type="sldNum" sz="quarter" idx="12"/>
          </p:nvPr>
        </p:nvSpPr>
        <p:spPr/>
        <p:txBody>
          <a:bodyPr/>
          <a:lstStyle/>
          <a:p>
            <a:fld id="{FA830A20-2E8C-1E4F-B7B9-5A291CE24874}" type="slidenum">
              <a:rPr lang="en-US" smtClean="0"/>
              <a:t>‹#›</a:t>
            </a:fld>
            <a:endParaRPr lang="en-US"/>
          </a:p>
        </p:txBody>
      </p:sp>
    </p:spTree>
    <p:extLst>
      <p:ext uri="{BB962C8B-B14F-4D97-AF65-F5344CB8AC3E}">
        <p14:creationId xmlns:p14="http://schemas.microsoft.com/office/powerpoint/2010/main" val="2101922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A88F93-E33D-80B8-94A4-CE453E327316}"/>
              </a:ext>
            </a:extLst>
          </p:cNvPr>
          <p:cNvSpPr>
            <a:spLocks noGrp="1"/>
          </p:cNvSpPr>
          <p:nvPr>
            <p:ph type="dt" sz="half" idx="10"/>
          </p:nvPr>
        </p:nvSpPr>
        <p:spPr/>
        <p:txBody>
          <a:bodyPr/>
          <a:lstStyle/>
          <a:p>
            <a:fld id="{59C2A159-C10D-7A4B-A52D-53A18693B307}" type="datetimeFigureOut">
              <a:rPr lang="en-US" smtClean="0"/>
              <a:t>4/7/23</a:t>
            </a:fld>
            <a:endParaRPr lang="en-US"/>
          </a:p>
        </p:txBody>
      </p:sp>
      <p:sp>
        <p:nvSpPr>
          <p:cNvPr id="3" name="Footer Placeholder 2">
            <a:extLst>
              <a:ext uri="{FF2B5EF4-FFF2-40B4-BE49-F238E27FC236}">
                <a16:creationId xmlns:a16="http://schemas.microsoft.com/office/drawing/2014/main" id="{F1F24FB9-2DD8-FD69-4D02-D89694E4A5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77453A-721A-DAFB-A417-26EBD2CB96C5}"/>
              </a:ext>
            </a:extLst>
          </p:cNvPr>
          <p:cNvSpPr>
            <a:spLocks noGrp="1"/>
          </p:cNvSpPr>
          <p:nvPr>
            <p:ph type="sldNum" sz="quarter" idx="12"/>
          </p:nvPr>
        </p:nvSpPr>
        <p:spPr/>
        <p:txBody>
          <a:bodyPr/>
          <a:lstStyle/>
          <a:p>
            <a:fld id="{FA830A20-2E8C-1E4F-B7B9-5A291CE24874}" type="slidenum">
              <a:rPr lang="en-US" smtClean="0"/>
              <a:t>‹#›</a:t>
            </a:fld>
            <a:endParaRPr lang="en-US"/>
          </a:p>
        </p:txBody>
      </p:sp>
    </p:spTree>
    <p:extLst>
      <p:ext uri="{BB962C8B-B14F-4D97-AF65-F5344CB8AC3E}">
        <p14:creationId xmlns:p14="http://schemas.microsoft.com/office/powerpoint/2010/main" val="807817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EFB6C-52EE-CECE-ACA4-3F75C9761B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3C5C1A-375C-4548-37EF-724132F072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73B4A5-70CC-8981-0C4B-7CD78967E0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6BBB7B-3270-7A6E-9556-4684D8BA75F5}"/>
              </a:ext>
            </a:extLst>
          </p:cNvPr>
          <p:cNvSpPr>
            <a:spLocks noGrp="1"/>
          </p:cNvSpPr>
          <p:nvPr>
            <p:ph type="dt" sz="half" idx="10"/>
          </p:nvPr>
        </p:nvSpPr>
        <p:spPr/>
        <p:txBody>
          <a:bodyPr/>
          <a:lstStyle/>
          <a:p>
            <a:fld id="{59C2A159-C10D-7A4B-A52D-53A18693B307}" type="datetimeFigureOut">
              <a:rPr lang="en-US" smtClean="0"/>
              <a:t>4/7/23</a:t>
            </a:fld>
            <a:endParaRPr lang="en-US"/>
          </a:p>
        </p:txBody>
      </p:sp>
      <p:sp>
        <p:nvSpPr>
          <p:cNvPr id="6" name="Footer Placeholder 5">
            <a:extLst>
              <a:ext uri="{FF2B5EF4-FFF2-40B4-BE49-F238E27FC236}">
                <a16:creationId xmlns:a16="http://schemas.microsoft.com/office/drawing/2014/main" id="{05C5608F-C368-6E30-2CBC-D8B8FD2658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BDE813-C667-C1D3-B511-0AB39B7E364B}"/>
              </a:ext>
            </a:extLst>
          </p:cNvPr>
          <p:cNvSpPr>
            <a:spLocks noGrp="1"/>
          </p:cNvSpPr>
          <p:nvPr>
            <p:ph type="sldNum" sz="quarter" idx="12"/>
          </p:nvPr>
        </p:nvSpPr>
        <p:spPr/>
        <p:txBody>
          <a:bodyPr/>
          <a:lstStyle/>
          <a:p>
            <a:fld id="{FA830A20-2E8C-1E4F-B7B9-5A291CE24874}" type="slidenum">
              <a:rPr lang="en-US" smtClean="0"/>
              <a:t>‹#›</a:t>
            </a:fld>
            <a:endParaRPr lang="en-US"/>
          </a:p>
        </p:txBody>
      </p:sp>
    </p:spTree>
    <p:extLst>
      <p:ext uri="{BB962C8B-B14F-4D97-AF65-F5344CB8AC3E}">
        <p14:creationId xmlns:p14="http://schemas.microsoft.com/office/powerpoint/2010/main" val="323766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4881E-067F-25B2-0D6A-E17EEEEA9B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7F017C-0A74-87EC-BB1F-B6B3E0E0AB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B92040-751E-79E3-87F4-9583A1E632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E083E-37AA-29A9-245C-39EB9B7AFEEB}"/>
              </a:ext>
            </a:extLst>
          </p:cNvPr>
          <p:cNvSpPr>
            <a:spLocks noGrp="1"/>
          </p:cNvSpPr>
          <p:nvPr>
            <p:ph type="dt" sz="half" idx="10"/>
          </p:nvPr>
        </p:nvSpPr>
        <p:spPr/>
        <p:txBody>
          <a:bodyPr/>
          <a:lstStyle/>
          <a:p>
            <a:fld id="{59C2A159-C10D-7A4B-A52D-53A18693B307}" type="datetimeFigureOut">
              <a:rPr lang="en-US" smtClean="0"/>
              <a:t>4/7/23</a:t>
            </a:fld>
            <a:endParaRPr lang="en-US"/>
          </a:p>
        </p:txBody>
      </p:sp>
      <p:sp>
        <p:nvSpPr>
          <p:cNvPr id="6" name="Footer Placeholder 5">
            <a:extLst>
              <a:ext uri="{FF2B5EF4-FFF2-40B4-BE49-F238E27FC236}">
                <a16:creationId xmlns:a16="http://schemas.microsoft.com/office/drawing/2014/main" id="{A9F36A70-C1B2-7BAE-8612-E93047B637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B64DA8-E41F-6C25-C521-CCA4D6F495B7}"/>
              </a:ext>
            </a:extLst>
          </p:cNvPr>
          <p:cNvSpPr>
            <a:spLocks noGrp="1"/>
          </p:cNvSpPr>
          <p:nvPr>
            <p:ph type="sldNum" sz="quarter" idx="12"/>
          </p:nvPr>
        </p:nvSpPr>
        <p:spPr/>
        <p:txBody>
          <a:bodyPr/>
          <a:lstStyle/>
          <a:p>
            <a:fld id="{FA830A20-2E8C-1E4F-B7B9-5A291CE24874}" type="slidenum">
              <a:rPr lang="en-US" smtClean="0"/>
              <a:t>‹#›</a:t>
            </a:fld>
            <a:endParaRPr lang="en-US"/>
          </a:p>
        </p:txBody>
      </p:sp>
    </p:spTree>
    <p:extLst>
      <p:ext uri="{BB962C8B-B14F-4D97-AF65-F5344CB8AC3E}">
        <p14:creationId xmlns:p14="http://schemas.microsoft.com/office/powerpoint/2010/main" val="127184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44F7D1-3A8C-8BE9-4EF8-14A61F0812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53E07A-4C4A-25DE-E043-ABEC2A3124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7E1E39-FFF8-6BC4-1049-CC850CC87E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C2A159-C10D-7A4B-A52D-53A18693B307}" type="datetimeFigureOut">
              <a:rPr lang="en-US" smtClean="0"/>
              <a:t>4/7/23</a:t>
            </a:fld>
            <a:endParaRPr lang="en-US"/>
          </a:p>
        </p:txBody>
      </p:sp>
      <p:sp>
        <p:nvSpPr>
          <p:cNvPr id="5" name="Footer Placeholder 4">
            <a:extLst>
              <a:ext uri="{FF2B5EF4-FFF2-40B4-BE49-F238E27FC236}">
                <a16:creationId xmlns:a16="http://schemas.microsoft.com/office/drawing/2014/main" id="{EA805C32-C9B5-ADC0-C0FA-3A85D8E464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B46B68-B0A0-4CDA-2D25-41D5F708CE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30A20-2E8C-1E4F-B7B9-5A291CE24874}" type="slidenum">
              <a:rPr lang="en-US" smtClean="0"/>
              <a:t>‹#›</a:t>
            </a:fld>
            <a:endParaRPr lang="en-US"/>
          </a:p>
        </p:txBody>
      </p:sp>
    </p:spTree>
    <p:extLst>
      <p:ext uri="{BB962C8B-B14F-4D97-AF65-F5344CB8AC3E}">
        <p14:creationId xmlns:p14="http://schemas.microsoft.com/office/powerpoint/2010/main" val="1054127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gebco.net/data_and_products/gridded_bathymetry_data/"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data.bris.ac.uk/data/dataset/25wfy0f9ukoge2gs7a5mqpq2j7"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ioc-sealevelmonitoring.org/service.php?query=stationlis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ncei.noaa.gov/maps/CATSA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nctr.pmel.noaa.gov/TsuCA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64E55-1F53-19C5-205F-98077D987F69}"/>
              </a:ext>
            </a:extLst>
          </p:cNvPr>
          <p:cNvSpPr>
            <a:spLocks noGrp="1"/>
          </p:cNvSpPr>
          <p:nvPr>
            <p:ph type="ctrTitle"/>
          </p:nvPr>
        </p:nvSpPr>
        <p:spPr>
          <a:xfrm>
            <a:off x="0" y="1099128"/>
            <a:ext cx="12192000" cy="1376218"/>
          </a:xfrm>
        </p:spPr>
        <p:txBody>
          <a:bodyPr>
            <a:normAutofit fontScale="90000"/>
          </a:bodyPr>
          <a:lstStyle/>
          <a:p>
            <a:r>
              <a:rPr lang="en-US" b="1" dirty="0"/>
              <a:t>Working Group 2 Hazard Assessment </a:t>
            </a:r>
            <a:r>
              <a:rPr lang="en-US" dirty="0"/>
              <a:t>Progress Report</a:t>
            </a:r>
          </a:p>
        </p:txBody>
      </p:sp>
      <p:sp>
        <p:nvSpPr>
          <p:cNvPr id="3" name="Subtitle 2">
            <a:extLst>
              <a:ext uri="{FF2B5EF4-FFF2-40B4-BE49-F238E27FC236}">
                <a16:creationId xmlns:a16="http://schemas.microsoft.com/office/drawing/2014/main" id="{98ED7026-0A52-AAA6-780E-B00986100EB4}"/>
              </a:ext>
            </a:extLst>
          </p:cNvPr>
          <p:cNvSpPr>
            <a:spLocks noGrp="1"/>
          </p:cNvSpPr>
          <p:nvPr>
            <p:ph type="subTitle" idx="1"/>
          </p:nvPr>
        </p:nvSpPr>
        <p:spPr>
          <a:xfrm>
            <a:off x="1524000" y="3186545"/>
            <a:ext cx="9144000" cy="3306619"/>
          </a:xfrm>
        </p:spPr>
        <p:txBody>
          <a:bodyPr>
            <a:normAutofit/>
          </a:bodyPr>
          <a:lstStyle/>
          <a:p>
            <a:r>
              <a:rPr lang="en-US" i="1" dirty="0"/>
              <a:t>Prepared by </a:t>
            </a:r>
          </a:p>
          <a:p>
            <a:r>
              <a:rPr lang="en-US" i="1" dirty="0"/>
              <a:t>Nicolas </a:t>
            </a:r>
            <a:r>
              <a:rPr lang="en-US" i="1" dirty="0" err="1"/>
              <a:t>Arcos</a:t>
            </a:r>
            <a:r>
              <a:rPr lang="en-US" i="1" dirty="0"/>
              <a:t> (Chair) and Raphaël Paris (Vice-Chair)</a:t>
            </a:r>
          </a:p>
          <a:p>
            <a:endParaRPr lang="en-US" i="1" dirty="0"/>
          </a:p>
          <a:p>
            <a:r>
              <a:rPr lang="en-US" i="1" dirty="0">
                <a:solidFill>
                  <a:schemeClr val="bg2">
                    <a:lumMod val="50000"/>
                  </a:schemeClr>
                </a:solidFill>
              </a:rPr>
              <a:t>Sixteenth session of the IOC Intergovernmental Coordination Group for the Tsunami and Other Coastal Hazards Warning System for the Caribbean and Adjacent Regions</a:t>
            </a:r>
          </a:p>
          <a:p>
            <a:endParaRPr lang="en-US" dirty="0"/>
          </a:p>
        </p:txBody>
      </p:sp>
    </p:spTree>
    <p:extLst>
      <p:ext uri="{BB962C8B-B14F-4D97-AF65-F5344CB8AC3E}">
        <p14:creationId xmlns:p14="http://schemas.microsoft.com/office/powerpoint/2010/main" val="2604721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9347F-85CE-37E3-DABA-57992C6EEEB8}"/>
              </a:ext>
            </a:extLst>
          </p:cNvPr>
          <p:cNvSpPr>
            <a:spLocks noGrp="1"/>
          </p:cNvSpPr>
          <p:nvPr>
            <p:ph type="title"/>
          </p:nvPr>
        </p:nvSpPr>
        <p:spPr>
          <a:xfrm>
            <a:off x="838200" y="73025"/>
            <a:ext cx="10515600" cy="1325563"/>
          </a:xfrm>
        </p:spPr>
        <p:txBody>
          <a:bodyPr/>
          <a:lstStyle/>
          <a:p>
            <a:r>
              <a:rPr lang="en-US" dirty="0"/>
              <a:t>Elevation data sharing</a:t>
            </a:r>
          </a:p>
        </p:txBody>
      </p:sp>
      <p:sp>
        <p:nvSpPr>
          <p:cNvPr id="3" name="Content Placeholder 2">
            <a:extLst>
              <a:ext uri="{FF2B5EF4-FFF2-40B4-BE49-F238E27FC236}">
                <a16:creationId xmlns:a16="http://schemas.microsoft.com/office/drawing/2014/main" id="{A8B7E033-77EE-77C2-F982-9BA79F4512B9}"/>
              </a:ext>
            </a:extLst>
          </p:cNvPr>
          <p:cNvSpPr>
            <a:spLocks noGrp="1"/>
          </p:cNvSpPr>
          <p:nvPr>
            <p:ph idx="1"/>
          </p:nvPr>
        </p:nvSpPr>
        <p:spPr>
          <a:xfrm>
            <a:off x="838200" y="2380456"/>
            <a:ext cx="10947400" cy="4270601"/>
          </a:xfrm>
        </p:spPr>
        <p:txBody>
          <a:bodyPr>
            <a:normAutofit/>
          </a:bodyPr>
          <a:lstStyle/>
          <a:p>
            <a:pPr marL="0" indent="0">
              <a:buNone/>
            </a:pPr>
            <a:r>
              <a:rPr lang="en-US" sz="2800" b="1" i="1" dirty="0"/>
              <a:t>Actions taken</a:t>
            </a:r>
            <a:r>
              <a:rPr lang="en-US" sz="2800" i="1" dirty="0"/>
              <a:t>:</a:t>
            </a:r>
            <a:endParaRPr lang="en-US" dirty="0"/>
          </a:p>
          <a:p>
            <a:pPr marL="0" marR="0" indent="0">
              <a:spcBef>
                <a:spcPts val="0"/>
              </a:spcBef>
              <a:spcAft>
                <a:spcPts val="0"/>
              </a:spcAft>
              <a:buNone/>
            </a:pPr>
            <a:endParaRPr lang="en-US" sz="2400" b="1" dirty="0">
              <a:effectLs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b="1" dirty="0">
                <a:effectLst/>
                <a:ea typeface="Calibri" panose="020F0502020204030204" pitchFamily="34" charset="0"/>
                <a:cs typeface="Times New Roman" panose="02020603050405020304" pitchFamily="18" charset="0"/>
              </a:rPr>
              <a:t>Cursory Evaluation of Known Data</a:t>
            </a:r>
            <a:endParaRPr lang="en-US" sz="2400" dirty="0">
              <a:effectLst/>
              <a:ea typeface="Calibri" panose="020F0502020204030204" pitchFamily="34" charset="0"/>
              <a:cs typeface="Times New Roman" panose="02020603050405020304" pitchFamily="18" charset="0"/>
            </a:endParaRPr>
          </a:p>
          <a:p>
            <a:pPr marL="457200" marR="0">
              <a:spcBef>
                <a:spcPts val="0"/>
              </a:spcBef>
              <a:spcAft>
                <a:spcPts val="0"/>
              </a:spcAft>
            </a:pPr>
            <a:r>
              <a:rPr lang="en-US" sz="2400" dirty="0">
                <a:effectLst/>
                <a:ea typeface="Calibri" panose="020F0502020204030204" pitchFamily="34" charset="0"/>
                <a:cs typeface="Times New Roman" panose="02020603050405020304" pitchFamily="18" charset="0"/>
              </a:rPr>
              <a:t>WG2 Chair and DEM experts from NCEI/WDS prepared a cursory evaluation of existing data that would benefit Member States being trained.  </a:t>
            </a:r>
            <a:r>
              <a:rPr lang="en-US" sz="2400" b="1" dirty="0">
                <a:effectLst/>
                <a:ea typeface="Calibri" panose="020F0502020204030204" pitchFamily="34" charset="0"/>
                <a:cs typeface="Times New Roman" panose="02020603050405020304" pitchFamily="18" charset="0"/>
              </a:rPr>
              <a:t>A total of 16 Member States were identified</a:t>
            </a:r>
            <a:r>
              <a:rPr lang="en-US" sz="2400" dirty="0">
                <a:effectLst/>
                <a:ea typeface="Calibri" panose="020F0502020204030204" pitchFamily="34" charset="0"/>
                <a:cs typeface="Times New Roman" panose="02020603050405020304" pitchFamily="18" charset="0"/>
              </a:rPr>
              <a:t>.</a:t>
            </a:r>
          </a:p>
          <a:p>
            <a:pPr marL="457200" marR="0">
              <a:spcBef>
                <a:spcPts val="0"/>
              </a:spcBef>
              <a:spcAft>
                <a:spcPts val="0"/>
              </a:spcAft>
            </a:pPr>
            <a:endParaRPr lang="en-US" sz="2400" dirty="0">
              <a:effectLst/>
              <a:ea typeface="Calibri" panose="020F0502020204030204" pitchFamily="34" charset="0"/>
              <a:cs typeface="Times New Roman" panose="02020603050405020304" pitchFamily="18" charset="0"/>
            </a:endParaRPr>
          </a:p>
          <a:p>
            <a:pPr marR="0" indent="0" algn="ctr">
              <a:spcBef>
                <a:spcPts val="0"/>
              </a:spcBef>
              <a:spcAft>
                <a:spcPts val="0"/>
              </a:spcAft>
              <a:buNone/>
            </a:pPr>
            <a:r>
              <a:rPr lang="en-US" sz="2400" i="1" dirty="0">
                <a:effectLst/>
                <a:ea typeface="Calibri" panose="020F0502020204030204" pitchFamily="34" charset="0"/>
                <a:cs typeface="Times New Roman" panose="02020603050405020304" pitchFamily="18" charset="0"/>
              </a:rPr>
              <a:t>This evaluation illustrates the knowledge of existing data, not data availability and should not be used to exclude participation by non-listed Member States.</a:t>
            </a:r>
          </a:p>
        </p:txBody>
      </p:sp>
      <p:sp>
        <p:nvSpPr>
          <p:cNvPr id="4" name="Content Placeholder 2">
            <a:extLst>
              <a:ext uri="{FF2B5EF4-FFF2-40B4-BE49-F238E27FC236}">
                <a16:creationId xmlns:a16="http://schemas.microsoft.com/office/drawing/2014/main" id="{079E538B-4409-0D27-1B28-3A7844082BA7}"/>
              </a:ext>
            </a:extLst>
          </p:cNvPr>
          <p:cNvSpPr txBox="1">
            <a:spLocks/>
          </p:cNvSpPr>
          <p:nvPr/>
        </p:nvSpPr>
        <p:spPr>
          <a:xfrm>
            <a:off x="406400" y="1054892"/>
            <a:ext cx="10947400" cy="11422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At the ICG/</a:t>
            </a:r>
            <a:r>
              <a:rPr lang="en-US" sz="2400" dirty="0"/>
              <a:t>CARIBE</a:t>
            </a:r>
            <a:r>
              <a:rPr lang="en-US" sz="2400" dirty="0">
                <a:effectLst/>
                <a:latin typeface="Calibri" panose="020F0502020204030204" pitchFamily="34" charset="0"/>
                <a:ea typeface="Calibri" panose="020F0502020204030204" pitchFamily="34" charset="0"/>
                <a:cs typeface="Times New Roman" panose="02020603050405020304" pitchFamily="18" charset="0"/>
              </a:rPr>
              <a:t>-EWS Officer’s Meeting of January/February 2023, the Technical Secretary requested to fine-tune the DEM training proposal (2022) to the CARIBE-EWS context (e.g., identify countries that would benefit, etc.).</a:t>
            </a:r>
            <a:endParaRPr lang="en-US" sz="2400" dirty="0"/>
          </a:p>
        </p:txBody>
      </p:sp>
    </p:spTree>
    <p:extLst>
      <p:ext uri="{BB962C8B-B14F-4D97-AF65-F5344CB8AC3E}">
        <p14:creationId xmlns:p14="http://schemas.microsoft.com/office/powerpoint/2010/main" val="617723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C84BD-B331-18A0-3FC6-E746B3A6A9F7}"/>
              </a:ext>
            </a:extLst>
          </p:cNvPr>
          <p:cNvSpPr>
            <a:spLocks noGrp="1"/>
          </p:cNvSpPr>
          <p:nvPr>
            <p:ph type="title"/>
          </p:nvPr>
        </p:nvSpPr>
        <p:spPr/>
        <p:txBody>
          <a:bodyPr>
            <a:normAutofit/>
          </a:bodyPr>
          <a:lstStyle/>
          <a:p>
            <a:r>
              <a:rPr lang="en-US" dirty="0"/>
              <a:t>Elevation data sharing</a:t>
            </a:r>
          </a:p>
        </p:txBody>
      </p:sp>
      <p:sp>
        <p:nvSpPr>
          <p:cNvPr id="3" name="Content Placeholder 2">
            <a:extLst>
              <a:ext uri="{FF2B5EF4-FFF2-40B4-BE49-F238E27FC236}">
                <a16:creationId xmlns:a16="http://schemas.microsoft.com/office/drawing/2014/main" id="{CA55DA37-DCFB-CE89-E890-D6A771AD1F64}"/>
              </a:ext>
            </a:extLst>
          </p:cNvPr>
          <p:cNvSpPr>
            <a:spLocks noGrp="1"/>
          </p:cNvSpPr>
          <p:nvPr>
            <p:ph idx="1"/>
          </p:nvPr>
        </p:nvSpPr>
        <p:spPr>
          <a:xfrm>
            <a:off x="498764" y="3501882"/>
            <a:ext cx="10855036" cy="3259136"/>
          </a:xfrm>
        </p:spPr>
        <p:txBody>
          <a:bodyPr>
            <a:normAutofit fontScale="92500" lnSpcReduction="10000"/>
          </a:bodyPr>
          <a:lstStyle/>
          <a:p>
            <a:pPr marL="0" indent="0" algn="l">
              <a:buNone/>
            </a:pPr>
            <a:r>
              <a:rPr lang="en-US" sz="2600" b="1" dirty="0">
                <a:solidFill>
                  <a:srgbClr val="222222"/>
                </a:solidFill>
                <a:latin typeface="Arial" panose="020B0604020202020204" pitchFamily="34" charset="0"/>
              </a:rPr>
              <a:t>B</a:t>
            </a:r>
            <a:r>
              <a:rPr lang="en-US" sz="2600" b="1" i="0" dirty="0">
                <a:solidFill>
                  <a:srgbClr val="222222"/>
                </a:solidFill>
                <a:effectLst/>
                <a:latin typeface="Arial" panose="020B0604020202020204" pitchFamily="34" charset="0"/>
              </a:rPr>
              <a:t>iggest improvements of Caribbean interest are</a:t>
            </a:r>
            <a:r>
              <a:rPr lang="en-US" sz="2600" b="0" i="0" dirty="0">
                <a:solidFill>
                  <a:srgbClr val="222222"/>
                </a:solidFill>
                <a:effectLst/>
                <a:latin typeface="Arial" panose="020B0604020202020204" pitchFamily="34" charset="0"/>
              </a:rPr>
              <a:t>:</a:t>
            </a:r>
          </a:p>
          <a:p>
            <a:r>
              <a:rPr lang="en-US" sz="2600" b="0" i="0" dirty="0">
                <a:solidFill>
                  <a:srgbClr val="222222"/>
                </a:solidFill>
                <a:effectLst/>
                <a:latin typeface="Arial" panose="020B0604020202020204" pitchFamily="34" charset="0"/>
              </a:rPr>
              <a:t>4x higher spatial resolution (15 arc-sec compared to 1 arc-minute)</a:t>
            </a:r>
          </a:p>
          <a:p>
            <a:pPr algn="l"/>
            <a:r>
              <a:rPr lang="en-US" sz="2600" b="0" i="0" dirty="0">
                <a:solidFill>
                  <a:srgbClr val="222222"/>
                </a:solidFill>
                <a:effectLst/>
                <a:latin typeface="Arial" panose="020B0604020202020204" pitchFamily="34" charset="0"/>
              </a:rPr>
              <a:t>Improved global bathymetry (mostly from </a:t>
            </a:r>
            <a:r>
              <a:rPr lang="en-US" sz="2600" b="0" i="0" dirty="0">
                <a:solidFill>
                  <a:srgbClr val="1155CC"/>
                </a:solidFill>
                <a:effectLst/>
                <a:latin typeface="Arial" panose="020B0604020202020204" pitchFamily="34" charset="0"/>
                <a:hlinkClick r:id="rId3"/>
              </a:rPr>
              <a:t>GEBCO 2022</a:t>
            </a:r>
            <a:r>
              <a:rPr lang="en-US" sz="2600" b="0" i="0" dirty="0">
                <a:solidFill>
                  <a:srgbClr val="222222"/>
                </a:solidFill>
                <a:effectLst/>
                <a:latin typeface="Arial" panose="020B0604020202020204" pitchFamily="34" charset="0"/>
              </a:rPr>
              <a:t>)</a:t>
            </a:r>
          </a:p>
          <a:p>
            <a:pPr algn="l"/>
            <a:r>
              <a:rPr lang="en-US" sz="2600" b="0" i="0" dirty="0">
                <a:solidFill>
                  <a:srgbClr val="222222"/>
                </a:solidFill>
                <a:effectLst/>
                <a:latin typeface="Arial" panose="020B0604020202020204" pitchFamily="34" charset="0"/>
              </a:rPr>
              <a:t>Improved global topography with reduced elevation bias from vegetation/buildings (mostly from </a:t>
            </a:r>
            <a:r>
              <a:rPr lang="en-US" sz="2600" b="0" i="0" dirty="0">
                <a:solidFill>
                  <a:srgbClr val="1155CC"/>
                </a:solidFill>
                <a:effectLst/>
                <a:latin typeface="Arial" panose="020B0604020202020204" pitchFamily="34" charset="0"/>
                <a:hlinkClick r:id="rId4"/>
              </a:rPr>
              <a:t>FABDEM</a:t>
            </a:r>
            <a:r>
              <a:rPr lang="en-US" sz="2600" b="0" i="0" dirty="0">
                <a:solidFill>
                  <a:srgbClr val="222222"/>
                </a:solidFill>
                <a:effectLst/>
                <a:latin typeface="Arial" panose="020B0604020202020204" pitchFamily="34" charset="0"/>
              </a:rPr>
              <a:t>, which is a Forest And Buildings removed Copernicus DEM).</a:t>
            </a:r>
          </a:p>
          <a:p>
            <a:pPr marL="0" indent="0">
              <a:buNone/>
            </a:pPr>
            <a:endParaRPr lang="en-US" dirty="0"/>
          </a:p>
          <a:p>
            <a:pPr marL="0" indent="0" algn="ctr">
              <a:buNone/>
            </a:pPr>
            <a:r>
              <a:rPr lang="en-US" dirty="0"/>
              <a:t>https://</a:t>
            </a:r>
            <a:r>
              <a:rPr lang="en-US" dirty="0" err="1"/>
              <a:t>www.ncei.noaa.gov</a:t>
            </a:r>
            <a:r>
              <a:rPr lang="en-US" dirty="0"/>
              <a:t>/products/</a:t>
            </a:r>
            <a:r>
              <a:rPr lang="en-US" dirty="0" err="1"/>
              <a:t>etopo</a:t>
            </a:r>
            <a:r>
              <a:rPr lang="en-US" dirty="0"/>
              <a:t>-global-relief-model</a:t>
            </a:r>
          </a:p>
        </p:txBody>
      </p:sp>
      <p:pic>
        <p:nvPicPr>
          <p:cNvPr id="1026" name="Picture 2" descr="etopo relief image">
            <a:extLst>
              <a:ext uri="{FF2B5EF4-FFF2-40B4-BE49-F238E27FC236}">
                <a16:creationId xmlns:a16="http://schemas.microsoft.com/office/drawing/2014/main" id="{384151F1-52B7-486F-92FC-ED448B62831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729682" y="1289773"/>
            <a:ext cx="4424218" cy="221210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669D0625-BE32-3954-B5EB-207EBE6ADD63}"/>
              </a:ext>
            </a:extLst>
          </p:cNvPr>
          <p:cNvSpPr txBox="1">
            <a:spLocks/>
          </p:cNvSpPr>
          <p:nvPr/>
        </p:nvSpPr>
        <p:spPr>
          <a:xfrm>
            <a:off x="498764" y="1459346"/>
            <a:ext cx="7269018" cy="19696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ETOPO 2022 is available in Ice Surface and Bedrock versions that portray either the top layer of the ice sheets covering Greenland and Antarctica, or the bedrock below.</a:t>
            </a:r>
          </a:p>
        </p:txBody>
      </p:sp>
    </p:spTree>
    <p:extLst>
      <p:ext uri="{BB962C8B-B14F-4D97-AF65-F5344CB8AC3E}">
        <p14:creationId xmlns:p14="http://schemas.microsoft.com/office/powerpoint/2010/main" val="4272696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EED9F-E74D-2985-53E5-9D9A82B8B9BD}"/>
              </a:ext>
            </a:extLst>
          </p:cNvPr>
          <p:cNvSpPr>
            <a:spLocks noGrp="1"/>
          </p:cNvSpPr>
          <p:nvPr>
            <p:ph type="title"/>
          </p:nvPr>
        </p:nvSpPr>
        <p:spPr>
          <a:xfrm>
            <a:off x="406399" y="43008"/>
            <a:ext cx="11240655" cy="1325563"/>
          </a:xfrm>
        </p:spPr>
        <p:txBody>
          <a:bodyPr>
            <a:normAutofit/>
          </a:bodyPr>
          <a:lstStyle/>
          <a:p>
            <a:r>
              <a:rPr lang="en-US" sz="4000" dirty="0"/>
              <a:t>Understanding of the current state of evacuation mapping and planning process</a:t>
            </a:r>
          </a:p>
        </p:txBody>
      </p:sp>
      <p:sp>
        <p:nvSpPr>
          <p:cNvPr id="3" name="Content Placeholder 2">
            <a:extLst>
              <a:ext uri="{FF2B5EF4-FFF2-40B4-BE49-F238E27FC236}">
                <a16:creationId xmlns:a16="http://schemas.microsoft.com/office/drawing/2014/main" id="{E739F7BB-A179-577E-418B-4A9FFCD9C37C}"/>
              </a:ext>
            </a:extLst>
          </p:cNvPr>
          <p:cNvSpPr>
            <a:spLocks noGrp="1"/>
          </p:cNvSpPr>
          <p:nvPr>
            <p:ph idx="1"/>
          </p:nvPr>
        </p:nvSpPr>
        <p:spPr>
          <a:xfrm>
            <a:off x="406399" y="1557089"/>
            <a:ext cx="10947400" cy="880697"/>
          </a:xfrm>
        </p:spPr>
        <p:txBody>
          <a:bodyPr>
            <a:noAutofit/>
          </a:bodyPr>
          <a:lstStyle/>
          <a:p>
            <a:pPr marL="0" indent="0">
              <a:buNone/>
            </a:pPr>
            <a:r>
              <a:rPr lang="en-US" sz="2400" dirty="0"/>
              <a:t>ICG/CARIBE-EWS XV “</a:t>
            </a:r>
            <a:r>
              <a:rPr lang="en-US" sz="2400" b="1" i="1" dirty="0"/>
              <a:t>Recommends re-opening the survey on tsunami evacuation mapping in the next intersessional period to obtain a better understanding of the current state of evacuation mapping and planning process in the region </a:t>
            </a:r>
            <a:r>
              <a:rPr lang="en-US" sz="2400" dirty="0"/>
              <a:t>”</a:t>
            </a:r>
          </a:p>
        </p:txBody>
      </p:sp>
      <p:sp>
        <p:nvSpPr>
          <p:cNvPr id="6" name="Content Placeholder 2">
            <a:extLst>
              <a:ext uri="{FF2B5EF4-FFF2-40B4-BE49-F238E27FC236}">
                <a16:creationId xmlns:a16="http://schemas.microsoft.com/office/drawing/2014/main" id="{12281357-1AB2-E65F-34AE-7027E5B5D5DA}"/>
              </a:ext>
            </a:extLst>
          </p:cNvPr>
          <p:cNvSpPr txBox="1">
            <a:spLocks/>
          </p:cNvSpPr>
          <p:nvPr/>
        </p:nvSpPr>
        <p:spPr>
          <a:xfrm>
            <a:off x="406400" y="2766004"/>
            <a:ext cx="11240654" cy="40030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Actions taken</a:t>
            </a:r>
            <a:r>
              <a:rPr lang="en-US" sz="2400" dirty="0"/>
              <a:t>:</a:t>
            </a:r>
          </a:p>
          <a:p>
            <a:r>
              <a:rPr lang="en-US" sz="2400" dirty="0">
                <a:latin typeface="Calibri" panose="020F0502020204030204" pitchFamily="34" charset="0"/>
                <a:ea typeface="Calibri" panose="020F0502020204030204" pitchFamily="34" charset="0"/>
                <a:cs typeface="Times New Roman" panose="02020603050405020304" pitchFamily="18" charset="0"/>
              </a:rPr>
              <a:t>R</a:t>
            </a:r>
            <a:r>
              <a:rPr lang="en-US" sz="2400" dirty="0">
                <a:effectLst/>
                <a:latin typeface="Calibri" panose="020F0502020204030204" pitchFamily="34" charset="0"/>
                <a:ea typeface="Calibri" panose="020F0502020204030204" pitchFamily="34" charset="0"/>
                <a:cs typeface="Times New Roman" panose="02020603050405020304" pitchFamily="18" charset="0"/>
              </a:rPr>
              <a:t>ecognized that another survey to evaluate this could burden Member States, considering the number of existing surveys</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An alternative proposal within WG2 emerged to edit and amend the National Report to include questions on evacuation mapping and signage, so that these themes are addressed on a systematic and annual basis. </a:t>
            </a:r>
          </a:p>
          <a:p>
            <a:pPr lvl="1"/>
            <a:r>
              <a:rPr lang="en-US" sz="2000" dirty="0">
                <a:effectLst/>
                <a:latin typeface="Calibri" panose="020F0502020204030204" pitchFamily="34" charset="0"/>
                <a:ea typeface="Calibri" panose="020F0502020204030204" pitchFamily="34" charset="0"/>
                <a:cs typeface="Times New Roman" panose="02020603050405020304" pitchFamily="18" charset="0"/>
              </a:rPr>
              <a:t>WG4 also indicated the overlap between these questions and questions featured in the Caribe WAVE questionnaire, reflecting concern of duplication. However, the National Reports and Caribe WAVE questionnaires are sometimes not answered by the same national agency. </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At the ICG/</a:t>
            </a:r>
            <a:r>
              <a:rPr lang="en-US" sz="2400" dirty="0"/>
              <a:t>CARIBE</a:t>
            </a:r>
            <a:r>
              <a:rPr lang="en-US" sz="2400" dirty="0">
                <a:effectLst/>
                <a:latin typeface="Calibri" panose="020F0502020204030204" pitchFamily="34" charset="0"/>
                <a:ea typeface="Calibri" panose="020F0502020204030204" pitchFamily="34" charset="0"/>
                <a:cs typeface="Times New Roman" panose="02020603050405020304" pitchFamily="18" charset="0"/>
              </a:rPr>
              <a:t>-EWS Officer’s Meeting of June 2022, it was suggested that there may be further overlap with Key Performance Indicators (KPIs). </a:t>
            </a:r>
          </a:p>
          <a:p>
            <a:endParaRPr lang="en-US" sz="2400" dirty="0"/>
          </a:p>
        </p:txBody>
      </p:sp>
    </p:spTree>
    <p:extLst>
      <p:ext uri="{BB962C8B-B14F-4D97-AF65-F5344CB8AC3E}">
        <p14:creationId xmlns:p14="http://schemas.microsoft.com/office/powerpoint/2010/main" val="2757086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EED9F-E74D-2985-53E5-9D9A82B8B9BD}"/>
              </a:ext>
            </a:extLst>
          </p:cNvPr>
          <p:cNvSpPr>
            <a:spLocks noGrp="1"/>
          </p:cNvSpPr>
          <p:nvPr>
            <p:ph type="title"/>
          </p:nvPr>
        </p:nvSpPr>
        <p:spPr>
          <a:xfrm>
            <a:off x="1" y="-4092"/>
            <a:ext cx="12192000" cy="1325563"/>
          </a:xfrm>
        </p:spPr>
        <p:txBody>
          <a:bodyPr>
            <a:normAutofit/>
          </a:bodyPr>
          <a:lstStyle/>
          <a:p>
            <a:r>
              <a:rPr lang="en-US" sz="4000" dirty="0"/>
              <a:t>Working Group Internal Work Plan/Key Proposed Activities</a:t>
            </a:r>
          </a:p>
        </p:txBody>
      </p:sp>
      <p:sp>
        <p:nvSpPr>
          <p:cNvPr id="6" name="Content Placeholder 2">
            <a:extLst>
              <a:ext uri="{FF2B5EF4-FFF2-40B4-BE49-F238E27FC236}">
                <a16:creationId xmlns:a16="http://schemas.microsoft.com/office/drawing/2014/main" id="{12281357-1AB2-E65F-34AE-7027E5B5D5DA}"/>
              </a:ext>
            </a:extLst>
          </p:cNvPr>
          <p:cNvSpPr txBox="1">
            <a:spLocks/>
          </p:cNvSpPr>
          <p:nvPr/>
        </p:nvSpPr>
        <p:spPr>
          <a:xfrm>
            <a:off x="406400" y="1690256"/>
            <a:ext cx="11240654" cy="48610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0"/>
              </a:spcAft>
              <a:buNone/>
            </a:pPr>
            <a:r>
              <a:rPr lang="en-GB" sz="2400" b="1" u="sng" dirty="0">
                <a:latin typeface="Times New Roman" panose="02020603050405020304" pitchFamily="18" charset="0"/>
              </a:rPr>
              <a:t>Prioritization of in-person Activities</a:t>
            </a:r>
          </a:p>
          <a:p>
            <a:pPr marL="0" indent="0" algn="just">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Over 50% of WG2 members participated in this prioritization process. Results are in the table below, with only responses receiving a vote displayed</a:t>
            </a:r>
            <a:r>
              <a:rPr lang="en-US" sz="1100" dirty="0">
                <a:effectLst/>
              </a:rPr>
              <a:t> </a:t>
            </a:r>
            <a:endParaRPr lang="en-GB" sz="2400" b="1" u="sng" dirty="0">
              <a:latin typeface="Times New Roman" panose="02020603050405020304" pitchFamily="18" charset="0"/>
            </a:endParaRPr>
          </a:p>
          <a:p>
            <a:pPr marL="0" indent="0" algn="just">
              <a:spcAft>
                <a:spcPts val="0"/>
              </a:spcAft>
              <a:buNone/>
            </a:pPr>
            <a:endParaRPr lang="en-GB" sz="2400" b="1" u="sng" dirty="0">
              <a:latin typeface="Times New Roman" panose="02020603050405020304" pitchFamily="18" charset="0"/>
            </a:endParaRPr>
          </a:p>
        </p:txBody>
      </p:sp>
      <p:graphicFrame>
        <p:nvGraphicFramePr>
          <p:cNvPr id="8" name="Table 7">
            <a:extLst>
              <a:ext uri="{FF2B5EF4-FFF2-40B4-BE49-F238E27FC236}">
                <a16:creationId xmlns:a16="http://schemas.microsoft.com/office/drawing/2014/main" id="{E778E012-8877-951F-D1E2-F75AF5203A49}"/>
              </a:ext>
            </a:extLst>
          </p:cNvPr>
          <p:cNvGraphicFramePr>
            <a:graphicFrameLocks noGrp="1"/>
          </p:cNvGraphicFramePr>
          <p:nvPr>
            <p:extLst>
              <p:ext uri="{D42A27DB-BD31-4B8C-83A1-F6EECF244321}">
                <p14:modId xmlns:p14="http://schemas.microsoft.com/office/powerpoint/2010/main" val="1724993309"/>
              </p:ext>
            </p:extLst>
          </p:nvPr>
        </p:nvGraphicFramePr>
        <p:xfrm>
          <a:off x="551424" y="2979336"/>
          <a:ext cx="11234176" cy="3291840"/>
        </p:xfrm>
        <a:graphic>
          <a:graphicData uri="http://schemas.openxmlformats.org/drawingml/2006/table">
            <a:tbl>
              <a:tblPr firstRow="1" firstCol="1" bandRow="1">
                <a:tableStyleId>{5C22544A-7EE6-4342-B048-85BDC9FD1C3A}</a:tableStyleId>
              </a:tblPr>
              <a:tblGrid>
                <a:gridCol w="10128781">
                  <a:extLst>
                    <a:ext uri="{9D8B030D-6E8A-4147-A177-3AD203B41FA5}">
                      <a16:colId xmlns:a16="http://schemas.microsoft.com/office/drawing/2014/main" val="2029165008"/>
                    </a:ext>
                  </a:extLst>
                </a:gridCol>
                <a:gridCol w="1105395">
                  <a:extLst>
                    <a:ext uri="{9D8B030D-6E8A-4147-A177-3AD203B41FA5}">
                      <a16:colId xmlns:a16="http://schemas.microsoft.com/office/drawing/2014/main" val="1237186171"/>
                    </a:ext>
                  </a:extLst>
                </a:gridCol>
              </a:tblGrid>
              <a:tr h="190500">
                <a:tc>
                  <a:txBody>
                    <a:bodyPr/>
                    <a:lstStyle/>
                    <a:p>
                      <a:pPr marL="0" marR="0">
                        <a:spcBef>
                          <a:spcPts val="0"/>
                        </a:spcBef>
                        <a:spcAft>
                          <a:spcPts val="0"/>
                        </a:spcAft>
                      </a:pPr>
                      <a:r>
                        <a:rPr lang="en-US" sz="2400" dirty="0">
                          <a:solidFill>
                            <a:schemeClr val="tx1"/>
                          </a:solidFill>
                          <a:effectLst/>
                        </a:rPr>
                        <a:t>BOTH the Experts Meeting on “Non-seismic Sources of tsunamis for the Caribbean” AND Regional DEM Training should be equally weighted priorities.</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marL="0" marR="0">
                        <a:spcBef>
                          <a:spcPts val="0"/>
                        </a:spcBef>
                        <a:spcAft>
                          <a:spcPts val="0"/>
                        </a:spcAft>
                      </a:pPr>
                      <a:r>
                        <a:rPr lang="en-US" sz="2400" dirty="0">
                          <a:solidFill>
                            <a:schemeClr val="tx1"/>
                          </a:solidFill>
                          <a:effectLst/>
                        </a:rPr>
                        <a:t>46.67%</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extLst>
                  <a:ext uri="{0D108BD9-81ED-4DB2-BD59-A6C34878D82A}">
                    <a16:rowId xmlns:a16="http://schemas.microsoft.com/office/drawing/2014/main" val="2012168115"/>
                  </a:ext>
                </a:extLst>
              </a:tr>
              <a:tr h="190500">
                <a:tc>
                  <a:txBody>
                    <a:bodyPr/>
                    <a:lstStyle/>
                    <a:p>
                      <a:pPr marL="0" marR="0">
                        <a:spcBef>
                          <a:spcPts val="0"/>
                        </a:spcBef>
                        <a:spcAft>
                          <a:spcPts val="0"/>
                        </a:spcAft>
                      </a:pPr>
                      <a:r>
                        <a:rPr lang="en-US" sz="2400" dirty="0">
                          <a:solidFill>
                            <a:schemeClr val="tx1"/>
                          </a:solidFill>
                          <a:effectLst/>
                        </a:rPr>
                        <a:t>Experts Meeting on “Non-seismic Sources of tsunamis for the Caribbean” is a TOP priority, and a Regional DEM Training is second priority.</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spcBef>
                          <a:spcPts val="0"/>
                        </a:spcBef>
                        <a:spcAft>
                          <a:spcPts val="0"/>
                        </a:spcAft>
                      </a:pPr>
                      <a:r>
                        <a:rPr lang="en-US" sz="2400" b="1" dirty="0">
                          <a:solidFill>
                            <a:schemeClr val="tx1"/>
                          </a:solidFill>
                          <a:effectLst/>
                        </a:rPr>
                        <a:t>26.67%</a:t>
                      </a: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915131853"/>
                  </a:ext>
                </a:extLst>
              </a:tr>
              <a:tr h="190500">
                <a:tc>
                  <a:txBody>
                    <a:bodyPr/>
                    <a:lstStyle/>
                    <a:p>
                      <a:pPr marL="0" marR="0">
                        <a:spcBef>
                          <a:spcPts val="0"/>
                        </a:spcBef>
                        <a:spcAft>
                          <a:spcPts val="0"/>
                        </a:spcAft>
                      </a:pPr>
                      <a:r>
                        <a:rPr lang="en-US" sz="2400" dirty="0">
                          <a:solidFill>
                            <a:schemeClr val="tx1"/>
                          </a:solidFill>
                          <a:effectLst/>
                        </a:rPr>
                        <a:t>Regional DEM Training is a TOP priority, and an Experts Meeting on “Non-seismic Sources of tsunamis for the Caribbean” is second priority.</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marL="0" marR="0">
                        <a:spcBef>
                          <a:spcPts val="0"/>
                        </a:spcBef>
                        <a:spcAft>
                          <a:spcPts val="0"/>
                        </a:spcAft>
                      </a:pPr>
                      <a:r>
                        <a:rPr lang="en-US" sz="2400" b="1" dirty="0">
                          <a:effectLst/>
                        </a:rPr>
                        <a:t>20.00%</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extLst>
                  <a:ext uri="{0D108BD9-81ED-4DB2-BD59-A6C34878D82A}">
                    <a16:rowId xmlns:a16="http://schemas.microsoft.com/office/drawing/2014/main" val="918175331"/>
                  </a:ext>
                </a:extLst>
              </a:tr>
              <a:tr h="190500">
                <a:tc>
                  <a:txBody>
                    <a:bodyPr/>
                    <a:lstStyle/>
                    <a:p>
                      <a:pPr marL="0" marR="0">
                        <a:spcBef>
                          <a:spcPts val="0"/>
                        </a:spcBef>
                        <a:spcAft>
                          <a:spcPts val="0"/>
                        </a:spcAft>
                      </a:pPr>
                      <a:r>
                        <a:rPr lang="en-US" sz="2400" dirty="0">
                          <a:solidFill>
                            <a:schemeClr val="tx1"/>
                          </a:solidFill>
                          <a:effectLst/>
                        </a:rPr>
                        <a:t>Experts Meeting on “Non-seismic Sources of tsunamis for the Caribbean” is a TOP priority, and Regional DEM Training should NOT be a priority; WG2 should further evaluate other priorities.</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spcBef>
                          <a:spcPts val="0"/>
                        </a:spcBef>
                        <a:spcAft>
                          <a:spcPts val="0"/>
                        </a:spcAft>
                      </a:pPr>
                      <a:r>
                        <a:rPr lang="en-US" sz="2400" b="1" dirty="0">
                          <a:effectLst/>
                        </a:rPr>
                        <a:t>6.67%</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3107805592"/>
                  </a:ext>
                </a:extLst>
              </a:tr>
            </a:tbl>
          </a:graphicData>
        </a:graphic>
      </p:graphicFrame>
      <p:sp>
        <p:nvSpPr>
          <p:cNvPr id="9" name="Rectangle 3">
            <a:extLst>
              <a:ext uri="{FF2B5EF4-FFF2-40B4-BE49-F238E27FC236}">
                <a16:creationId xmlns:a16="http://schemas.microsoft.com/office/drawing/2014/main" id="{F8F9ACFE-85FE-EAFD-6147-E17D4A3CFEBA}"/>
              </a:ext>
            </a:extLst>
          </p:cNvPr>
          <p:cNvSpPr>
            <a:spLocks noChangeArrowheads="1"/>
          </p:cNvSpPr>
          <p:nvPr/>
        </p:nvSpPr>
        <p:spPr bwMode="auto">
          <a:xfrm>
            <a:off x="551424" y="6459258"/>
            <a:ext cx="500598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*Note: the WG2 Chair abstained from prioritization voting</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29219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EED9F-E74D-2985-53E5-9D9A82B8B9BD}"/>
              </a:ext>
            </a:extLst>
          </p:cNvPr>
          <p:cNvSpPr>
            <a:spLocks noGrp="1"/>
          </p:cNvSpPr>
          <p:nvPr>
            <p:ph type="title"/>
          </p:nvPr>
        </p:nvSpPr>
        <p:spPr>
          <a:xfrm>
            <a:off x="1" y="-4092"/>
            <a:ext cx="12192000" cy="1325563"/>
          </a:xfrm>
        </p:spPr>
        <p:txBody>
          <a:bodyPr>
            <a:normAutofit/>
          </a:bodyPr>
          <a:lstStyle/>
          <a:p>
            <a:r>
              <a:rPr lang="en-US" sz="4000" dirty="0"/>
              <a:t>Working Group Internal Work Plan/Key Proposed Activities</a:t>
            </a:r>
          </a:p>
        </p:txBody>
      </p:sp>
      <p:sp>
        <p:nvSpPr>
          <p:cNvPr id="6" name="Content Placeholder 2">
            <a:extLst>
              <a:ext uri="{FF2B5EF4-FFF2-40B4-BE49-F238E27FC236}">
                <a16:creationId xmlns:a16="http://schemas.microsoft.com/office/drawing/2014/main" id="{12281357-1AB2-E65F-34AE-7027E5B5D5DA}"/>
              </a:ext>
            </a:extLst>
          </p:cNvPr>
          <p:cNvSpPr txBox="1">
            <a:spLocks/>
          </p:cNvSpPr>
          <p:nvPr/>
        </p:nvSpPr>
        <p:spPr>
          <a:xfrm>
            <a:off x="406400" y="1690256"/>
            <a:ext cx="11240654" cy="48610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0"/>
              </a:spcAft>
              <a:buNone/>
            </a:pPr>
            <a:r>
              <a:rPr lang="en-GB" sz="2400" b="1" u="sng" dirty="0">
                <a:latin typeface="Times New Roman" panose="02020603050405020304" pitchFamily="18" charset="0"/>
              </a:rPr>
              <a:t>Provide access to and/or compile non-seismic sources</a:t>
            </a:r>
          </a:p>
          <a:p>
            <a:pPr marL="457200" indent="-457200" algn="just">
              <a:spcAft>
                <a:spcPts val="0"/>
              </a:spcAft>
              <a:buFont typeface="+mj-lt"/>
              <a:buAutoNum type="arabicPeriod"/>
            </a:pPr>
            <a:r>
              <a:rPr lang="en-US" sz="2400" dirty="0"/>
              <a:t>Continue compiling a (1) list of non-seismic sources already available in the literature (and including numerical simulations), (2) and a list of non-seismic sources discussed during an expert meeting in Martinique (2019, IOC-WR-291), but not yet simulated</a:t>
            </a:r>
          </a:p>
          <a:p>
            <a:pPr lvl="1" algn="just"/>
            <a:r>
              <a:rPr lang="en-US" sz="2000" dirty="0"/>
              <a:t>In collaboration with ICG Technical Secretary, explore the possibility of a future Experts Meeting on Non-Seismic Sources of Tsunamis for the Caribbean.</a:t>
            </a:r>
          </a:p>
          <a:p>
            <a:pPr marL="457200" indent="-457200">
              <a:buAutoNum type="arabicPeriod"/>
            </a:pPr>
            <a:r>
              <a:rPr lang="en-US" sz="2400" dirty="0"/>
              <a:t>Prioritize the compiled list of non-seismic sources to be displayed on CATSAM. </a:t>
            </a:r>
          </a:p>
          <a:p>
            <a:pPr marL="457200" indent="-457200">
              <a:buAutoNum type="arabicPeriod"/>
            </a:pPr>
            <a:r>
              <a:rPr lang="en-US" sz="2400" dirty="0"/>
              <a:t>Begin process of enlisting volunteers with modeling experience to assist to get files prepared for display on CATSAM.</a:t>
            </a:r>
          </a:p>
          <a:p>
            <a:pPr lvl="1"/>
            <a:r>
              <a:rPr lang="en-US" sz="2000" dirty="0"/>
              <a:t>Including assessment of which models are appropriate (i.e. validated, benchmarked, peer-reviewed, utilized in public reports sponsored by national agencies, etc.)</a:t>
            </a:r>
          </a:p>
        </p:txBody>
      </p:sp>
    </p:spTree>
    <p:extLst>
      <p:ext uri="{BB962C8B-B14F-4D97-AF65-F5344CB8AC3E}">
        <p14:creationId xmlns:p14="http://schemas.microsoft.com/office/powerpoint/2010/main" val="135316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EED9F-E74D-2985-53E5-9D9A82B8B9BD}"/>
              </a:ext>
            </a:extLst>
          </p:cNvPr>
          <p:cNvSpPr>
            <a:spLocks noGrp="1"/>
          </p:cNvSpPr>
          <p:nvPr>
            <p:ph type="title"/>
          </p:nvPr>
        </p:nvSpPr>
        <p:spPr>
          <a:xfrm>
            <a:off x="1" y="-4092"/>
            <a:ext cx="12192000" cy="1325563"/>
          </a:xfrm>
        </p:spPr>
        <p:txBody>
          <a:bodyPr>
            <a:normAutofit/>
          </a:bodyPr>
          <a:lstStyle/>
          <a:p>
            <a:r>
              <a:rPr lang="en-US" sz="4000" dirty="0"/>
              <a:t>Working Group Internal Work Plan/Key Proposed Activities</a:t>
            </a:r>
          </a:p>
        </p:txBody>
      </p:sp>
      <p:sp>
        <p:nvSpPr>
          <p:cNvPr id="6" name="Content Placeholder 2">
            <a:extLst>
              <a:ext uri="{FF2B5EF4-FFF2-40B4-BE49-F238E27FC236}">
                <a16:creationId xmlns:a16="http://schemas.microsoft.com/office/drawing/2014/main" id="{12281357-1AB2-E65F-34AE-7027E5B5D5DA}"/>
              </a:ext>
            </a:extLst>
          </p:cNvPr>
          <p:cNvSpPr txBox="1">
            <a:spLocks/>
          </p:cNvSpPr>
          <p:nvPr/>
        </p:nvSpPr>
        <p:spPr>
          <a:xfrm>
            <a:off x="406400" y="1690256"/>
            <a:ext cx="11240654" cy="49536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0"/>
              </a:spcAft>
              <a:buNone/>
            </a:pPr>
            <a:r>
              <a:rPr lang="en-GB" sz="2400" b="1" u="sng" dirty="0">
                <a:latin typeface="Times New Roman" panose="02020603050405020304" pitchFamily="18" charset="0"/>
              </a:rPr>
              <a:t>Elevation Data Sharing</a:t>
            </a:r>
          </a:p>
          <a:p>
            <a:pPr algn="just"/>
            <a:r>
              <a:rPr lang="en-US" sz="2400" dirty="0"/>
              <a:t>Continue to share and promote existing elevation data (e.g., bathymetry, topography).</a:t>
            </a:r>
          </a:p>
          <a:p>
            <a:pPr algn="just"/>
            <a:r>
              <a:rPr lang="en-US" sz="2400" dirty="0"/>
              <a:t>Support any future DEM training by ensuring appropriate participants and/or agencies are made aware of the capacity building opportunity.</a:t>
            </a:r>
          </a:p>
          <a:p>
            <a:pPr algn="just"/>
            <a:endParaRPr lang="en-GB" sz="2400" b="1" u="sng" dirty="0">
              <a:latin typeface="Times New Roman" panose="02020603050405020304" pitchFamily="18" charset="0"/>
            </a:endParaRPr>
          </a:p>
          <a:p>
            <a:pPr marL="0" indent="0" algn="just">
              <a:spcAft>
                <a:spcPts val="0"/>
              </a:spcAft>
              <a:buNone/>
            </a:pPr>
            <a:r>
              <a:rPr lang="en-GB" sz="2400" b="1" u="sng" dirty="0">
                <a:latin typeface="Times New Roman" panose="02020603050405020304" pitchFamily="18" charset="0"/>
              </a:rPr>
              <a:t>CATSAM</a:t>
            </a:r>
          </a:p>
          <a:p>
            <a:pPr algn="just"/>
            <a:r>
              <a:rPr lang="en-US" sz="2400" dirty="0"/>
              <a:t>Continue updating CATSAM with new scenarios</a:t>
            </a:r>
          </a:p>
          <a:p>
            <a:pPr algn="just"/>
            <a:endParaRPr lang="en-US" sz="2400" dirty="0"/>
          </a:p>
          <a:p>
            <a:pPr marL="0" indent="0" algn="just">
              <a:spcAft>
                <a:spcPts val="0"/>
              </a:spcAft>
              <a:buNone/>
            </a:pPr>
            <a:r>
              <a:rPr lang="en-GB" sz="2400" b="1" u="sng" dirty="0">
                <a:latin typeface="Times New Roman" panose="02020603050405020304" pitchFamily="18" charset="0"/>
              </a:rPr>
              <a:t>Historical Tsunami Poster update</a:t>
            </a:r>
          </a:p>
          <a:p>
            <a:pPr algn="just"/>
            <a:r>
              <a:rPr lang="en-US" sz="2400" dirty="0"/>
              <a:t>NCEI/WDS and ITIC will update the Historical Tsunami Effects in Caribbean, Central America, Mexico and Adjacent Regions poster. </a:t>
            </a:r>
          </a:p>
          <a:p>
            <a:pPr algn="just"/>
            <a:endParaRPr lang="en-US" sz="2400" dirty="0"/>
          </a:p>
          <a:p>
            <a:pPr algn="just"/>
            <a:endParaRPr lang="en-US" sz="2400" dirty="0"/>
          </a:p>
        </p:txBody>
      </p:sp>
    </p:spTree>
    <p:extLst>
      <p:ext uri="{BB962C8B-B14F-4D97-AF65-F5344CB8AC3E}">
        <p14:creationId xmlns:p14="http://schemas.microsoft.com/office/powerpoint/2010/main" val="1028427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A9519-7D4D-D29B-A6DC-31282769AE63}"/>
              </a:ext>
            </a:extLst>
          </p:cNvPr>
          <p:cNvSpPr>
            <a:spLocks noGrp="1"/>
          </p:cNvSpPr>
          <p:nvPr>
            <p:ph type="title"/>
          </p:nvPr>
        </p:nvSpPr>
        <p:spPr/>
        <p:txBody>
          <a:bodyPr/>
          <a:lstStyle/>
          <a:p>
            <a:r>
              <a:rPr lang="en-US" dirty="0"/>
              <a:t>Proposed recommendations</a:t>
            </a:r>
          </a:p>
        </p:txBody>
      </p:sp>
      <p:sp>
        <p:nvSpPr>
          <p:cNvPr id="3" name="Content Placeholder 2">
            <a:extLst>
              <a:ext uri="{FF2B5EF4-FFF2-40B4-BE49-F238E27FC236}">
                <a16:creationId xmlns:a16="http://schemas.microsoft.com/office/drawing/2014/main" id="{0A471706-0ED9-B531-0A86-BF9C369E299C}"/>
              </a:ext>
            </a:extLst>
          </p:cNvPr>
          <p:cNvSpPr>
            <a:spLocks noGrp="1"/>
          </p:cNvSpPr>
          <p:nvPr>
            <p:ph idx="1"/>
          </p:nvPr>
        </p:nvSpPr>
        <p:spPr>
          <a:xfrm>
            <a:off x="838199" y="1690688"/>
            <a:ext cx="10802815" cy="4486275"/>
          </a:xfrm>
        </p:spPr>
        <p:txBody>
          <a:bodyPr/>
          <a:lstStyle/>
          <a:p>
            <a:r>
              <a:rPr lang="en-US" dirty="0"/>
              <a:t>Importance of the active engagement of all members in the Working Group activities, </a:t>
            </a:r>
          </a:p>
          <a:p>
            <a:pPr lvl="1">
              <a:buFont typeface="Wingdings" pitchFamily="2" charset="2"/>
              <a:buChar char="ü"/>
            </a:pPr>
            <a:r>
              <a:rPr lang="en-US" dirty="0"/>
              <a:t>Urges Member States to nominate members to actively engage in the Working Group.</a:t>
            </a:r>
          </a:p>
          <a:p>
            <a:r>
              <a:rPr lang="en-US" dirty="0"/>
              <a:t>Identification and characterization of tsunami sources</a:t>
            </a:r>
          </a:p>
          <a:p>
            <a:pPr lvl="1">
              <a:buFont typeface="Wingdings" pitchFamily="2" charset="2"/>
              <a:buChar char="ü"/>
            </a:pPr>
            <a:r>
              <a:rPr lang="en-US" dirty="0"/>
              <a:t>Recommends WG2 work with Technical Secretary to organize an Experts Meetings on “Non-Seismic Sources of Tsunamis for the Caribbean”</a:t>
            </a:r>
          </a:p>
          <a:p>
            <a:pPr lvl="1">
              <a:buFont typeface="Wingdings" pitchFamily="2" charset="2"/>
              <a:buChar char="ü"/>
            </a:pPr>
            <a:r>
              <a:rPr lang="en-US" dirty="0"/>
              <a:t>Recommends WG2 continue to compile and prioritize a list of non-seismic sources; encourages models of scenarios to be available, when possible</a:t>
            </a:r>
          </a:p>
          <a:p>
            <a:pPr lvl="1">
              <a:buFont typeface="Wingdings" pitchFamily="2" charset="2"/>
              <a:buChar char="ü"/>
            </a:pPr>
            <a:r>
              <a:rPr lang="en-US" dirty="0"/>
              <a:t>Encourages the inclusion of appropriate tsunami scenarios in CATSAM</a:t>
            </a:r>
          </a:p>
        </p:txBody>
      </p:sp>
    </p:spTree>
    <p:extLst>
      <p:ext uri="{BB962C8B-B14F-4D97-AF65-F5344CB8AC3E}">
        <p14:creationId xmlns:p14="http://schemas.microsoft.com/office/powerpoint/2010/main" val="3160798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A9519-7D4D-D29B-A6DC-31282769AE63}"/>
              </a:ext>
            </a:extLst>
          </p:cNvPr>
          <p:cNvSpPr>
            <a:spLocks noGrp="1"/>
          </p:cNvSpPr>
          <p:nvPr>
            <p:ph type="title"/>
          </p:nvPr>
        </p:nvSpPr>
        <p:spPr/>
        <p:txBody>
          <a:bodyPr/>
          <a:lstStyle/>
          <a:p>
            <a:r>
              <a:rPr lang="en-US" dirty="0"/>
              <a:t>Proposed recommendations</a:t>
            </a:r>
          </a:p>
        </p:txBody>
      </p:sp>
      <p:sp>
        <p:nvSpPr>
          <p:cNvPr id="3" name="Content Placeholder 2">
            <a:extLst>
              <a:ext uri="{FF2B5EF4-FFF2-40B4-BE49-F238E27FC236}">
                <a16:creationId xmlns:a16="http://schemas.microsoft.com/office/drawing/2014/main" id="{0A471706-0ED9-B531-0A86-BF9C369E299C}"/>
              </a:ext>
            </a:extLst>
          </p:cNvPr>
          <p:cNvSpPr>
            <a:spLocks noGrp="1"/>
          </p:cNvSpPr>
          <p:nvPr>
            <p:ph idx="1"/>
          </p:nvPr>
        </p:nvSpPr>
        <p:spPr>
          <a:xfrm>
            <a:off x="838200" y="1500554"/>
            <a:ext cx="10849708" cy="5134707"/>
          </a:xfrm>
        </p:spPr>
        <p:txBody>
          <a:bodyPr>
            <a:normAutofit fontScale="92500" lnSpcReduction="20000"/>
          </a:bodyPr>
          <a:lstStyle/>
          <a:p>
            <a:r>
              <a:rPr lang="en-US" sz="3000" dirty="0"/>
              <a:t>Recognizing the need for adequate local bathymetric and topographic data to perform tsunami numerical modeling and obtain tsunami inundation and evacuation maps</a:t>
            </a:r>
          </a:p>
          <a:p>
            <a:pPr lvl="1">
              <a:buFont typeface="Wingdings" pitchFamily="2" charset="2"/>
              <a:buChar char="ü"/>
            </a:pPr>
            <a:r>
              <a:rPr lang="en-US" sz="2600" dirty="0"/>
              <a:t>Encourages Member States to upload their elevation data, at a minimum to provide status of available data,</a:t>
            </a:r>
          </a:p>
          <a:p>
            <a:pPr lvl="1">
              <a:buFont typeface="Wingdings" pitchFamily="2" charset="2"/>
              <a:buChar char="ü"/>
            </a:pPr>
            <a:r>
              <a:rPr lang="en-US" sz="2600" dirty="0"/>
              <a:t>Further Encourages the execution of a regional training on the development of digital elevation models (DEMs) for tsunami inundation modeling; </a:t>
            </a:r>
          </a:p>
          <a:p>
            <a:pPr lvl="2"/>
            <a:r>
              <a:rPr lang="en-US" sz="2600" dirty="0"/>
              <a:t>This fits into WG2 Function 3: “Develop capacity building for the appropriate modelling” </a:t>
            </a:r>
          </a:p>
          <a:p>
            <a:pPr marL="914400" lvl="2" indent="0">
              <a:buNone/>
            </a:pPr>
            <a:endParaRPr lang="en-US" dirty="0"/>
          </a:p>
          <a:p>
            <a:r>
              <a:rPr lang="en-US" sz="3000" dirty="0"/>
              <a:t>Notes the National Reports and Caribe Wave questionnaires request evacuation mapping and signage information</a:t>
            </a:r>
            <a:r>
              <a:rPr lang="en-US" sz="3300" dirty="0"/>
              <a:t> </a:t>
            </a:r>
          </a:p>
          <a:p>
            <a:pPr lvl="1">
              <a:buFont typeface="Wingdings" pitchFamily="2" charset="2"/>
              <a:buChar char="ü"/>
            </a:pPr>
            <a:r>
              <a:rPr lang="en-US" sz="2600" dirty="0"/>
              <a:t>Request Task Team on Future Goals and Performance Indicator facilitate alignment and harmonization between survey efforts to avoid overloading Member States with work and considering resource limitations.</a:t>
            </a:r>
          </a:p>
        </p:txBody>
      </p:sp>
    </p:spTree>
    <p:extLst>
      <p:ext uri="{BB962C8B-B14F-4D97-AF65-F5344CB8AC3E}">
        <p14:creationId xmlns:p14="http://schemas.microsoft.com/office/powerpoint/2010/main" val="3235695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45599-2527-D7B6-580C-E219102792A6}"/>
              </a:ext>
            </a:extLst>
          </p:cNvPr>
          <p:cNvSpPr>
            <a:spLocks noGrp="1"/>
          </p:cNvSpPr>
          <p:nvPr>
            <p:ph type="title"/>
          </p:nvPr>
        </p:nvSpPr>
        <p:spPr/>
        <p:txBody>
          <a:bodyPr/>
          <a:lstStyle/>
          <a:p>
            <a:r>
              <a:rPr lang="en-US" dirty="0"/>
              <a:t>WG2 Purpose &amp; Functions</a:t>
            </a:r>
          </a:p>
        </p:txBody>
      </p:sp>
      <p:sp>
        <p:nvSpPr>
          <p:cNvPr id="3" name="Content Placeholder 2">
            <a:extLst>
              <a:ext uri="{FF2B5EF4-FFF2-40B4-BE49-F238E27FC236}">
                <a16:creationId xmlns:a16="http://schemas.microsoft.com/office/drawing/2014/main" id="{F974557E-9399-2B9D-704E-7612E3661195}"/>
              </a:ext>
            </a:extLst>
          </p:cNvPr>
          <p:cNvSpPr>
            <a:spLocks noGrp="1"/>
          </p:cNvSpPr>
          <p:nvPr>
            <p:ph idx="1"/>
          </p:nvPr>
        </p:nvSpPr>
        <p:spPr>
          <a:xfrm>
            <a:off x="838200" y="1422400"/>
            <a:ext cx="10845800" cy="4754563"/>
          </a:xfrm>
        </p:spPr>
        <p:txBody>
          <a:bodyPr>
            <a:noAutofit/>
          </a:bodyPr>
          <a:lstStyle/>
          <a:p>
            <a:pPr marL="0" indent="0">
              <a:buNone/>
            </a:pPr>
            <a:r>
              <a:rPr lang="en-US" u="sng" dirty="0"/>
              <a:t>Purpose:</a:t>
            </a:r>
            <a:br>
              <a:rPr lang="en-US" dirty="0"/>
            </a:br>
            <a:r>
              <a:rPr lang="en-US" dirty="0"/>
              <a:t>The Working Group 2 (WG2) on Tsunami Hazard Assessment primary objective is to advise the ICG on the identification and characterization of coastal hazards, their assessment and the required modeling. </a:t>
            </a:r>
          </a:p>
          <a:p>
            <a:pPr marL="0" indent="0">
              <a:buNone/>
            </a:pPr>
            <a:endParaRPr lang="en-US" sz="2400" i="1" dirty="0"/>
          </a:p>
          <a:p>
            <a:pPr marL="0" marR="0" indent="0">
              <a:spcBef>
                <a:spcPts val="0"/>
              </a:spcBef>
              <a:spcAft>
                <a:spcPts val="0"/>
              </a:spcAft>
              <a:buNone/>
              <a:tabLst>
                <a:tab pos="1282065" algn="l"/>
              </a:tabLst>
            </a:pPr>
            <a:r>
              <a:rPr lang="en-GB" u="sng" dirty="0">
                <a:solidFill>
                  <a:srgbClr val="000000"/>
                </a:solidFill>
                <a:effectLst/>
                <a:ea typeface="MS Mincho" panose="02020609040205080304" pitchFamily="49" charset="-128"/>
                <a:cs typeface="Times New Roman" panose="02020603050405020304" pitchFamily="18" charset="0"/>
              </a:rPr>
              <a:t>Functions:</a:t>
            </a:r>
            <a:endParaRPr lang="en-US" dirty="0">
              <a:effectLst/>
              <a:ea typeface="MS Mincho" panose="02020609040205080304" pitchFamily="49" charset="-128"/>
              <a:cs typeface="Arial" panose="020B0604020202020204" pitchFamily="34" charset="0"/>
            </a:endParaRPr>
          </a:p>
          <a:p>
            <a:pPr marL="0" marR="0" indent="0">
              <a:spcBef>
                <a:spcPts val="0"/>
              </a:spcBef>
              <a:spcAft>
                <a:spcPts val="0"/>
              </a:spcAft>
              <a:buNone/>
            </a:pPr>
            <a:r>
              <a:rPr lang="en-GB" dirty="0">
                <a:solidFill>
                  <a:srgbClr val="000000"/>
                </a:solidFill>
                <a:effectLst/>
                <a:ea typeface="MS Mincho" panose="02020609040205080304" pitchFamily="49" charset="-128"/>
                <a:cs typeface="Times New Roman" panose="02020603050405020304" pitchFamily="18" charset="0"/>
              </a:rPr>
              <a:t>1.	Review and evaluate the required methods and data sets, including bathymetry and coastal topography for determining the coastal hazards.</a:t>
            </a:r>
            <a:endParaRPr lang="en-US" dirty="0">
              <a:effectLst/>
              <a:ea typeface="MS Mincho" panose="02020609040205080304" pitchFamily="49" charset="-128"/>
              <a:cs typeface="Arial" panose="020B0604020202020204" pitchFamily="34" charset="0"/>
            </a:endParaRPr>
          </a:p>
          <a:p>
            <a:pPr marL="514350" marR="0" indent="-514350">
              <a:spcBef>
                <a:spcPts val="0"/>
              </a:spcBef>
              <a:spcAft>
                <a:spcPts val="0"/>
              </a:spcAft>
              <a:buAutoNum type="arabicPeriod" startAt="2"/>
            </a:pPr>
            <a:r>
              <a:rPr lang="en-GB" dirty="0">
                <a:solidFill>
                  <a:srgbClr val="000000"/>
                </a:solidFill>
                <a:effectLst/>
                <a:ea typeface="MS Mincho" panose="02020609040205080304" pitchFamily="49" charset="-128"/>
                <a:cs typeface="Times New Roman" panose="02020603050405020304" pitchFamily="18" charset="0"/>
              </a:rPr>
              <a:t>Advise the member states on the requirements for operating the appropriate models.</a:t>
            </a:r>
            <a:endParaRPr lang="en-US" dirty="0">
              <a:ea typeface="MS Mincho" panose="02020609040205080304" pitchFamily="49" charset="-128"/>
              <a:cs typeface="Arial" panose="020B0604020202020204" pitchFamily="34" charset="0"/>
            </a:endParaRPr>
          </a:p>
          <a:p>
            <a:pPr marL="514350" marR="0" indent="-514350">
              <a:spcBef>
                <a:spcPts val="0"/>
              </a:spcBef>
              <a:spcAft>
                <a:spcPts val="0"/>
              </a:spcAft>
              <a:buAutoNum type="arabicPeriod" startAt="2"/>
            </a:pPr>
            <a:r>
              <a:rPr lang="en-GB" dirty="0">
                <a:solidFill>
                  <a:srgbClr val="000000"/>
                </a:solidFill>
                <a:effectLst/>
                <a:ea typeface="MS Mincho" panose="02020609040205080304" pitchFamily="49" charset="-128"/>
                <a:cs typeface="Times New Roman" panose="02020603050405020304" pitchFamily="18" charset="0"/>
              </a:rPr>
              <a:t>Develop capacity building for the appropriate modelling.</a:t>
            </a:r>
            <a:r>
              <a:rPr lang="en-US" dirty="0">
                <a:effectLst/>
              </a:rPr>
              <a:t> </a:t>
            </a:r>
            <a:r>
              <a:rPr lang="en-US" dirty="0"/>
              <a:t> </a:t>
            </a:r>
          </a:p>
        </p:txBody>
      </p:sp>
    </p:spTree>
    <p:extLst>
      <p:ext uri="{BB962C8B-B14F-4D97-AF65-F5344CB8AC3E}">
        <p14:creationId xmlns:p14="http://schemas.microsoft.com/office/powerpoint/2010/main" val="1931019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61CF4-2231-2C82-1DCE-6861ECEE9733}"/>
              </a:ext>
            </a:extLst>
          </p:cNvPr>
          <p:cNvSpPr>
            <a:spLocks noGrp="1"/>
          </p:cNvSpPr>
          <p:nvPr>
            <p:ph type="title"/>
          </p:nvPr>
        </p:nvSpPr>
        <p:spPr/>
        <p:txBody>
          <a:bodyPr/>
          <a:lstStyle/>
          <a:p>
            <a:r>
              <a:rPr lang="en-US" dirty="0"/>
              <a:t>WG2 Meetings and membership</a:t>
            </a:r>
          </a:p>
        </p:txBody>
      </p:sp>
      <p:sp>
        <p:nvSpPr>
          <p:cNvPr id="3" name="Content Placeholder 2">
            <a:extLst>
              <a:ext uri="{FF2B5EF4-FFF2-40B4-BE49-F238E27FC236}">
                <a16:creationId xmlns:a16="http://schemas.microsoft.com/office/drawing/2014/main" id="{C50FE664-C12B-893B-1A10-06A8D3144F6F}"/>
              </a:ext>
            </a:extLst>
          </p:cNvPr>
          <p:cNvSpPr>
            <a:spLocks noGrp="1"/>
          </p:cNvSpPr>
          <p:nvPr>
            <p:ph idx="1"/>
          </p:nvPr>
        </p:nvSpPr>
        <p:spPr/>
        <p:txBody>
          <a:bodyPr>
            <a:normAutofit/>
          </a:bodyPr>
          <a:lstStyle/>
          <a:p>
            <a:pPr marL="0" indent="0">
              <a:buNone/>
            </a:pPr>
            <a:r>
              <a:rPr lang="en-US" u="sng" dirty="0"/>
              <a:t>WG2 Virtual Meeting held </a:t>
            </a:r>
          </a:p>
          <a:p>
            <a:r>
              <a:rPr lang="en-US" dirty="0"/>
              <a:t>07 December 2021 </a:t>
            </a:r>
          </a:p>
          <a:p>
            <a:r>
              <a:rPr lang="en-US" dirty="0"/>
              <a:t>31 August 2022</a:t>
            </a:r>
          </a:p>
          <a:p>
            <a:pPr marL="0" indent="0">
              <a:buNone/>
            </a:pPr>
            <a:endParaRPr lang="en-US" dirty="0"/>
          </a:p>
          <a:p>
            <a:pPr marL="0" indent="0">
              <a:buNone/>
            </a:pPr>
            <a:r>
              <a:rPr lang="en-US" u="sng" dirty="0"/>
              <a:t>WG2 Members</a:t>
            </a:r>
          </a:p>
          <a:p>
            <a:r>
              <a:rPr lang="en-US" dirty="0"/>
              <a:t>31 members (five are Invited Experts)</a:t>
            </a:r>
          </a:p>
        </p:txBody>
      </p:sp>
    </p:spTree>
    <p:extLst>
      <p:ext uri="{BB962C8B-B14F-4D97-AF65-F5344CB8AC3E}">
        <p14:creationId xmlns:p14="http://schemas.microsoft.com/office/powerpoint/2010/main" val="642791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EED9F-E74D-2985-53E5-9D9A82B8B9BD}"/>
              </a:ext>
            </a:extLst>
          </p:cNvPr>
          <p:cNvSpPr>
            <a:spLocks noGrp="1"/>
          </p:cNvSpPr>
          <p:nvPr>
            <p:ph type="title"/>
          </p:nvPr>
        </p:nvSpPr>
        <p:spPr>
          <a:xfrm>
            <a:off x="406399" y="-96692"/>
            <a:ext cx="11240655" cy="1325563"/>
          </a:xfrm>
        </p:spPr>
        <p:txBody>
          <a:bodyPr>
            <a:normAutofit/>
          </a:bodyPr>
          <a:lstStyle/>
          <a:p>
            <a:r>
              <a:rPr lang="en-US" sz="4000" dirty="0"/>
              <a:t>Non-seismic sources</a:t>
            </a:r>
          </a:p>
        </p:txBody>
      </p:sp>
      <p:sp>
        <p:nvSpPr>
          <p:cNvPr id="3" name="Content Placeholder 2">
            <a:extLst>
              <a:ext uri="{FF2B5EF4-FFF2-40B4-BE49-F238E27FC236}">
                <a16:creationId xmlns:a16="http://schemas.microsoft.com/office/drawing/2014/main" id="{E739F7BB-A179-577E-418B-4A9FFCD9C37C}"/>
              </a:ext>
            </a:extLst>
          </p:cNvPr>
          <p:cNvSpPr>
            <a:spLocks noGrp="1"/>
          </p:cNvSpPr>
          <p:nvPr>
            <p:ph idx="1"/>
          </p:nvPr>
        </p:nvSpPr>
        <p:spPr>
          <a:xfrm>
            <a:off x="406400" y="979056"/>
            <a:ext cx="10947400" cy="711200"/>
          </a:xfrm>
        </p:spPr>
        <p:txBody>
          <a:bodyPr>
            <a:noAutofit/>
          </a:bodyPr>
          <a:lstStyle/>
          <a:p>
            <a:pPr marL="0" indent="0">
              <a:buNone/>
            </a:pPr>
            <a:r>
              <a:rPr lang="en-US" sz="2400" dirty="0"/>
              <a:t>ICG/CARIBE-EWS XV “</a:t>
            </a:r>
            <a:r>
              <a:rPr lang="en-US" sz="2400" b="1" i="1" dirty="0"/>
              <a:t>Recommends exploring ways to provide access to and/or compile non-seismic sources in CATSAM or another format</a:t>
            </a:r>
            <a:r>
              <a:rPr lang="en-US" sz="2400" dirty="0"/>
              <a:t>”</a:t>
            </a:r>
          </a:p>
        </p:txBody>
      </p:sp>
      <p:sp>
        <p:nvSpPr>
          <p:cNvPr id="6" name="Content Placeholder 2">
            <a:extLst>
              <a:ext uri="{FF2B5EF4-FFF2-40B4-BE49-F238E27FC236}">
                <a16:creationId xmlns:a16="http://schemas.microsoft.com/office/drawing/2014/main" id="{12281357-1AB2-E65F-34AE-7027E5B5D5DA}"/>
              </a:ext>
            </a:extLst>
          </p:cNvPr>
          <p:cNvSpPr txBox="1">
            <a:spLocks/>
          </p:cNvSpPr>
          <p:nvPr/>
        </p:nvSpPr>
        <p:spPr>
          <a:xfrm>
            <a:off x="406400" y="1993900"/>
            <a:ext cx="11240654" cy="4775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Decisions made by WG2 on </a:t>
            </a:r>
            <a:r>
              <a:rPr lang="en-US" sz="2400" b="1" u="sng" dirty="0"/>
              <a:t>process for selecting scenarios</a:t>
            </a:r>
            <a:r>
              <a:rPr lang="en-US" sz="2400" dirty="0"/>
              <a:t>:</a:t>
            </a:r>
          </a:p>
          <a:p>
            <a:r>
              <a:rPr lang="en-US" sz="2400" dirty="0"/>
              <a:t>The initial focus is to be on publications/reports that include numerical simulations. However, identifying sources that need to be simulated would benefit a future gap analysis. </a:t>
            </a:r>
          </a:p>
          <a:p>
            <a:pPr lvl="1"/>
            <a:r>
              <a:rPr lang="en-US" sz="2000" dirty="0"/>
              <a:t>Public reports sponsored by national agencies should be considered equal to peer-reviewed publications as they undergo significant expert review.</a:t>
            </a:r>
          </a:p>
          <a:p>
            <a:pPr lvl="1"/>
            <a:r>
              <a:rPr lang="en-US" sz="2000" dirty="0"/>
              <a:t>Other scenarios - unpublished work, master report, etc. can be considered after acceptance by the WG2.</a:t>
            </a:r>
          </a:p>
          <a:p>
            <a:pPr lvl="1"/>
            <a:r>
              <a:rPr lang="en-US" sz="2000" dirty="0"/>
              <a:t>It is the work of the WG2 to propose scenarios that were discussed during expert meetings, but not to run the simulations.</a:t>
            </a:r>
          </a:p>
          <a:p>
            <a:pPr lvl="1"/>
            <a:r>
              <a:rPr lang="en-US" sz="2000" dirty="0"/>
              <a:t>Both local and regional scenarios should be considered.</a:t>
            </a:r>
          </a:p>
          <a:p>
            <a:pPr lvl="1"/>
            <a:r>
              <a:rPr lang="en-US" sz="2000" dirty="0"/>
              <a:t>Need to identify individuals with expertise outside of WG2. Perhaps making a recommendation at the next ICG for other WGs and Member States to provide experts willing to contribute time/resources.</a:t>
            </a:r>
            <a:endParaRPr lang="en-US" sz="2400" dirty="0"/>
          </a:p>
        </p:txBody>
      </p:sp>
    </p:spTree>
    <p:extLst>
      <p:ext uri="{BB962C8B-B14F-4D97-AF65-F5344CB8AC3E}">
        <p14:creationId xmlns:p14="http://schemas.microsoft.com/office/powerpoint/2010/main" val="3394974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224C47-0464-434C-62B5-FCF8115F2B2C}"/>
              </a:ext>
            </a:extLst>
          </p:cNvPr>
          <p:cNvPicPr>
            <a:picLocks noChangeAspect="1"/>
          </p:cNvPicPr>
          <p:nvPr/>
        </p:nvPicPr>
        <p:blipFill rotWithShape="1">
          <a:blip r:embed="rId3">
            <a:alphaModFix amt="85000"/>
            <a:extLst>
              <a:ext uri="{28A0092B-C50C-407E-A947-70E740481C1C}">
                <a14:useLocalDpi xmlns:a14="http://schemas.microsoft.com/office/drawing/2010/main"/>
              </a:ext>
            </a:extLst>
          </a:blip>
          <a:srcRect/>
          <a:stretch/>
        </p:blipFill>
        <p:spPr>
          <a:xfrm>
            <a:off x="6252821" y="2159001"/>
            <a:ext cx="5884279" cy="3228794"/>
          </a:xfrm>
          <a:prstGeom prst="rect">
            <a:avLst/>
          </a:prstGeom>
        </p:spPr>
      </p:pic>
      <p:sp>
        <p:nvSpPr>
          <p:cNvPr id="2" name="Title 1">
            <a:extLst>
              <a:ext uri="{FF2B5EF4-FFF2-40B4-BE49-F238E27FC236}">
                <a16:creationId xmlns:a16="http://schemas.microsoft.com/office/drawing/2014/main" id="{B5EEED9F-E74D-2985-53E5-9D9A82B8B9BD}"/>
              </a:ext>
            </a:extLst>
          </p:cNvPr>
          <p:cNvSpPr>
            <a:spLocks noGrp="1"/>
          </p:cNvSpPr>
          <p:nvPr>
            <p:ph type="title"/>
          </p:nvPr>
        </p:nvSpPr>
        <p:spPr>
          <a:xfrm>
            <a:off x="406399" y="-96692"/>
            <a:ext cx="11240655" cy="1325563"/>
          </a:xfrm>
        </p:spPr>
        <p:txBody>
          <a:bodyPr>
            <a:normAutofit/>
          </a:bodyPr>
          <a:lstStyle/>
          <a:p>
            <a:r>
              <a:rPr lang="en-US" sz="4000" dirty="0"/>
              <a:t>Non-seismic sources</a:t>
            </a:r>
          </a:p>
        </p:txBody>
      </p:sp>
      <p:sp>
        <p:nvSpPr>
          <p:cNvPr id="3" name="Content Placeholder 2">
            <a:extLst>
              <a:ext uri="{FF2B5EF4-FFF2-40B4-BE49-F238E27FC236}">
                <a16:creationId xmlns:a16="http://schemas.microsoft.com/office/drawing/2014/main" id="{E739F7BB-A179-577E-418B-4A9FFCD9C37C}"/>
              </a:ext>
            </a:extLst>
          </p:cNvPr>
          <p:cNvSpPr>
            <a:spLocks noGrp="1"/>
          </p:cNvSpPr>
          <p:nvPr>
            <p:ph idx="1"/>
          </p:nvPr>
        </p:nvSpPr>
        <p:spPr>
          <a:xfrm>
            <a:off x="406400" y="1028700"/>
            <a:ext cx="5689600" cy="5829300"/>
          </a:xfrm>
        </p:spPr>
        <p:txBody>
          <a:bodyPr>
            <a:normAutofit/>
          </a:bodyPr>
          <a:lstStyle/>
          <a:p>
            <a:pPr marL="0" indent="0">
              <a:buNone/>
            </a:pPr>
            <a:r>
              <a:rPr lang="en-US" sz="2600" b="1" i="1" dirty="0"/>
              <a:t>Actions taken</a:t>
            </a:r>
            <a:r>
              <a:rPr lang="en-US" sz="2600" i="1" dirty="0"/>
              <a:t>:</a:t>
            </a:r>
          </a:p>
          <a:p>
            <a:r>
              <a:rPr lang="en-US" sz="2400" dirty="0"/>
              <a:t>A published scenario was added to CATSAM (</a:t>
            </a:r>
            <a:r>
              <a:rPr lang="en-US" sz="2400" dirty="0" err="1"/>
              <a:t>Kick'em</a:t>
            </a:r>
            <a:r>
              <a:rPr lang="en-US" sz="2400" dirty="0"/>
              <a:t> Jenny landslide from </a:t>
            </a:r>
            <a:r>
              <a:rPr lang="en-US" sz="2400" dirty="0" err="1"/>
              <a:t>Harbitz</a:t>
            </a:r>
            <a:r>
              <a:rPr lang="en-US" sz="2400" dirty="0"/>
              <a:t> et al., 2012). </a:t>
            </a:r>
          </a:p>
          <a:p>
            <a:r>
              <a:rPr lang="en-US" sz="2400" dirty="0"/>
              <a:t>WG2 began compiling a (1) list of non-seismic sources already available in the literature (and including numerical simulations), (2) and a list of non-seismic sources discussed during an expert meeting in Martinique (2019, IOC-WR-291), but not yet simulated. </a:t>
            </a:r>
          </a:p>
          <a:p>
            <a:pPr marL="457200" lvl="1" indent="0">
              <a:buNone/>
            </a:pPr>
            <a:r>
              <a:rPr lang="en-US" sz="2000" dirty="0"/>
              <a:t>To date: identified 35 modeled scenarios for possible use; and 15 scenarios for future modeling</a:t>
            </a:r>
          </a:p>
          <a:p>
            <a:endParaRPr lang="en-US" sz="2400" dirty="0"/>
          </a:p>
        </p:txBody>
      </p:sp>
    </p:spTree>
    <p:extLst>
      <p:ext uri="{BB962C8B-B14F-4D97-AF65-F5344CB8AC3E}">
        <p14:creationId xmlns:p14="http://schemas.microsoft.com/office/powerpoint/2010/main" val="2719012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82B55-746E-B9F3-614E-A50834079106}"/>
              </a:ext>
            </a:extLst>
          </p:cNvPr>
          <p:cNvSpPr>
            <a:spLocks noGrp="1"/>
          </p:cNvSpPr>
          <p:nvPr>
            <p:ph type="title"/>
          </p:nvPr>
        </p:nvSpPr>
        <p:spPr>
          <a:xfrm>
            <a:off x="139700" y="-21121"/>
            <a:ext cx="12052300" cy="1325563"/>
          </a:xfrm>
        </p:spPr>
        <p:txBody>
          <a:bodyPr>
            <a:normAutofit/>
          </a:bodyPr>
          <a:lstStyle/>
          <a:p>
            <a:r>
              <a:rPr lang="en-US" dirty="0"/>
              <a:t>CATSAM (Caribbean and Adjacent Regions Tsunami Sources and Models) </a:t>
            </a:r>
            <a:r>
              <a:rPr lang="en-US" dirty="0" err="1"/>
              <a:t>webmap</a:t>
            </a:r>
            <a:r>
              <a:rPr lang="en-US" dirty="0"/>
              <a:t> - updates</a:t>
            </a:r>
          </a:p>
        </p:txBody>
      </p:sp>
      <p:sp>
        <p:nvSpPr>
          <p:cNvPr id="3" name="Content Placeholder 2">
            <a:extLst>
              <a:ext uri="{FF2B5EF4-FFF2-40B4-BE49-F238E27FC236}">
                <a16:creationId xmlns:a16="http://schemas.microsoft.com/office/drawing/2014/main" id="{90AE14C1-A70D-1B0B-1AD7-A8673BB35657}"/>
              </a:ext>
            </a:extLst>
          </p:cNvPr>
          <p:cNvSpPr>
            <a:spLocks noGrp="1"/>
          </p:cNvSpPr>
          <p:nvPr>
            <p:ph idx="1"/>
          </p:nvPr>
        </p:nvSpPr>
        <p:spPr>
          <a:xfrm>
            <a:off x="838201" y="1234625"/>
            <a:ext cx="6680199" cy="5672221"/>
          </a:xfrm>
        </p:spPr>
        <p:txBody>
          <a:bodyPr>
            <a:normAutofit fontScale="92500"/>
          </a:bodyPr>
          <a:lstStyle/>
          <a:p>
            <a:r>
              <a:rPr lang="en-US" dirty="0"/>
              <a:t>The scenarios (~35) and their associated fault planes and sources from the Lesser Antilles Experts Meeting have been added.</a:t>
            </a:r>
          </a:p>
          <a:p>
            <a:pPr lvl="1"/>
            <a:r>
              <a:rPr lang="en-US" dirty="0"/>
              <a:t>Thanks to Jorge </a:t>
            </a:r>
            <a:r>
              <a:rPr lang="en-US" dirty="0" err="1"/>
              <a:t>Macías</a:t>
            </a:r>
            <a:r>
              <a:rPr lang="en-US" dirty="0"/>
              <a:t>, Alberto López and all meeting participants for the significant contributions to this effort. </a:t>
            </a:r>
          </a:p>
          <a:p>
            <a:r>
              <a:rPr lang="en-US" dirty="0"/>
              <a:t>A landslide of </a:t>
            </a:r>
            <a:r>
              <a:rPr lang="en-US" dirty="0" err="1"/>
              <a:t>Kick'em</a:t>
            </a:r>
            <a:r>
              <a:rPr lang="en-US" dirty="0"/>
              <a:t> Jenny volcano scenario, as presented in </a:t>
            </a:r>
            <a:r>
              <a:rPr lang="en-US" dirty="0" err="1"/>
              <a:t>Harbitz</a:t>
            </a:r>
            <a:r>
              <a:rPr lang="en-US" dirty="0"/>
              <a:t> et al. (2012), has been added.</a:t>
            </a:r>
          </a:p>
          <a:p>
            <a:pPr lvl="1"/>
            <a:r>
              <a:rPr lang="en-US" dirty="0"/>
              <a:t>Thanks to GTM-NGI (Global Tsunami Model - Norwegian Geotechnical Institute) and Dr. </a:t>
            </a:r>
            <a:r>
              <a:rPr lang="en-US" dirty="0" err="1"/>
              <a:t>Harbitz</a:t>
            </a:r>
            <a:r>
              <a:rPr lang="en-US" dirty="0"/>
              <a:t> for making this available</a:t>
            </a:r>
          </a:p>
          <a:p>
            <a:r>
              <a:rPr lang="en-US" dirty="0"/>
              <a:t>Caribe Wave 22 scenario was added: North Panama Deformed Belt. </a:t>
            </a:r>
          </a:p>
          <a:p>
            <a:r>
              <a:rPr lang="en-US" dirty="0"/>
              <a:t>Western Muertos Trough scenario updated. </a:t>
            </a:r>
          </a:p>
        </p:txBody>
      </p:sp>
      <p:pic>
        <p:nvPicPr>
          <p:cNvPr id="4" name="Picture 3">
            <a:extLst>
              <a:ext uri="{FF2B5EF4-FFF2-40B4-BE49-F238E27FC236}">
                <a16:creationId xmlns:a16="http://schemas.microsoft.com/office/drawing/2014/main" id="{F4D1DD6C-E40A-43EC-30EB-8014F9A8FB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18400" y="2179843"/>
            <a:ext cx="4538942" cy="2760457"/>
          </a:xfrm>
          <a:prstGeom prst="rect">
            <a:avLst/>
          </a:prstGeom>
        </p:spPr>
      </p:pic>
    </p:spTree>
    <p:extLst>
      <p:ext uri="{BB962C8B-B14F-4D97-AF65-F5344CB8AC3E}">
        <p14:creationId xmlns:p14="http://schemas.microsoft.com/office/powerpoint/2010/main" val="1750709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82B55-746E-B9F3-614E-A50834079106}"/>
              </a:ext>
            </a:extLst>
          </p:cNvPr>
          <p:cNvSpPr>
            <a:spLocks noGrp="1"/>
          </p:cNvSpPr>
          <p:nvPr>
            <p:ph type="title"/>
          </p:nvPr>
        </p:nvSpPr>
        <p:spPr>
          <a:xfrm>
            <a:off x="838200" y="-68013"/>
            <a:ext cx="10515600" cy="1325563"/>
          </a:xfrm>
        </p:spPr>
        <p:txBody>
          <a:bodyPr/>
          <a:lstStyle/>
          <a:p>
            <a:r>
              <a:rPr lang="en-US" dirty="0"/>
              <a:t>CATSAM updates</a:t>
            </a:r>
          </a:p>
        </p:txBody>
      </p:sp>
      <p:sp>
        <p:nvSpPr>
          <p:cNvPr id="3" name="Content Placeholder 2">
            <a:extLst>
              <a:ext uri="{FF2B5EF4-FFF2-40B4-BE49-F238E27FC236}">
                <a16:creationId xmlns:a16="http://schemas.microsoft.com/office/drawing/2014/main" id="{90AE14C1-A70D-1B0B-1AD7-A8673BB35657}"/>
              </a:ext>
            </a:extLst>
          </p:cNvPr>
          <p:cNvSpPr>
            <a:spLocks noGrp="1"/>
          </p:cNvSpPr>
          <p:nvPr>
            <p:ph idx="1"/>
          </p:nvPr>
        </p:nvSpPr>
        <p:spPr>
          <a:xfrm>
            <a:off x="838201" y="1058779"/>
            <a:ext cx="10673614" cy="5609876"/>
          </a:xfrm>
        </p:spPr>
        <p:txBody>
          <a:bodyPr>
            <a:normAutofit/>
          </a:bodyPr>
          <a:lstStyle/>
          <a:p>
            <a:r>
              <a:rPr lang="en-US" dirty="0"/>
              <a:t>Challenges in displaying IOC tide gauge stations, previously retrieved from a server-side "proxy" running at NCEI/WDS. Now a “Cron Job” (i.e., scheduled commands or tasks) has been setup that grabs the station list from </a:t>
            </a:r>
            <a:r>
              <a:rPr lang="en-US" dirty="0">
                <a:hlinkClick r:id="rId3"/>
              </a:rPr>
              <a:t>IOC server </a:t>
            </a:r>
            <a:r>
              <a:rPr lang="en-US" dirty="0"/>
              <a:t>and writes it to a file locally at NCEI/WDS.</a:t>
            </a:r>
          </a:p>
          <a:p>
            <a:r>
              <a:rPr lang="en-US" dirty="0"/>
              <a:t>Tsunami Ready layer removed at the request of ITIC as a Tsunami Ready interactive map is under development, as well as data not being up to date.</a:t>
            </a:r>
          </a:p>
          <a:p>
            <a:r>
              <a:rPr lang="en-US" dirty="0"/>
              <a:t>Bug fixes.</a:t>
            </a:r>
            <a:br>
              <a:rPr lang="en-US" dirty="0"/>
            </a:br>
            <a:endParaRPr lang="en-US" dirty="0"/>
          </a:p>
          <a:p>
            <a:pPr marL="0" indent="0" algn="ctr">
              <a:buNone/>
            </a:pPr>
            <a:endParaRPr lang="en-US" b="1" dirty="0"/>
          </a:p>
          <a:p>
            <a:pPr marL="0" indent="0" algn="ctr">
              <a:buNone/>
            </a:pPr>
            <a:r>
              <a:rPr lang="en-US" b="1" dirty="0"/>
              <a:t> </a:t>
            </a:r>
            <a:r>
              <a:rPr lang="en-US" dirty="0"/>
              <a:t>New</a:t>
            </a:r>
            <a:r>
              <a:rPr lang="en-US" b="1" dirty="0"/>
              <a:t> URL</a:t>
            </a:r>
            <a:r>
              <a:rPr lang="en-US" dirty="0"/>
              <a:t> for CATSAM: </a:t>
            </a:r>
            <a:r>
              <a:rPr lang="en-US" u="sng" dirty="0">
                <a:hlinkClick r:id="rId4"/>
              </a:rPr>
              <a:t>https://www.ncei.noaa.gov/maps/CATSAM/</a:t>
            </a:r>
            <a:endParaRPr lang="en-US" dirty="0"/>
          </a:p>
          <a:p>
            <a:endParaRPr lang="en-US" dirty="0"/>
          </a:p>
        </p:txBody>
      </p:sp>
    </p:spTree>
    <p:extLst>
      <p:ext uri="{BB962C8B-B14F-4D97-AF65-F5344CB8AC3E}">
        <p14:creationId xmlns:p14="http://schemas.microsoft.com/office/powerpoint/2010/main" val="3399918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C84BD-B331-18A0-3FC6-E746B3A6A9F7}"/>
              </a:ext>
            </a:extLst>
          </p:cNvPr>
          <p:cNvSpPr>
            <a:spLocks noGrp="1"/>
          </p:cNvSpPr>
          <p:nvPr>
            <p:ph type="title"/>
          </p:nvPr>
        </p:nvSpPr>
        <p:spPr/>
        <p:txBody>
          <a:bodyPr>
            <a:normAutofit/>
          </a:bodyPr>
          <a:lstStyle/>
          <a:p>
            <a:r>
              <a:rPr lang="en-US" dirty="0" err="1">
                <a:solidFill>
                  <a:srgbClr val="000000"/>
                </a:solidFill>
                <a:latin typeface="Source Sans Pro" panose="020B0503030403020204" pitchFamily="34" charset="0"/>
              </a:rPr>
              <a:t>TsuCAT</a:t>
            </a:r>
            <a:r>
              <a:rPr lang="en-US" dirty="0">
                <a:solidFill>
                  <a:srgbClr val="000000"/>
                </a:solidFill>
                <a:latin typeface="Source Sans Pro" panose="020B0503030403020204" pitchFamily="34" charset="0"/>
              </a:rPr>
              <a:t> </a:t>
            </a:r>
            <a:r>
              <a:rPr lang="en-US" b="0" i="0" dirty="0">
                <a:solidFill>
                  <a:srgbClr val="000000"/>
                </a:solidFill>
                <a:effectLst/>
                <a:latin typeface="Source Sans Pro" panose="020B0503030403020204" pitchFamily="34" charset="0"/>
              </a:rPr>
              <a:t> - </a:t>
            </a:r>
            <a:r>
              <a:rPr lang="en-US" dirty="0">
                <a:solidFill>
                  <a:srgbClr val="000000"/>
                </a:solidFill>
                <a:latin typeface="Source Sans Pro" panose="020B0503030403020204" pitchFamily="34" charset="0"/>
              </a:rPr>
              <a:t>Tsunami Coastal Assessment Tool</a:t>
            </a:r>
            <a:endParaRPr lang="en-US" dirty="0"/>
          </a:p>
        </p:txBody>
      </p:sp>
      <p:sp>
        <p:nvSpPr>
          <p:cNvPr id="3" name="Content Placeholder 2">
            <a:extLst>
              <a:ext uri="{FF2B5EF4-FFF2-40B4-BE49-F238E27FC236}">
                <a16:creationId xmlns:a16="http://schemas.microsoft.com/office/drawing/2014/main" id="{CA55DA37-DCFB-CE89-E890-D6A771AD1F64}"/>
              </a:ext>
            </a:extLst>
          </p:cNvPr>
          <p:cNvSpPr>
            <a:spLocks noGrp="1"/>
          </p:cNvSpPr>
          <p:nvPr>
            <p:ph idx="1"/>
          </p:nvPr>
        </p:nvSpPr>
        <p:spPr>
          <a:xfrm>
            <a:off x="498764" y="3682314"/>
            <a:ext cx="10855036" cy="3078704"/>
          </a:xfrm>
        </p:spPr>
        <p:txBody>
          <a:bodyPr>
            <a:normAutofit/>
          </a:bodyPr>
          <a:lstStyle/>
          <a:p>
            <a:pPr marL="0" indent="0" algn="l">
              <a:buNone/>
            </a:pPr>
            <a:r>
              <a:rPr lang="en-US" sz="2600" b="1" i="0" dirty="0">
                <a:solidFill>
                  <a:srgbClr val="222222"/>
                </a:solidFill>
                <a:effectLst/>
                <a:latin typeface="Arial" panose="020B0604020202020204" pitchFamily="34" charset="0"/>
              </a:rPr>
              <a:t>New release features are</a:t>
            </a:r>
            <a:r>
              <a:rPr lang="en-US" sz="2600" b="0" i="0" dirty="0">
                <a:solidFill>
                  <a:srgbClr val="222222"/>
                </a:solidFill>
                <a:effectLst/>
                <a:latin typeface="Arial" panose="020B0604020202020204" pitchFamily="34" charset="0"/>
              </a:rPr>
              <a:t>:</a:t>
            </a:r>
          </a:p>
          <a:p>
            <a:r>
              <a:rPr lang="en-US" sz="2600" b="0" i="0" dirty="0">
                <a:solidFill>
                  <a:srgbClr val="222222"/>
                </a:solidFill>
                <a:effectLst/>
                <a:latin typeface="Arial" panose="020B0604020202020204" pitchFamily="34" charset="0"/>
              </a:rPr>
              <a:t>Updated PTWC text messages: injects and ETA ordering</a:t>
            </a:r>
          </a:p>
          <a:p>
            <a:r>
              <a:rPr lang="en-US" sz="2600" dirty="0">
                <a:solidFill>
                  <a:srgbClr val="222222"/>
                </a:solidFill>
                <a:latin typeface="Arial" panose="020B0604020202020204" pitchFamily="34" charset="0"/>
              </a:rPr>
              <a:t>Updated regional seismic sources in catalog – Lesser Antilles</a:t>
            </a:r>
            <a:endParaRPr lang="en-US" sz="2600" b="0" i="0" dirty="0">
              <a:solidFill>
                <a:srgbClr val="222222"/>
              </a:solidFill>
              <a:effectLst/>
              <a:latin typeface="Arial" panose="020B0604020202020204" pitchFamily="34" charset="0"/>
            </a:endParaRPr>
          </a:p>
          <a:p>
            <a:pPr algn="l"/>
            <a:r>
              <a:rPr lang="en-US" sz="2600" b="0" i="0" dirty="0">
                <a:solidFill>
                  <a:srgbClr val="222222"/>
                </a:solidFill>
                <a:effectLst/>
                <a:latin typeface="Arial" panose="020B0604020202020204" pitchFamily="34" charset="0"/>
              </a:rPr>
              <a:t>Improved security, installation, proxy configuration</a:t>
            </a:r>
          </a:p>
          <a:p>
            <a:pPr algn="l"/>
            <a:endParaRPr lang="en-US" sz="2600" b="0" i="0" dirty="0">
              <a:solidFill>
                <a:srgbClr val="222222"/>
              </a:solidFill>
              <a:effectLst/>
              <a:latin typeface="Arial" panose="020B0604020202020204" pitchFamily="34" charset="0"/>
            </a:endParaRPr>
          </a:p>
          <a:p>
            <a:pPr marL="0" indent="0" algn="ctr">
              <a:buNone/>
            </a:pPr>
            <a:r>
              <a:rPr lang="en-US" dirty="0">
                <a:hlinkClick r:id="rId3"/>
              </a:rPr>
              <a:t>https://nctr.pmel.noaa.gov/TsuCAT/</a:t>
            </a:r>
            <a:endParaRPr lang="en-US" dirty="0"/>
          </a:p>
          <a:p>
            <a:pPr marL="0" indent="0" algn="ctr">
              <a:buNone/>
            </a:pPr>
            <a:endParaRPr lang="en-US" dirty="0"/>
          </a:p>
        </p:txBody>
      </p:sp>
      <p:pic>
        <p:nvPicPr>
          <p:cNvPr id="1026" name="Picture 2">
            <a:extLst>
              <a:ext uri="{FF2B5EF4-FFF2-40B4-BE49-F238E27FC236}">
                <a16:creationId xmlns:a16="http://schemas.microsoft.com/office/drawing/2014/main" id="{384151F1-52B7-486F-92FC-ED448B628315}"/>
              </a:ext>
            </a:extLst>
          </p:cNvPr>
          <p:cNvPicPr>
            <a:picLocks noChangeAspect="1" noChangeArrowheads="1"/>
          </p:cNvPicPr>
          <p:nvPr/>
        </p:nvPicPr>
        <p:blipFill>
          <a:blip r:embed="rId4"/>
          <a:srcRect/>
          <a:stretch/>
        </p:blipFill>
        <p:spPr bwMode="auto">
          <a:xfrm>
            <a:off x="7287974" y="1079705"/>
            <a:ext cx="4442333" cy="297330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669D0625-BE32-3954-B5EB-207EBE6ADD63}"/>
              </a:ext>
            </a:extLst>
          </p:cNvPr>
          <p:cNvSpPr txBox="1">
            <a:spLocks/>
          </p:cNvSpPr>
          <p:nvPr/>
        </p:nvSpPr>
        <p:spPr>
          <a:xfrm>
            <a:off x="436978" y="1619987"/>
            <a:ext cx="7112999" cy="19696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A new release, </a:t>
            </a:r>
            <a:r>
              <a:rPr lang="en-US" dirty="0" err="1"/>
              <a:t>TsuCAT</a:t>
            </a:r>
            <a:r>
              <a:rPr lang="en-US" dirty="0"/>
              <a:t> 4.3, has been released January 2023 through the NOAA/IOC International Tsunami Information Center (ITIC).</a:t>
            </a:r>
          </a:p>
        </p:txBody>
      </p:sp>
    </p:spTree>
    <p:extLst>
      <p:ext uri="{BB962C8B-B14F-4D97-AF65-F5344CB8AC3E}">
        <p14:creationId xmlns:p14="http://schemas.microsoft.com/office/powerpoint/2010/main" val="3710977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9347F-85CE-37E3-DABA-57992C6EEEB8}"/>
              </a:ext>
            </a:extLst>
          </p:cNvPr>
          <p:cNvSpPr>
            <a:spLocks noGrp="1"/>
          </p:cNvSpPr>
          <p:nvPr>
            <p:ph type="title"/>
          </p:nvPr>
        </p:nvSpPr>
        <p:spPr>
          <a:xfrm>
            <a:off x="838200" y="73025"/>
            <a:ext cx="10515600" cy="1325563"/>
          </a:xfrm>
        </p:spPr>
        <p:txBody>
          <a:bodyPr/>
          <a:lstStyle/>
          <a:p>
            <a:r>
              <a:rPr lang="en-US" dirty="0"/>
              <a:t>Elevation data sharing</a:t>
            </a:r>
          </a:p>
        </p:txBody>
      </p:sp>
      <p:sp>
        <p:nvSpPr>
          <p:cNvPr id="3" name="Content Placeholder 2">
            <a:extLst>
              <a:ext uri="{FF2B5EF4-FFF2-40B4-BE49-F238E27FC236}">
                <a16:creationId xmlns:a16="http://schemas.microsoft.com/office/drawing/2014/main" id="{A8B7E033-77EE-77C2-F982-9BA79F4512B9}"/>
              </a:ext>
            </a:extLst>
          </p:cNvPr>
          <p:cNvSpPr>
            <a:spLocks noGrp="1"/>
          </p:cNvSpPr>
          <p:nvPr>
            <p:ph idx="1"/>
          </p:nvPr>
        </p:nvSpPr>
        <p:spPr>
          <a:xfrm>
            <a:off x="838200" y="2768601"/>
            <a:ext cx="6794634" cy="3882456"/>
          </a:xfrm>
        </p:spPr>
        <p:txBody>
          <a:bodyPr>
            <a:normAutofit/>
          </a:bodyPr>
          <a:lstStyle/>
          <a:p>
            <a:pPr marL="0" indent="0">
              <a:buNone/>
            </a:pPr>
            <a:r>
              <a:rPr lang="en-US" sz="2800" b="1" i="1" dirty="0"/>
              <a:t>Actions taken</a:t>
            </a:r>
            <a:r>
              <a:rPr lang="en-US" sz="2800" i="1" dirty="0"/>
              <a:t>:</a:t>
            </a:r>
            <a:endParaRPr lang="en-US" dirty="0"/>
          </a:p>
          <a:p>
            <a:pPr marL="0" indent="0">
              <a:buNone/>
            </a:pPr>
            <a:r>
              <a:rPr lang="en-US" dirty="0"/>
              <a:t>Developed a guide on uploading elevation data to Caribbean Marine Atlas. </a:t>
            </a:r>
          </a:p>
          <a:p>
            <a:pPr marL="457200" lvl="1" indent="0">
              <a:buNone/>
            </a:pPr>
            <a:r>
              <a:rPr lang="en-US" dirty="0"/>
              <a:t>Member States encouraged to upload their data, WG2 ask them to at minimum upload details on the available data (e.g., extent, resolution, where to obtain, etc. Helps identify data we didn’t know existed and is available (via request not necessarily online).</a:t>
            </a:r>
          </a:p>
        </p:txBody>
      </p:sp>
      <p:pic>
        <p:nvPicPr>
          <p:cNvPr id="5" name="Picture 4">
            <a:extLst>
              <a:ext uri="{FF2B5EF4-FFF2-40B4-BE49-F238E27FC236}">
                <a16:creationId xmlns:a16="http://schemas.microsoft.com/office/drawing/2014/main" id="{FA9CAB02-E9A0-B3BA-9946-725774F2E5DF}"/>
              </a:ext>
            </a:extLst>
          </p:cNvPr>
          <p:cNvPicPr>
            <a:picLocks noChangeAspect="1"/>
          </p:cNvPicPr>
          <p:nvPr/>
        </p:nvPicPr>
        <p:blipFill>
          <a:blip r:embed="rId3"/>
          <a:stretch>
            <a:fillRect/>
          </a:stretch>
        </p:blipFill>
        <p:spPr>
          <a:xfrm>
            <a:off x="8394221" y="2456655"/>
            <a:ext cx="3428923" cy="4194401"/>
          </a:xfrm>
          <a:prstGeom prst="rect">
            <a:avLst/>
          </a:prstGeom>
          <a:ln w="88900" cap="sq" cmpd="thickThin">
            <a:solidFill>
              <a:srgbClr val="000000"/>
            </a:solidFill>
            <a:prstDash val="solid"/>
            <a:miter lim="800000"/>
          </a:ln>
          <a:effectLst>
            <a:innerShdw blurRad="76200">
              <a:srgbClr val="000000"/>
            </a:innerShdw>
          </a:effectLst>
        </p:spPr>
      </p:pic>
      <p:sp>
        <p:nvSpPr>
          <p:cNvPr id="4" name="Content Placeholder 2">
            <a:extLst>
              <a:ext uri="{FF2B5EF4-FFF2-40B4-BE49-F238E27FC236}">
                <a16:creationId xmlns:a16="http://schemas.microsoft.com/office/drawing/2014/main" id="{079E538B-4409-0D27-1B28-3A7844082BA7}"/>
              </a:ext>
            </a:extLst>
          </p:cNvPr>
          <p:cNvSpPr txBox="1">
            <a:spLocks/>
          </p:cNvSpPr>
          <p:nvPr/>
        </p:nvSpPr>
        <p:spPr>
          <a:xfrm>
            <a:off x="406400" y="1054893"/>
            <a:ext cx="10947400" cy="711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ICG/CARIBE-EWS XV “</a:t>
            </a:r>
            <a:r>
              <a:rPr lang="en-US" sz="2400" b="1" i="1" dirty="0"/>
              <a:t>“Recommends WG2 develop a “roadmap”, or general guidance, on how to upload elevation data to the Caribbean Marine Atlas (CMA), and encourages Member States to upload in CMA their elevation data, and to provide status of available data (e.g., extent, resolution, access, etc.) to WG2</a:t>
            </a:r>
            <a:r>
              <a:rPr lang="en-US" sz="2400" dirty="0"/>
              <a:t>”</a:t>
            </a:r>
          </a:p>
        </p:txBody>
      </p:sp>
    </p:spTree>
    <p:extLst>
      <p:ext uri="{BB962C8B-B14F-4D97-AF65-F5344CB8AC3E}">
        <p14:creationId xmlns:p14="http://schemas.microsoft.com/office/powerpoint/2010/main" val="28013101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7711</TotalTime>
  <Words>2641</Words>
  <Application>Microsoft Macintosh PowerPoint</Application>
  <PresentationFormat>Widescreen</PresentationFormat>
  <Paragraphs>157</Paragraphs>
  <Slides>17</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Roboto</vt:lpstr>
      <vt:lpstr>Source Sans Pro</vt:lpstr>
      <vt:lpstr>Times New Roman</vt:lpstr>
      <vt:lpstr>Wingdings</vt:lpstr>
      <vt:lpstr>Office Theme</vt:lpstr>
      <vt:lpstr>Working Group 2 Hazard Assessment Progress Report</vt:lpstr>
      <vt:lpstr>WG2 Purpose &amp; Functions</vt:lpstr>
      <vt:lpstr>WG2 Meetings and membership</vt:lpstr>
      <vt:lpstr>Non-seismic sources</vt:lpstr>
      <vt:lpstr>Non-seismic sources</vt:lpstr>
      <vt:lpstr>CATSAM (Caribbean and Adjacent Regions Tsunami Sources and Models) webmap - updates</vt:lpstr>
      <vt:lpstr>CATSAM updates</vt:lpstr>
      <vt:lpstr>TsuCAT  - Tsunami Coastal Assessment Tool</vt:lpstr>
      <vt:lpstr>Elevation data sharing</vt:lpstr>
      <vt:lpstr>Elevation data sharing</vt:lpstr>
      <vt:lpstr>Elevation data sharing</vt:lpstr>
      <vt:lpstr>Understanding of the current state of evacuation mapping and planning process</vt:lpstr>
      <vt:lpstr>Working Group Internal Work Plan/Key Proposed Activities</vt:lpstr>
      <vt:lpstr>Working Group Internal Work Plan/Key Proposed Activities</vt:lpstr>
      <vt:lpstr>Working Group Internal Work Plan/Key Proposed Activities</vt:lpstr>
      <vt:lpstr>Proposed recommendations</vt:lpstr>
      <vt:lpstr>Proposed recommendations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NArcos</dc:creator>
  <cp:lastModifiedBy>NArcos</cp:lastModifiedBy>
  <cp:revision>45</cp:revision>
  <dcterms:created xsi:type="dcterms:W3CDTF">2022-06-01T20:52:51Z</dcterms:created>
  <dcterms:modified xsi:type="dcterms:W3CDTF">2023-04-07T16:26:43Z</dcterms:modified>
</cp:coreProperties>
</file>