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4"/>
    <p:sldMasterId id="2147483767" r:id="rId5"/>
  </p:sldMasterIdLst>
  <p:notesMasterIdLst>
    <p:notesMasterId r:id="rId12"/>
  </p:notesMasterIdLst>
  <p:handoutMasterIdLst>
    <p:handoutMasterId r:id="rId13"/>
  </p:handoutMasterIdLst>
  <p:sldIdLst>
    <p:sldId id="482" r:id="rId6"/>
    <p:sldId id="488" r:id="rId7"/>
    <p:sldId id="486" r:id="rId8"/>
    <p:sldId id="321" r:id="rId9"/>
    <p:sldId id="297" r:id="rId10"/>
    <p:sldId id="3312" r:id="rId11"/>
  </p:sldIdLst>
  <p:sldSz cx="10693400" cy="7561263"/>
  <p:notesSz cx="6858000" cy="9144000"/>
  <p:defaultTextStyle>
    <a:defPPr>
      <a:defRPr lang="fr-FR"/>
    </a:defPPr>
    <a:lvl1pPr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1pPr>
    <a:lvl2pPr marL="520700" indent="-63500"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2pPr>
    <a:lvl3pPr marL="1042988" indent="-128588"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3pPr>
    <a:lvl4pPr marL="1563688" indent="-192088"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4pPr>
    <a:lvl5pPr marL="2085975" indent="-257175"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1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1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1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1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6B7ED26-1CD6-4D87-976D-5A98C4C3463D}">
          <p14:sldIdLst>
            <p14:sldId id="482"/>
            <p14:sldId id="488"/>
            <p14:sldId id="486"/>
            <p14:sldId id="321"/>
            <p14:sldId id="297"/>
            <p14:sldId id="3312"/>
          </p14:sldIdLst>
        </p14:section>
      </p14:sectionLst>
    </p:ex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Emma Hendel-Blackford" initials="SEH" lastIdx="2" clrIdx="0">
    <p:extLst>
      <p:ext uri="{19B8F6BF-5375-455C-9EA6-DF929625EA0E}">
        <p15:presenceInfo xmlns:p15="http://schemas.microsoft.com/office/powerpoint/2012/main" userId="Sarah Emma Hendel-Blackford" providerId="None"/>
      </p:ext>
    </p:extLst>
  </p:cmAuthor>
  <p:cmAuthor id="2" name="Rosalind Joanna Cook" initials="RJ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A34"/>
    <a:srgbClr val="FF9933"/>
    <a:srgbClr val="002060"/>
    <a:srgbClr val="1D3074"/>
    <a:srgbClr val="004084"/>
    <a:srgbClr val="02ACAB"/>
    <a:srgbClr val="0C4F85"/>
    <a:srgbClr val="E6E6E6"/>
    <a:srgbClr val="C2202F"/>
    <a:srgbClr val="A93C8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60"/>
  </p:normalViewPr>
  <p:slideViewPr>
    <p:cSldViewPr snapToGrid="0">
      <p:cViewPr varScale="1">
        <p:scale>
          <a:sx n="79" d="100"/>
          <a:sy n="79" d="100"/>
        </p:scale>
        <p:origin x="1308" y="96"/>
      </p:cViewPr>
      <p:guideLst>
        <p:guide orient="horz" pos="2381"/>
        <p:guide pos="33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Calibri" charset="0"/>
                <a:cs typeface="Arial" charset="0"/>
              </a:defRPr>
            </a:lvl1pPr>
          </a:lstStyle>
          <a:p>
            <a:pPr>
              <a:defRPr/>
            </a:pPr>
            <a:endParaRPr lang="en-US"/>
          </a:p>
        </p:txBody>
      </p:sp>
      <p:sp>
        <p:nvSpPr>
          <p:cNvPr id="593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C87B776-1B04-DD4B-B155-4594D56FE8FF}" type="datetimeFigureOut">
              <a:rPr lang="en-US"/>
              <a:pPr>
                <a:defRPr/>
              </a:pPr>
              <a:t>4/13/2023</a:t>
            </a:fld>
            <a:endParaRPr lang="en-US"/>
          </a:p>
        </p:txBody>
      </p:sp>
      <p:sp>
        <p:nvSpPr>
          <p:cNvPr id="593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Calibri" charset="0"/>
                <a:cs typeface="Arial" charset="0"/>
              </a:defRPr>
            </a:lvl1pPr>
          </a:lstStyle>
          <a:p>
            <a:pPr>
              <a:defRPr/>
            </a:pPr>
            <a:endParaRPr lang="en-US"/>
          </a:p>
        </p:txBody>
      </p:sp>
      <p:sp>
        <p:nvSpPr>
          <p:cNvPr id="593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ABF10CA1-993F-B04E-8E4F-6A06944BE923}" type="slidenum">
              <a:rPr lang="en-US"/>
              <a:pPr>
                <a:defRPr/>
              </a:pPr>
              <a:t>‹#›</a:t>
            </a:fld>
            <a:endParaRPr lang="en-US"/>
          </a:p>
        </p:txBody>
      </p:sp>
    </p:spTree>
    <p:extLst>
      <p:ext uri="{BB962C8B-B14F-4D97-AF65-F5344CB8AC3E}">
        <p14:creationId xmlns:p14="http://schemas.microsoft.com/office/powerpoint/2010/main" val="2328290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43056"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2BBACBF6-1B36-EF4B-B99C-C313695F4BB0}" type="datetimeFigureOut">
              <a:rPr lang="fr-FR"/>
              <a:pPr>
                <a:defRPr/>
              </a:pPr>
              <a:t>13/04/2023</a:t>
            </a:fld>
            <a:endParaRPr lang="fr-FR"/>
          </a:p>
        </p:txBody>
      </p:sp>
      <p:sp>
        <p:nvSpPr>
          <p:cNvPr id="4" name="Espace réservé de l'image des diapositives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43056"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1F8CB188-3BCF-E145-90C3-B097D63711F6}" type="slidenum">
              <a:rPr lang="fr-FR"/>
              <a:pPr>
                <a:defRPr/>
              </a:pPr>
              <a:t>‹#›</a:t>
            </a:fld>
            <a:endParaRPr lang="fr-FR"/>
          </a:p>
        </p:txBody>
      </p:sp>
    </p:spTree>
    <p:extLst>
      <p:ext uri="{BB962C8B-B14F-4D97-AF65-F5344CB8AC3E}">
        <p14:creationId xmlns:p14="http://schemas.microsoft.com/office/powerpoint/2010/main" val="2709100116"/>
      </p:ext>
    </p:extLst>
  </p:cSld>
  <p:clrMap bg1="lt1" tx1="dk1" bg2="lt2" tx2="dk2" accent1="accent1" accent2="accent2" accent3="accent3" accent4="accent4" accent5="accent5" accent6="accent6" hlink="hlink" folHlink="folHlink"/>
  <p:notesStyle>
    <a:lvl1pPr algn="l" defTabSz="1042988" rtl="0" eaLnBrk="0" fontAlgn="base" hangingPunct="0">
      <a:spcBef>
        <a:spcPct val="30000"/>
      </a:spcBef>
      <a:spcAft>
        <a:spcPct val="0"/>
      </a:spcAft>
      <a:defRPr sz="1400" kern="1200">
        <a:solidFill>
          <a:schemeClr val="tx1"/>
        </a:solidFill>
        <a:latin typeface="+mn-lt"/>
        <a:ea typeface="ＭＳ Ｐゴシック" charset="0"/>
        <a:cs typeface="Arial" charset="0"/>
      </a:defRPr>
    </a:lvl1pPr>
    <a:lvl2pPr marL="520700" algn="l" defTabSz="1042988" rtl="0" eaLnBrk="0" fontAlgn="base" hangingPunct="0">
      <a:spcBef>
        <a:spcPct val="30000"/>
      </a:spcBef>
      <a:spcAft>
        <a:spcPct val="0"/>
      </a:spcAft>
      <a:defRPr sz="1400" kern="1200">
        <a:solidFill>
          <a:schemeClr val="tx1"/>
        </a:solidFill>
        <a:latin typeface="+mn-lt"/>
        <a:ea typeface="Arial" charset="0"/>
        <a:cs typeface="Arial" charset="0"/>
      </a:defRPr>
    </a:lvl2pPr>
    <a:lvl3pPr marL="1042988" algn="l" defTabSz="1042988" rtl="0" eaLnBrk="0" fontAlgn="base" hangingPunct="0">
      <a:spcBef>
        <a:spcPct val="30000"/>
      </a:spcBef>
      <a:spcAft>
        <a:spcPct val="0"/>
      </a:spcAft>
      <a:defRPr sz="1400" kern="1200">
        <a:solidFill>
          <a:schemeClr val="tx1"/>
        </a:solidFill>
        <a:latin typeface="+mn-lt"/>
        <a:ea typeface="Arial" charset="0"/>
        <a:cs typeface="Arial" charset="0"/>
      </a:defRPr>
    </a:lvl3pPr>
    <a:lvl4pPr marL="1563688" algn="l" defTabSz="1042988" rtl="0" eaLnBrk="0" fontAlgn="base" hangingPunct="0">
      <a:spcBef>
        <a:spcPct val="30000"/>
      </a:spcBef>
      <a:spcAft>
        <a:spcPct val="0"/>
      </a:spcAft>
      <a:defRPr sz="1400" kern="1200">
        <a:solidFill>
          <a:schemeClr val="tx1"/>
        </a:solidFill>
        <a:latin typeface="+mn-lt"/>
        <a:ea typeface="Arial" charset="0"/>
        <a:cs typeface="Arial" charset="0"/>
      </a:defRPr>
    </a:lvl4pPr>
    <a:lvl5pPr marL="2085975" algn="l" defTabSz="1042988" rtl="0" eaLnBrk="0" fontAlgn="base" hangingPunct="0">
      <a:spcBef>
        <a:spcPct val="30000"/>
      </a:spcBef>
      <a:spcAft>
        <a:spcPct val="0"/>
      </a:spcAft>
      <a:defRPr sz="1400" kern="1200">
        <a:solidFill>
          <a:schemeClr val="tx1"/>
        </a:solidFill>
        <a:latin typeface="+mn-lt"/>
        <a:ea typeface="Arial" charset="0"/>
        <a:cs typeface="Arial" charset="0"/>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t>The UN-SG announcement of Early Warnings for All initiative is a key opportunity to accelerate early warning coverage. The EW4ALL initiative raises the ambition of the Target G of the Sendai Framework by calling for universal early warning by 2027. As the initiative kicks-off with an Action Plan at the COP27, we also need to gear up to ensure its full-scale implementation. </a:t>
            </a:r>
          </a:p>
          <a:p>
            <a:endParaRPr lang="en-US"/>
          </a:p>
          <a:p>
            <a:r>
              <a:rPr lang="en-US"/>
              <a:t>The present report serves as a comprehensive baseline for the EW4ALL initiative. </a:t>
            </a:r>
          </a:p>
          <a:p>
            <a:endParaRPr lang="en-US"/>
          </a:p>
          <a:p>
            <a:r>
              <a:rPr lang="en-GB"/>
              <a:t>The application of the Sendai Framework metrics and data remain very much valid for the new initiative. For instance, as we have seen in this report, the Target G data provides a national index of MHEWS. We have also partnered with WMO to recently launch a set of custom indicators which are also quantifiable in a scale of 0 to 1. Thus, a combination of the Target G data and custom indicators provides a good basis for both coverage and effectiveness of MHEWS. This, combined with data from WMO and other partners, is a very good basis to monitor the implementation of the EW4ALL </a:t>
            </a:r>
            <a:r>
              <a:rPr lang="en-GB" err="1"/>
              <a:t>initaitive</a:t>
            </a:r>
            <a:r>
              <a:rPr lang="en-GB"/>
              <a:t>. </a:t>
            </a:r>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4</a:t>
            </a:fld>
            <a:endParaRPr lang="fr-FR"/>
          </a:p>
        </p:txBody>
      </p:sp>
    </p:spTree>
    <p:extLst>
      <p:ext uri="{BB962C8B-B14F-4D97-AF65-F5344CB8AC3E}">
        <p14:creationId xmlns:p14="http://schemas.microsoft.com/office/powerpoint/2010/main" val="127684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420"/>
              </a:spcBef>
              <a:spcAft>
                <a:spcPts val="0"/>
              </a:spcAft>
              <a:buNone/>
            </a:pPr>
            <a:endParaRPr/>
          </a:p>
        </p:txBody>
      </p:sp>
      <p:sp>
        <p:nvSpPr>
          <p:cNvPr id="146" name="Google Shape;146;p3:notes"/>
          <p:cNvSpPr>
            <a:spLocks noGrp="1" noRot="1" noChangeAspect="1"/>
          </p:cNvSpPr>
          <p:nvPr>
            <p:ph type="sldImg" idx="2"/>
          </p:nvPr>
        </p:nvSpPr>
        <p:spPr>
          <a:xfrm>
            <a:off x="1004888" y="685800"/>
            <a:ext cx="4848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6324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image 1">
    <p:spTree>
      <p:nvGrpSpPr>
        <p:cNvPr id="1" name=""/>
        <p:cNvGrpSpPr/>
        <p:nvPr/>
      </p:nvGrpSpPr>
      <p:grpSpPr>
        <a:xfrm>
          <a:off x="0" y="0"/>
          <a:ext cx="0" cy="0"/>
          <a:chOff x="0" y="0"/>
          <a:chExt cx="0" cy="0"/>
        </a:xfrm>
      </p:grpSpPr>
      <p:pic>
        <p:nvPicPr>
          <p:cNvPr id="27" name="Picture 26" descr="A person riding a bike down a dirt road&#10;&#10;Description automatically generated">
            <a:extLst>
              <a:ext uri="{FF2B5EF4-FFF2-40B4-BE49-F238E27FC236}">
                <a16:creationId xmlns:a16="http://schemas.microsoft.com/office/drawing/2014/main" xmlns="" id="{4ED434B6-E5C8-4B87-9246-77439CB3DE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761" y="1548384"/>
            <a:ext cx="10848011" cy="6012880"/>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9" name="Straight Connector 18">
            <a:extLst>
              <a:ext uri="{FF2B5EF4-FFF2-40B4-BE49-F238E27FC236}">
                <a16:creationId xmlns:a16="http://schemas.microsoft.com/office/drawing/2014/main" xmlns=""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xmlns="" id="{59389535-DF29-43CF-AD8B-3ACEDD3DEBF5}"/>
              </a:ext>
            </a:extLst>
          </p:cNvPr>
          <p:cNvSpPr/>
          <p:nvPr userDrawn="1"/>
        </p:nvSpPr>
        <p:spPr>
          <a:xfrm rot="10800000">
            <a:off x="-92765" y="-35793"/>
            <a:ext cx="10848013"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5" name="Rectangle 6">
            <a:extLst>
              <a:ext uri="{FF2B5EF4-FFF2-40B4-BE49-F238E27FC236}">
                <a16:creationId xmlns:a16="http://schemas.microsoft.com/office/drawing/2014/main" xmlns="" id="{B98D6954-A659-46FC-BD3B-3B4758E64D85}"/>
              </a:ext>
            </a:extLst>
          </p:cNvPr>
          <p:cNvSpPr/>
          <p:nvPr userDrawn="1"/>
        </p:nvSpPr>
        <p:spPr>
          <a:xfrm>
            <a:off x="-92761" y="3849861"/>
            <a:ext cx="10848012"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7" name="Straight Connector 16">
            <a:extLst>
              <a:ext uri="{FF2B5EF4-FFF2-40B4-BE49-F238E27FC236}">
                <a16:creationId xmlns:a16="http://schemas.microsoft.com/office/drawing/2014/main" xmlns=""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sp>
        <p:nvSpPr>
          <p:cNvPr id="25" name="Text Placeholder 24">
            <a:extLst>
              <a:ext uri="{FF2B5EF4-FFF2-40B4-BE49-F238E27FC236}">
                <a16:creationId xmlns:a16="http://schemas.microsoft.com/office/drawing/2014/main" xmlns=""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xmlns=""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pic>
        <p:nvPicPr>
          <p:cNvPr id="31" name="Picture 30">
            <a:extLst>
              <a:ext uri="{FF2B5EF4-FFF2-40B4-BE49-F238E27FC236}">
                <a16:creationId xmlns:a16="http://schemas.microsoft.com/office/drawing/2014/main" xmlns="" id="{0D6C33C9-ABE4-43A5-B0FF-13A62E979C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75375">
            <a:off x="-194755" y="4906645"/>
            <a:ext cx="11052000" cy="44094"/>
          </a:xfrm>
          <a:prstGeom prst="rect">
            <a:avLst/>
          </a:prstGeom>
        </p:spPr>
      </p:pic>
      <p:pic>
        <p:nvPicPr>
          <p:cNvPr id="16" name="Picture 15">
            <a:extLst>
              <a:ext uri="{FF2B5EF4-FFF2-40B4-BE49-F238E27FC236}">
                <a16:creationId xmlns:a16="http://schemas.microsoft.com/office/drawing/2014/main" xmlns="" id="{3BECCFEA-6503-E643-87D0-F9E8119EB16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xmlns="" id="{693DE04C-0088-4344-9218-C912EF0585A7}"/>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47398946"/>
      </p:ext>
    </p:extLst>
  </p:cSld>
  <p:clrMapOvr>
    <a:masterClrMapping/>
  </p:clrMapOvr>
  <p:transition spd="slow">
    <p:push/>
  </p:transition>
  <p:extLst>
    <p:ext uri="{DCECCB84-F9BA-43D5-87BE-67443E8EF086}">
      <p15:sldGuideLst xmlns:p15="http://schemas.microsoft.com/office/powerpoint/2012/main">
        <p15:guide id="4" orient="horz" pos="4105" userDrawn="1">
          <p15:clr>
            <a:srgbClr val="FBAE40"/>
          </p15:clr>
        </p15:guide>
        <p15:guide id="5" orient="horz" pos="4468" userDrawn="1">
          <p15:clr>
            <a:srgbClr val="FBAE40"/>
          </p15:clr>
        </p15:guide>
        <p15:guide id="6" pos="3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4" name="Content Placeholder 3"/>
          <p:cNvSpPr>
            <a:spLocks noGrp="1"/>
          </p:cNvSpPr>
          <p:nvPr>
            <p:ph sz="half" idx="2" hasCustomPrompt="1"/>
          </p:nvPr>
        </p:nvSpPr>
        <p:spPr>
          <a:xfrm>
            <a:off x="5550025"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5" name="Text Placeholder 6">
            <a:extLst>
              <a:ext uri="{FF2B5EF4-FFF2-40B4-BE49-F238E27FC236}">
                <a16:creationId xmlns:a16="http://schemas.microsoft.com/office/drawing/2014/main" xmlns="" id="{80EC4B88-2B9B-4B17-8EB4-8D6A873AC988}"/>
              </a:ext>
            </a:extLst>
          </p:cNvPr>
          <p:cNvSpPr>
            <a:spLocks noGrp="1"/>
          </p:cNvSpPr>
          <p:nvPr>
            <p:ph type="body" sz="quarter" idx="11"/>
          </p:nvPr>
        </p:nvSpPr>
        <p:spPr>
          <a:xfrm>
            <a:off x="534987" y="1476375"/>
            <a:ext cx="4595689"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6" name="Text Placeholder 6">
            <a:extLst>
              <a:ext uri="{FF2B5EF4-FFF2-40B4-BE49-F238E27FC236}">
                <a16:creationId xmlns:a16="http://schemas.microsoft.com/office/drawing/2014/main" xmlns="" id="{2569BACE-1B3A-4C7D-81B9-7CF8A9937B32}"/>
              </a:ext>
            </a:extLst>
          </p:cNvPr>
          <p:cNvSpPr>
            <a:spLocks noGrp="1"/>
          </p:cNvSpPr>
          <p:nvPr>
            <p:ph type="body" sz="quarter" idx="12"/>
          </p:nvPr>
        </p:nvSpPr>
        <p:spPr>
          <a:xfrm>
            <a:off x="5562724" y="1489710"/>
            <a:ext cx="4608388"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Tree>
    <p:extLst>
      <p:ext uri="{BB962C8B-B14F-4D97-AF65-F5344CB8AC3E}">
        <p14:creationId xmlns:p14="http://schemas.microsoft.com/office/powerpoint/2010/main" val="397174786"/>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qu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1476375"/>
            <a:ext cx="5099744"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5" name="Text Placeholder 6">
            <a:extLst>
              <a:ext uri="{FF2B5EF4-FFF2-40B4-BE49-F238E27FC236}">
                <a16:creationId xmlns:a16="http://schemas.microsoft.com/office/drawing/2014/main" xmlns="" id="{857C79FE-5112-4BC6-8CBC-E4199CDA919A}"/>
              </a:ext>
            </a:extLst>
          </p:cNvPr>
          <p:cNvSpPr>
            <a:spLocks noGrp="1"/>
          </p:cNvSpPr>
          <p:nvPr>
            <p:ph type="body" sz="quarter" idx="11" hasCustomPrompt="1"/>
          </p:nvPr>
        </p:nvSpPr>
        <p:spPr>
          <a:xfrm>
            <a:off x="6097711" y="1476375"/>
            <a:ext cx="4595689" cy="6084888"/>
          </a:xfrm>
          <a:solidFill>
            <a:schemeClr val="accent6">
              <a:lumMod val="40000"/>
              <a:lumOff val="60000"/>
            </a:schemeClr>
          </a:solidFill>
        </p:spPr>
        <p:txBody>
          <a:bodyPr anchor="ctr"/>
          <a:lstStyle>
            <a:lvl1pPr marL="0" indent="0" algn="ctr">
              <a:buNone/>
              <a:defRPr sz="2800">
                <a:latin typeface="Roboto Slab" pitchFamily="2" charset="0"/>
                <a:ea typeface="Roboto Slab" pitchFamily="2" charset="0"/>
                <a:cs typeface="Roboto Black" panose="02000000000000000000" pitchFamily="2" charset="0"/>
              </a:defRPr>
            </a:lvl1pPr>
          </a:lstStyle>
          <a:p>
            <a:pPr lvl="0"/>
            <a:r>
              <a:rPr lang="en-US">
                <a:latin typeface="Roboto Slab" pitchFamily="2" charset="0"/>
                <a:ea typeface="Roboto Slab" pitchFamily="2" charset="0"/>
              </a:rPr>
              <a:t>Insert quote here</a:t>
            </a:r>
            <a:endParaRPr lang="en-GB"/>
          </a:p>
        </p:txBody>
      </p:sp>
    </p:spTree>
    <p:extLst>
      <p:ext uri="{BB962C8B-B14F-4D97-AF65-F5344CB8AC3E}">
        <p14:creationId xmlns:p14="http://schemas.microsoft.com/office/powerpoint/2010/main" val="321344464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hree column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22164" y="2191071"/>
            <a:ext cx="3060000" cy="4614590"/>
          </a:xfrm>
        </p:spPr>
        <p:txBody>
          <a:bodyPr/>
          <a:lstStyle>
            <a:lvl1pPr>
              <a:defRPr sz="15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4" name="Content Placeholder 3"/>
          <p:cNvSpPr>
            <a:spLocks noGrp="1"/>
          </p:cNvSpPr>
          <p:nvPr>
            <p:ph sz="half" idx="2" hasCustomPrompt="1"/>
          </p:nvPr>
        </p:nvSpPr>
        <p:spPr>
          <a:xfrm>
            <a:off x="3906700" y="2196455"/>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5" name="Content Placeholder 3">
            <a:extLst>
              <a:ext uri="{FF2B5EF4-FFF2-40B4-BE49-F238E27FC236}">
                <a16:creationId xmlns:a16="http://schemas.microsoft.com/office/drawing/2014/main" xmlns="" id="{9A3925FA-44EE-4ADB-B5D7-7A494E500196}"/>
              </a:ext>
            </a:extLst>
          </p:cNvPr>
          <p:cNvSpPr>
            <a:spLocks noGrp="1"/>
          </p:cNvSpPr>
          <p:nvPr>
            <p:ph sz="half" idx="10" hasCustomPrompt="1"/>
          </p:nvPr>
        </p:nvSpPr>
        <p:spPr>
          <a:xfrm>
            <a:off x="7291236" y="2191071"/>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7" name="Text Placeholder 6">
            <a:extLst>
              <a:ext uri="{FF2B5EF4-FFF2-40B4-BE49-F238E27FC236}">
                <a16:creationId xmlns:a16="http://schemas.microsoft.com/office/drawing/2014/main" xmlns="" id="{23D783F8-FF0B-4DA0-BF47-29142C7C6E2F}"/>
              </a:ext>
            </a:extLst>
          </p:cNvPr>
          <p:cNvSpPr>
            <a:spLocks noGrp="1"/>
          </p:cNvSpPr>
          <p:nvPr>
            <p:ph type="body" sz="quarter" idx="11"/>
          </p:nvPr>
        </p:nvSpPr>
        <p:spPr>
          <a:xfrm>
            <a:off x="534988"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8" name="Text Placeholder 6">
            <a:extLst>
              <a:ext uri="{FF2B5EF4-FFF2-40B4-BE49-F238E27FC236}">
                <a16:creationId xmlns:a16="http://schemas.microsoft.com/office/drawing/2014/main" xmlns="" id="{CB23BBB6-5F90-4910-BE9A-C5B89E8D5141}"/>
              </a:ext>
            </a:extLst>
          </p:cNvPr>
          <p:cNvSpPr>
            <a:spLocks noGrp="1"/>
          </p:cNvSpPr>
          <p:nvPr>
            <p:ph type="body" sz="quarter" idx="12"/>
          </p:nvPr>
        </p:nvSpPr>
        <p:spPr>
          <a:xfrm>
            <a:off x="3906000"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9" name="Text Placeholder 6">
            <a:extLst>
              <a:ext uri="{FF2B5EF4-FFF2-40B4-BE49-F238E27FC236}">
                <a16:creationId xmlns:a16="http://schemas.microsoft.com/office/drawing/2014/main" xmlns="" id="{C2765F02-3919-47A4-9F73-67C270302092}"/>
              </a:ext>
            </a:extLst>
          </p:cNvPr>
          <p:cNvSpPr>
            <a:spLocks noGrp="1"/>
          </p:cNvSpPr>
          <p:nvPr>
            <p:ph type="body" sz="quarter" idx="13"/>
          </p:nvPr>
        </p:nvSpPr>
        <p:spPr>
          <a:xfrm>
            <a:off x="7241936"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Tree>
    <p:extLst>
      <p:ext uri="{BB962C8B-B14F-4D97-AF65-F5344CB8AC3E}">
        <p14:creationId xmlns:p14="http://schemas.microsoft.com/office/powerpoint/2010/main" val="4189051965"/>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992CED-45C5-47F1-8030-AC279E8CED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5" name="Rectangle 4">
            <a:extLst>
              <a:ext uri="{FF2B5EF4-FFF2-40B4-BE49-F238E27FC236}">
                <a16:creationId xmlns:a16="http://schemas.microsoft.com/office/drawing/2014/main" xmlns="" id="{B3F4EECD-8067-49C8-9133-E1043E92CDAC}"/>
              </a:ext>
            </a:extLst>
          </p:cNvPr>
          <p:cNvSpPr/>
          <p:nvPr/>
        </p:nvSpPr>
        <p:spPr>
          <a:xfrm>
            <a:off x="6210796" y="-35794"/>
            <a:ext cx="4842644" cy="7704855"/>
          </a:xfrm>
          <a:prstGeom prst="rect">
            <a:avLst/>
          </a:prstGeom>
          <a:solidFill>
            <a:schemeClr val="tx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descr="Barre.jpg">
            <a:extLst>
              <a:ext uri="{FF2B5EF4-FFF2-40B4-BE49-F238E27FC236}">
                <a16:creationId xmlns:a16="http://schemas.microsoft.com/office/drawing/2014/main" xmlns=""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5C684CB2-C51A-43A8-BC20-3B90858B1C04}"/>
              </a:ext>
            </a:extLst>
          </p:cNvPr>
          <p:cNvSpPr/>
          <p:nvPr userDrawn="1"/>
        </p:nvSpPr>
        <p:spPr>
          <a:xfrm>
            <a:off x="6210796" y="-35794"/>
            <a:ext cx="4842644" cy="7704855"/>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xmlns="" id="{B71E18D3-126E-4B5A-A4DE-813CCAF119FD}"/>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xmlns=""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756472"/>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slide">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3F4EECD-8067-49C8-9133-E1043E92CDAC}"/>
              </a:ext>
            </a:extLst>
          </p:cNvPr>
          <p:cNvSpPr/>
          <p:nvPr/>
        </p:nvSpPr>
        <p:spPr>
          <a:xfrm>
            <a:off x="6210796" y="-35794"/>
            <a:ext cx="4842644" cy="7704855"/>
          </a:xfrm>
          <a:prstGeom prst="rect">
            <a:avLst/>
          </a:prstGeom>
          <a:solidFill>
            <a:schemeClr val="tx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descr="Barre.jpg">
            <a:extLst>
              <a:ext uri="{FF2B5EF4-FFF2-40B4-BE49-F238E27FC236}">
                <a16:creationId xmlns:a16="http://schemas.microsoft.com/office/drawing/2014/main" xmlns=""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5C684CB2-C51A-43A8-BC20-3B90858B1C04}"/>
              </a:ext>
            </a:extLst>
          </p:cNvPr>
          <p:cNvSpPr/>
          <p:nvPr userDrawn="1"/>
        </p:nvSpPr>
        <p:spPr>
          <a:xfrm>
            <a:off x="6210796" y="-35794"/>
            <a:ext cx="4842644" cy="7704855"/>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xmlns="" id="{B71E18D3-126E-4B5A-A4DE-813CCAF119FD}"/>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xmlns=""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1533206"/>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Section slide">
    <p:spTree>
      <p:nvGrpSpPr>
        <p:cNvPr id="1" name=""/>
        <p:cNvGrpSpPr/>
        <p:nvPr/>
      </p:nvGrpSpPr>
      <p:grpSpPr>
        <a:xfrm>
          <a:off x="0" y="0"/>
          <a:ext cx="0" cy="0"/>
          <a:chOff x="0" y="0"/>
          <a:chExt cx="0" cy="0"/>
        </a:xfrm>
      </p:grpSpPr>
      <p:pic>
        <p:nvPicPr>
          <p:cNvPr id="11" name="Picture 10" descr="A person sitting at a table&#10;&#10;Description automatically generated">
            <a:extLst>
              <a:ext uri="{FF2B5EF4-FFF2-40B4-BE49-F238E27FC236}">
                <a16:creationId xmlns:a16="http://schemas.microsoft.com/office/drawing/2014/main" xmlns="" id="{4F184ADF-7177-4972-A661-CCE15039B8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39"/>
            <a:ext cx="11053440" cy="7599702"/>
          </a:xfrm>
          <a:prstGeom prst="rect">
            <a:avLst/>
          </a:prstGeom>
        </p:spPr>
      </p:pic>
      <p:pic>
        <p:nvPicPr>
          <p:cNvPr id="6" name="Picture 2" descr="Barre.jpg">
            <a:extLst>
              <a:ext uri="{FF2B5EF4-FFF2-40B4-BE49-F238E27FC236}">
                <a16:creationId xmlns:a16="http://schemas.microsoft.com/office/drawing/2014/main" xmlns=""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76266" y="3726735"/>
            <a:ext cx="7597057" cy="72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5C684CB2-C51A-43A8-BC20-3B90858B1C04}"/>
              </a:ext>
            </a:extLst>
          </p:cNvPr>
          <p:cNvSpPr/>
          <p:nvPr userDrawn="1"/>
        </p:nvSpPr>
        <p:spPr>
          <a:xfrm>
            <a:off x="6210796" y="-35794"/>
            <a:ext cx="4842644" cy="7597057"/>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xmlns="" id="{B71E18D3-126E-4B5A-A4DE-813CCAF119FD}"/>
              </a:ext>
            </a:extLst>
          </p:cNvPr>
          <p:cNvPicPr preferRelativeResize="0">
            <a:picLocks/>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rot="5400000">
            <a:off x="2430378" y="3672624"/>
            <a:ext cx="7488833" cy="72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xmlns=""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4328750"/>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Section slid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C684CB2-C51A-43A8-BC20-3B90858B1C04}"/>
              </a:ext>
            </a:extLst>
          </p:cNvPr>
          <p:cNvSpPr/>
          <p:nvPr userDrawn="1"/>
        </p:nvSpPr>
        <p:spPr>
          <a:xfrm>
            <a:off x="4339279" y="0"/>
            <a:ext cx="6354121" cy="7561263"/>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xmlns="" id="{B71E18D3-126E-4B5A-A4DE-813CCAF119FD}"/>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a:off x="522298" y="3744284"/>
            <a:ext cx="7561263" cy="72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5C5D16F1-0170-482E-A0D9-57C15FED45DF}"/>
              </a:ext>
            </a:extLst>
          </p:cNvPr>
          <p:cNvSpPr>
            <a:spLocks noGrp="1"/>
          </p:cNvSpPr>
          <p:nvPr>
            <p:ph type="title" hasCustomPrompt="1"/>
          </p:nvPr>
        </p:nvSpPr>
        <p:spPr>
          <a:xfrm>
            <a:off x="4914651" y="1980431"/>
            <a:ext cx="5111877"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xmlns="" id="{B2DC353C-DC2B-4B74-A0D2-81C0EA995452}"/>
              </a:ext>
            </a:extLst>
          </p:cNvPr>
          <p:cNvCxnSpPr>
            <a:cxnSpLocks/>
          </p:cNvCxnSpPr>
          <p:nvPr userDrawn="1"/>
        </p:nvCxnSpPr>
        <p:spPr>
          <a:xfrm>
            <a:off x="4986660" y="3420591"/>
            <a:ext cx="1233744"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xmlns="" id="{21A5BE87-7E74-4FDB-9A75-B1C6D54C554F}"/>
              </a:ext>
            </a:extLst>
          </p:cNvPr>
          <p:cNvSpPr>
            <a:spLocks noGrp="1"/>
          </p:cNvSpPr>
          <p:nvPr>
            <p:ph type="body" sz="quarter" idx="10" hasCustomPrompt="1"/>
          </p:nvPr>
        </p:nvSpPr>
        <p:spPr>
          <a:xfrm>
            <a:off x="306137" y="4788743"/>
            <a:ext cx="3600404" cy="2303934"/>
          </a:xfrm>
        </p:spPr>
        <p:txBody>
          <a:bodyPr/>
          <a:lstStyle>
            <a:lvl1pPr marL="0" indent="0" algn="r">
              <a:buNone/>
              <a:defRPr sz="2800" i="0">
                <a:latin typeface="Roboto Slab" pitchFamily="2" charset="0"/>
                <a:ea typeface="Roboto Slab" pitchFamily="2" charset="0"/>
              </a:defRPr>
            </a:lvl1pPr>
          </a:lstStyle>
          <a:p>
            <a:pPr lvl="0"/>
            <a:r>
              <a:rPr lang="en-US"/>
              <a:t>Enter a quote here or an illustration for the section.</a:t>
            </a:r>
            <a:endParaRPr lang="en-GB"/>
          </a:p>
        </p:txBody>
      </p:sp>
    </p:spTree>
    <p:extLst>
      <p:ext uri="{BB962C8B-B14F-4D97-AF65-F5344CB8AC3E}">
        <p14:creationId xmlns:p14="http://schemas.microsoft.com/office/powerpoint/2010/main" val="3678918519"/>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635" y="2196455"/>
            <a:ext cx="9623425" cy="885130"/>
          </a:xfrm>
        </p:spPr>
        <p:txBody>
          <a:bodyPr/>
          <a:lstStyle>
            <a:lvl1pPr algn="ctr">
              <a:defRPr sz="4800">
                <a:solidFill>
                  <a:schemeClr val="bg1"/>
                </a:solidFill>
              </a:defRPr>
            </a:lvl1pPr>
          </a:lstStyle>
          <a:p>
            <a:r>
              <a:rPr lang="en-US" noProof="0"/>
              <a:t>Thank you for your attention</a:t>
            </a:r>
          </a:p>
        </p:txBody>
      </p:sp>
      <p:sp>
        <p:nvSpPr>
          <p:cNvPr id="3" name="Content Placeholder 2"/>
          <p:cNvSpPr>
            <a:spLocks noGrp="1"/>
          </p:cNvSpPr>
          <p:nvPr>
            <p:ph idx="1" hasCustomPrompt="1"/>
          </p:nvPr>
        </p:nvSpPr>
        <p:spPr>
          <a:xfrm>
            <a:off x="551981" y="3492599"/>
            <a:ext cx="9623425" cy="1512168"/>
          </a:xfrm>
        </p:spPr>
        <p:txBody>
          <a:bodyPr/>
          <a:lstStyle>
            <a:lvl1pPr marL="0" indent="0" algn="ctr">
              <a:buClr>
                <a:srgbClr val="FF9933"/>
              </a:buClr>
              <a:buFont typeface="Wingdings" panose="05000000000000000000" pitchFamily="2" charset="2"/>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For more information, please contact…</a:t>
            </a:r>
          </a:p>
        </p:txBody>
      </p:sp>
      <p:cxnSp>
        <p:nvCxnSpPr>
          <p:cNvPr id="4" name="Straight Connector 3">
            <a:extLst>
              <a:ext uri="{FF2B5EF4-FFF2-40B4-BE49-F238E27FC236}">
                <a16:creationId xmlns:a16="http://schemas.microsoft.com/office/drawing/2014/main" xmlns=""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xmlns="" id="{A9B37D95-8AB9-421E-9DCF-6094AE93EE3F}"/>
              </a:ext>
            </a:extLst>
          </p:cNvPr>
          <p:cNvSpPr/>
          <p:nvPr userDrawn="1"/>
        </p:nvSpPr>
        <p:spPr>
          <a:xfrm>
            <a:off x="162124" y="756295"/>
            <a:ext cx="22322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F94882E2-64D0-449B-A705-6629922E0A1F}"/>
              </a:ext>
            </a:extLst>
          </p:cNvPr>
          <p:cNvSpPr/>
          <p:nvPr userDrawn="1"/>
        </p:nvSpPr>
        <p:spPr>
          <a:xfrm>
            <a:off x="522288" y="6825169"/>
            <a:ext cx="42483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xmlns="" id="{36CEF0ED-072D-BB4A-8905-A384974E2EA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1" name="Picture 10">
            <a:extLst>
              <a:ext uri="{FF2B5EF4-FFF2-40B4-BE49-F238E27FC236}">
                <a16:creationId xmlns:a16="http://schemas.microsoft.com/office/drawing/2014/main" xmlns="" id="{76130C0F-4EC4-F149-9CB4-E4B58055CCB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2062518446"/>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483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with image 1">
    <p:spTree>
      <p:nvGrpSpPr>
        <p:cNvPr id="1" name=""/>
        <p:cNvGrpSpPr/>
        <p:nvPr/>
      </p:nvGrpSpPr>
      <p:grpSpPr>
        <a:xfrm>
          <a:off x="0" y="0"/>
          <a:ext cx="0" cy="0"/>
          <a:chOff x="0" y="0"/>
          <a:chExt cx="0" cy="0"/>
        </a:xfrm>
      </p:grpSpPr>
      <p:pic>
        <p:nvPicPr>
          <p:cNvPr id="27" name="Picture 26" descr="A person riding a bike down a dirt road&#10;&#10;Description automatically generated">
            <a:extLst>
              <a:ext uri="{FF2B5EF4-FFF2-40B4-BE49-F238E27FC236}">
                <a16:creationId xmlns:a16="http://schemas.microsoft.com/office/drawing/2014/main" xmlns="" id="{4ED434B6-E5C8-4B87-9246-77439CB3DE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761" y="1548384"/>
            <a:ext cx="10848011" cy="6012880"/>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9" name="Straight Connector 18">
            <a:extLst>
              <a:ext uri="{FF2B5EF4-FFF2-40B4-BE49-F238E27FC236}">
                <a16:creationId xmlns:a16="http://schemas.microsoft.com/office/drawing/2014/main" xmlns=""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xmlns="" id="{59389535-DF29-43CF-AD8B-3ACEDD3DEBF5}"/>
              </a:ext>
            </a:extLst>
          </p:cNvPr>
          <p:cNvSpPr/>
          <p:nvPr userDrawn="1"/>
        </p:nvSpPr>
        <p:spPr>
          <a:xfrm rot="10800000">
            <a:off x="-92765" y="-35793"/>
            <a:ext cx="10848013"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5" name="Rectangle 6">
            <a:extLst>
              <a:ext uri="{FF2B5EF4-FFF2-40B4-BE49-F238E27FC236}">
                <a16:creationId xmlns:a16="http://schemas.microsoft.com/office/drawing/2014/main" xmlns="" id="{B98D6954-A659-46FC-BD3B-3B4758E64D85}"/>
              </a:ext>
            </a:extLst>
          </p:cNvPr>
          <p:cNvSpPr/>
          <p:nvPr userDrawn="1"/>
        </p:nvSpPr>
        <p:spPr>
          <a:xfrm>
            <a:off x="-92761" y="3849861"/>
            <a:ext cx="10848012"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cxnSp>
        <p:nvCxnSpPr>
          <p:cNvPr id="17" name="Straight Connector 16">
            <a:extLst>
              <a:ext uri="{FF2B5EF4-FFF2-40B4-BE49-F238E27FC236}">
                <a16:creationId xmlns:a16="http://schemas.microsoft.com/office/drawing/2014/main" xmlns=""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sp>
        <p:nvSpPr>
          <p:cNvPr id="25" name="Text Placeholder 24">
            <a:extLst>
              <a:ext uri="{FF2B5EF4-FFF2-40B4-BE49-F238E27FC236}">
                <a16:creationId xmlns:a16="http://schemas.microsoft.com/office/drawing/2014/main" xmlns=""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xmlns=""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pic>
        <p:nvPicPr>
          <p:cNvPr id="31" name="Picture 30">
            <a:extLst>
              <a:ext uri="{FF2B5EF4-FFF2-40B4-BE49-F238E27FC236}">
                <a16:creationId xmlns:a16="http://schemas.microsoft.com/office/drawing/2014/main" xmlns="" id="{0D6C33C9-ABE4-43A5-B0FF-13A62E979C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75375">
            <a:off x="-194755" y="4906645"/>
            <a:ext cx="11052000" cy="44094"/>
          </a:xfrm>
          <a:prstGeom prst="rect">
            <a:avLst/>
          </a:prstGeom>
        </p:spPr>
      </p:pic>
      <p:pic>
        <p:nvPicPr>
          <p:cNvPr id="16" name="Picture 15">
            <a:extLst>
              <a:ext uri="{FF2B5EF4-FFF2-40B4-BE49-F238E27FC236}">
                <a16:creationId xmlns:a16="http://schemas.microsoft.com/office/drawing/2014/main" xmlns="" id="{3BECCFEA-6503-E643-87D0-F9E8119EB16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xmlns="" id="{693DE04C-0088-4344-9218-C912EF0585A7}"/>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503207426"/>
      </p:ext>
    </p:extLst>
  </p:cSld>
  <p:clrMapOvr>
    <a:masterClrMapping/>
  </p:clrMapOvr>
  <p:transition spd="slow">
    <p:push/>
  </p:transition>
  <p:extLst>
    <p:ext uri="{DCECCB84-F9BA-43D5-87BE-67443E8EF086}">
      <p15:sldGuideLst xmlns:p15="http://schemas.microsoft.com/office/powerpoint/2012/main">
        <p15:guide id="4" orient="horz" pos="4105">
          <p15:clr>
            <a:srgbClr val="FBAE40"/>
          </p15:clr>
        </p15:guide>
        <p15:guide id="5" orient="horz" pos="4468">
          <p15:clr>
            <a:srgbClr val="FBAE40"/>
          </p15:clr>
        </p15:guide>
        <p15:guide id="6" pos="3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with image 2">
    <p:spTree>
      <p:nvGrpSpPr>
        <p:cNvPr id="1" name=""/>
        <p:cNvGrpSpPr/>
        <p:nvPr/>
      </p:nvGrpSpPr>
      <p:grpSpPr>
        <a:xfrm>
          <a:off x="0" y="0"/>
          <a:ext cx="0" cy="0"/>
          <a:chOff x="0" y="0"/>
          <a:chExt cx="0" cy="0"/>
        </a:xfrm>
      </p:grpSpPr>
      <p:pic>
        <p:nvPicPr>
          <p:cNvPr id="5" name="Picture 4" descr="A group of people standing next to a window&#10;&#10;Description automatically generated">
            <a:extLst>
              <a:ext uri="{FF2B5EF4-FFF2-40B4-BE49-F238E27FC236}">
                <a16:creationId xmlns:a16="http://schemas.microsoft.com/office/drawing/2014/main" xmlns="" id="{B58092A5-A6F7-4B98-B0F6-F8C233EFB4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39" y="1361409"/>
            <a:ext cx="10702739" cy="6199854"/>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0" name="Picture 2" descr="Barre.jpg"/>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A group of people standing next to a window&#10;&#10;Description automatically generated">
            <a:extLst>
              <a:ext uri="{FF2B5EF4-FFF2-40B4-BE49-F238E27FC236}">
                <a16:creationId xmlns:a16="http://schemas.microsoft.com/office/drawing/2014/main" xmlns="" id="{3D2F4856-0719-4F5D-9647-EBB2F6A716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441" y="1361409"/>
            <a:ext cx="10898193" cy="6199854"/>
          </a:xfrm>
          <a:prstGeom prst="rect">
            <a:avLst/>
          </a:prstGeom>
        </p:spPr>
      </p:pic>
      <p:sp>
        <p:nvSpPr>
          <p:cNvPr id="13" name="Rectangle 6">
            <a:extLst>
              <a:ext uri="{FF2B5EF4-FFF2-40B4-BE49-F238E27FC236}">
                <a16:creationId xmlns:a16="http://schemas.microsoft.com/office/drawing/2014/main" xmlns="" id="{702503F4-8106-4EC7-8210-B3758E2BDF8A}"/>
              </a:ext>
            </a:extLst>
          </p:cNvPr>
          <p:cNvSpPr/>
          <p:nvPr userDrawn="1"/>
        </p:nvSpPr>
        <p:spPr>
          <a:xfrm rot="10800000">
            <a:off x="-80445" y="-45732"/>
            <a:ext cx="1089819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4" name="Rectangle 6">
            <a:extLst>
              <a:ext uri="{FF2B5EF4-FFF2-40B4-BE49-F238E27FC236}">
                <a16:creationId xmlns:a16="http://schemas.microsoft.com/office/drawing/2014/main" xmlns="" id="{5BB1A694-5DD8-4777-9B5E-DB51256D0F73}"/>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5" name="Picture 2" descr="Barre.jpg">
            <a:extLst>
              <a:ext uri="{FF2B5EF4-FFF2-40B4-BE49-F238E27FC236}">
                <a16:creationId xmlns:a16="http://schemas.microsoft.com/office/drawing/2014/main" xmlns="" id="{36B5C702-5A86-46D5-9957-8253B7F00FB2}"/>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cxnSp>
        <p:nvCxnSpPr>
          <p:cNvPr id="19" name="Straight Connector 18">
            <a:extLst>
              <a:ext uri="{FF2B5EF4-FFF2-40B4-BE49-F238E27FC236}">
                <a16:creationId xmlns:a16="http://schemas.microsoft.com/office/drawing/2014/main" xmlns=""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xmlns=""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xmlns=""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cxnSp>
        <p:nvCxnSpPr>
          <p:cNvPr id="16" name="Straight Connector 15">
            <a:extLst>
              <a:ext uri="{FF2B5EF4-FFF2-40B4-BE49-F238E27FC236}">
                <a16:creationId xmlns:a16="http://schemas.microsoft.com/office/drawing/2014/main" xmlns="" id="{937DB35C-4AAD-46A5-AF6E-35E247A28ABD}"/>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xmlns="" id="{5B2A115F-BB0F-6E4E-9155-60AD89B590D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3" name="Picture 22">
            <a:extLst>
              <a:ext uri="{FF2B5EF4-FFF2-40B4-BE49-F238E27FC236}">
                <a16:creationId xmlns:a16="http://schemas.microsoft.com/office/drawing/2014/main" xmlns="" id="{49602C7E-53CE-9241-B7CD-5594F4D5FD4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2500787260"/>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Slide with image 2">
    <p:spTree>
      <p:nvGrpSpPr>
        <p:cNvPr id="1" name=""/>
        <p:cNvGrpSpPr/>
        <p:nvPr/>
      </p:nvGrpSpPr>
      <p:grpSpPr>
        <a:xfrm>
          <a:off x="0" y="0"/>
          <a:ext cx="0" cy="0"/>
          <a:chOff x="0" y="0"/>
          <a:chExt cx="0" cy="0"/>
        </a:xfrm>
      </p:grpSpPr>
      <p:pic>
        <p:nvPicPr>
          <p:cNvPr id="5" name="Picture 4" descr="A group of people standing next to a window&#10;&#10;Description automatically generated">
            <a:extLst>
              <a:ext uri="{FF2B5EF4-FFF2-40B4-BE49-F238E27FC236}">
                <a16:creationId xmlns:a16="http://schemas.microsoft.com/office/drawing/2014/main" xmlns="" id="{B58092A5-A6F7-4B98-B0F6-F8C233EFB4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39" y="1361409"/>
            <a:ext cx="10702739" cy="6199854"/>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0" name="Picture 2" descr="Barre.jpg"/>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A group of people standing next to a window&#10;&#10;Description automatically generated">
            <a:extLst>
              <a:ext uri="{FF2B5EF4-FFF2-40B4-BE49-F238E27FC236}">
                <a16:creationId xmlns:a16="http://schemas.microsoft.com/office/drawing/2014/main" xmlns="" id="{3D2F4856-0719-4F5D-9647-EBB2F6A716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441" y="1361409"/>
            <a:ext cx="10898193" cy="6199854"/>
          </a:xfrm>
          <a:prstGeom prst="rect">
            <a:avLst/>
          </a:prstGeom>
        </p:spPr>
      </p:pic>
      <p:sp>
        <p:nvSpPr>
          <p:cNvPr id="13" name="Rectangle 6">
            <a:extLst>
              <a:ext uri="{FF2B5EF4-FFF2-40B4-BE49-F238E27FC236}">
                <a16:creationId xmlns:a16="http://schemas.microsoft.com/office/drawing/2014/main" xmlns="" id="{702503F4-8106-4EC7-8210-B3758E2BDF8A}"/>
              </a:ext>
            </a:extLst>
          </p:cNvPr>
          <p:cNvSpPr/>
          <p:nvPr userDrawn="1"/>
        </p:nvSpPr>
        <p:spPr>
          <a:xfrm rot="10800000">
            <a:off x="-80445" y="-45732"/>
            <a:ext cx="1089819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14" name="Rectangle 6">
            <a:extLst>
              <a:ext uri="{FF2B5EF4-FFF2-40B4-BE49-F238E27FC236}">
                <a16:creationId xmlns:a16="http://schemas.microsoft.com/office/drawing/2014/main" xmlns="" id="{5BB1A694-5DD8-4777-9B5E-DB51256D0F73}"/>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5" name="Picture 2" descr="Barre.jpg">
            <a:extLst>
              <a:ext uri="{FF2B5EF4-FFF2-40B4-BE49-F238E27FC236}">
                <a16:creationId xmlns:a16="http://schemas.microsoft.com/office/drawing/2014/main" xmlns="" id="{36B5C702-5A86-46D5-9957-8253B7F00FB2}"/>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cxnSp>
        <p:nvCxnSpPr>
          <p:cNvPr id="19" name="Straight Connector 18">
            <a:extLst>
              <a:ext uri="{FF2B5EF4-FFF2-40B4-BE49-F238E27FC236}">
                <a16:creationId xmlns:a16="http://schemas.microsoft.com/office/drawing/2014/main" xmlns=""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xmlns=""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xmlns=""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cxnSp>
        <p:nvCxnSpPr>
          <p:cNvPr id="16" name="Straight Connector 15">
            <a:extLst>
              <a:ext uri="{FF2B5EF4-FFF2-40B4-BE49-F238E27FC236}">
                <a16:creationId xmlns:a16="http://schemas.microsoft.com/office/drawing/2014/main" xmlns="" id="{937DB35C-4AAD-46A5-AF6E-35E247A28ABD}"/>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xmlns="" id="{5B2A115F-BB0F-6E4E-9155-60AD89B590D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3" name="Picture 22">
            <a:extLst>
              <a:ext uri="{FF2B5EF4-FFF2-40B4-BE49-F238E27FC236}">
                <a16:creationId xmlns:a16="http://schemas.microsoft.com/office/drawing/2014/main" xmlns="" id="{49602C7E-53CE-9241-B7CD-5594F4D5FD4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544938082"/>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Slide 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F7B95CB-A06B-4A4C-9C1A-60F6F15B7EEB}"/>
              </a:ext>
            </a:extLst>
          </p:cNvPr>
          <p:cNvSpPr/>
          <p:nvPr userDrawn="1"/>
        </p:nvSpPr>
        <p:spPr>
          <a:xfrm>
            <a:off x="-80441" y="-35793"/>
            <a:ext cx="10898193" cy="61516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pic>
        <p:nvPicPr>
          <p:cNvPr id="10" name="Picture 2" descr="Barre.jpg"/>
          <p:cNvPicPr preferRelativeResize="0">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xmlns=""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xmlns=""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xmlns=""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sp>
        <p:nvSpPr>
          <p:cNvPr id="2" name="Rectangle 1">
            <a:extLst>
              <a:ext uri="{FF2B5EF4-FFF2-40B4-BE49-F238E27FC236}">
                <a16:creationId xmlns:a16="http://schemas.microsoft.com/office/drawing/2014/main" xmlns="" id="{2B500A10-74F5-4DAD-8993-91DD1932EFF9}"/>
              </a:ext>
            </a:extLst>
          </p:cNvPr>
          <p:cNvSpPr/>
          <p:nvPr/>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946209D3-735C-4987-9DB6-A9557D366E03}"/>
              </a:ext>
            </a:extLst>
          </p:cNvPr>
          <p:cNvSpPr/>
          <p:nvPr/>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6">
            <a:extLst>
              <a:ext uri="{FF2B5EF4-FFF2-40B4-BE49-F238E27FC236}">
                <a16:creationId xmlns:a16="http://schemas.microsoft.com/office/drawing/2014/main" xmlns="" id="{3248333E-F58B-430B-B3ED-0D190676FF1E}"/>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4" name="Picture 2" descr="Barre.jpg">
            <a:extLst>
              <a:ext uri="{FF2B5EF4-FFF2-40B4-BE49-F238E27FC236}">
                <a16:creationId xmlns:a16="http://schemas.microsoft.com/office/drawing/2014/main" xmlns="" id="{F89D6C16-9223-47AA-AE6C-C0E4481E8865}"/>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xmlns="" id="{AD26EBEF-24C4-4B3D-8F79-5020FF8937D4}"/>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xmlns="" id="{0E1EC887-81B1-4886-842B-BA3CA50FEFA4}"/>
              </a:ext>
            </a:extLst>
          </p:cNvPr>
          <p:cNvSpPr/>
          <p:nvPr userDrawn="1"/>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xmlns="" id="{0A2366D8-6B51-44EE-A61D-9BE6765ADAEE}"/>
              </a:ext>
            </a:extLst>
          </p:cNvPr>
          <p:cNvSpPr/>
          <p:nvPr userDrawn="1"/>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xmlns="" id="{642D8295-2FCE-4D5E-BA7F-A048F0DD0B02}"/>
              </a:ext>
            </a:extLst>
          </p:cNvPr>
          <p:cNvPicPr>
            <a:picLocks noChangeAspect="1"/>
          </p:cNvPicPr>
          <p:nvPr userDrawn="1"/>
        </p:nvPicPr>
        <p:blipFill>
          <a:blip r:embed="rId3"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pic>
        <p:nvPicPr>
          <p:cNvPr id="26" name="Picture 25">
            <a:extLst>
              <a:ext uri="{FF2B5EF4-FFF2-40B4-BE49-F238E27FC236}">
                <a16:creationId xmlns:a16="http://schemas.microsoft.com/office/drawing/2014/main" xmlns="" id="{FA254A17-4723-AA44-8BDB-3EC9BF21DDC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7" name="Picture 26">
            <a:extLst>
              <a:ext uri="{FF2B5EF4-FFF2-40B4-BE49-F238E27FC236}">
                <a16:creationId xmlns:a16="http://schemas.microsoft.com/office/drawing/2014/main" xmlns="" id="{85EA595F-DE1D-4E40-ACAC-9D47F876D5E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3749413184"/>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000">
                <a:latin typeface="Roboto" panose="02000000000000000000" pitchFamily="2" charset="0"/>
                <a:ea typeface="Roboto" panose="02000000000000000000" pitchFamily="2" charset="0"/>
                <a:cs typeface="Roboto" panose="02000000000000000000" pitchFamily="2" charset="0"/>
              </a:defRPr>
            </a:lvl1pPr>
            <a:lvl2pPr marL="800100" indent="-342900">
              <a:buClr>
                <a:srgbClr val="004084"/>
              </a:buClr>
              <a:buFont typeface="Roboto" panose="02000000000000000000" pitchFamily="2" charset="0"/>
              <a:buChar char="−"/>
              <a:defRPr sz="1800">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spTree>
    <p:extLst>
      <p:ext uri="{BB962C8B-B14F-4D97-AF65-F5344CB8AC3E}">
        <p14:creationId xmlns:p14="http://schemas.microsoft.com/office/powerpoint/2010/main" val="1016707257"/>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 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noProof="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cxnSp>
        <p:nvCxnSpPr>
          <p:cNvPr id="4" name="Straight Connector 3">
            <a:extLst>
              <a:ext uri="{FF2B5EF4-FFF2-40B4-BE49-F238E27FC236}">
                <a16:creationId xmlns:a16="http://schemas.microsoft.com/office/drawing/2014/main" xmlns=""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980293"/>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275896"/>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Title Only with UN 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89672CB-8785-4463-9030-C4587EEF7A80}"/>
              </a:ext>
            </a:extLst>
          </p:cNvPr>
          <p:cNvPicPr>
            <a:picLocks noChangeAspect="1"/>
          </p:cNvPicPr>
          <p:nvPr userDrawn="1"/>
        </p:nvPicPr>
        <p:blipFill>
          <a:blip r:embed="rId2"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sp>
        <p:nvSpPr>
          <p:cNvPr id="2" name="Title 1"/>
          <p:cNvSpPr>
            <a:spLocks noGrp="1"/>
          </p:cNvSpPr>
          <p:nvPr>
            <p:ph type="title" hasCustomPrompt="1"/>
          </p:nvPr>
        </p:nvSpPr>
        <p:spPr>
          <a:xfrm>
            <a:off x="534988" y="180231"/>
            <a:ext cx="9623425" cy="864096"/>
          </a:xfrm>
        </p:spPr>
        <p:txBody>
          <a:bodyPr/>
          <a:lstStyle>
            <a:lvl1pPr>
              <a:defRPr/>
            </a:lvl1pPr>
          </a:lstStyle>
          <a:p>
            <a:r>
              <a:rPr lang="en-US"/>
              <a:t>Click to edit slide title</a:t>
            </a:r>
          </a:p>
        </p:txBody>
      </p:sp>
    </p:spTree>
    <p:extLst>
      <p:ext uri="{BB962C8B-B14F-4D97-AF65-F5344CB8AC3E}">
        <p14:creationId xmlns:p14="http://schemas.microsoft.com/office/powerpoint/2010/main" val="1761424453"/>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0EB3C3-6AB0-4A5B-A95B-D8185DB5F033}"/>
              </a:ext>
            </a:extLst>
          </p:cNvPr>
          <p:cNvSpPr/>
          <p:nvPr userDrawn="1"/>
        </p:nvSpPr>
        <p:spPr>
          <a:xfrm>
            <a:off x="306140" y="828303"/>
            <a:ext cx="1872208" cy="4320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3183051"/>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1476375"/>
            <a:ext cx="4735512"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4" name="Content Placeholder 3"/>
          <p:cNvSpPr>
            <a:spLocks noGrp="1"/>
          </p:cNvSpPr>
          <p:nvPr>
            <p:ph sz="half" idx="2" hasCustomPrompt="1"/>
          </p:nvPr>
        </p:nvSpPr>
        <p:spPr>
          <a:xfrm>
            <a:off x="5422900" y="1476375"/>
            <a:ext cx="4735513"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Tree>
    <p:extLst>
      <p:ext uri="{BB962C8B-B14F-4D97-AF65-F5344CB8AC3E}">
        <p14:creationId xmlns:p14="http://schemas.microsoft.com/office/powerpoint/2010/main" val="4219763157"/>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4" name="Content Placeholder 3"/>
          <p:cNvSpPr>
            <a:spLocks noGrp="1"/>
          </p:cNvSpPr>
          <p:nvPr>
            <p:ph sz="half" idx="2" hasCustomPrompt="1"/>
          </p:nvPr>
        </p:nvSpPr>
        <p:spPr>
          <a:xfrm>
            <a:off x="5550025"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5" name="Text Placeholder 6">
            <a:extLst>
              <a:ext uri="{FF2B5EF4-FFF2-40B4-BE49-F238E27FC236}">
                <a16:creationId xmlns:a16="http://schemas.microsoft.com/office/drawing/2014/main" xmlns="" id="{80EC4B88-2B9B-4B17-8EB4-8D6A873AC988}"/>
              </a:ext>
            </a:extLst>
          </p:cNvPr>
          <p:cNvSpPr>
            <a:spLocks noGrp="1"/>
          </p:cNvSpPr>
          <p:nvPr>
            <p:ph type="body" sz="quarter" idx="11"/>
          </p:nvPr>
        </p:nvSpPr>
        <p:spPr>
          <a:xfrm>
            <a:off x="534987" y="1476375"/>
            <a:ext cx="4595689"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
        <p:nvSpPr>
          <p:cNvPr id="6" name="Text Placeholder 6">
            <a:extLst>
              <a:ext uri="{FF2B5EF4-FFF2-40B4-BE49-F238E27FC236}">
                <a16:creationId xmlns:a16="http://schemas.microsoft.com/office/drawing/2014/main" xmlns="" id="{2569BACE-1B3A-4C7D-81B9-7CF8A9937B32}"/>
              </a:ext>
            </a:extLst>
          </p:cNvPr>
          <p:cNvSpPr>
            <a:spLocks noGrp="1"/>
          </p:cNvSpPr>
          <p:nvPr>
            <p:ph type="body" sz="quarter" idx="12"/>
          </p:nvPr>
        </p:nvSpPr>
        <p:spPr>
          <a:xfrm>
            <a:off x="5562724" y="1489710"/>
            <a:ext cx="4608388"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84321086"/>
      </p:ext>
    </p:extLst>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s with qu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1476375"/>
            <a:ext cx="5099744"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5" name="Text Placeholder 6">
            <a:extLst>
              <a:ext uri="{FF2B5EF4-FFF2-40B4-BE49-F238E27FC236}">
                <a16:creationId xmlns:a16="http://schemas.microsoft.com/office/drawing/2014/main" xmlns="" id="{857C79FE-5112-4BC6-8CBC-E4199CDA919A}"/>
              </a:ext>
            </a:extLst>
          </p:cNvPr>
          <p:cNvSpPr>
            <a:spLocks noGrp="1"/>
          </p:cNvSpPr>
          <p:nvPr>
            <p:ph type="body" sz="quarter" idx="11" hasCustomPrompt="1"/>
          </p:nvPr>
        </p:nvSpPr>
        <p:spPr>
          <a:xfrm>
            <a:off x="6097711" y="1476375"/>
            <a:ext cx="4595689" cy="6084888"/>
          </a:xfrm>
          <a:solidFill>
            <a:schemeClr val="accent6">
              <a:lumMod val="40000"/>
              <a:lumOff val="60000"/>
            </a:schemeClr>
          </a:solidFill>
        </p:spPr>
        <p:txBody>
          <a:bodyPr anchor="ctr"/>
          <a:lstStyle>
            <a:lvl1pPr marL="0" indent="0" algn="ctr">
              <a:buNone/>
              <a:defRPr sz="2800">
                <a:latin typeface="Roboto Slab" pitchFamily="2" charset="0"/>
                <a:ea typeface="Roboto Slab" pitchFamily="2" charset="0"/>
                <a:cs typeface="Roboto Black" panose="02000000000000000000" pitchFamily="2" charset="0"/>
              </a:defRPr>
            </a:lvl1pPr>
          </a:lstStyle>
          <a:p>
            <a:pPr lvl="0"/>
            <a:r>
              <a:rPr lang="en-US">
                <a:latin typeface="Roboto Slab" pitchFamily="2" charset="0"/>
                <a:ea typeface="Roboto Slab" pitchFamily="2" charset="0"/>
              </a:rPr>
              <a:t>Insert quote here</a:t>
            </a:r>
            <a:endParaRPr lang="en-GB"/>
          </a:p>
        </p:txBody>
      </p:sp>
    </p:spTree>
    <p:extLst>
      <p:ext uri="{BB962C8B-B14F-4D97-AF65-F5344CB8AC3E}">
        <p14:creationId xmlns:p14="http://schemas.microsoft.com/office/powerpoint/2010/main" val="2707246919"/>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F7B95CB-A06B-4A4C-9C1A-60F6F15B7EEB}"/>
              </a:ext>
            </a:extLst>
          </p:cNvPr>
          <p:cNvSpPr/>
          <p:nvPr userDrawn="1"/>
        </p:nvSpPr>
        <p:spPr>
          <a:xfrm>
            <a:off x="-80441" y="-35793"/>
            <a:ext cx="10898193" cy="61516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a:t>Click to edit Master sub title style</a:t>
            </a:r>
          </a:p>
        </p:txBody>
      </p:sp>
      <p:pic>
        <p:nvPicPr>
          <p:cNvPr id="10" name="Picture 2" descr="Barre.jpg"/>
          <p:cNvPicPr preferRelativeResize="0">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xmlns=""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xmlns=""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a:t>Click to add date and location</a:t>
            </a:r>
            <a:endParaRPr lang="en-GB"/>
          </a:p>
        </p:txBody>
      </p:sp>
      <p:sp>
        <p:nvSpPr>
          <p:cNvPr id="29" name="Text Placeholder 28">
            <a:extLst>
              <a:ext uri="{FF2B5EF4-FFF2-40B4-BE49-F238E27FC236}">
                <a16:creationId xmlns:a16="http://schemas.microsoft.com/office/drawing/2014/main" xmlns=""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a:t>Click to add sub title</a:t>
            </a:r>
            <a:endParaRPr lang="en-GB"/>
          </a:p>
        </p:txBody>
      </p:sp>
      <p:sp>
        <p:nvSpPr>
          <p:cNvPr id="2" name="Rectangle 1">
            <a:extLst>
              <a:ext uri="{FF2B5EF4-FFF2-40B4-BE49-F238E27FC236}">
                <a16:creationId xmlns:a16="http://schemas.microsoft.com/office/drawing/2014/main" xmlns="" id="{2B500A10-74F5-4DAD-8993-91DD1932EFF9}"/>
              </a:ext>
            </a:extLst>
          </p:cNvPr>
          <p:cNvSpPr/>
          <p:nvPr/>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946209D3-735C-4987-9DB6-A9557D366E03}"/>
              </a:ext>
            </a:extLst>
          </p:cNvPr>
          <p:cNvSpPr/>
          <p:nvPr/>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6">
            <a:extLst>
              <a:ext uri="{FF2B5EF4-FFF2-40B4-BE49-F238E27FC236}">
                <a16:creationId xmlns:a16="http://schemas.microsoft.com/office/drawing/2014/main" xmlns="" id="{3248333E-F58B-430B-B3ED-0D190676FF1E}"/>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t> </a:t>
            </a:r>
          </a:p>
        </p:txBody>
      </p:sp>
      <p:pic>
        <p:nvPicPr>
          <p:cNvPr id="14" name="Picture 2" descr="Barre.jpg">
            <a:extLst>
              <a:ext uri="{FF2B5EF4-FFF2-40B4-BE49-F238E27FC236}">
                <a16:creationId xmlns:a16="http://schemas.microsoft.com/office/drawing/2014/main" xmlns="" id="{F89D6C16-9223-47AA-AE6C-C0E4481E8865}"/>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xmlns="" id="{AD26EBEF-24C4-4B3D-8F79-5020FF8937D4}"/>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xmlns="" id="{0E1EC887-81B1-4886-842B-BA3CA50FEFA4}"/>
              </a:ext>
            </a:extLst>
          </p:cNvPr>
          <p:cNvSpPr/>
          <p:nvPr userDrawn="1"/>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xmlns="" id="{0A2366D8-6B51-44EE-A61D-9BE6765ADAEE}"/>
              </a:ext>
            </a:extLst>
          </p:cNvPr>
          <p:cNvSpPr/>
          <p:nvPr userDrawn="1"/>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xmlns="" id="{642D8295-2FCE-4D5E-BA7F-A048F0DD0B02}"/>
              </a:ext>
            </a:extLst>
          </p:cNvPr>
          <p:cNvPicPr>
            <a:picLocks noChangeAspect="1"/>
          </p:cNvPicPr>
          <p:nvPr userDrawn="1"/>
        </p:nvPicPr>
        <p:blipFill>
          <a:blip r:embed="rId3"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pic>
        <p:nvPicPr>
          <p:cNvPr id="26" name="Picture 25">
            <a:extLst>
              <a:ext uri="{FF2B5EF4-FFF2-40B4-BE49-F238E27FC236}">
                <a16:creationId xmlns:a16="http://schemas.microsoft.com/office/drawing/2014/main" xmlns="" id="{FA254A17-4723-AA44-8BDB-3EC9BF21DDC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7" name="Picture 26">
            <a:extLst>
              <a:ext uri="{FF2B5EF4-FFF2-40B4-BE49-F238E27FC236}">
                <a16:creationId xmlns:a16="http://schemas.microsoft.com/office/drawing/2014/main" xmlns="" id="{85EA595F-DE1D-4E40-ACAC-9D47F876D5E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432356162"/>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hree column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22164" y="2191071"/>
            <a:ext cx="3060000" cy="4614590"/>
          </a:xfrm>
        </p:spPr>
        <p:txBody>
          <a:bodyPr/>
          <a:lstStyle>
            <a:lvl1pPr>
              <a:defRPr sz="15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4" name="Content Placeholder 3"/>
          <p:cNvSpPr>
            <a:spLocks noGrp="1"/>
          </p:cNvSpPr>
          <p:nvPr>
            <p:ph sz="half" idx="2" hasCustomPrompt="1"/>
          </p:nvPr>
        </p:nvSpPr>
        <p:spPr>
          <a:xfrm>
            <a:off x="3906700" y="2196455"/>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5" name="Content Placeholder 3">
            <a:extLst>
              <a:ext uri="{FF2B5EF4-FFF2-40B4-BE49-F238E27FC236}">
                <a16:creationId xmlns:a16="http://schemas.microsoft.com/office/drawing/2014/main" xmlns="" id="{9A3925FA-44EE-4ADB-B5D7-7A494E500196}"/>
              </a:ext>
            </a:extLst>
          </p:cNvPr>
          <p:cNvSpPr>
            <a:spLocks noGrp="1"/>
          </p:cNvSpPr>
          <p:nvPr>
            <p:ph sz="half" idx="10" hasCustomPrompt="1"/>
          </p:nvPr>
        </p:nvSpPr>
        <p:spPr>
          <a:xfrm>
            <a:off x="7291236" y="2191071"/>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p:txBody>
      </p:sp>
      <p:sp>
        <p:nvSpPr>
          <p:cNvPr id="7" name="Text Placeholder 6">
            <a:extLst>
              <a:ext uri="{FF2B5EF4-FFF2-40B4-BE49-F238E27FC236}">
                <a16:creationId xmlns:a16="http://schemas.microsoft.com/office/drawing/2014/main" xmlns="" id="{23D783F8-FF0B-4DA0-BF47-29142C7C6E2F}"/>
              </a:ext>
            </a:extLst>
          </p:cNvPr>
          <p:cNvSpPr>
            <a:spLocks noGrp="1"/>
          </p:cNvSpPr>
          <p:nvPr>
            <p:ph type="body" sz="quarter" idx="11"/>
          </p:nvPr>
        </p:nvSpPr>
        <p:spPr>
          <a:xfrm>
            <a:off x="534988"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xmlns="" id="{CB23BBB6-5F90-4910-BE9A-C5B89E8D5141}"/>
              </a:ext>
            </a:extLst>
          </p:cNvPr>
          <p:cNvSpPr>
            <a:spLocks noGrp="1"/>
          </p:cNvSpPr>
          <p:nvPr>
            <p:ph type="body" sz="quarter" idx="12"/>
          </p:nvPr>
        </p:nvSpPr>
        <p:spPr>
          <a:xfrm>
            <a:off x="3906000"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xmlns="" id="{C2765F02-3919-47A4-9F73-67C270302092}"/>
              </a:ext>
            </a:extLst>
          </p:cNvPr>
          <p:cNvSpPr>
            <a:spLocks noGrp="1"/>
          </p:cNvSpPr>
          <p:nvPr>
            <p:ph type="body" sz="quarter" idx="13"/>
          </p:nvPr>
        </p:nvSpPr>
        <p:spPr>
          <a:xfrm>
            <a:off x="7241936"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3526682608"/>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992CED-45C5-47F1-8030-AC279E8CED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5" name="Rectangle 4">
            <a:extLst>
              <a:ext uri="{FF2B5EF4-FFF2-40B4-BE49-F238E27FC236}">
                <a16:creationId xmlns:a16="http://schemas.microsoft.com/office/drawing/2014/main" xmlns="" id="{B3F4EECD-8067-49C8-9133-E1043E92CDAC}"/>
              </a:ext>
            </a:extLst>
          </p:cNvPr>
          <p:cNvSpPr/>
          <p:nvPr/>
        </p:nvSpPr>
        <p:spPr>
          <a:xfrm>
            <a:off x="6210796" y="-35794"/>
            <a:ext cx="4842644" cy="7704855"/>
          </a:xfrm>
          <a:prstGeom prst="rect">
            <a:avLst/>
          </a:prstGeom>
          <a:solidFill>
            <a:schemeClr val="tx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descr="Barre.jpg">
            <a:extLst>
              <a:ext uri="{FF2B5EF4-FFF2-40B4-BE49-F238E27FC236}">
                <a16:creationId xmlns:a16="http://schemas.microsoft.com/office/drawing/2014/main" xmlns=""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05AE78F-BCA2-41E8-83EC-5342FE7AB9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8" name="Rectangle 7">
            <a:extLst>
              <a:ext uri="{FF2B5EF4-FFF2-40B4-BE49-F238E27FC236}">
                <a16:creationId xmlns:a16="http://schemas.microsoft.com/office/drawing/2014/main" xmlns="" id="{5C684CB2-C51A-43A8-BC20-3B90858B1C04}"/>
              </a:ext>
            </a:extLst>
          </p:cNvPr>
          <p:cNvSpPr/>
          <p:nvPr userDrawn="1"/>
        </p:nvSpPr>
        <p:spPr>
          <a:xfrm>
            <a:off x="6210796" y="-35794"/>
            <a:ext cx="4842644" cy="7704855"/>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xmlns="" id="{B71E18D3-126E-4B5A-A4DE-813CCAF119FD}"/>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xmlns=""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522894"/>
      </p:ext>
    </p:extLst>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Section slide">
    <p:spTree>
      <p:nvGrpSpPr>
        <p:cNvPr id="1" name=""/>
        <p:cNvGrpSpPr/>
        <p:nvPr/>
      </p:nvGrpSpPr>
      <p:grpSpPr>
        <a:xfrm>
          <a:off x="0" y="0"/>
          <a:ext cx="0" cy="0"/>
          <a:chOff x="0" y="0"/>
          <a:chExt cx="0" cy="0"/>
        </a:xfrm>
      </p:grpSpPr>
      <p:pic>
        <p:nvPicPr>
          <p:cNvPr id="11" name="Picture 10" descr="A person sitting at a table&#10;&#10;Description automatically generated">
            <a:extLst>
              <a:ext uri="{FF2B5EF4-FFF2-40B4-BE49-F238E27FC236}">
                <a16:creationId xmlns:a16="http://schemas.microsoft.com/office/drawing/2014/main" xmlns="" id="{4F184ADF-7177-4972-A661-CCE15039B8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39"/>
            <a:ext cx="11053440" cy="7599702"/>
          </a:xfrm>
          <a:prstGeom prst="rect">
            <a:avLst/>
          </a:prstGeom>
        </p:spPr>
      </p:pic>
      <p:pic>
        <p:nvPicPr>
          <p:cNvPr id="6" name="Picture 2" descr="Barre.jpg">
            <a:extLst>
              <a:ext uri="{FF2B5EF4-FFF2-40B4-BE49-F238E27FC236}">
                <a16:creationId xmlns:a16="http://schemas.microsoft.com/office/drawing/2014/main" xmlns=""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76266" y="3726735"/>
            <a:ext cx="7597057" cy="72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5C684CB2-C51A-43A8-BC20-3B90858B1C04}"/>
              </a:ext>
            </a:extLst>
          </p:cNvPr>
          <p:cNvSpPr/>
          <p:nvPr userDrawn="1"/>
        </p:nvSpPr>
        <p:spPr>
          <a:xfrm>
            <a:off x="6210796" y="-35794"/>
            <a:ext cx="4842644" cy="7597057"/>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xmlns="" id="{B71E18D3-126E-4B5A-A4DE-813CCAF119FD}"/>
              </a:ext>
            </a:extLst>
          </p:cNvPr>
          <p:cNvPicPr preferRelativeResize="0">
            <a:picLocks/>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rot="5400000">
            <a:off x="2430378" y="3672624"/>
            <a:ext cx="7488833" cy="72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xmlns=""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637969"/>
      </p:ext>
    </p:extLst>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Section slid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C684CB2-C51A-43A8-BC20-3B90858B1C04}"/>
              </a:ext>
            </a:extLst>
          </p:cNvPr>
          <p:cNvSpPr/>
          <p:nvPr userDrawn="1"/>
        </p:nvSpPr>
        <p:spPr>
          <a:xfrm>
            <a:off x="4339279" y="0"/>
            <a:ext cx="6354121" cy="7561263"/>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arre.jpg">
            <a:extLst>
              <a:ext uri="{FF2B5EF4-FFF2-40B4-BE49-F238E27FC236}">
                <a16:creationId xmlns:a16="http://schemas.microsoft.com/office/drawing/2014/main" xmlns="" id="{B71E18D3-126E-4B5A-A4DE-813CCAF119FD}"/>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a:off x="522298" y="3744284"/>
            <a:ext cx="7561263" cy="72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5C5D16F1-0170-482E-A0D9-57C15FED45DF}"/>
              </a:ext>
            </a:extLst>
          </p:cNvPr>
          <p:cNvSpPr>
            <a:spLocks noGrp="1"/>
          </p:cNvSpPr>
          <p:nvPr>
            <p:ph type="title" hasCustomPrompt="1"/>
          </p:nvPr>
        </p:nvSpPr>
        <p:spPr>
          <a:xfrm>
            <a:off x="4914651" y="1980431"/>
            <a:ext cx="5111877" cy="885130"/>
          </a:xfrm>
        </p:spPr>
        <p:txBody>
          <a:bodyPr/>
          <a:lstStyle>
            <a:lvl1pPr>
              <a:defRPr sz="4000">
                <a:solidFill>
                  <a:schemeClr val="bg1"/>
                </a:solidFill>
              </a:defRPr>
            </a:lvl1pPr>
          </a:lstStyle>
          <a:p>
            <a:r>
              <a:rPr lang="en-US"/>
              <a:t>Click to enter Section header</a:t>
            </a:r>
            <a:endParaRPr lang="en-GB"/>
          </a:p>
        </p:txBody>
      </p:sp>
      <p:cxnSp>
        <p:nvCxnSpPr>
          <p:cNvPr id="10" name="Straight Connector 9">
            <a:extLst>
              <a:ext uri="{FF2B5EF4-FFF2-40B4-BE49-F238E27FC236}">
                <a16:creationId xmlns:a16="http://schemas.microsoft.com/office/drawing/2014/main" xmlns="" id="{B2DC353C-DC2B-4B74-A0D2-81C0EA995452}"/>
              </a:ext>
            </a:extLst>
          </p:cNvPr>
          <p:cNvCxnSpPr>
            <a:cxnSpLocks/>
          </p:cNvCxnSpPr>
          <p:nvPr userDrawn="1"/>
        </p:nvCxnSpPr>
        <p:spPr>
          <a:xfrm>
            <a:off x="4986660" y="3420591"/>
            <a:ext cx="1233744"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xmlns="" id="{21A5BE87-7E74-4FDB-9A75-B1C6D54C554F}"/>
              </a:ext>
            </a:extLst>
          </p:cNvPr>
          <p:cNvSpPr>
            <a:spLocks noGrp="1"/>
          </p:cNvSpPr>
          <p:nvPr>
            <p:ph type="body" sz="quarter" idx="10" hasCustomPrompt="1"/>
          </p:nvPr>
        </p:nvSpPr>
        <p:spPr>
          <a:xfrm>
            <a:off x="306137" y="4788743"/>
            <a:ext cx="3600404" cy="2303934"/>
          </a:xfrm>
        </p:spPr>
        <p:txBody>
          <a:bodyPr/>
          <a:lstStyle>
            <a:lvl1pPr marL="0" indent="0" algn="r">
              <a:buNone/>
              <a:defRPr sz="2800" i="0">
                <a:latin typeface="Roboto Slab" pitchFamily="2" charset="0"/>
                <a:ea typeface="Roboto Slab" pitchFamily="2" charset="0"/>
              </a:defRPr>
            </a:lvl1pPr>
          </a:lstStyle>
          <a:p>
            <a:pPr lvl="0"/>
            <a:r>
              <a:rPr lang="en-US"/>
              <a:t>Enter a quote here or an illustration for the section.</a:t>
            </a:r>
            <a:endParaRPr lang="en-GB"/>
          </a:p>
        </p:txBody>
      </p:sp>
    </p:spTree>
    <p:extLst>
      <p:ext uri="{BB962C8B-B14F-4D97-AF65-F5344CB8AC3E}">
        <p14:creationId xmlns:p14="http://schemas.microsoft.com/office/powerpoint/2010/main" val="2534265900"/>
      </p:ext>
    </p:extLst>
  </p:cSld>
  <p:clrMapOvr>
    <a:masterClrMapping/>
  </p:clrMapOvr>
  <p:transition spd="slow">
    <p:push/>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635" y="2196455"/>
            <a:ext cx="9623425" cy="885130"/>
          </a:xfrm>
        </p:spPr>
        <p:txBody>
          <a:bodyPr/>
          <a:lstStyle>
            <a:lvl1pPr algn="ctr">
              <a:defRPr sz="4800">
                <a:solidFill>
                  <a:schemeClr val="bg1"/>
                </a:solidFill>
              </a:defRPr>
            </a:lvl1pPr>
          </a:lstStyle>
          <a:p>
            <a:r>
              <a:rPr lang="en-US" noProof="0"/>
              <a:t>Thank you for your attention</a:t>
            </a:r>
          </a:p>
        </p:txBody>
      </p:sp>
      <p:sp>
        <p:nvSpPr>
          <p:cNvPr id="3" name="Content Placeholder 2"/>
          <p:cNvSpPr>
            <a:spLocks noGrp="1"/>
          </p:cNvSpPr>
          <p:nvPr>
            <p:ph idx="1" hasCustomPrompt="1"/>
          </p:nvPr>
        </p:nvSpPr>
        <p:spPr>
          <a:xfrm>
            <a:off x="551981" y="3492599"/>
            <a:ext cx="9623425" cy="1512168"/>
          </a:xfrm>
        </p:spPr>
        <p:txBody>
          <a:bodyPr/>
          <a:lstStyle>
            <a:lvl1pPr marL="0" indent="0" algn="ctr">
              <a:buClr>
                <a:srgbClr val="FF9933"/>
              </a:buClr>
              <a:buFont typeface="Wingdings" panose="05000000000000000000" pitchFamily="2" charset="2"/>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For more information, please contact…</a:t>
            </a:r>
          </a:p>
        </p:txBody>
      </p:sp>
      <p:cxnSp>
        <p:nvCxnSpPr>
          <p:cNvPr id="4" name="Straight Connector 3">
            <a:extLst>
              <a:ext uri="{FF2B5EF4-FFF2-40B4-BE49-F238E27FC236}">
                <a16:creationId xmlns:a16="http://schemas.microsoft.com/office/drawing/2014/main" xmlns=""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xmlns="" id="{A9B37D95-8AB9-421E-9DCF-6094AE93EE3F}"/>
              </a:ext>
            </a:extLst>
          </p:cNvPr>
          <p:cNvSpPr/>
          <p:nvPr userDrawn="1"/>
        </p:nvSpPr>
        <p:spPr>
          <a:xfrm>
            <a:off x="162124" y="756295"/>
            <a:ext cx="22322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F94882E2-64D0-449B-A705-6629922E0A1F}"/>
              </a:ext>
            </a:extLst>
          </p:cNvPr>
          <p:cNvSpPr/>
          <p:nvPr userDrawn="1"/>
        </p:nvSpPr>
        <p:spPr>
          <a:xfrm>
            <a:off x="522288" y="6825169"/>
            <a:ext cx="42483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xmlns="" id="{36CEF0ED-072D-BB4A-8905-A384974E2EA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1" name="Picture 10">
            <a:extLst>
              <a:ext uri="{FF2B5EF4-FFF2-40B4-BE49-F238E27FC236}">
                <a16:creationId xmlns:a16="http://schemas.microsoft.com/office/drawing/2014/main" xmlns="" id="{76130C0F-4EC4-F149-9CB4-E4B58055CCB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904302832"/>
      </p:ext>
    </p:extLst>
  </p:cSld>
  <p:clrMapOvr>
    <a:masterClrMapping/>
  </p:clrMapOvr>
  <p:transition spd="slow">
    <p:push/>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_Two columns">
    <p:spTree>
      <p:nvGrpSpPr>
        <p:cNvPr id="1" name=""/>
        <p:cNvGrpSpPr/>
        <p:nvPr/>
      </p:nvGrpSpPr>
      <p:grpSpPr>
        <a:xfrm>
          <a:off x="0" y="0"/>
          <a:ext cx="0" cy="0"/>
          <a:chOff x="0" y="0"/>
          <a:chExt cx="0" cy="0"/>
        </a:xfrm>
      </p:grpSpPr>
      <p:sp>
        <p:nvSpPr>
          <p:cNvPr id="136" name="Rectangle"/>
          <p:cNvSpPr/>
          <p:nvPr/>
        </p:nvSpPr>
        <p:spPr>
          <a:xfrm>
            <a:off x="-12700" y="-22735"/>
            <a:ext cx="10718800" cy="7068134"/>
          </a:xfrm>
          <a:prstGeom prst="rect">
            <a:avLst/>
          </a:prstGeom>
          <a:solidFill>
            <a:srgbClr val="EBEBEB">
              <a:alpha val="70269"/>
            </a:srgbClr>
          </a:solidFill>
          <a:ln w="12700">
            <a:miter lim="400000"/>
          </a:ln>
        </p:spPr>
        <p:txBody>
          <a:bodyPr lIns="45719" rIns="45719" anchor="ctr"/>
          <a:lstStyle/>
          <a:p>
            <a:pPr>
              <a:defRPr>
                <a:solidFill>
                  <a:schemeClr val="accent6">
                    <a:lumOff val="22058"/>
                  </a:schemeClr>
                </a:solidFill>
              </a:defRPr>
            </a:pPr>
            <a:endParaRPr sz="1400"/>
          </a:p>
        </p:txBody>
      </p:sp>
      <p:sp>
        <p:nvSpPr>
          <p:cNvPr id="137" name="TextBox 10"/>
          <p:cNvSpPr txBox="1"/>
          <p:nvPr/>
        </p:nvSpPr>
        <p:spPr>
          <a:xfrm>
            <a:off x="150471" y="7216030"/>
            <a:ext cx="9420102" cy="2312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900">
                <a:solidFill>
                  <a:srgbClr val="A7A7A7"/>
                </a:solidFill>
              </a:defRPr>
            </a:lvl1pPr>
          </a:lstStyle>
          <a:p>
            <a:r>
              <a:rPr sz="900"/>
              <a:t>© UNDRR – United Nations Office for Disaster Risk Reduction</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0721852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000">
                <a:latin typeface="Roboto" panose="02000000000000000000" pitchFamily="2" charset="0"/>
                <a:ea typeface="Roboto" panose="02000000000000000000" pitchFamily="2" charset="0"/>
                <a:cs typeface="Roboto" panose="02000000000000000000" pitchFamily="2" charset="0"/>
              </a:defRPr>
            </a:lvl1pPr>
            <a:lvl2pPr marL="800100" indent="-342900">
              <a:buClr>
                <a:srgbClr val="004084"/>
              </a:buClr>
              <a:buFont typeface="Roboto" panose="02000000000000000000" pitchFamily="2" charset="0"/>
              <a:buChar char="−"/>
              <a:defRPr sz="1800">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spTree>
    <p:extLst>
      <p:ext uri="{BB962C8B-B14F-4D97-AF65-F5344CB8AC3E}">
        <p14:creationId xmlns:p14="http://schemas.microsoft.com/office/powerpoint/2010/main" val="244559179"/>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 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noProof="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a:t>First level</a:t>
            </a:r>
          </a:p>
          <a:p>
            <a:pPr lvl="1"/>
            <a:r>
              <a:rPr lang="en-US" noProof="0"/>
              <a:t>Second level</a:t>
            </a:r>
          </a:p>
          <a:p>
            <a:pPr lvl="2"/>
            <a:r>
              <a:rPr lang="en-US" noProof="0"/>
              <a:t>Third level</a:t>
            </a:r>
          </a:p>
        </p:txBody>
      </p:sp>
      <p:cxnSp>
        <p:nvCxnSpPr>
          <p:cNvPr id="4" name="Straight Connector 3">
            <a:extLst>
              <a:ext uri="{FF2B5EF4-FFF2-40B4-BE49-F238E27FC236}">
                <a16:creationId xmlns:a16="http://schemas.microsoft.com/office/drawing/2014/main" xmlns=""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443348"/>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988" y="180231"/>
            <a:ext cx="9623425" cy="864096"/>
          </a:xfrm>
        </p:spPr>
        <p:txBody>
          <a:bodyPr/>
          <a:lstStyle>
            <a:lvl1pPr>
              <a:defRPr/>
            </a:lvl1pPr>
          </a:lstStyle>
          <a:p>
            <a:r>
              <a:rPr lang="en-US"/>
              <a:t>Click to edit slide title</a:t>
            </a:r>
          </a:p>
        </p:txBody>
      </p:sp>
    </p:spTree>
    <p:extLst>
      <p:ext uri="{BB962C8B-B14F-4D97-AF65-F5344CB8AC3E}">
        <p14:creationId xmlns:p14="http://schemas.microsoft.com/office/powerpoint/2010/main" val="3045199763"/>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with UN 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89672CB-8785-4463-9030-C4587EEF7A80}"/>
              </a:ext>
            </a:extLst>
          </p:cNvPr>
          <p:cNvPicPr>
            <a:picLocks noChangeAspect="1"/>
          </p:cNvPicPr>
          <p:nvPr userDrawn="1"/>
        </p:nvPicPr>
        <p:blipFill>
          <a:blip r:embed="rId2"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sp>
        <p:nvSpPr>
          <p:cNvPr id="2" name="Title 1"/>
          <p:cNvSpPr>
            <a:spLocks noGrp="1"/>
          </p:cNvSpPr>
          <p:nvPr>
            <p:ph type="title" hasCustomPrompt="1"/>
          </p:nvPr>
        </p:nvSpPr>
        <p:spPr>
          <a:xfrm>
            <a:off x="534988" y="180231"/>
            <a:ext cx="9623425" cy="864096"/>
          </a:xfrm>
        </p:spPr>
        <p:txBody>
          <a:bodyPr/>
          <a:lstStyle>
            <a:lvl1pPr>
              <a:defRPr/>
            </a:lvl1pPr>
          </a:lstStyle>
          <a:p>
            <a:r>
              <a:rPr lang="en-US"/>
              <a:t>Click to edit slide title</a:t>
            </a:r>
          </a:p>
        </p:txBody>
      </p:sp>
    </p:spTree>
    <p:extLst>
      <p:ext uri="{BB962C8B-B14F-4D97-AF65-F5344CB8AC3E}">
        <p14:creationId xmlns:p14="http://schemas.microsoft.com/office/powerpoint/2010/main" val="2396399839"/>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0EB3C3-6AB0-4A5B-A95B-D8185DB5F033}"/>
              </a:ext>
            </a:extLst>
          </p:cNvPr>
          <p:cNvSpPr/>
          <p:nvPr userDrawn="1"/>
        </p:nvSpPr>
        <p:spPr>
          <a:xfrm>
            <a:off x="306140" y="828303"/>
            <a:ext cx="1872208" cy="4320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0357869"/>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slide title</a:t>
            </a:r>
          </a:p>
        </p:txBody>
      </p:sp>
      <p:sp>
        <p:nvSpPr>
          <p:cNvPr id="3" name="Content Placeholder 2"/>
          <p:cNvSpPr>
            <a:spLocks noGrp="1"/>
          </p:cNvSpPr>
          <p:nvPr>
            <p:ph sz="half" idx="1" hasCustomPrompt="1"/>
          </p:nvPr>
        </p:nvSpPr>
        <p:spPr>
          <a:xfrm>
            <a:off x="534988" y="1476375"/>
            <a:ext cx="4735512"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
        <p:nvSpPr>
          <p:cNvPr id="4" name="Content Placeholder 3"/>
          <p:cNvSpPr>
            <a:spLocks noGrp="1"/>
          </p:cNvSpPr>
          <p:nvPr>
            <p:ph sz="half" idx="2" hasCustomPrompt="1"/>
          </p:nvPr>
        </p:nvSpPr>
        <p:spPr>
          <a:xfrm>
            <a:off x="5422900" y="1476375"/>
            <a:ext cx="4735513"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a:t>Click to </a:t>
            </a:r>
            <a:r>
              <a:rPr lang="fr-CH" err="1"/>
              <a:t>edit</a:t>
            </a:r>
            <a:r>
              <a:rPr lang="fr-CH"/>
              <a:t> Master </a:t>
            </a:r>
            <a:r>
              <a:rPr lang="fr-CH" err="1"/>
              <a:t>text</a:t>
            </a:r>
            <a:r>
              <a:rPr lang="fr-CH"/>
              <a:t> styles</a:t>
            </a:r>
          </a:p>
          <a:p>
            <a:pPr lvl="1"/>
            <a:r>
              <a:rPr lang="fr-CH"/>
              <a:t>Second </a:t>
            </a:r>
            <a:r>
              <a:rPr lang="fr-CH" err="1"/>
              <a:t>level</a:t>
            </a:r>
            <a:endParaRPr lang="fr-CH"/>
          </a:p>
        </p:txBody>
      </p:sp>
    </p:spTree>
    <p:extLst>
      <p:ext uri="{BB962C8B-B14F-4D97-AF65-F5344CB8AC3E}">
        <p14:creationId xmlns:p14="http://schemas.microsoft.com/office/powerpoint/2010/main" val="3898050894"/>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jpe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534988" y="180231"/>
            <a:ext cx="9623425" cy="885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ctr" anchorCtr="0" compatLnSpc="1">
            <a:prstTxWarp prst="textNoShape">
              <a:avLst/>
            </a:prstTxWarp>
          </a:bodyPr>
          <a:lstStyle/>
          <a:p>
            <a:pPr lvl="0"/>
            <a:r>
              <a:rPr lang="en-US" noProof="0"/>
              <a:t>Slide title</a:t>
            </a:r>
          </a:p>
        </p:txBody>
      </p:sp>
      <p:sp>
        <p:nvSpPr>
          <p:cNvPr id="1028" name="Espace réservé du texte 2"/>
          <p:cNvSpPr>
            <a:spLocks noGrp="1"/>
          </p:cNvSpPr>
          <p:nvPr>
            <p:ph type="body" idx="1"/>
          </p:nvPr>
        </p:nvSpPr>
        <p:spPr bwMode="auto">
          <a:xfrm>
            <a:off x="534988" y="1476375"/>
            <a:ext cx="9623425" cy="5544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p>
            <a:pPr lvl="0"/>
            <a:r>
              <a:rPr lang="en-US" noProof="0"/>
              <a:t>First level</a:t>
            </a:r>
          </a:p>
          <a:p>
            <a:pPr lvl="1"/>
            <a:r>
              <a:rPr lang="en-US" noProof="0"/>
              <a:t>Second level</a:t>
            </a:r>
          </a:p>
          <a:p>
            <a:pPr lvl="2"/>
            <a:r>
              <a:rPr lang="en-US" noProof="0"/>
              <a:t>Third level</a:t>
            </a:r>
          </a:p>
          <a:p>
            <a:pPr lvl="2"/>
            <a:endParaRPr lang="en-US"/>
          </a:p>
        </p:txBody>
      </p:sp>
      <p:pic>
        <p:nvPicPr>
          <p:cNvPr id="1029" name="Picture 2" descr="Barre.jpg"/>
          <p:cNvPicPr preferRelativeResize="0">
            <a:picLocks/>
          </p:cNvPicPr>
          <p:nvPr/>
        </p:nvPicPr>
        <p:blipFill>
          <a:blip r:embed="rId20" cstate="email">
            <a:extLst>
              <a:ext uri="{28A0092B-C50C-407E-A947-70E740481C1C}">
                <a14:useLocalDpi xmlns:a14="http://schemas.microsoft.com/office/drawing/2010/main"/>
              </a:ext>
            </a:extLst>
          </a:blip>
          <a:srcRect/>
          <a:stretch>
            <a:fillRect/>
          </a:stretch>
        </p:blipFill>
        <p:spPr bwMode="auto">
          <a:xfrm>
            <a:off x="0" y="-7633"/>
            <a:ext cx="10693400"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98F5127D-4064-4948-ADD4-7EFFD7945EFE}"/>
              </a:ext>
            </a:extLst>
          </p:cNvPr>
          <p:cNvCxnSpPr>
            <a:cxnSpLocks/>
          </p:cNvCxnSpPr>
          <p:nvPr/>
        </p:nvCxnSpPr>
        <p:spPr>
          <a:xfrm>
            <a:off x="588708"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xmlns="" id="{373EA66E-AC97-47D3-AFF7-28384C037AE6}"/>
              </a:ext>
            </a:extLst>
          </p:cNvPr>
          <p:cNvCxnSpPr>
            <a:cxnSpLocks/>
          </p:cNvCxnSpPr>
          <p:nvPr userDrawn="1"/>
        </p:nvCxnSpPr>
        <p:spPr>
          <a:xfrm>
            <a:off x="551981"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xmlns="" id="{3EF16F7C-DC7E-4F56-94C6-C1B2A5E0128D}"/>
              </a:ext>
            </a:extLst>
          </p:cNvPr>
          <p:cNvSpPr txBox="1"/>
          <p:nvPr userDrawn="1"/>
        </p:nvSpPr>
        <p:spPr>
          <a:xfrm>
            <a:off x="522288" y="7020985"/>
            <a:ext cx="9420101" cy="276999"/>
          </a:xfrm>
          <a:prstGeom prst="rect">
            <a:avLst/>
          </a:prstGeom>
          <a:noFill/>
        </p:spPr>
        <p:txBody>
          <a:bodyPr wrap="square" rtlCol="0">
            <a:spAutoFit/>
          </a:bodyPr>
          <a:lstStyle/>
          <a:p>
            <a:r>
              <a:rPr lang="en-US" sz="1200">
                <a:solidFill>
                  <a:schemeClr val="accent6">
                    <a:lumMod val="60000"/>
                    <a:lumOff val="40000"/>
                  </a:schemeClr>
                </a:solidFill>
                <a:latin typeface="+mn-lt"/>
              </a:rPr>
              <a:t>© UNDRR – United Nations Office for Disaster Risk Reduction</a:t>
            </a:r>
            <a:endParaRPr lang="en-GB" sz="1200">
              <a:solidFill>
                <a:schemeClr val="accent6">
                  <a:lumMod val="60000"/>
                  <a:lumOff val="40000"/>
                </a:schemeClr>
              </a:solidFill>
              <a:latin typeface="+mn-lt"/>
            </a:endParaRPr>
          </a:p>
        </p:txBody>
      </p:sp>
    </p:spTree>
    <p:extLst>
      <p:ext uri="{BB962C8B-B14F-4D97-AF65-F5344CB8AC3E}">
        <p14:creationId xmlns:p14="http://schemas.microsoft.com/office/powerpoint/2010/main" val="237987827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3" r:id="rId5"/>
    <p:sldLayoutId id="2147483755" r:id="rId6"/>
    <p:sldLayoutId id="2147483762" r:id="rId7"/>
    <p:sldLayoutId id="2147483761" r:id="rId8"/>
    <p:sldLayoutId id="2147483754" r:id="rId9"/>
    <p:sldLayoutId id="2147483765" r:id="rId10"/>
    <p:sldLayoutId id="2147483766" r:id="rId11"/>
    <p:sldLayoutId id="2147483763" r:id="rId12"/>
    <p:sldLayoutId id="2147483757" r:id="rId13"/>
    <p:sldLayoutId id="2147483785" r:id="rId14"/>
    <p:sldLayoutId id="2147483759" r:id="rId15"/>
    <p:sldLayoutId id="2147483760" r:id="rId16"/>
    <p:sldLayoutId id="2147483764" r:id="rId17"/>
    <p:sldLayoutId id="2147483786" r:id="rId18"/>
  </p:sldLayoutIdLst>
  <p:transition spd="slow">
    <p:push/>
  </p:transition>
  <p:hf hdr="0"/>
  <p:txStyles>
    <p:titleStyle>
      <a:lvl1pPr algn="l" defTabSz="1042988" rtl="0" eaLnBrk="1" fontAlgn="base" hangingPunct="1">
        <a:spcBef>
          <a:spcPct val="0"/>
        </a:spcBef>
        <a:spcAft>
          <a:spcPct val="0"/>
        </a:spcAft>
        <a:defRPr sz="2800" b="1" cap="none" baseline="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2pPr>
      <a:lvl3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3pPr>
      <a:lvl4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4pPr>
      <a:lvl5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5pPr>
      <a:lvl6pPr marL="4572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6pPr>
      <a:lvl7pPr marL="9144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7pPr>
      <a:lvl8pPr marL="13716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8pPr>
      <a:lvl9pPr marL="18288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9pPr>
    </p:titleStyle>
    <p:body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pos="6407" userDrawn="1">
          <p15:clr>
            <a:srgbClr val="F26B43"/>
          </p15:clr>
        </p15:guide>
        <p15:guide id="3" pos="329" userDrawn="1">
          <p15:clr>
            <a:srgbClr val="F26B43"/>
          </p15:clr>
        </p15:guide>
        <p15:guide id="4" orient="horz" pos="2381" userDrawn="1">
          <p15:clr>
            <a:srgbClr val="F26B43"/>
          </p15:clr>
        </p15:guide>
        <p15:guide id="5" orient="horz" pos="9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534988" y="180231"/>
            <a:ext cx="9623425" cy="885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ctr" anchorCtr="0" compatLnSpc="1">
            <a:prstTxWarp prst="textNoShape">
              <a:avLst/>
            </a:prstTxWarp>
          </a:bodyPr>
          <a:lstStyle/>
          <a:p>
            <a:pPr lvl="0"/>
            <a:r>
              <a:rPr lang="en-US" noProof="0"/>
              <a:t>Slide title</a:t>
            </a:r>
          </a:p>
        </p:txBody>
      </p:sp>
      <p:sp>
        <p:nvSpPr>
          <p:cNvPr id="1028" name="Espace réservé du texte 2"/>
          <p:cNvSpPr>
            <a:spLocks noGrp="1"/>
          </p:cNvSpPr>
          <p:nvPr>
            <p:ph type="body" idx="1"/>
          </p:nvPr>
        </p:nvSpPr>
        <p:spPr bwMode="auto">
          <a:xfrm>
            <a:off x="534988" y="1476375"/>
            <a:ext cx="9623425" cy="5544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p>
            <a:pPr lvl="0"/>
            <a:r>
              <a:rPr lang="en-US" noProof="0"/>
              <a:t>First level</a:t>
            </a:r>
          </a:p>
          <a:p>
            <a:pPr lvl="1"/>
            <a:r>
              <a:rPr lang="en-US" noProof="0"/>
              <a:t>Second level</a:t>
            </a:r>
          </a:p>
          <a:p>
            <a:pPr lvl="2"/>
            <a:r>
              <a:rPr lang="en-US" noProof="0"/>
              <a:t>Third level</a:t>
            </a:r>
          </a:p>
          <a:p>
            <a:pPr lvl="2"/>
            <a:endParaRPr lang="en-US"/>
          </a:p>
        </p:txBody>
      </p:sp>
      <p:pic>
        <p:nvPicPr>
          <p:cNvPr id="1029" name="Picture 2" descr="Barre.jpg"/>
          <p:cNvPicPr preferRelativeResize="0">
            <a:picLocks/>
          </p:cNvPicPr>
          <p:nvPr/>
        </p:nvPicPr>
        <p:blipFill>
          <a:blip r:embed="rId19" cstate="email">
            <a:extLst>
              <a:ext uri="{28A0092B-C50C-407E-A947-70E740481C1C}">
                <a14:useLocalDpi xmlns:a14="http://schemas.microsoft.com/office/drawing/2010/main"/>
              </a:ext>
            </a:extLst>
          </a:blip>
          <a:srcRect/>
          <a:stretch>
            <a:fillRect/>
          </a:stretch>
        </p:blipFill>
        <p:spPr bwMode="auto">
          <a:xfrm>
            <a:off x="0" y="-7633"/>
            <a:ext cx="10693400"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xmlns="" id="{98F5127D-4064-4948-ADD4-7EFFD7945EFE}"/>
              </a:ext>
            </a:extLst>
          </p:cNvPr>
          <p:cNvCxnSpPr>
            <a:cxnSpLocks/>
          </p:cNvCxnSpPr>
          <p:nvPr/>
        </p:nvCxnSpPr>
        <p:spPr>
          <a:xfrm>
            <a:off x="588708"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xmlns="" id="{3EF16F7C-DC7E-4F56-94C6-C1B2A5E0128D}"/>
              </a:ext>
            </a:extLst>
          </p:cNvPr>
          <p:cNvSpPr txBox="1"/>
          <p:nvPr userDrawn="1"/>
        </p:nvSpPr>
        <p:spPr>
          <a:xfrm>
            <a:off x="522288" y="7020985"/>
            <a:ext cx="9420101" cy="276999"/>
          </a:xfrm>
          <a:prstGeom prst="rect">
            <a:avLst/>
          </a:prstGeom>
          <a:noFill/>
        </p:spPr>
        <p:txBody>
          <a:bodyPr wrap="square" rtlCol="0">
            <a:spAutoFit/>
          </a:bodyPr>
          <a:lstStyle/>
          <a:p>
            <a:r>
              <a:rPr lang="en-US" sz="1200">
                <a:solidFill>
                  <a:schemeClr val="accent6">
                    <a:lumMod val="60000"/>
                    <a:lumOff val="40000"/>
                  </a:schemeClr>
                </a:solidFill>
                <a:latin typeface="+mn-lt"/>
              </a:rPr>
              <a:t>© UNDRR – United Nations Office for Disaster Risk Reduction</a:t>
            </a:r>
            <a:endParaRPr lang="en-GB" sz="1200">
              <a:solidFill>
                <a:schemeClr val="accent6">
                  <a:lumMod val="60000"/>
                  <a:lumOff val="40000"/>
                </a:schemeClr>
              </a:solidFill>
              <a:latin typeface="+mn-lt"/>
            </a:endParaRPr>
          </a:p>
        </p:txBody>
      </p:sp>
    </p:spTree>
    <p:extLst>
      <p:ext uri="{BB962C8B-B14F-4D97-AF65-F5344CB8AC3E}">
        <p14:creationId xmlns:p14="http://schemas.microsoft.com/office/powerpoint/2010/main" val="740297491"/>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transition spd="slow">
    <p:push/>
  </p:transition>
  <p:hf hdr="0"/>
  <p:txStyles>
    <p:titleStyle>
      <a:lvl1pPr algn="l" defTabSz="1042988" rtl="0" eaLnBrk="1" fontAlgn="base" hangingPunct="1">
        <a:spcBef>
          <a:spcPct val="0"/>
        </a:spcBef>
        <a:spcAft>
          <a:spcPct val="0"/>
        </a:spcAft>
        <a:defRPr sz="2800" b="1" cap="none" baseline="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2pPr>
      <a:lvl3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3pPr>
      <a:lvl4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4pPr>
      <a:lvl5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5pPr>
      <a:lvl6pPr marL="4572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6pPr>
      <a:lvl7pPr marL="9144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7pPr>
      <a:lvl8pPr marL="13716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8pPr>
      <a:lvl9pPr marL="18288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9pPr>
    </p:titleStyle>
    <p:body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p15:clr>
            <a:srgbClr val="F26B43"/>
          </p15:clr>
        </p15:guide>
        <p15:guide id="2" pos="6407">
          <p15:clr>
            <a:srgbClr val="F26B43"/>
          </p15:clr>
        </p15:guide>
        <p15:guide id="3" pos="329">
          <p15:clr>
            <a:srgbClr val="F26B43"/>
          </p15:clr>
        </p15:guide>
        <p15:guide id="4" orient="horz" pos="2381">
          <p15:clr>
            <a:srgbClr val="F26B43"/>
          </p15:clr>
        </p15:guide>
        <p15:guide id="5" orient="horz" pos="9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21.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92C345-98D0-45BA-834A-5F9C892E0CFF}"/>
              </a:ext>
            </a:extLst>
          </p:cNvPr>
          <p:cNvSpPr>
            <a:spLocks noGrp="1"/>
          </p:cNvSpPr>
          <p:nvPr>
            <p:ph type="title"/>
          </p:nvPr>
        </p:nvSpPr>
        <p:spPr/>
        <p:txBody>
          <a:bodyPr/>
          <a:lstStyle/>
          <a:p>
            <a:r>
              <a:rPr lang="en-GB" dirty="0"/>
              <a:t>2023 WTAD Theme</a:t>
            </a:r>
          </a:p>
        </p:txBody>
      </p:sp>
      <p:graphicFrame>
        <p:nvGraphicFramePr>
          <p:cNvPr id="4" name="Table 3">
            <a:extLst>
              <a:ext uri="{FF2B5EF4-FFF2-40B4-BE49-F238E27FC236}">
                <a16:creationId xmlns:a16="http://schemas.microsoft.com/office/drawing/2014/main" xmlns="" id="{3684FA37-4F4E-4213-A686-E965CB7B8FD8}"/>
              </a:ext>
            </a:extLst>
          </p:cNvPr>
          <p:cNvGraphicFramePr>
            <a:graphicFrameLocks noGrp="1"/>
          </p:cNvGraphicFramePr>
          <p:nvPr>
            <p:extLst>
              <p:ext uri="{D42A27DB-BD31-4B8C-83A1-F6EECF244321}">
                <p14:modId xmlns:p14="http://schemas.microsoft.com/office/powerpoint/2010/main" val="2297193087"/>
              </p:ext>
            </p:extLst>
          </p:nvPr>
        </p:nvGraphicFramePr>
        <p:xfrm>
          <a:off x="388620" y="1668779"/>
          <a:ext cx="4431982" cy="4417227"/>
        </p:xfrm>
        <a:graphic>
          <a:graphicData uri="http://schemas.openxmlformats.org/drawingml/2006/table">
            <a:tbl>
              <a:tblPr/>
              <a:tblGrid>
                <a:gridCol w="4431982">
                  <a:extLst>
                    <a:ext uri="{9D8B030D-6E8A-4147-A177-3AD203B41FA5}">
                      <a16:colId xmlns:a16="http://schemas.microsoft.com/office/drawing/2014/main" xmlns="" val="173357474"/>
                    </a:ext>
                  </a:extLst>
                </a:gridCol>
              </a:tblGrid>
              <a:tr h="4417227">
                <a:tc>
                  <a:txBody>
                    <a:bodyPr/>
                    <a:lstStyle/>
                    <a:p>
                      <a:pPr algn="ctr"/>
                      <a:r>
                        <a:rPr lang="en-GB" sz="3600" b="0" dirty="0">
                          <a:effectLst/>
                        </a:rPr>
                        <a:t>Fighting Inequality for Resilient Future</a:t>
                      </a:r>
                    </a:p>
                    <a:p>
                      <a:pPr algn="ctr"/>
                      <a:endParaRPr lang="en-GB" sz="3600" b="0" dirty="0">
                        <a:effectLst/>
                      </a:endParaRPr>
                    </a:p>
                    <a:p>
                      <a:pPr algn="ctr"/>
                      <a:r>
                        <a:rPr lang="en-US" sz="3600" b="0" dirty="0">
                          <a:effectLst/>
                        </a:rPr>
                        <a:t>#ResilienceForAll #BreakTheCycle #TsunamiDay</a:t>
                      </a:r>
                      <a:endParaRPr lang="en-GB" sz="3600" b="0" dirty="0">
                        <a:effectLst/>
                      </a:endParaRPr>
                    </a:p>
                  </a:txBody>
                  <a:tcPr marL="19050" marR="19050" marT="19050" marB="19050" anchor="ctr">
                    <a:lnL>
                      <a:noFill/>
                    </a:lnL>
                    <a:lnR>
                      <a:noFill/>
                    </a:lnR>
                    <a:lnT>
                      <a:noFill/>
                    </a:lnT>
                    <a:lnB>
                      <a:noFill/>
                    </a:lnB>
                    <a:solidFill>
                      <a:srgbClr val="FFFFFF"/>
                    </a:solidFill>
                  </a:tcPr>
                </a:tc>
                <a:extLst>
                  <a:ext uri="{0D108BD9-81ED-4DB2-BD59-A6C34878D82A}">
                    <a16:rowId xmlns:a16="http://schemas.microsoft.com/office/drawing/2014/main" xmlns="" val="631547038"/>
                  </a:ext>
                </a:extLst>
              </a:tr>
            </a:tbl>
          </a:graphicData>
        </a:graphic>
      </p:graphicFrame>
      <p:pic>
        <p:nvPicPr>
          <p:cNvPr id="3" name="Picture 2">
            <a:extLst>
              <a:ext uri="{FF2B5EF4-FFF2-40B4-BE49-F238E27FC236}">
                <a16:creationId xmlns:a16="http://schemas.microsoft.com/office/drawing/2014/main" xmlns="" id="{33AED001-B18C-EF3A-EE18-91A3A46E0856}"/>
              </a:ext>
            </a:extLst>
          </p:cNvPr>
          <p:cNvPicPr>
            <a:picLocks noChangeAspect="1"/>
          </p:cNvPicPr>
          <p:nvPr/>
        </p:nvPicPr>
        <p:blipFill>
          <a:blip r:embed="rId2"/>
          <a:stretch>
            <a:fillRect/>
          </a:stretch>
        </p:blipFill>
        <p:spPr>
          <a:xfrm>
            <a:off x="5264467" y="1852915"/>
            <a:ext cx="4541914" cy="3407959"/>
          </a:xfrm>
          <a:prstGeom prst="rect">
            <a:avLst/>
          </a:prstGeom>
        </p:spPr>
      </p:pic>
    </p:spTree>
    <p:extLst>
      <p:ext uri="{BB962C8B-B14F-4D97-AF65-F5344CB8AC3E}">
        <p14:creationId xmlns:p14="http://schemas.microsoft.com/office/powerpoint/2010/main" val="636414196"/>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FDC8BB-FB26-43F2-A325-3D91F23E2BDB}"/>
              </a:ext>
            </a:extLst>
          </p:cNvPr>
          <p:cNvSpPr>
            <a:spLocks noGrp="1"/>
          </p:cNvSpPr>
          <p:nvPr>
            <p:ph type="title"/>
          </p:nvPr>
        </p:nvSpPr>
        <p:spPr>
          <a:xfrm>
            <a:off x="534988" y="111651"/>
            <a:ext cx="9623425" cy="864096"/>
          </a:xfrm>
        </p:spPr>
        <p:txBody>
          <a:bodyPr/>
          <a:lstStyle/>
          <a:p>
            <a:r>
              <a:rPr lang="en-GB" dirty="0"/>
              <a:t>2023 WTAD Key Messages </a:t>
            </a:r>
          </a:p>
        </p:txBody>
      </p:sp>
      <p:sp>
        <p:nvSpPr>
          <p:cNvPr id="4" name="TextBox 3">
            <a:extLst>
              <a:ext uri="{FF2B5EF4-FFF2-40B4-BE49-F238E27FC236}">
                <a16:creationId xmlns:a16="http://schemas.microsoft.com/office/drawing/2014/main" xmlns="" id="{24D398B4-3823-429F-B6DC-957ABA5445AE}"/>
              </a:ext>
            </a:extLst>
          </p:cNvPr>
          <p:cNvSpPr txBox="1"/>
          <p:nvPr/>
        </p:nvSpPr>
        <p:spPr>
          <a:xfrm>
            <a:off x="385672" y="1151554"/>
            <a:ext cx="9623425" cy="5755422"/>
          </a:xfrm>
          <a:prstGeom prst="rect">
            <a:avLst/>
          </a:prstGeom>
          <a:noFill/>
        </p:spPr>
        <p:txBody>
          <a:bodyPr wrap="square">
            <a:spAutoFit/>
          </a:bodyPr>
          <a:lstStyle/>
          <a:p>
            <a:pPr marL="342900" indent="-342900" algn="just" rtl="0" fontAlgn="base">
              <a:buFont typeface="+mj-lt"/>
              <a:buAutoNum type="arabicPeriod"/>
            </a:pPr>
            <a:r>
              <a:rPr lang="en-US" sz="1600" b="0" i="0" dirty="0">
                <a:solidFill>
                  <a:schemeClr val="accent1">
                    <a:lumMod val="75000"/>
                  </a:schemeClr>
                </a:solidFill>
                <a:effectLst/>
                <a:latin typeface="+mn-lt"/>
              </a:rPr>
              <a:t>Inequality creates the conditions that lead people to become exposed and vulnerable to disasters, such as tsunamis.  The poorest and most at-risk are disproportionately impacted, thus furthering inequality. Reducing vulnerability to disasters includes addressing poverty, exposure and vulnerability.</a:t>
            </a:r>
          </a:p>
          <a:p>
            <a:pPr marL="342900" indent="-342900" algn="just" rtl="0" fontAlgn="base">
              <a:buFont typeface="+mj-lt"/>
              <a:buAutoNum type="arabicPeriod"/>
            </a:pPr>
            <a:endParaRPr lang="en-US" sz="1600" b="0" i="0" dirty="0">
              <a:solidFill>
                <a:schemeClr val="accent1">
                  <a:lumMod val="75000"/>
                </a:schemeClr>
              </a:solidFill>
              <a:effectLst/>
              <a:latin typeface="+mn-lt"/>
            </a:endParaRPr>
          </a:p>
          <a:p>
            <a:pPr marL="342900" indent="-342900" algn="just" rtl="0" fontAlgn="base">
              <a:buFont typeface="+mj-lt"/>
              <a:buAutoNum type="arabicPeriod"/>
            </a:pPr>
            <a:r>
              <a:rPr lang="en-US" sz="1600" b="0" i="0" dirty="0">
                <a:solidFill>
                  <a:schemeClr val="accent1">
                    <a:lumMod val="75000"/>
                  </a:schemeClr>
                </a:solidFill>
                <a:effectLst/>
                <a:latin typeface="+mn-lt"/>
              </a:rPr>
              <a:t>We must accelerate implementation of the Early Warnings for All initiative to ensure everyone on earth is covered by early warnings in the next four years, prioritizing the most at-risk communities.</a:t>
            </a:r>
          </a:p>
          <a:p>
            <a:pPr marL="342900" indent="-342900" algn="just" rtl="0" fontAlgn="base">
              <a:buFont typeface="+mj-lt"/>
              <a:buAutoNum type="arabicPeriod"/>
            </a:pPr>
            <a:endParaRPr lang="en-US" sz="1600" dirty="0">
              <a:solidFill>
                <a:schemeClr val="accent1">
                  <a:lumMod val="75000"/>
                </a:schemeClr>
              </a:solidFill>
              <a:latin typeface="+mn-lt"/>
            </a:endParaRPr>
          </a:p>
          <a:p>
            <a:pPr marL="342900" lvl="0" indent="-342900">
              <a:buFont typeface="+mj-lt"/>
              <a:buAutoNum type="arabicPeriod"/>
            </a:pPr>
            <a:r>
              <a:rPr lang="en-US" sz="1600" dirty="0">
                <a:solidFill>
                  <a:schemeClr val="accent1">
                    <a:lumMod val="75000"/>
                  </a:schemeClr>
                </a:solidFill>
                <a:effectLst/>
                <a:latin typeface="+mn-lt"/>
                <a:ea typeface="Calibri" panose="020F0502020204030204" pitchFamily="34" charset="0"/>
                <a:cs typeface="Arial" panose="020B0604020202020204" pitchFamily="34" charset="0"/>
              </a:rPr>
              <a:t>An early warning system can be effective only when the population is well aware of the tsunami phenomenon and knows what to do in case of an emergency.  This means ensuring that at-risk populations have equal access to information and evacuation routes. </a:t>
            </a:r>
          </a:p>
          <a:p>
            <a:pPr marL="342900" lvl="0" indent="-342900">
              <a:buFont typeface="+mj-lt"/>
              <a:buAutoNum type="arabicPeriod"/>
            </a:pPr>
            <a:endParaRPr lang="en-US" sz="1600" dirty="0">
              <a:solidFill>
                <a:schemeClr val="accent1">
                  <a:lumMod val="75000"/>
                </a:schemeClr>
              </a:solidFill>
              <a:effectLst/>
              <a:latin typeface="+mn-lt"/>
              <a:ea typeface="Calibri" panose="020F0502020204030204" pitchFamily="34" charset="0"/>
              <a:cs typeface="Arial" panose="020B0604020202020204" pitchFamily="34" charset="0"/>
            </a:endParaRPr>
          </a:p>
          <a:p>
            <a:pPr marL="342900" lvl="0" indent="-342900" rtl="0">
              <a:buFont typeface="+mj-lt"/>
              <a:buAutoNum type="arabicPeriod"/>
            </a:pPr>
            <a:r>
              <a:rPr lang="en-US" sz="1600" dirty="0">
                <a:solidFill>
                  <a:schemeClr val="accent1">
                    <a:lumMod val="75000"/>
                  </a:schemeClr>
                </a:solidFill>
                <a:effectLst/>
                <a:latin typeface="+mn-lt"/>
                <a:ea typeface="Calibri" panose="020F0502020204030204" pitchFamily="34" charset="0"/>
                <a:cs typeface="Arial" panose="020B0604020202020204" pitchFamily="34" charset="0"/>
              </a:rPr>
              <a:t>Member States must </a:t>
            </a:r>
            <a:r>
              <a:rPr lang="en-US" sz="1600" dirty="0" err="1">
                <a:solidFill>
                  <a:schemeClr val="accent1">
                    <a:lumMod val="75000"/>
                  </a:schemeClr>
                </a:solidFill>
                <a:effectLst/>
                <a:latin typeface="+mn-lt"/>
                <a:ea typeface="Calibri" panose="020F0502020204030204" pitchFamily="34" charset="0"/>
                <a:cs typeface="Arial" panose="020B0604020202020204" pitchFamily="34" charset="0"/>
              </a:rPr>
              <a:t>prioritise</a:t>
            </a:r>
            <a:r>
              <a:rPr lang="en-US" sz="1600" dirty="0">
                <a:solidFill>
                  <a:schemeClr val="accent1">
                    <a:lumMod val="75000"/>
                  </a:schemeClr>
                </a:solidFill>
                <a:effectLst/>
                <a:latin typeface="+mn-lt"/>
                <a:ea typeface="Calibri" panose="020F0502020204030204" pitchFamily="34" charset="0"/>
                <a:cs typeface="Arial" panose="020B0604020202020204" pitchFamily="34" charset="0"/>
              </a:rPr>
              <a:t> their commitments to achieving the Sendai Framework and SDGs, especially reduction of poverty and inequality, while urgently addressing disaster risk and vulnerability with a focus on the most vulnerable countries, local governments and communities.</a:t>
            </a:r>
          </a:p>
          <a:p>
            <a:pPr marL="342900" lvl="0" indent="-342900" rtl="0">
              <a:buFont typeface="+mj-lt"/>
              <a:buAutoNum type="arabicPeriod"/>
            </a:pPr>
            <a:endParaRPr lang="en-US" sz="1600" dirty="0">
              <a:solidFill>
                <a:schemeClr val="accent1">
                  <a:lumMod val="75000"/>
                </a:schemeClr>
              </a:solidFill>
              <a:effectLst/>
              <a:latin typeface="+mn-lt"/>
              <a:ea typeface="Calibri" panose="020F0502020204030204" pitchFamily="34" charset="0"/>
              <a:cs typeface="Arial" panose="020B0604020202020204" pitchFamily="34" charset="0"/>
            </a:endParaRPr>
          </a:p>
          <a:p>
            <a:pPr marL="342900" lvl="0" indent="-342900" rtl="0">
              <a:buFont typeface="+mj-lt"/>
              <a:buAutoNum type="arabicPeriod"/>
            </a:pPr>
            <a:r>
              <a:rPr lang="en-US" sz="1600" dirty="0">
                <a:solidFill>
                  <a:schemeClr val="accent1">
                    <a:lumMod val="75000"/>
                  </a:schemeClr>
                </a:solidFill>
                <a:effectLst/>
                <a:latin typeface="+mn-lt"/>
                <a:ea typeface="Calibri" panose="020F0502020204030204" pitchFamily="34" charset="0"/>
                <a:cs typeface="Arial" panose="020B0604020202020204" pitchFamily="34" charset="0"/>
              </a:rPr>
              <a:t>Member States must engage, listen to, build capacity of and empower groups in all DRR decision making. Countries must ensure that the most at-risk including older persons and persons with disabilities are meaningfully included.</a:t>
            </a:r>
          </a:p>
          <a:p>
            <a:pPr marL="342900" lvl="0" indent="-342900" rtl="0">
              <a:buFont typeface="+mj-lt"/>
              <a:buAutoNum type="arabicPeriod"/>
            </a:pPr>
            <a:endParaRPr lang="en-US" sz="1600" dirty="0">
              <a:solidFill>
                <a:schemeClr val="accent1">
                  <a:lumMod val="75000"/>
                </a:schemeClr>
              </a:solidFill>
              <a:effectLst/>
              <a:latin typeface="+mn-lt"/>
              <a:ea typeface="Calibri" panose="020F0502020204030204" pitchFamily="34" charset="0"/>
              <a:cs typeface="Arial" panose="020B0604020202020204" pitchFamily="34" charset="0"/>
            </a:endParaRPr>
          </a:p>
          <a:p>
            <a:pPr marL="342900" lvl="0" indent="-342900" rtl="0">
              <a:buFont typeface="+mj-lt"/>
              <a:buAutoNum type="arabicPeriod"/>
            </a:pPr>
            <a:r>
              <a:rPr lang="en-US" sz="1600" dirty="0">
                <a:solidFill>
                  <a:schemeClr val="accent1">
                    <a:lumMod val="75000"/>
                  </a:schemeClr>
                </a:solidFill>
                <a:effectLst/>
                <a:latin typeface="+mn-lt"/>
                <a:ea typeface="Calibri" panose="020F0502020204030204" pitchFamily="34" charset="0"/>
                <a:cs typeface="Arial" panose="020B0604020202020204" pitchFamily="34" charset="0"/>
              </a:rPr>
              <a:t>Global decision makers must make our financial system fit for purpose in delivering finance for the most climate-vulnerable countries. We need to deliver economic resilience for the most at-risk from disasters.</a:t>
            </a:r>
          </a:p>
        </p:txBody>
      </p:sp>
      <p:pic>
        <p:nvPicPr>
          <p:cNvPr id="3" name="Picture 2">
            <a:extLst>
              <a:ext uri="{FF2B5EF4-FFF2-40B4-BE49-F238E27FC236}">
                <a16:creationId xmlns:a16="http://schemas.microsoft.com/office/drawing/2014/main" xmlns="" id="{BAF68B79-CB2B-4760-EF5D-F4A8642AD541}"/>
              </a:ext>
            </a:extLst>
          </p:cNvPr>
          <p:cNvPicPr>
            <a:picLocks noChangeAspect="1"/>
          </p:cNvPicPr>
          <p:nvPr/>
        </p:nvPicPr>
        <p:blipFill>
          <a:blip r:embed="rId2"/>
          <a:stretch>
            <a:fillRect/>
          </a:stretch>
        </p:blipFill>
        <p:spPr>
          <a:xfrm>
            <a:off x="7291478" y="219101"/>
            <a:ext cx="3016250" cy="844550"/>
          </a:xfrm>
          <a:prstGeom prst="rect">
            <a:avLst/>
          </a:prstGeom>
        </p:spPr>
      </p:pic>
    </p:spTree>
    <p:extLst>
      <p:ext uri="{BB962C8B-B14F-4D97-AF65-F5344CB8AC3E}">
        <p14:creationId xmlns:p14="http://schemas.microsoft.com/office/powerpoint/2010/main" val="378687858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FDC8BB-FB26-43F2-A325-3D91F23E2BDB}"/>
              </a:ext>
            </a:extLst>
          </p:cNvPr>
          <p:cNvSpPr>
            <a:spLocks noGrp="1"/>
          </p:cNvSpPr>
          <p:nvPr>
            <p:ph type="title"/>
          </p:nvPr>
        </p:nvSpPr>
        <p:spPr>
          <a:xfrm>
            <a:off x="534988" y="111651"/>
            <a:ext cx="9623425" cy="864096"/>
          </a:xfrm>
        </p:spPr>
        <p:txBody>
          <a:bodyPr/>
          <a:lstStyle/>
          <a:p>
            <a:r>
              <a:rPr lang="en-GB" dirty="0"/>
              <a:t>The Four Objectives for 2023 WTAD </a:t>
            </a:r>
          </a:p>
        </p:txBody>
      </p:sp>
      <p:sp>
        <p:nvSpPr>
          <p:cNvPr id="4" name="TextBox 3">
            <a:extLst>
              <a:ext uri="{FF2B5EF4-FFF2-40B4-BE49-F238E27FC236}">
                <a16:creationId xmlns:a16="http://schemas.microsoft.com/office/drawing/2014/main" xmlns="" id="{24D398B4-3823-429F-B6DC-957ABA5445AE}"/>
              </a:ext>
            </a:extLst>
          </p:cNvPr>
          <p:cNvSpPr txBox="1"/>
          <p:nvPr/>
        </p:nvSpPr>
        <p:spPr>
          <a:xfrm>
            <a:off x="385672" y="1151554"/>
            <a:ext cx="9623425" cy="5970865"/>
          </a:xfrm>
          <a:prstGeom prst="rect">
            <a:avLst/>
          </a:prstGeom>
          <a:noFill/>
        </p:spPr>
        <p:txBody>
          <a:bodyPr wrap="square">
            <a:spAutoFit/>
          </a:bodyPr>
          <a:lstStyle/>
          <a:p>
            <a:pPr algn="just" rtl="0" fontAlgn="base"/>
            <a:r>
              <a:rPr lang="en-US" sz="2200" b="0" i="0" dirty="0">
                <a:solidFill>
                  <a:srgbClr val="000000"/>
                </a:solidFill>
                <a:effectLst/>
                <a:latin typeface="+mn-lt"/>
              </a:rPr>
              <a:t>1.	</a:t>
            </a:r>
            <a:r>
              <a:rPr lang="en-US" sz="1800" b="0" i="0" dirty="0">
                <a:solidFill>
                  <a:schemeClr val="accent1">
                    <a:lumMod val="75000"/>
                  </a:schemeClr>
                </a:solidFill>
                <a:effectLst/>
                <a:latin typeface="+mn-lt"/>
              </a:rPr>
              <a:t>PROMOTE: good practices on tackling inequality, promoting an all of society approach in reducing tsunami risk and increasing the availability of access to multi‑hazard early warning systems to reduce tsunami risk in line with the Early Warnings for All Action plan and the Sendai Framework; </a:t>
            </a:r>
          </a:p>
          <a:p>
            <a:pPr algn="just" rtl="0" fontAlgn="base"/>
            <a:endParaRPr lang="en-US" sz="1800" b="0" i="0" dirty="0">
              <a:solidFill>
                <a:schemeClr val="accent1">
                  <a:lumMod val="75000"/>
                </a:schemeClr>
              </a:solidFill>
              <a:effectLst/>
              <a:latin typeface="+mn-lt"/>
            </a:endParaRPr>
          </a:p>
          <a:p>
            <a:pPr algn="just" rtl="0" fontAlgn="base"/>
            <a:r>
              <a:rPr lang="en-US" sz="1800" b="0" i="0" dirty="0">
                <a:solidFill>
                  <a:schemeClr val="accent1">
                    <a:lumMod val="75000"/>
                  </a:schemeClr>
                </a:solidFill>
                <a:effectLst/>
                <a:latin typeface="+mn-lt"/>
              </a:rPr>
              <a:t>2.	ADVOCATE:  connecting between high level advocacy and practical community engagement, including bridging the </a:t>
            </a:r>
            <a:r>
              <a:rPr lang="en-US" sz="1800" b="0" i="0" dirty="0" err="1">
                <a:solidFill>
                  <a:schemeClr val="accent1">
                    <a:lumMod val="75000"/>
                  </a:schemeClr>
                </a:solidFill>
                <a:effectLst/>
                <a:latin typeface="+mn-lt"/>
              </a:rPr>
              <a:t>MidTerm</a:t>
            </a:r>
            <a:r>
              <a:rPr lang="en-US" sz="1800" b="0" i="0" dirty="0">
                <a:solidFill>
                  <a:schemeClr val="accent1">
                    <a:lumMod val="75000"/>
                  </a:schemeClr>
                </a:solidFill>
                <a:effectLst/>
                <a:latin typeface="+mn-lt"/>
              </a:rPr>
              <a:t> Review of the Sendai Framework implementation, recommendations of the UN Ocean Conference and UN Ocean Decade with  the IOC-UNESCO Tsunami Ready programme across the regions of the Indian Ocean, Pacific Ocean, Caribbean, North-East Atlantic, Mediterranean and Connecting Seas and #GetToHighGround initiative. </a:t>
            </a:r>
          </a:p>
          <a:p>
            <a:pPr algn="just" rtl="0" fontAlgn="base"/>
            <a:endParaRPr lang="en-US" sz="1800" b="0" i="0" dirty="0">
              <a:solidFill>
                <a:schemeClr val="accent1">
                  <a:lumMod val="75000"/>
                </a:schemeClr>
              </a:solidFill>
              <a:effectLst/>
              <a:latin typeface="+mn-lt"/>
            </a:endParaRPr>
          </a:p>
          <a:p>
            <a:pPr algn="just" rtl="0" fontAlgn="base"/>
            <a:r>
              <a:rPr lang="en-US" sz="1800" b="0" i="0" dirty="0">
                <a:solidFill>
                  <a:schemeClr val="accent1">
                    <a:lumMod val="75000"/>
                  </a:schemeClr>
                </a:solidFill>
                <a:effectLst/>
                <a:latin typeface="+mn-lt"/>
              </a:rPr>
              <a:t>3.	RECOGNISE: focus on communities which are most at risk from tsunamis, where the greatest action needs to be undertaken on reducing tsunami risk and raising public awareness through schools, museums, and other communication channels in support of Resilience For All; </a:t>
            </a:r>
          </a:p>
          <a:p>
            <a:pPr algn="just" rtl="0" fontAlgn="base"/>
            <a:endParaRPr lang="en-US" sz="1800" b="0" i="0" dirty="0">
              <a:solidFill>
                <a:schemeClr val="accent1">
                  <a:lumMod val="75000"/>
                </a:schemeClr>
              </a:solidFill>
              <a:effectLst/>
              <a:latin typeface="+mn-lt"/>
            </a:endParaRPr>
          </a:p>
          <a:p>
            <a:pPr algn="just" rtl="0" fontAlgn="base"/>
            <a:r>
              <a:rPr lang="en-US" sz="1800" b="0" i="0" dirty="0">
                <a:solidFill>
                  <a:schemeClr val="accent1">
                    <a:lumMod val="75000"/>
                  </a:schemeClr>
                </a:solidFill>
                <a:effectLst/>
                <a:latin typeface="+mn-lt"/>
              </a:rPr>
              <a:t>4.	CAMPAIGN: call for #ResilienceForAll, mobilizing political commitment and communities at risk to #GetToHighGround, improve access to multi‑hazard early warning systems, with a focus on tsunami and ocean-related risk, emphasize fighting inequality for successful DRR to secure a future where everyone is has reduced risk from tsunamis. </a:t>
            </a:r>
          </a:p>
        </p:txBody>
      </p:sp>
      <p:pic>
        <p:nvPicPr>
          <p:cNvPr id="3" name="Picture 2">
            <a:extLst>
              <a:ext uri="{FF2B5EF4-FFF2-40B4-BE49-F238E27FC236}">
                <a16:creationId xmlns:a16="http://schemas.microsoft.com/office/drawing/2014/main" xmlns="" id="{3482FAC1-FEB1-88DB-4A8D-81D017DBEA79}"/>
              </a:ext>
            </a:extLst>
          </p:cNvPr>
          <p:cNvPicPr>
            <a:picLocks noChangeAspect="1"/>
          </p:cNvPicPr>
          <p:nvPr/>
        </p:nvPicPr>
        <p:blipFill>
          <a:blip r:embed="rId2"/>
          <a:stretch>
            <a:fillRect/>
          </a:stretch>
        </p:blipFill>
        <p:spPr>
          <a:xfrm>
            <a:off x="7267575" y="219101"/>
            <a:ext cx="3016250" cy="844550"/>
          </a:xfrm>
          <a:prstGeom prst="rect">
            <a:avLst/>
          </a:prstGeom>
        </p:spPr>
      </p:pic>
    </p:spTree>
    <p:extLst>
      <p:ext uri="{BB962C8B-B14F-4D97-AF65-F5344CB8AC3E}">
        <p14:creationId xmlns:p14="http://schemas.microsoft.com/office/powerpoint/2010/main" val="1104751574"/>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99C3D-B29C-6553-D94D-17F85BB02417}"/>
              </a:ext>
            </a:extLst>
          </p:cNvPr>
          <p:cNvSpPr>
            <a:spLocks noGrp="1"/>
          </p:cNvSpPr>
          <p:nvPr>
            <p:ph type="title"/>
          </p:nvPr>
        </p:nvSpPr>
        <p:spPr/>
        <p:txBody>
          <a:bodyPr/>
          <a:lstStyle/>
          <a:p>
            <a:r>
              <a:rPr lang="en-US"/>
              <a:t>Early Warnings for All</a:t>
            </a:r>
            <a:endParaRPr lang="en-GB"/>
          </a:p>
        </p:txBody>
      </p:sp>
      <p:pic>
        <p:nvPicPr>
          <p:cNvPr id="4" name="Picture 3" descr="Diagram&#10;&#10;Description automatically generated">
            <a:extLst>
              <a:ext uri="{FF2B5EF4-FFF2-40B4-BE49-F238E27FC236}">
                <a16:creationId xmlns:a16="http://schemas.microsoft.com/office/drawing/2014/main" xmlns="" id="{4E054D86-0E9B-8735-8B65-90178F39664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8233" y="3890304"/>
            <a:ext cx="10068333" cy="3670959"/>
          </a:xfrm>
          <a:prstGeom prst="rect">
            <a:avLst/>
          </a:prstGeom>
        </p:spPr>
      </p:pic>
      <p:grpSp>
        <p:nvGrpSpPr>
          <p:cNvPr id="5" name="Group 4">
            <a:extLst>
              <a:ext uri="{FF2B5EF4-FFF2-40B4-BE49-F238E27FC236}">
                <a16:creationId xmlns:a16="http://schemas.microsoft.com/office/drawing/2014/main" xmlns="" id="{D17DDA54-0E9A-ABEC-B710-35A9DEDF003E}"/>
              </a:ext>
            </a:extLst>
          </p:cNvPr>
          <p:cNvGrpSpPr/>
          <p:nvPr/>
        </p:nvGrpSpPr>
        <p:grpSpPr>
          <a:xfrm>
            <a:off x="6722856" y="327155"/>
            <a:ext cx="3648487" cy="4035075"/>
            <a:chOff x="442914" y="3245065"/>
            <a:chExt cx="3648487" cy="4035075"/>
          </a:xfrm>
        </p:grpSpPr>
        <p:pic>
          <p:nvPicPr>
            <p:cNvPr id="6" name="Picture 5">
              <a:extLst>
                <a:ext uri="{FF2B5EF4-FFF2-40B4-BE49-F238E27FC236}">
                  <a16:creationId xmlns:a16="http://schemas.microsoft.com/office/drawing/2014/main" xmlns="" id="{300D6B9C-8C21-E29C-3636-DB07E551CFDB}"/>
                </a:ext>
              </a:extLst>
            </p:cNvPr>
            <p:cNvPicPr>
              <a:picLocks noChangeAspect="1"/>
            </p:cNvPicPr>
            <p:nvPr/>
          </p:nvPicPr>
          <p:blipFill>
            <a:blip r:embed="rId4"/>
            <a:stretch>
              <a:fillRect/>
            </a:stretch>
          </p:blipFill>
          <p:spPr>
            <a:xfrm>
              <a:off x="452337" y="3245065"/>
              <a:ext cx="1819339" cy="565185"/>
            </a:xfrm>
            <a:prstGeom prst="rect">
              <a:avLst/>
            </a:prstGeom>
          </p:spPr>
        </p:pic>
        <p:pic>
          <p:nvPicPr>
            <p:cNvPr id="7" name="Picture 6">
              <a:extLst>
                <a:ext uri="{FF2B5EF4-FFF2-40B4-BE49-F238E27FC236}">
                  <a16:creationId xmlns:a16="http://schemas.microsoft.com/office/drawing/2014/main" xmlns="" id="{AF862D5E-44EA-743A-C2CC-7B8227E6C512}"/>
                </a:ext>
              </a:extLst>
            </p:cNvPr>
            <p:cNvPicPr>
              <a:picLocks noChangeAspect="1"/>
            </p:cNvPicPr>
            <p:nvPr/>
          </p:nvPicPr>
          <p:blipFill>
            <a:blip r:embed="rId5"/>
            <a:stretch>
              <a:fillRect/>
            </a:stretch>
          </p:blipFill>
          <p:spPr>
            <a:xfrm>
              <a:off x="442914" y="3916858"/>
              <a:ext cx="3648487" cy="3363282"/>
            </a:xfrm>
            <a:prstGeom prst="rect">
              <a:avLst/>
            </a:prstGeom>
          </p:spPr>
        </p:pic>
      </p:grpSp>
      <p:pic>
        <p:nvPicPr>
          <p:cNvPr id="9" name="Picture 8">
            <a:extLst>
              <a:ext uri="{FF2B5EF4-FFF2-40B4-BE49-F238E27FC236}">
                <a16:creationId xmlns:a16="http://schemas.microsoft.com/office/drawing/2014/main" xmlns="" id="{DE705264-6988-183E-4B5A-F94AF80222A3}"/>
              </a:ext>
            </a:extLst>
          </p:cNvPr>
          <p:cNvPicPr>
            <a:picLocks noChangeAspect="1"/>
          </p:cNvPicPr>
          <p:nvPr/>
        </p:nvPicPr>
        <p:blipFill>
          <a:blip r:embed="rId6"/>
          <a:stretch>
            <a:fillRect/>
          </a:stretch>
        </p:blipFill>
        <p:spPr>
          <a:xfrm>
            <a:off x="198233" y="1756499"/>
            <a:ext cx="6252198" cy="2133805"/>
          </a:xfrm>
          <a:prstGeom prst="rect">
            <a:avLst/>
          </a:prstGeom>
        </p:spPr>
      </p:pic>
    </p:spTree>
    <p:extLst>
      <p:ext uri="{BB962C8B-B14F-4D97-AF65-F5344CB8AC3E}">
        <p14:creationId xmlns:p14="http://schemas.microsoft.com/office/powerpoint/2010/main" val="3953963224"/>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0"/>
          <p:cNvPicPr preferRelativeResize="0"/>
          <p:nvPr/>
        </p:nvPicPr>
        <p:blipFill rotWithShape="1">
          <a:blip r:embed="rId3">
            <a:alphaModFix amt="84000"/>
          </a:blip>
          <a:srcRect/>
          <a:stretch/>
        </p:blipFill>
        <p:spPr>
          <a:xfrm>
            <a:off x="810195" y="-316867"/>
            <a:ext cx="8757578" cy="7561263"/>
          </a:xfrm>
          <a:prstGeom prst="rect">
            <a:avLst/>
          </a:prstGeom>
          <a:noFill/>
          <a:ln>
            <a:noFill/>
          </a:ln>
        </p:spPr>
      </p:pic>
      <p:sp>
        <p:nvSpPr>
          <p:cNvPr id="149" name="Google Shape;149;p20"/>
          <p:cNvSpPr txBox="1">
            <a:spLocks noGrp="1"/>
          </p:cNvSpPr>
          <p:nvPr>
            <p:ph type="title"/>
          </p:nvPr>
        </p:nvSpPr>
        <p:spPr>
          <a:xfrm>
            <a:off x="534988" y="180231"/>
            <a:ext cx="9623425" cy="885130"/>
          </a:xfrm>
          <a:prstGeom prst="rect">
            <a:avLst/>
          </a:prstGeom>
          <a:noFill/>
          <a:ln>
            <a:noFill/>
          </a:ln>
        </p:spPr>
        <p:txBody>
          <a:bodyPr spcFirstLastPara="1" wrap="square" lIns="0" tIns="52150" rIns="104300" bIns="52150" anchor="ctr" anchorCtr="0">
            <a:noAutofit/>
          </a:bodyPr>
          <a:lstStyle/>
          <a:p>
            <a:pPr marL="0" lvl="0" indent="0" algn="ctr" rtl="0">
              <a:spcBef>
                <a:spcPts val="0"/>
              </a:spcBef>
              <a:spcAft>
                <a:spcPts val="0"/>
              </a:spcAft>
              <a:buNone/>
            </a:pPr>
            <a:r>
              <a:rPr lang="en-US" dirty="0"/>
              <a:t>WTAD 2023: Key Activities</a:t>
            </a:r>
            <a:endParaRPr dirty="0"/>
          </a:p>
        </p:txBody>
      </p:sp>
      <p:sp>
        <p:nvSpPr>
          <p:cNvPr id="151" name="Google Shape;151;p20"/>
          <p:cNvSpPr txBox="1">
            <a:spLocks noGrp="1"/>
          </p:cNvSpPr>
          <p:nvPr>
            <p:ph type="body" idx="2"/>
          </p:nvPr>
        </p:nvSpPr>
        <p:spPr>
          <a:xfrm>
            <a:off x="810195" y="1422399"/>
            <a:ext cx="8885348" cy="5038361"/>
          </a:xfrm>
          <a:prstGeom prst="rect">
            <a:avLst/>
          </a:prstGeom>
          <a:noFill/>
          <a:ln>
            <a:noFill/>
          </a:ln>
        </p:spPr>
        <p:txBody>
          <a:bodyPr spcFirstLastPara="1" wrap="square" lIns="0" tIns="52150" rIns="104300" bIns="52150" anchor="t" anchorCtr="0">
            <a:noAutofit/>
          </a:bodyPr>
          <a:lstStyle/>
          <a:p>
            <a:pPr marL="0" indent="0">
              <a:spcBef>
                <a:spcPts val="0"/>
              </a:spcBef>
              <a:buNone/>
            </a:pPr>
            <a:r>
              <a:rPr lang="en-US" dirty="0"/>
              <a:t>•	</a:t>
            </a:r>
            <a:r>
              <a:rPr lang="en-US" sz="2200" dirty="0" err="1"/>
              <a:t>GetToHighGround</a:t>
            </a:r>
            <a:r>
              <a:rPr lang="en-US" sz="2200" dirty="0"/>
              <a:t> Campaign, which calls for a culture of tsunami and coastal hazards awareness for all people at risk in </a:t>
            </a:r>
          </a:p>
          <a:p>
            <a:pPr marL="0" indent="0">
              <a:spcBef>
                <a:spcPts val="0"/>
              </a:spcBef>
              <a:buNone/>
            </a:pPr>
            <a:r>
              <a:rPr lang="en-US" sz="2200" dirty="0"/>
              <a:t>•	</a:t>
            </a:r>
            <a:r>
              <a:rPr lang="en-US" sz="2200" dirty="0">
                <a:solidFill>
                  <a:srgbClr val="FF0000"/>
                </a:solidFill>
              </a:rPr>
              <a:t>NY high level event in collaboration with UNESCO IOC? IOC  NEW PROPOSAL FOR 2023</a:t>
            </a:r>
          </a:p>
          <a:p>
            <a:pPr marL="0" indent="0">
              <a:spcBef>
                <a:spcPts val="0"/>
              </a:spcBef>
              <a:buNone/>
            </a:pPr>
            <a:r>
              <a:rPr lang="en-US" sz="2200" dirty="0"/>
              <a:t>•	Social and Digital Activation toolkit with social cards, customizable cards, videos, dedicated WTAD webpage </a:t>
            </a:r>
          </a:p>
          <a:p>
            <a:pPr marL="0" indent="0">
              <a:spcBef>
                <a:spcPts val="0"/>
              </a:spcBef>
              <a:buNone/>
            </a:pPr>
            <a:r>
              <a:rPr lang="en-US" sz="2200" dirty="0"/>
              <a:t>•	Close collaboration with the Government of Japan, partners and Regional Offices;</a:t>
            </a:r>
            <a:endParaRPr lang="en-US" sz="1700" dirty="0"/>
          </a:p>
          <a:p>
            <a:pPr marL="0" indent="0">
              <a:spcBef>
                <a:spcPts val="0"/>
              </a:spcBef>
              <a:buNone/>
            </a:pPr>
            <a:r>
              <a:rPr lang="en-US" sz="2200" dirty="0"/>
              <a:t>•	A key focus on inclusion and last mile outreach in the 2023 Early Warnings for All report</a:t>
            </a:r>
          </a:p>
          <a:p>
            <a:pPr marL="0" indent="0">
              <a:spcBef>
                <a:spcPts val="0"/>
              </a:spcBef>
              <a:buNone/>
            </a:pPr>
            <a:r>
              <a:rPr lang="en-US" sz="2200" dirty="0"/>
              <a:t>•	Media engagement</a:t>
            </a:r>
          </a:p>
          <a:p>
            <a:pPr marL="0" indent="0">
              <a:spcBef>
                <a:spcPts val="0"/>
              </a:spcBef>
              <a:buNone/>
            </a:pPr>
            <a:endParaRPr lang="en-US" sz="2200" dirty="0"/>
          </a:p>
          <a:p>
            <a:pPr marL="0" indent="0">
              <a:spcBef>
                <a:spcPts val="0"/>
              </a:spcBef>
              <a:buNone/>
            </a:pPr>
            <a:endParaRPr lang="en-US" sz="2200" dirty="0"/>
          </a:p>
          <a:p>
            <a:pPr marL="0" indent="0">
              <a:spcBef>
                <a:spcPts val="0"/>
              </a:spcBef>
              <a:buNone/>
            </a:pPr>
            <a:r>
              <a:rPr lang="en-US" sz="2200" dirty="0"/>
              <a:t>Branding refresh: 			replaces  </a:t>
            </a:r>
          </a:p>
        </p:txBody>
      </p:sp>
      <p:pic>
        <p:nvPicPr>
          <p:cNvPr id="2" name="Picture 1">
            <a:extLst>
              <a:ext uri="{FF2B5EF4-FFF2-40B4-BE49-F238E27FC236}">
                <a16:creationId xmlns:a16="http://schemas.microsoft.com/office/drawing/2014/main" xmlns="" id="{34FC85AB-08B7-5395-4976-2DC863A56B2C}"/>
              </a:ext>
            </a:extLst>
          </p:cNvPr>
          <p:cNvPicPr>
            <a:picLocks noChangeAspect="1"/>
          </p:cNvPicPr>
          <p:nvPr/>
        </p:nvPicPr>
        <p:blipFill>
          <a:blip r:embed="rId4"/>
          <a:stretch>
            <a:fillRect/>
          </a:stretch>
        </p:blipFill>
        <p:spPr>
          <a:xfrm>
            <a:off x="2949650" y="6061375"/>
            <a:ext cx="2825725" cy="791203"/>
          </a:xfrm>
          <a:prstGeom prst="rect">
            <a:avLst/>
          </a:prstGeom>
        </p:spPr>
      </p:pic>
      <p:pic>
        <p:nvPicPr>
          <p:cNvPr id="3" name="Picture Placeholder 6">
            <a:extLst>
              <a:ext uri="{FF2B5EF4-FFF2-40B4-BE49-F238E27FC236}">
                <a16:creationId xmlns:a16="http://schemas.microsoft.com/office/drawing/2014/main" xmlns="" id="{2921DE37-C6A1-0A6B-A945-1D049BE9BF08}"/>
              </a:ext>
            </a:extLst>
          </p:cNvPr>
          <p:cNvPicPr>
            <a:picLocks noChangeAspect="1"/>
          </p:cNvPicPr>
          <p:nvPr/>
        </p:nvPicPr>
        <p:blipFill>
          <a:blip r:embed="rId5"/>
          <a:srcRect l="7622" r="42919"/>
          <a:stretch>
            <a:fillRect/>
          </a:stretch>
        </p:blipFill>
        <p:spPr>
          <a:xfrm>
            <a:off x="7500818" y="5676295"/>
            <a:ext cx="1574850" cy="1141503"/>
          </a:xfrm>
          <a:prstGeom prst="rect">
            <a:avLst/>
          </a:prstGeom>
          <a:noFill/>
          <a:ln cap="flat">
            <a:noFill/>
          </a:ln>
        </p:spPr>
      </p:pic>
    </p:spTree>
    <p:extLst>
      <p:ext uri="{BB962C8B-B14F-4D97-AF65-F5344CB8AC3E}">
        <p14:creationId xmlns:p14="http://schemas.microsoft.com/office/powerpoint/2010/main" val="321454937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7744">
            <a:extLst>
              <a:ext uri="{FF2B5EF4-FFF2-40B4-BE49-F238E27FC236}">
                <a16:creationId xmlns:a16="http://schemas.microsoft.com/office/drawing/2014/main" xmlns="" id="{F5CB03BA-B054-3540-BDB4-6B9649EB8EAE}"/>
              </a:ext>
            </a:extLst>
          </p:cNvPr>
          <p:cNvSpPr/>
          <p:nvPr/>
        </p:nvSpPr>
        <p:spPr>
          <a:xfrm>
            <a:off x="5660950" y="1782859"/>
            <a:ext cx="3100215" cy="644531"/>
          </a:xfrm>
          <a:prstGeom prst="rightArrow">
            <a:avLst>
              <a:gd name="adj1" fmla="val 42953"/>
              <a:gd name="adj2" fmla="val 64000"/>
            </a:avLst>
          </a:prstGeom>
          <a:solidFill>
            <a:schemeClr val="accent1"/>
          </a:solidFill>
          <a:ln w="12700" cap="flat">
            <a:noFill/>
            <a:miter lim="400000"/>
          </a:ln>
          <a:effectLst/>
        </p:spPr>
        <p:txBody>
          <a:bodyPr wrap="square" lIns="0" tIns="0" rIns="0" bIns="0" numCol="1" anchor="t">
            <a:noAutofit/>
          </a:bodyPr>
          <a:lstStyle/>
          <a:p>
            <a:endParaRPr sz="2221" dirty="0">
              <a:latin typeface="Lato Light" panose="020F0502020204030203" pitchFamily="34" charset="0"/>
            </a:endParaRPr>
          </a:p>
        </p:txBody>
      </p:sp>
      <p:sp>
        <p:nvSpPr>
          <p:cNvPr id="25" name="Shape 7745">
            <a:extLst>
              <a:ext uri="{FF2B5EF4-FFF2-40B4-BE49-F238E27FC236}">
                <a16:creationId xmlns:a16="http://schemas.microsoft.com/office/drawing/2014/main" xmlns="" id="{861C8C5D-F209-1D44-A7D2-D1B06ADD0E8C}"/>
              </a:ext>
            </a:extLst>
          </p:cNvPr>
          <p:cNvSpPr/>
          <p:nvPr/>
        </p:nvSpPr>
        <p:spPr>
          <a:xfrm>
            <a:off x="3898461" y="1967470"/>
            <a:ext cx="1949348" cy="1259229"/>
          </a:xfrm>
          <a:custGeom>
            <a:avLst/>
            <a:gdLst/>
            <a:ahLst/>
            <a:cxnLst>
              <a:cxn ang="0">
                <a:pos x="wd2" y="hd2"/>
              </a:cxn>
              <a:cxn ang="5400000">
                <a:pos x="wd2" y="hd2"/>
              </a:cxn>
              <a:cxn ang="10800000">
                <a:pos x="wd2" y="hd2"/>
              </a:cxn>
              <a:cxn ang="16200000">
                <a:pos x="wd2" y="hd2"/>
              </a:cxn>
            </a:cxnLst>
            <a:rect l="0" t="0" r="r" b="b"/>
            <a:pathLst>
              <a:path w="21600" h="21600" extrusionOk="0">
                <a:moveTo>
                  <a:pt x="3994" y="0"/>
                </a:moveTo>
                <a:cubicBezTo>
                  <a:pt x="2891" y="0"/>
                  <a:pt x="1893" y="692"/>
                  <a:pt x="1170" y="1811"/>
                </a:cubicBezTo>
                <a:cubicBezTo>
                  <a:pt x="447" y="2930"/>
                  <a:pt x="0" y="4476"/>
                  <a:pt x="0" y="6183"/>
                </a:cubicBezTo>
                <a:lnTo>
                  <a:pt x="0" y="15417"/>
                </a:lnTo>
                <a:cubicBezTo>
                  <a:pt x="0" y="17124"/>
                  <a:pt x="447" y="18670"/>
                  <a:pt x="1170" y="19789"/>
                </a:cubicBezTo>
                <a:cubicBezTo>
                  <a:pt x="1893" y="20908"/>
                  <a:pt x="2891" y="21600"/>
                  <a:pt x="3994" y="21600"/>
                </a:cubicBezTo>
                <a:lnTo>
                  <a:pt x="21600" y="21600"/>
                </a:lnTo>
                <a:lnTo>
                  <a:pt x="21600" y="16872"/>
                </a:lnTo>
                <a:lnTo>
                  <a:pt x="3843" y="16872"/>
                </a:lnTo>
                <a:cubicBezTo>
                  <a:pt x="3757" y="16872"/>
                  <a:pt x="3679" y="16818"/>
                  <a:pt x="3623" y="16730"/>
                </a:cubicBezTo>
                <a:cubicBezTo>
                  <a:pt x="3568" y="16643"/>
                  <a:pt x="3533" y="16522"/>
                  <a:pt x="3533" y="16388"/>
                </a:cubicBezTo>
                <a:lnTo>
                  <a:pt x="3533" y="5216"/>
                </a:lnTo>
                <a:cubicBezTo>
                  <a:pt x="3533" y="5082"/>
                  <a:pt x="3568" y="4961"/>
                  <a:pt x="3623" y="4874"/>
                </a:cubicBezTo>
                <a:cubicBezTo>
                  <a:pt x="3679" y="4786"/>
                  <a:pt x="3757" y="4732"/>
                  <a:pt x="3843" y="4732"/>
                </a:cubicBezTo>
                <a:lnTo>
                  <a:pt x="20850" y="4732"/>
                </a:lnTo>
                <a:lnTo>
                  <a:pt x="20850" y="0"/>
                </a:lnTo>
                <a:lnTo>
                  <a:pt x="3994" y="0"/>
                </a:lnTo>
                <a:close/>
              </a:path>
            </a:pathLst>
          </a:custGeom>
          <a:solidFill>
            <a:schemeClr val="accent1"/>
          </a:solidFill>
          <a:ln w="12700" cap="flat">
            <a:noFill/>
            <a:miter lim="400000"/>
          </a:ln>
          <a:effectLst/>
        </p:spPr>
        <p:txBody>
          <a:bodyPr wrap="square" lIns="0" tIns="0" rIns="0" bIns="0" numCol="1" anchor="t">
            <a:noAutofit/>
          </a:bodyPr>
          <a:lstStyle/>
          <a:p>
            <a:endParaRPr sz="2221" dirty="0">
              <a:latin typeface="Lato Light" panose="020F0502020204030203" pitchFamily="34" charset="0"/>
            </a:endParaRPr>
          </a:p>
        </p:txBody>
      </p:sp>
      <p:sp>
        <p:nvSpPr>
          <p:cNvPr id="22" name="Shape 7747">
            <a:extLst>
              <a:ext uri="{FF2B5EF4-FFF2-40B4-BE49-F238E27FC236}">
                <a16:creationId xmlns:a16="http://schemas.microsoft.com/office/drawing/2014/main" xmlns="" id="{E92AA927-7EC1-294E-8D69-78AB8F23680B}"/>
              </a:ext>
            </a:extLst>
          </p:cNvPr>
          <p:cNvSpPr/>
          <p:nvPr/>
        </p:nvSpPr>
        <p:spPr>
          <a:xfrm flipH="1">
            <a:off x="4978469" y="2946372"/>
            <a:ext cx="2626245" cy="1259230"/>
          </a:xfrm>
          <a:custGeom>
            <a:avLst/>
            <a:gdLst/>
            <a:ahLst/>
            <a:cxnLst>
              <a:cxn ang="0">
                <a:pos x="wd2" y="hd2"/>
              </a:cxn>
              <a:cxn ang="5400000">
                <a:pos x="wd2" y="hd2"/>
              </a:cxn>
              <a:cxn ang="10800000">
                <a:pos x="wd2" y="hd2"/>
              </a:cxn>
              <a:cxn ang="16200000">
                <a:pos x="wd2" y="hd2"/>
              </a:cxn>
            </a:cxnLst>
            <a:rect l="0" t="0" r="r" b="b"/>
            <a:pathLst>
              <a:path w="21600" h="21600" extrusionOk="0">
                <a:moveTo>
                  <a:pt x="3479" y="0"/>
                </a:moveTo>
                <a:cubicBezTo>
                  <a:pt x="2518" y="0"/>
                  <a:pt x="1648" y="692"/>
                  <a:pt x="1019" y="1811"/>
                </a:cubicBezTo>
                <a:cubicBezTo>
                  <a:pt x="389" y="2930"/>
                  <a:pt x="0" y="4476"/>
                  <a:pt x="0" y="6183"/>
                </a:cubicBezTo>
                <a:lnTo>
                  <a:pt x="0" y="15417"/>
                </a:lnTo>
                <a:cubicBezTo>
                  <a:pt x="0" y="17124"/>
                  <a:pt x="389" y="18670"/>
                  <a:pt x="1019" y="19789"/>
                </a:cubicBezTo>
                <a:cubicBezTo>
                  <a:pt x="1648" y="20908"/>
                  <a:pt x="2518" y="21600"/>
                  <a:pt x="3479" y="21600"/>
                </a:cubicBezTo>
                <a:lnTo>
                  <a:pt x="21600" y="21600"/>
                </a:lnTo>
                <a:lnTo>
                  <a:pt x="21600" y="16872"/>
                </a:lnTo>
                <a:lnTo>
                  <a:pt x="3347" y="16872"/>
                </a:lnTo>
                <a:cubicBezTo>
                  <a:pt x="3272" y="16872"/>
                  <a:pt x="3205" y="16818"/>
                  <a:pt x="3156" y="16730"/>
                </a:cubicBezTo>
                <a:cubicBezTo>
                  <a:pt x="3107" y="16643"/>
                  <a:pt x="3077" y="16522"/>
                  <a:pt x="3077" y="16388"/>
                </a:cubicBezTo>
                <a:lnTo>
                  <a:pt x="3077" y="5216"/>
                </a:lnTo>
                <a:cubicBezTo>
                  <a:pt x="3077" y="5082"/>
                  <a:pt x="3107" y="4961"/>
                  <a:pt x="3156" y="4874"/>
                </a:cubicBezTo>
                <a:cubicBezTo>
                  <a:pt x="3205" y="4786"/>
                  <a:pt x="3272" y="4732"/>
                  <a:pt x="3347" y="4732"/>
                </a:cubicBezTo>
                <a:lnTo>
                  <a:pt x="12859" y="4732"/>
                </a:lnTo>
                <a:lnTo>
                  <a:pt x="12859" y="0"/>
                </a:lnTo>
                <a:lnTo>
                  <a:pt x="3479" y="0"/>
                </a:lnTo>
                <a:close/>
              </a:path>
            </a:pathLst>
          </a:custGeom>
          <a:solidFill>
            <a:schemeClr val="accent2"/>
          </a:solidFill>
          <a:ln w="12700" cap="flat">
            <a:noFill/>
            <a:miter lim="400000"/>
          </a:ln>
          <a:effectLst/>
        </p:spPr>
        <p:txBody>
          <a:bodyPr wrap="square" lIns="0" tIns="0" rIns="0" bIns="0" numCol="1" anchor="t">
            <a:noAutofit/>
          </a:bodyPr>
          <a:lstStyle/>
          <a:p>
            <a:endParaRPr sz="2221" dirty="0">
              <a:latin typeface="Lato Light" panose="020F0502020204030203" pitchFamily="34" charset="0"/>
            </a:endParaRPr>
          </a:p>
        </p:txBody>
      </p:sp>
      <p:sp>
        <p:nvSpPr>
          <p:cNvPr id="23" name="Shape 7748">
            <a:extLst>
              <a:ext uri="{FF2B5EF4-FFF2-40B4-BE49-F238E27FC236}">
                <a16:creationId xmlns:a16="http://schemas.microsoft.com/office/drawing/2014/main" xmlns="" id="{56A50A9C-9B15-CC4C-8937-45FFFBC9CD5D}"/>
              </a:ext>
            </a:extLst>
          </p:cNvPr>
          <p:cNvSpPr/>
          <p:nvPr/>
        </p:nvSpPr>
        <p:spPr>
          <a:xfrm rot="10800000">
            <a:off x="5623352" y="2764894"/>
            <a:ext cx="1279608" cy="644532"/>
          </a:xfrm>
          <a:prstGeom prst="rightArrow">
            <a:avLst>
              <a:gd name="adj1" fmla="val 42953"/>
              <a:gd name="adj2" fmla="val 64000"/>
            </a:avLst>
          </a:prstGeom>
          <a:solidFill>
            <a:schemeClr val="accent2"/>
          </a:solidFill>
          <a:ln w="12700" cap="flat">
            <a:noFill/>
            <a:miter lim="400000"/>
          </a:ln>
          <a:effectLst/>
        </p:spPr>
        <p:txBody>
          <a:bodyPr wrap="square" lIns="0" tIns="0" rIns="0" bIns="0" numCol="1" anchor="t">
            <a:noAutofit/>
          </a:bodyPr>
          <a:lstStyle/>
          <a:p>
            <a:endParaRPr sz="2221" dirty="0">
              <a:latin typeface="Lato Light" panose="020F0502020204030203" pitchFamily="34" charset="0"/>
            </a:endParaRPr>
          </a:p>
        </p:txBody>
      </p:sp>
      <p:sp>
        <p:nvSpPr>
          <p:cNvPr id="20" name="Shape 7750">
            <a:extLst>
              <a:ext uri="{FF2B5EF4-FFF2-40B4-BE49-F238E27FC236}">
                <a16:creationId xmlns:a16="http://schemas.microsoft.com/office/drawing/2014/main" xmlns="" id="{99B6ED3E-9B1E-F94E-A005-B87D84CFB3ED}"/>
              </a:ext>
            </a:extLst>
          </p:cNvPr>
          <p:cNvSpPr/>
          <p:nvPr/>
        </p:nvSpPr>
        <p:spPr>
          <a:xfrm>
            <a:off x="3505428" y="3928408"/>
            <a:ext cx="2626245" cy="1259230"/>
          </a:xfrm>
          <a:custGeom>
            <a:avLst/>
            <a:gdLst/>
            <a:ahLst/>
            <a:cxnLst>
              <a:cxn ang="0">
                <a:pos x="wd2" y="hd2"/>
              </a:cxn>
              <a:cxn ang="5400000">
                <a:pos x="wd2" y="hd2"/>
              </a:cxn>
              <a:cxn ang="10800000">
                <a:pos x="wd2" y="hd2"/>
              </a:cxn>
              <a:cxn ang="16200000">
                <a:pos x="wd2" y="hd2"/>
              </a:cxn>
            </a:cxnLst>
            <a:rect l="0" t="0" r="r" b="b"/>
            <a:pathLst>
              <a:path w="21600" h="21600" extrusionOk="0">
                <a:moveTo>
                  <a:pt x="3479" y="0"/>
                </a:moveTo>
                <a:cubicBezTo>
                  <a:pt x="2518" y="0"/>
                  <a:pt x="1648" y="692"/>
                  <a:pt x="1019" y="1811"/>
                </a:cubicBezTo>
                <a:cubicBezTo>
                  <a:pt x="389" y="2930"/>
                  <a:pt x="0" y="4476"/>
                  <a:pt x="0" y="6183"/>
                </a:cubicBezTo>
                <a:lnTo>
                  <a:pt x="0" y="15417"/>
                </a:lnTo>
                <a:cubicBezTo>
                  <a:pt x="0" y="17124"/>
                  <a:pt x="389" y="18670"/>
                  <a:pt x="1019" y="19789"/>
                </a:cubicBezTo>
                <a:cubicBezTo>
                  <a:pt x="1648" y="20908"/>
                  <a:pt x="2518" y="21600"/>
                  <a:pt x="3479" y="21600"/>
                </a:cubicBezTo>
                <a:lnTo>
                  <a:pt x="21600" y="21600"/>
                </a:lnTo>
                <a:lnTo>
                  <a:pt x="21600" y="16872"/>
                </a:lnTo>
                <a:lnTo>
                  <a:pt x="3347" y="16872"/>
                </a:lnTo>
                <a:cubicBezTo>
                  <a:pt x="3272" y="16872"/>
                  <a:pt x="3205" y="16818"/>
                  <a:pt x="3156" y="16730"/>
                </a:cubicBezTo>
                <a:cubicBezTo>
                  <a:pt x="3107" y="16643"/>
                  <a:pt x="3077" y="16522"/>
                  <a:pt x="3077" y="16388"/>
                </a:cubicBezTo>
                <a:lnTo>
                  <a:pt x="3077" y="5216"/>
                </a:lnTo>
                <a:cubicBezTo>
                  <a:pt x="3077" y="5082"/>
                  <a:pt x="3107" y="4961"/>
                  <a:pt x="3156" y="4874"/>
                </a:cubicBezTo>
                <a:cubicBezTo>
                  <a:pt x="3205" y="4786"/>
                  <a:pt x="3272" y="4732"/>
                  <a:pt x="3347" y="4732"/>
                </a:cubicBezTo>
                <a:lnTo>
                  <a:pt x="9749" y="4732"/>
                </a:lnTo>
                <a:lnTo>
                  <a:pt x="9749" y="0"/>
                </a:lnTo>
                <a:lnTo>
                  <a:pt x="3479" y="0"/>
                </a:lnTo>
                <a:close/>
              </a:path>
            </a:pathLst>
          </a:custGeom>
          <a:solidFill>
            <a:schemeClr val="accent3"/>
          </a:solidFill>
          <a:ln w="12700" cap="flat">
            <a:noFill/>
            <a:miter lim="400000"/>
          </a:ln>
          <a:effectLst/>
        </p:spPr>
        <p:txBody>
          <a:bodyPr wrap="square" lIns="0" tIns="0" rIns="0" bIns="0" numCol="1" anchor="t">
            <a:noAutofit/>
          </a:bodyPr>
          <a:lstStyle/>
          <a:p>
            <a:endParaRPr sz="2221" dirty="0">
              <a:latin typeface="Lato Light" panose="020F0502020204030203" pitchFamily="34" charset="0"/>
            </a:endParaRPr>
          </a:p>
        </p:txBody>
      </p:sp>
      <p:sp>
        <p:nvSpPr>
          <p:cNvPr id="21" name="Shape 7751">
            <a:extLst>
              <a:ext uri="{FF2B5EF4-FFF2-40B4-BE49-F238E27FC236}">
                <a16:creationId xmlns:a16="http://schemas.microsoft.com/office/drawing/2014/main" xmlns="" id="{8C859D98-2F00-DD45-A816-9782582E7661}"/>
              </a:ext>
            </a:extLst>
          </p:cNvPr>
          <p:cNvSpPr/>
          <p:nvPr/>
        </p:nvSpPr>
        <p:spPr>
          <a:xfrm rot="10800000" flipH="1">
            <a:off x="4207182" y="3746930"/>
            <a:ext cx="1278262" cy="644531"/>
          </a:xfrm>
          <a:prstGeom prst="rightArrow">
            <a:avLst>
              <a:gd name="adj1" fmla="val 42953"/>
              <a:gd name="adj2" fmla="val 64000"/>
            </a:avLst>
          </a:prstGeom>
          <a:solidFill>
            <a:schemeClr val="accent3"/>
          </a:solidFill>
          <a:ln w="12700" cap="flat">
            <a:noFill/>
            <a:miter lim="400000"/>
          </a:ln>
          <a:effectLst/>
        </p:spPr>
        <p:txBody>
          <a:bodyPr wrap="square" lIns="0" tIns="0" rIns="0" bIns="0" numCol="1" anchor="t">
            <a:noAutofit/>
          </a:bodyPr>
          <a:lstStyle/>
          <a:p>
            <a:endParaRPr sz="2221" dirty="0">
              <a:latin typeface="Lato Light" panose="020F0502020204030203" pitchFamily="34" charset="0"/>
            </a:endParaRPr>
          </a:p>
        </p:txBody>
      </p:sp>
      <p:sp>
        <p:nvSpPr>
          <p:cNvPr id="18" name="Shape 7753">
            <a:extLst>
              <a:ext uri="{FF2B5EF4-FFF2-40B4-BE49-F238E27FC236}">
                <a16:creationId xmlns:a16="http://schemas.microsoft.com/office/drawing/2014/main" xmlns="" id="{087CF5C9-DA28-A747-9BF3-D2E3D576F7AB}"/>
              </a:ext>
            </a:extLst>
          </p:cNvPr>
          <p:cNvSpPr/>
          <p:nvPr/>
        </p:nvSpPr>
        <p:spPr>
          <a:xfrm flipH="1">
            <a:off x="4978469" y="4908469"/>
            <a:ext cx="2238069" cy="1259230"/>
          </a:xfrm>
          <a:custGeom>
            <a:avLst/>
            <a:gdLst/>
            <a:ahLst/>
            <a:cxnLst>
              <a:cxn ang="0">
                <a:pos x="wd2" y="hd2"/>
              </a:cxn>
              <a:cxn ang="5400000">
                <a:pos x="wd2" y="hd2"/>
              </a:cxn>
              <a:cxn ang="10800000">
                <a:pos x="wd2" y="hd2"/>
              </a:cxn>
              <a:cxn ang="16200000">
                <a:pos x="wd2" y="hd2"/>
              </a:cxn>
            </a:cxnLst>
            <a:rect l="0" t="0" r="r" b="b"/>
            <a:pathLst>
              <a:path w="21600" h="21600" extrusionOk="0">
                <a:moveTo>
                  <a:pt x="3479" y="0"/>
                </a:moveTo>
                <a:cubicBezTo>
                  <a:pt x="2518" y="0"/>
                  <a:pt x="1648" y="692"/>
                  <a:pt x="1019" y="1811"/>
                </a:cubicBezTo>
                <a:cubicBezTo>
                  <a:pt x="389" y="2930"/>
                  <a:pt x="0" y="4476"/>
                  <a:pt x="0" y="6183"/>
                </a:cubicBezTo>
                <a:lnTo>
                  <a:pt x="0" y="15417"/>
                </a:lnTo>
                <a:cubicBezTo>
                  <a:pt x="0" y="17124"/>
                  <a:pt x="389" y="18670"/>
                  <a:pt x="1019" y="19789"/>
                </a:cubicBezTo>
                <a:cubicBezTo>
                  <a:pt x="1648" y="20908"/>
                  <a:pt x="2518" y="21600"/>
                  <a:pt x="3479" y="21600"/>
                </a:cubicBezTo>
                <a:lnTo>
                  <a:pt x="21600" y="21600"/>
                </a:lnTo>
                <a:lnTo>
                  <a:pt x="21600" y="16872"/>
                </a:lnTo>
                <a:lnTo>
                  <a:pt x="3347" y="16872"/>
                </a:lnTo>
                <a:cubicBezTo>
                  <a:pt x="3272" y="16872"/>
                  <a:pt x="3205" y="16818"/>
                  <a:pt x="3156" y="16730"/>
                </a:cubicBezTo>
                <a:cubicBezTo>
                  <a:pt x="3107" y="16643"/>
                  <a:pt x="3077" y="16522"/>
                  <a:pt x="3077" y="16388"/>
                </a:cubicBezTo>
                <a:lnTo>
                  <a:pt x="3077" y="5216"/>
                </a:lnTo>
                <a:cubicBezTo>
                  <a:pt x="3077" y="5082"/>
                  <a:pt x="3107" y="4961"/>
                  <a:pt x="3156" y="4874"/>
                </a:cubicBezTo>
                <a:cubicBezTo>
                  <a:pt x="3205" y="4786"/>
                  <a:pt x="3272" y="4732"/>
                  <a:pt x="3347" y="4732"/>
                </a:cubicBezTo>
                <a:lnTo>
                  <a:pt x="13149" y="4732"/>
                </a:lnTo>
                <a:lnTo>
                  <a:pt x="13149" y="0"/>
                </a:lnTo>
                <a:lnTo>
                  <a:pt x="3479" y="0"/>
                </a:lnTo>
                <a:close/>
              </a:path>
            </a:pathLst>
          </a:custGeom>
          <a:solidFill>
            <a:schemeClr val="accent4"/>
          </a:solidFill>
          <a:ln w="12700" cap="flat">
            <a:noFill/>
            <a:miter lim="400000"/>
          </a:ln>
          <a:effectLst/>
        </p:spPr>
        <p:txBody>
          <a:bodyPr wrap="square" lIns="0" tIns="0" rIns="0" bIns="0" numCol="1" anchor="t">
            <a:noAutofit/>
          </a:bodyPr>
          <a:lstStyle/>
          <a:p>
            <a:endParaRPr sz="2221" dirty="0">
              <a:latin typeface="Lato Light" panose="020F0502020204030203" pitchFamily="34" charset="0"/>
            </a:endParaRPr>
          </a:p>
        </p:txBody>
      </p:sp>
      <p:sp>
        <p:nvSpPr>
          <p:cNvPr id="19" name="Shape 7754">
            <a:extLst>
              <a:ext uri="{FF2B5EF4-FFF2-40B4-BE49-F238E27FC236}">
                <a16:creationId xmlns:a16="http://schemas.microsoft.com/office/drawing/2014/main" xmlns="" id="{1E535826-96D9-8A41-9D70-2E4B150725DE}"/>
              </a:ext>
            </a:extLst>
          </p:cNvPr>
          <p:cNvSpPr/>
          <p:nvPr/>
        </p:nvSpPr>
        <p:spPr>
          <a:xfrm rot="10800000">
            <a:off x="5624698" y="4726991"/>
            <a:ext cx="1278262" cy="644531"/>
          </a:xfrm>
          <a:prstGeom prst="rightArrow">
            <a:avLst>
              <a:gd name="adj1" fmla="val 42953"/>
              <a:gd name="adj2" fmla="val 64000"/>
            </a:avLst>
          </a:prstGeom>
          <a:solidFill>
            <a:schemeClr val="accent4"/>
          </a:solidFill>
          <a:ln w="12700" cap="flat">
            <a:noFill/>
            <a:miter lim="400000"/>
          </a:ln>
          <a:effectLst/>
        </p:spPr>
        <p:txBody>
          <a:bodyPr wrap="square" lIns="0" tIns="0" rIns="0" bIns="0" numCol="1" anchor="t">
            <a:noAutofit/>
          </a:bodyPr>
          <a:lstStyle/>
          <a:p>
            <a:endParaRPr sz="2221" dirty="0">
              <a:latin typeface="Lato Light" panose="020F0502020204030203" pitchFamily="34" charset="0"/>
            </a:endParaRPr>
          </a:p>
        </p:txBody>
      </p:sp>
      <p:sp>
        <p:nvSpPr>
          <p:cNvPr id="17" name="Shape 7756">
            <a:extLst>
              <a:ext uri="{FF2B5EF4-FFF2-40B4-BE49-F238E27FC236}">
                <a16:creationId xmlns:a16="http://schemas.microsoft.com/office/drawing/2014/main" xmlns="" id="{BD9AD42B-7644-904B-BA2E-85B999A48031}"/>
              </a:ext>
            </a:extLst>
          </p:cNvPr>
          <p:cNvSpPr/>
          <p:nvPr/>
        </p:nvSpPr>
        <p:spPr>
          <a:xfrm>
            <a:off x="1704738" y="5709028"/>
            <a:ext cx="3772140" cy="644531"/>
          </a:xfrm>
          <a:prstGeom prst="rightArrow">
            <a:avLst>
              <a:gd name="adj1" fmla="val 42953"/>
              <a:gd name="adj2" fmla="val 64000"/>
            </a:avLst>
          </a:prstGeom>
          <a:solidFill>
            <a:schemeClr val="accent5"/>
          </a:solidFill>
          <a:ln w="12700" cap="flat">
            <a:noFill/>
            <a:miter lim="400000"/>
          </a:ln>
          <a:effectLst/>
        </p:spPr>
        <p:txBody>
          <a:bodyPr wrap="square" lIns="0" tIns="0" rIns="0" bIns="0" numCol="1" anchor="t">
            <a:noAutofit/>
          </a:bodyPr>
          <a:lstStyle/>
          <a:p>
            <a:endParaRPr sz="2221" dirty="0">
              <a:latin typeface="Lato Light" panose="020F0502020204030203" pitchFamily="34" charset="0"/>
            </a:endParaRPr>
          </a:p>
        </p:txBody>
      </p:sp>
      <p:sp>
        <p:nvSpPr>
          <p:cNvPr id="38" name="TextBox 37">
            <a:extLst>
              <a:ext uri="{FF2B5EF4-FFF2-40B4-BE49-F238E27FC236}">
                <a16:creationId xmlns:a16="http://schemas.microsoft.com/office/drawing/2014/main" xmlns="" id="{8F759ADB-E136-AC47-9E48-61C251047F8F}"/>
              </a:ext>
            </a:extLst>
          </p:cNvPr>
          <p:cNvSpPr txBox="1"/>
          <p:nvPr/>
        </p:nvSpPr>
        <p:spPr>
          <a:xfrm>
            <a:off x="3295508" y="1041664"/>
            <a:ext cx="4102405" cy="497187"/>
          </a:xfrm>
          <a:prstGeom prst="rect">
            <a:avLst/>
          </a:prstGeom>
          <a:noFill/>
        </p:spPr>
        <p:txBody>
          <a:bodyPr wrap="none" rtlCol="0">
            <a:spAutoFit/>
          </a:bodyPr>
          <a:lstStyle/>
          <a:p>
            <a:pPr algn="ctr"/>
            <a:r>
              <a:rPr lang="en-US" sz="2631" b="1" dirty="0">
                <a:solidFill>
                  <a:schemeClr val="tx2"/>
                </a:solidFill>
                <a:latin typeface="Poppins" pitchFamily="2" charset="77"/>
                <a:cs typeface="Poppins" pitchFamily="2" charset="77"/>
              </a:rPr>
              <a:t>Indian Ocean Tsunami</a:t>
            </a:r>
          </a:p>
        </p:txBody>
      </p:sp>
      <p:sp>
        <p:nvSpPr>
          <p:cNvPr id="39" name="TextBox 38">
            <a:extLst>
              <a:ext uri="{FF2B5EF4-FFF2-40B4-BE49-F238E27FC236}">
                <a16:creationId xmlns:a16="http://schemas.microsoft.com/office/drawing/2014/main" xmlns="" id="{5CFCFBD0-9A51-4F46-A416-20577DEFDE36}"/>
              </a:ext>
            </a:extLst>
          </p:cNvPr>
          <p:cNvSpPr txBox="1"/>
          <p:nvPr/>
        </p:nvSpPr>
        <p:spPr>
          <a:xfrm>
            <a:off x="4495751" y="1549804"/>
            <a:ext cx="1901803" cy="254365"/>
          </a:xfrm>
          <a:prstGeom prst="rect">
            <a:avLst/>
          </a:prstGeom>
          <a:noFill/>
        </p:spPr>
        <p:txBody>
          <a:bodyPr wrap="none" rtlCol="0">
            <a:spAutoFit/>
          </a:bodyPr>
          <a:lstStyle/>
          <a:p>
            <a:pPr algn="ctr"/>
            <a:r>
              <a:rPr lang="en-US" sz="1053" spc="132" dirty="0">
                <a:solidFill>
                  <a:schemeClr val="bg1">
                    <a:lumMod val="65000"/>
                  </a:schemeClr>
                </a:solidFill>
                <a:latin typeface="Poppins Light" pitchFamily="2" charset="77"/>
                <a:cs typeface="Poppins Light" pitchFamily="2" charset="77"/>
              </a:rPr>
              <a:t>20 years anniversary</a:t>
            </a:r>
          </a:p>
        </p:txBody>
      </p:sp>
      <p:sp>
        <p:nvSpPr>
          <p:cNvPr id="40" name="TextBox 39">
            <a:extLst>
              <a:ext uri="{FF2B5EF4-FFF2-40B4-BE49-F238E27FC236}">
                <a16:creationId xmlns:a16="http://schemas.microsoft.com/office/drawing/2014/main" xmlns="" id="{726BCD4A-77BE-9943-8332-E9196ADBC5A8}"/>
              </a:ext>
            </a:extLst>
          </p:cNvPr>
          <p:cNvSpPr txBox="1"/>
          <p:nvPr/>
        </p:nvSpPr>
        <p:spPr>
          <a:xfrm>
            <a:off x="1593933" y="5877180"/>
            <a:ext cx="3719288" cy="308226"/>
          </a:xfrm>
          <a:prstGeom prst="rect">
            <a:avLst/>
          </a:prstGeom>
          <a:noFill/>
        </p:spPr>
        <p:txBody>
          <a:bodyPr wrap="none" rtlCol="0" anchor="ctr" anchorCtr="0">
            <a:spAutoFit/>
          </a:bodyPr>
          <a:lstStyle/>
          <a:p>
            <a:pPr algn="r"/>
            <a:r>
              <a:rPr lang="en-US" sz="1403" b="1" dirty="0">
                <a:solidFill>
                  <a:schemeClr val="bg1"/>
                </a:solidFill>
                <a:latin typeface="Poppins" pitchFamily="2" charset="77"/>
                <a:ea typeface="League Spartan" charset="0"/>
                <a:cs typeface="Poppins" pitchFamily="2" charset="77"/>
              </a:rPr>
              <a:t>March-August  2023 – planning phase</a:t>
            </a:r>
          </a:p>
        </p:txBody>
      </p:sp>
      <p:sp>
        <p:nvSpPr>
          <p:cNvPr id="41" name="TextBox 40">
            <a:extLst>
              <a:ext uri="{FF2B5EF4-FFF2-40B4-BE49-F238E27FC236}">
                <a16:creationId xmlns:a16="http://schemas.microsoft.com/office/drawing/2014/main" xmlns="" id="{64846965-429A-984B-9F39-F11346FEED04}"/>
              </a:ext>
            </a:extLst>
          </p:cNvPr>
          <p:cNvSpPr txBox="1"/>
          <p:nvPr/>
        </p:nvSpPr>
        <p:spPr>
          <a:xfrm>
            <a:off x="3629775" y="3915083"/>
            <a:ext cx="1577676" cy="308226"/>
          </a:xfrm>
          <a:prstGeom prst="rect">
            <a:avLst/>
          </a:prstGeom>
          <a:noFill/>
        </p:spPr>
        <p:txBody>
          <a:bodyPr wrap="none" rtlCol="0" anchor="ctr" anchorCtr="0">
            <a:spAutoFit/>
          </a:bodyPr>
          <a:lstStyle/>
          <a:p>
            <a:pPr algn="r"/>
            <a:r>
              <a:rPr lang="en-US" sz="1403" b="1" dirty="0">
                <a:solidFill>
                  <a:schemeClr val="bg1"/>
                </a:solidFill>
                <a:latin typeface="Poppins" pitchFamily="2" charset="77"/>
                <a:ea typeface="League Spartan" charset="0"/>
                <a:cs typeface="Poppins" pitchFamily="2" charset="77"/>
              </a:rPr>
              <a:t>Jan-June 2024</a:t>
            </a:r>
          </a:p>
        </p:txBody>
      </p:sp>
      <p:sp>
        <p:nvSpPr>
          <p:cNvPr id="42" name="TextBox 41">
            <a:extLst>
              <a:ext uri="{FF2B5EF4-FFF2-40B4-BE49-F238E27FC236}">
                <a16:creationId xmlns:a16="http://schemas.microsoft.com/office/drawing/2014/main" xmlns="" id="{3BA19D81-A7FC-9546-A6F8-A72E37707BDB}"/>
              </a:ext>
            </a:extLst>
          </p:cNvPr>
          <p:cNvSpPr txBox="1"/>
          <p:nvPr/>
        </p:nvSpPr>
        <p:spPr>
          <a:xfrm>
            <a:off x="5970615" y="4905301"/>
            <a:ext cx="1221809" cy="308226"/>
          </a:xfrm>
          <a:prstGeom prst="rect">
            <a:avLst/>
          </a:prstGeom>
          <a:noFill/>
        </p:spPr>
        <p:txBody>
          <a:bodyPr wrap="none" rtlCol="0" anchor="ctr" anchorCtr="0">
            <a:spAutoFit/>
          </a:bodyPr>
          <a:lstStyle/>
          <a:p>
            <a:r>
              <a:rPr lang="en-US" sz="1403" b="1" dirty="0">
                <a:solidFill>
                  <a:schemeClr val="bg1"/>
                </a:solidFill>
                <a:latin typeface="Poppins" pitchFamily="2" charset="77"/>
                <a:ea typeface="League Spartan" charset="0"/>
                <a:cs typeface="Poppins" pitchFamily="2" charset="77"/>
              </a:rPr>
              <a:t>5 Nov. 2023</a:t>
            </a:r>
          </a:p>
        </p:txBody>
      </p:sp>
      <p:sp>
        <p:nvSpPr>
          <p:cNvPr id="43" name="TextBox 42">
            <a:extLst>
              <a:ext uri="{FF2B5EF4-FFF2-40B4-BE49-F238E27FC236}">
                <a16:creationId xmlns:a16="http://schemas.microsoft.com/office/drawing/2014/main" xmlns="" id="{74B1FF08-0EEF-1648-BB34-A26399C0C5A4}"/>
              </a:ext>
            </a:extLst>
          </p:cNvPr>
          <p:cNvSpPr txBox="1"/>
          <p:nvPr/>
        </p:nvSpPr>
        <p:spPr>
          <a:xfrm>
            <a:off x="6263156" y="2914539"/>
            <a:ext cx="1125629" cy="308226"/>
          </a:xfrm>
          <a:prstGeom prst="rect">
            <a:avLst/>
          </a:prstGeom>
          <a:noFill/>
        </p:spPr>
        <p:txBody>
          <a:bodyPr wrap="none" rtlCol="0" anchor="ctr" anchorCtr="0">
            <a:spAutoFit/>
          </a:bodyPr>
          <a:lstStyle/>
          <a:p>
            <a:r>
              <a:rPr lang="en-US" sz="1403" b="1" dirty="0">
                <a:solidFill>
                  <a:schemeClr val="bg1"/>
                </a:solidFill>
                <a:latin typeface="Poppins" pitchFamily="2" charset="77"/>
                <a:ea typeface="League Spartan" charset="0"/>
                <a:cs typeface="Poppins" pitchFamily="2" charset="77"/>
              </a:rPr>
              <a:t>June 2024</a:t>
            </a:r>
          </a:p>
        </p:txBody>
      </p:sp>
      <p:sp>
        <p:nvSpPr>
          <p:cNvPr id="44" name="TextBox 43">
            <a:extLst>
              <a:ext uri="{FF2B5EF4-FFF2-40B4-BE49-F238E27FC236}">
                <a16:creationId xmlns:a16="http://schemas.microsoft.com/office/drawing/2014/main" xmlns="" id="{F890049E-CEA9-124D-974D-F8EDBADFB47F}"/>
              </a:ext>
            </a:extLst>
          </p:cNvPr>
          <p:cNvSpPr txBox="1"/>
          <p:nvPr/>
        </p:nvSpPr>
        <p:spPr>
          <a:xfrm>
            <a:off x="7027531" y="1941244"/>
            <a:ext cx="1324402" cy="308226"/>
          </a:xfrm>
          <a:prstGeom prst="rect">
            <a:avLst/>
          </a:prstGeom>
          <a:noFill/>
        </p:spPr>
        <p:txBody>
          <a:bodyPr wrap="none" rtlCol="0" anchor="ctr" anchorCtr="0">
            <a:spAutoFit/>
          </a:bodyPr>
          <a:lstStyle/>
          <a:p>
            <a:pPr algn="r"/>
            <a:r>
              <a:rPr lang="en-US" sz="1403" b="1" dirty="0">
                <a:solidFill>
                  <a:schemeClr val="bg1"/>
                </a:solidFill>
                <a:latin typeface="Poppins" pitchFamily="2" charset="77"/>
                <a:ea typeface="League Spartan" charset="0"/>
                <a:cs typeface="Poppins" pitchFamily="2" charset="77"/>
              </a:rPr>
              <a:t>26 Dec. 2024</a:t>
            </a:r>
          </a:p>
        </p:txBody>
      </p:sp>
      <p:sp>
        <p:nvSpPr>
          <p:cNvPr id="45" name="TextBox 44">
            <a:extLst>
              <a:ext uri="{FF2B5EF4-FFF2-40B4-BE49-F238E27FC236}">
                <a16:creationId xmlns:a16="http://schemas.microsoft.com/office/drawing/2014/main" xmlns="" id="{14975C0C-0A34-A041-9F93-2FFC7D585107}"/>
              </a:ext>
            </a:extLst>
          </p:cNvPr>
          <p:cNvSpPr txBox="1"/>
          <p:nvPr/>
        </p:nvSpPr>
        <p:spPr>
          <a:xfrm>
            <a:off x="7507859" y="4856391"/>
            <a:ext cx="1213794" cy="308226"/>
          </a:xfrm>
          <a:prstGeom prst="rect">
            <a:avLst/>
          </a:prstGeom>
          <a:noFill/>
        </p:spPr>
        <p:txBody>
          <a:bodyPr wrap="none" rtlCol="0" anchor="ctr" anchorCtr="0">
            <a:spAutoFit/>
          </a:bodyPr>
          <a:lstStyle/>
          <a:p>
            <a:r>
              <a:rPr lang="en-US" sz="1403" b="1" dirty="0">
                <a:solidFill>
                  <a:schemeClr val="tx2"/>
                </a:solidFill>
                <a:latin typeface="Poppins" pitchFamily="2" charset="77"/>
                <a:ea typeface="League Spartan" charset="0"/>
                <a:cs typeface="Poppins" pitchFamily="2" charset="77"/>
              </a:rPr>
              <a:t>WTAD 2023</a:t>
            </a:r>
          </a:p>
        </p:txBody>
      </p:sp>
      <p:sp>
        <p:nvSpPr>
          <p:cNvPr id="46" name="Subtitle 2">
            <a:extLst>
              <a:ext uri="{FF2B5EF4-FFF2-40B4-BE49-F238E27FC236}">
                <a16:creationId xmlns:a16="http://schemas.microsoft.com/office/drawing/2014/main" xmlns="" id="{F617266D-6A9F-2F4F-9680-10763EAE6F8D}"/>
              </a:ext>
            </a:extLst>
          </p:cNvPr>
          <p:cNvSpPr txBox="1">
            <a:spLocks/>
          </p:cNvSpPr>
          <p:nvPr/>
        </p:nvSpPr>
        <p:spPr>
          <a:xfrm>
            <a:off x="7161738" y="5098500"/>
            <a:ext cx="2003944" cy="598273"/>
          </a:xfrm>
          <a:prstGeom prst="rect">
            <a:avLst/>
          </a:prstGeom>
        </p:spPr>
        <p:txBody>
          <a:bodyPr vert="horz" wrap="square" lIns="40100" tIns="20050" rIns="40100" bIns="2005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5"/>
              </a:lnSpc>
              <a:spcBef>
                <a:spcPts val="0"/>
              </a:spcBef>
            </a:pPr>
            <a:r>
              <a:rPr lang="en-US" sz="1053" b="1"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WTAD Event at HQs connected with shootings and recording of Tsunami Survivors</a:t>
            </a:r>
          </a:p>
        </p:txBody>
      </p:sp>
      <p:sp>
        <p:nvSpPr>
          <p:cNvPr id="47" name="TextBox 46">
            <a:extLst>
              <a:ext uri="{FF2B5EF4-FFF2-40B4-BE49-F238E27FC236}">
                <a16:creationId xmlns:a16="http://schemas.microsoft.com/office/drawing/2014/main" xmlns="" id="{38C045BA-11B0-BB46-8B4D-DEA94D86210B}"/>
              </a:ext>
            </a:extLst>
          </p:cNvPr>
          <p:cNvSpPr txBox="1"/>
          <p:nvPr/>
        </p:nvSpPr>
        <p:spPr>
          <a:xfrm>
            <a:off x="8062584" y="2944361"/>
            <a:ext cx="1237839" cy="308226"/>
          </a:xfrm>
          <a:prstGeom prst="rect">
            <a:avLst/>
          </a:prstGeom>
          <a:noFill/>
        </p:spPr>
        <p:txBody>
          <a:bodyPr wrap="none" rtlCol="0" anchor="ctr" anchorCtr="0">
            <a:spAutoFit/>
          </a:bodyPr>
          <a:lstStyle/>
          <a:p>
            <a:r>
              <a:rPr lang="en-US" sz="1403" b="1" dirty="0">
                <a:solidFill>
                  <a:schemeClr val="tx2"/>
                </a:solidFill>
                <a:latin typeface="Poppins" pitchFamily="2" charset="77"/>
                <a:ea typeface="League Spartan" charset="0"/>
                <a:cs typeface="Poppins" pitchFamily="2" charset="77"/>
              </a:rPr>
              <a:t>IOC EC 57th</a:t>
            </a:r>
          </a:p>
        </p:txBody>
      </p:sp>
      <p:sp>
        <p:nvSpPr>
          <p:cNvPr id="48" name="Subtitle 2">
            <a:extLst>
              <a:ext uri="{FF2B5EF4-FFF2-40B4-BE49-F238E27FC236}">
                <a16:creationId xmlns:a16="http://schemas.microsoft.com/office/drawing/2014/main" xmlns="" id="{3DFC2EA2-3664-DE49-BABB-9EF8F405D107}"/>
              </a:ext>
            </a:extLst>
          </p:cNvPr>
          <p:cNvSpPr txBox="1">
            <a:spLocks/>
          </p:cNvSpPr>
          <p:nvPr/>
        </p:nvSpPr>
        <p:spPr>
          <a:xfrm>
            <a:off x="7482314" y="3233695"/>
            <a:ext cx="2404819" cy="598273"/>
          </a:xfrm>
          <a:prstGeom prst="rect">
            <a:avLst/>
          </a:prstGeom>
        </p:spPr>
        <p:txBody>
          <a:bodyPr vert="horz" wrap="square" lIns="40100" tIns="20050" rIns="40100" bIns="2005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5"/>
              </a:lnSpc>
              <a:spcBef>
                <a:spcPts val="0"/>
              </a:spcBef>
            </a:pPr>
            <a:r>
              <a:rPr lang="en-US" sz="1053" b="1"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Roger </a:t>
            </a:r>
            <a:r>
              <a:rPr lang="en-US" sz="1053" b="1" dirty="0" err="1">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Revelle</a:t>
            </a:r>
            <a:r>
              <a:rPr lang="en-US" sz="1053" b="1"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 Lecture</a:t>
            </a:r>
          </a:p>
          <a:p>
            <a:pPr>
              <a:lnSpc>
                <a:spcPts val="1535"/>
              </a:lnSpc>
              <a:spcBef>
                <a:spcPts val="0"/>
              </a:spcBef>
            </a:pPr>
            <a:r>
              <a:rPr lang="en-US" sz="1053" b="1"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Side events with UNDRR, UNDP, </a:t>
            </a:r>
          </a:p>
          <a:p>
            <a:pPr>
              <a:lnSpc>
                <a:spcPts val="1535"/>
              </a:lnSpc>
              <a:spcBef>
                <a:spcPts val="0"/>
              </a:spcBef>
            </a:pPr>
            <a:r>
              <a:rPr lang="en-US" sz="1053" b="1"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Exhibition “I survived a tsunami”</a:t>
            </a:r>
          </a:p>
        </p:txBody>
      </p:sp>
      <p:sp>
        <p:nvSpPr>
          <p:cNvPr id="49" name="TextBox 48">
            <a:extLst>
              <a:ext uri="{FF2B5EF4-FFF2-40B4-BE49-F238E27FC236}">
                <a16:creationId xmlns:a16="http://schemas.microsoft.com/office/drawing/2014/main" xmlns="" id="{46F9C515-D368-3341-A23C-7AB2866242D5}"/>
              </a:ext>
            </a:extLst>
          </p:cNvPr>
          <p:cNvSpPr txBox="1"/>
          <p:nvPr/>
        </p:nvSpPr>
        <p:spPr>
          <a:xfrm>
            <a:off x="2134274" y="3937348"/>
            <a:ext cx="1356462" cy="308226"/>
          </a:xfrm>
          <a:prstGeom prst="rect">
            <a:avLst/>
          </a:prstGeom>
          <a:noFill/>
        </p:spPr>
        <p:txBody>
          <a:bodyPr wrap="none" rtlCol="0" anchor="ctr" anchorCtr="0">
            <a:spAutoFit/>
          </a:bodyPr>
          <a:lstStyle/>
          <a:p>
            <a:r>
              <a:rPr lang="en-US" sz="1403" b="1" dirty="0">
                <a:solidFill>
                  <a:schemeClr val="tx2"/>
                </a:solidFill>
                <a:latin typeface="Poppins" pitchFamily="2" charset="77"/>
                <a:ea typeface="League Spartan" charset="0"/>
                <a:cs typeface="Poppins" pitchFamily="2" charset="77"/>
              </a:rPr>
              <a:t>Social Media</a:t>
            </a:r>
          </a:p>
        </p:txBody>
      </p:sp>
      <p:sp>
        <p:nvSpPr>
          <p:cNvPr id="50" name="Subtitle 2">
            <a:extLst>
              <a:ext uri="{FF2B5EF4-FFF2-40B4-BE49-F238E27FC236}">
                <a16:creationId xmlns:a16="http://schemas.microsoft.com/office/drawing/2014/main" xmlns="" id="{049F9D78-0FF0-2E45-94B3-E1FC28A6A27D}"/>
              </a:ext>
            </a:extLst>
          </p:cNvPr>
          <p:cNvSpPr txBox="1">
            <a:spLocks/>
          </p:cNvSpPr>
          <p:nvPr/>
        </p:nvSpPr>
        <p:spPr>
          <a:xfrm>
            <a:off x="1585906" y="4267562"/>
            <a:ext cx="1763268" cy="598273"/>
          </a:xfrm>
          <a:prstGeom prst="rect">
            <a:avLst/>
          </a:prstGeom>
        </p:spPr>
        <p:txBody>
          <a:bodyPr vert="horz" wrap="square" lIns="40100" tIns="20050" rIns="40100" bIns="2005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5"/>
              </a:lnSpc>
              <a:spcBef>
                <a:spcPts val="0"/>
              </a:spcBef>
            </a:pPr>
            <a:r>
              <a:rPr lang="en-US" sz="1053" b="1"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In crescendo phased</a:t>
            </a:r>
          </a:p>
          <a:p>
            <a:pPr>
              <a:lnSpc>
                <a:spcPts val="1535"/>
              </a:lnSpc>
              <a:spcBef>
                <a:spcPts val="0"/>
              </a:spcBef>
            </a:pPr>
            <a:r>
              <a:rPr lang="en-US" sz="1053" b="1"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Social Media, interviews</a:t>
            </a:r>
          </a:p>
          <a:p>
            <a:pPr>
              <a:lnSpc>
                <a:spcPts val="1535"/>
              </a:lnSpc>
              <a:spcBef>
                <a:spcPts val="0"/>
              </a:spcBef>
            </a:pPr>
            <a:r>
              <a:rPr lang="en-US" sz="1053" b="1"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Regional events</a:t>
            </a:r>
          </a:p>
        </p:txBody>
      </p:sp>
      <p:sp>
        <p:nvSpPr>
          <p:cNvPr id="51" name="TextBox 50">
            <a:extLst>
              <a:ext uri="{FF2B5EF4-FFF2-40B4-BE49-F238E27FC236}">
                <a16:creationId xmlns:a16="http://schemas.microsoft.com/office/drawing/2014/main" xmlns="" id="{7285E4BD-903A-C24C-B50C-70B682CD963F}"/>
              </a:ext>
            </a:extLst>
          </p:cNvPr>
          <p:cNvSpPr txBox="1"/>
          <p:nvPr/>
        </p:nvSpPr>
        <p:spPr>
          <a:xfrm>
            <a:off x="1560050" y="1858995"/>
            <a:ext cx="2404819" cy="308226"/>
          </a:xfrm>
          <a:prstGeom prst="rect">
            <a:avLst/>
          </a:prstGeom>
          <a:noFill/>
        </p:spPr>
        <p:txBody>
          <a:bodyPr wrap="square" rtlCol="0" anchor="ctr" anchorCtr="0">
            <a:spAutoFit/>
          </a:bodyPr>
          <a:lstStyle/>
          <a:p>
            <a:pPr algn="ctr"/>
            <a:r>
              <a:rPr lang="en-US" sz="1403" b="1" dirty="0">
                <a:solidFill>
                  <a:schemeClr val="tx2"/>
                </a:solidFill>
                <a:latin typeface="Poppins" pitchFamily="2" charset="77"/>
                <a:ea typeface="League Spartan" charset="0"/>
                <a:cs typeface="Poppins" pitchFamily="2" charset="77"/>
              </a:rPr>
              <a:t>WTAD 2024</a:t>
            </a:r>
          </a:p>
        </p:txBody>
      </p:sp>
      <p:sp>
        <p:nvSpPr>
          <p:cNvPr id="52" name="Subtitle 2">
            <a:extLst>
              <a:ext uri="{FF2B5EF4-FFF2-40B4-BE49-F238E27FC236}">
                <a16:creationId xmlns:a16="http://schemas.microsoft.com/office/drawing/2014/main" xmlns="" id="{BB48705D-3C6D-6E46-B7B2-91329537BFA3}"/>
              </a:ext>
            </a:extLst>
          </p:cNvPr>
          <p:cNvSpPr txBox="1">
            <a:spLocks/>
          </p:cNvSpPr>
          <p:nvPr/>
        </p:nvSpPr>
        <p:spPr>
          <a:xfrm>
            <a:off x="1420431" y="2096286"/>
            <a:ext cx="2478029" cy="405913"/>
          </a:xfrm>
          <a:prstGeom prst="rect">
            <a:avLst/>
          </a:prstGeom>
        </p:spPr>
        <p:txBody>
          <a:bodyPr vert="horz" wrap="square" lIns="40100" tIns="20050" rIns="40100" bIns="2005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35"/>
              </a:lnSpc>
              <a:spcBef>
                <a:spcPts val="0"/>
              </a:spcBef>
            </a:pPr>
            <a:r>
              <a:rPr lang="en-US" sz="1053" b="1"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Core WTAD event at UNESCO</a:t>
            </a:r>
          </a:p>
          <a:p>
            <a:pPr>
              <a:lnSpc>
                <a:spcPts val="1535"/>
              </a:lnSpc>
              <a:spcBef>
                <a:spcPts val="0"/>
              </a:spcBef>
            </a:pPr>
            <a:r>
              <a:rPr lang="en-US" sz="1053" b="1"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(previously only at UN HQs in New York)</a:t>
            </a:r>
          </a:p>
        </p:txBody>
      </p:sp>
      <p:sp>
        <p:nvSpPr>
          <p:cNvPr id="26" name="TextBox 25">
            <a:extLst>
              <a:ext uri="{FF2B5EF4-FFF2-40B4-BE49-F238E27FC236}">
                <a16:creationId xmlns:a16="http://schemas.microsoft.com/office/drawing/2014/main" xmlns="" id="{9183B3ED-BA0B-4A5F-B12E-E48F1544CEBE}"/>
              </a:ext>
            </a:extLst>
          </p:cNvPr>
          <p:cNvSpPr txBox="1"/>
          <p:nvPr/>
        </p:nvSpPr>
        <p:spPr>
          <a:xfrm>
            <a:off x="6528253" y="2210713"/>
            <a:ext cx="1923925" cy="308226"/>
          </a:xfrm>
          <a:prstGeom prst="rect">
            <a:avLst/>
          </a:prstGeom>
          <a:noFill/>
        </p:spPr>
        <p:txBody>
          <a:bodyPr wrap="none" rtlCol="0" anchor="ctr" anchorCtr="0">
            <a:spAutoFit/>
          </a:bodyPr>
          <a:lstStyle/>
          <a:p>
            <a:r>
              <a:rPr lang="en-US" sz="1403" b="1" dirty="0">
                <a:solidFill>
                  <a:schemeClr val="tx2"/>
                </a:solidFill>
                <a:latin typeface="Poppins" pitchFamily="2" charset="77"/>
                <a:ea typeface="League Spartan" charset="0"/>
                <a:cs typeface="Poppins" pitchFamily="2" charset="77"/>
              </a:rPr>
              <a:t>Jakarta, Indonesia</a:t>
            </a:r>
          </a:p>
        </p:txBody>
      </p:sp>
      <p:sp>
        <p:nvSpPr>
          <p:cNvPr id="29" name="TextBox 28">
            <a:extLst>
              <a:ext uri="{FF2B5EF4-FFF2-40B4-BE49-F238E27FC236}">
                <a16:creationId xmlns:a16="http://schemas.microsoft.com/office/drawing/2014/main" xmlns="" id="{F76AE995-7E4C-49E6-B09C-70BF7023CEDA}"/>
              </a:ext>
            </a:extLst>
          </p:cNvPr>
          <p:cNvSpPr txBox="1"/>
          <p:nvPr/>
        </p:nvSpPr>
        <p:spPr>
          <a:xfrm>
            <a:off x="4001097" y="1947645"/>
            <a:ext cx="1234633" cy="308226"/>
          </a:xfrm>
          <a:prstGeom prst="rect">
            <a:avLst/>
          </a:prstGeom>
          <a:noFill/>
        </p:spPr>
        <p:txBody>
          <a:bodyPr wrap="none" rtlCol="0" anchor="ctr" anchorCtr="0">
            <a:spAutoFit/>
          </a:bodyPr>
          <a:lstStyle/>
          <a:p>
            <a:pPr algn="r"/>
            <a:r>
              <a:rPr lang="en-US" sz="1403" b="1" dirty="0">
                <a:solidFill>
                  <a:schemeClr val="bg1"/>
                </a:solidFill>
                <a:latin typeface="Poppins" pitchFamily="2" charset="77"/>
                <a:ea typeface="League Spartan" charset="0"/>
                <a:cs typeface="Poppins" pitchFamily="2" charset="77"/>
              </a:rPr>
              <a:t>5 Nov. 2024</a:t>
            </a:r>
          </a:p>
        </p:txBody>
      </p:sp>
      <p:sp>
        <p:nvSpPr>
          <p:cNvPr id="2" name="TextBox 1">
            <a:extLst>
              <a:ext uri="{FF2B5EF4-FFF2-40B4-BE49-F238E27FC236}">
                <a16:creationId xmlns:a16="http://schemas.microsoft.com/office/drawing/2014/main" xmlns="" id="{911A9ABF-D361-B715-9B66-1B6FF7EC7D09}"/>
              </a:ext>
            </a:extLst>
          </p:cNvPr>
          <p:cNvSpPr txBox="1"/>
          <p:nvPr/>
        </p:nvSpPr>
        <p:spPr>
          <a:xfrm>
            <a:off x="1625087" y="5542511"/>
            <a:ext cx="2558714" cy="308226"/>
          </a:xfrm>
          <a:prstGeom prst="rect">
            <a:avLst/>
          </a:prstGeom>
          <a:noFill/>
        </p:spPr>
        <p:txBody>
          <a:bodyPr wrap="none" rtlCol="0" anchor="ctr" anchorCtr="0">
            <a:spAutoFit/>
          </a:bodyPr>
          <a:lstStyle/>
          <a:p>
            <a:r>
              <a:rPr lang="en-US" sz="1403" b="1" dirty="0">
                <a:solidFill>
                  <a:schemeClr val="tx2"/>
                </a:solidFill>
                <a:latin typeface="Poppins" pitchFamily="2" charset="77"/>
                <a:ea typeface="League Spartan" charset="0"/>
                <a:cs typeface="Poppins" pitchFamily="2" charset="77"/>
              </a:rPr>
              <a:t>BMGK-IOTIC MoU renewal</a:t>
            </a:r>
          </a:p>
        </p:txBody>
      </p:sp>
    </p:spTree>
    <p:extLst>
      <p:ext uri="{BB962C8B-B14F-4D97-AF65-F5344CB8AC3E}">
        <p14:creationId xmlns:p14="http://schemas.microsoft.com/office/powerpoint/2010/main" val="32574999"/>
      </p:ext>
    </p:extLst>
  </p:cSld>
  <p:clrMapOvr>
    <a:masterClrMapping/>
  </p:clrMapOvr>
</p:sld>
</file>

<file path=ppt/theme/theme1.xml><?xml version="1.0" encoding="utf-8"?>
<a:theme xmlns:a="http://schemas.openxmlformats.org/drawingml/2006/main" name="UNISDR">
  <a:themeElements>
    <a:clrScheme name="UNISDR">
      <a:dk1>
        <a:srgbClr val="294A64"/>
      </a:dk1>
      <a:lt1>
        <a:sysClr val="window" lastClr="FFFFFF"/>
      </a:lt1>
      <a:dk2>
        <a:srgbClr val="7F7F7F"/>
      </a:dk2>
      <a:lt2>
        <a:srgbClr val="E7E6E6"/>
      </a:lt2>
      <a:accent1>
        <a:srgbClr val="0C4F85"/>
      </a:accent1>
      <a:accent2>
        <a:srgbClr val="D87A3D"/>
      </a:accent2>
      <a:accent3>
        <a:srgbClr val="0F9F9F"/>
      </a:accent3>
      <a:accent4>
        <a:srgbClr val="843C79"/>
      </a:accent4>
      <a:accent5>
        <a:srgbClr val="9F2039"/>
      </a:accent5>
      <a:accent6>
        <a:srgbClr val="6093BD"/>
      </a:accent6>
      <a:hlink>
        <a:srgbClr val="004F91"/>
      </a:hlink>
      <a:folHlink>
        <a:srgbClr val="6093BD"/>
      </a:folHlink>
    </a:clrScheme>
    <a:fontScheme name="UNISDR">
      <a:majorFont>
        <a:latin typeface="Roboto Black"/>
        <a:ea typeface="ＭＳ Ｐゴシック"/>
        <a:cs typeface="Arial"/>
      </a:majorFont>
      <a:minorFont>
        <a:latin typeface="Roboto"/>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205FAFC-2F2F-1646-98AB-4958DC15FB8F}" vid="{95D59976-84C3-894A-81CD-A690B5BAB395}"/>
    </a:ext>
  </a:extLst>
</a:theme>
</file>

<file path=ppt/theme/theme2.xml><?xml version="1.0" encoding="utf-8"?>
<a:theme xmlns:a="http://schemas.openxmlformats.org/drawingml/2006/main" name="1_UNISDR">
  <a:themeElements>
    <a:clrScheme name="UNISDR">
      <a:dk1>
        <a:srgbClr val="294A64"/>
      </a:dk1>
      <a:lt1>
        <a:sysClr val="window" lastClr="FFFFFF"/>
      </a:lt1>
      <a:dk2>
        <a:srgbClr val="7F7F7F"/>
      </a:dk2>
      <a:lt2>
        <a:srgbClr val="E7E6E6"/>
      </a:lt2>
      <a:accent1>
        <a:srgbClr val="0C4F85"/>
      </a:accent1>
      <a:accent2>
        <a:srgbClr val="D87A3D"/>
      </a:accent2>
      <a:accent3>
        <a:srgbClr val="0F9F9F"/>
      </a:accent3>
      <a:accent4>
        <a:srgbClr val="843C79"/>
      </a:accent4>
      <a:accent5>
        <a:srgbClr val="9F2039"/>
      </a:accent5>
      <a:accent6>
        <a:srgbClr val="6093BD"/>
      </a:accent6>
      <a:hlink>
        <a:srgbClr val="004F91"/>
      </a:hlink>
      <a:folHlink>
        <a:srgbClr val="6093BD"/>
      </a:folHlink>
    </a:clrScheme>
    <a:fontScheme name="UNISDR">
      <a:majorFont>
        <a:latin typeface="Roboto Black"/>
        <a:ea typeface="ＭＳ Ｐゴシック"/>
        <a:cs typeface="Arial"/>
      </a:majorFont>
      <a:minorFont>
        <a:latin typeface="Roboto"/>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54" id="{57F31E45-4116-418F-A59F-C525CC0ED7BC}" vid="{44BDC6FD-3272-4C6F-8C04-B7BC4459B22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F009AA20B2ED4399E9C39C77341190" ma:contentTypeVersion="13" ma:contentTypeDescription="Create a new document." ma:contentTypeScope="" ma:versionID="dd7203172679fc08c66a7bcc767b6fba">
  <xsd:schema xmlns:xsd="http://www.w3.org/2001/XMLSchema" xmlns:xs="http://www.w3.org/2001/XMLSchema" xmlns:p="http://schemas.microsoft.com/office/2006/metadata/properties" xmlns:ns3="483dba53-7734-44b0-a8e9-8dd24ce872c9" xmlns:ns4="c7d0f312-d748-48d1-b1de-9d5105df2206" targetNamespace="http://schemas.microsoft.com/office/2006/metadata/properties" ma:root="true" ma:fieldsID="c0064234d75d1a46f59ed950beb240c7" ns3:_="" ns4:_="">
    <xsd:import namespace="483dba53-7734-44b0-a8e9-8dd24ce872c9"/>
    <xsd:import namespace="c7d0f312-d748-48d1-b1de-9d5105df220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ba53-7734-44b0-a8e9-8dd24ce87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d0f312-d748-48d1-b1de-9d5105df22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413C80-5ED7-4853-988B-2EDC6C292A2D}">
  <ds:schemaRefs>
    <ds:schemaRef ds:uri="http://schemas.microsoft.com/sharepoint/v3/contenttype/forms"/>
  </ds:schemaRefs>
</ds:datastoreItem>
</file>

<file path=customXml/itemProps2.xml><?xml version="1.0" encoding="utf-8"?>
<ds:datastoreItem xmlns:ds="http://schemas.openxmlformats.org/officeDocument/2006/customXml" ds:itemID="{A45394B7-F7AB-40C3-B2AE-1FECFD20D0A6}">
  <ds:schemaRefs>
    <ds:schemaRef ds:uri="483dba53-7734-44b0-a8e9-8dd24ce872c9"/>
    <ds:schemaRef ds:uri="http://purl.org/dc/dcmitype/"/>
    <ds:schemaRef ds:uri="http://schemas.microsoft.com/office/infopath/2007/PartnerControls"/>
    <ds:schemaRef ds:uri="http://purl.org/dc/elements/1.1/"/>
    <ds:schemaRef ds:uri="http://schemas.microsoft.com/office/2006/metadata/properties"/>
    <ds:schemaRef ds:uri="c7d0f312-d748-48d1-b1de-9d5105df2206"/>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7E23F61-3E3D-47AA-B6EE-6629C8AFA06F}">
  <ds:schemaRefs>
    <ds:schemaRef ds:uri="483dba53-7734-44b0-a8e9-8dd24ce872c9"/>
    <ds:schemaRef ds:uri="c7d0f312-d748-48d1-b1de-9d5105df22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TotalTime>
  <Words>447</Words>
  <Application>Microsoft Office PowerPoint</Application>
  <PresentationFormat>Custom</PresentationFormat>
  <Paragraphs>64</Paragraphs>
  <Slides>6</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vt:i4>
      </vt:variant>
    </vt:vector>
  </HeadingPairs>
  <TitlesOfParts>
    <vt:vector size="21" baseType="lpstr">
      <vt:lpstr>ＭＳ Ｐゴシック</vt:lpstr>
      <vt:lpstr>Arial</vt:lpstr>
      <vt:lpstr>Calibri</vt:lpstr>
      <vt:lpstr>Helvetica Neue</vt:lpstr>
      <vt:lpstr>Lato Light</vt:lpstr>
      <vt:lpstr>League Spartan</vt:lpstr>
      <vt:lpstr>Open Sans Light</vt:lpstr>
      <vt:lpstr>Poppins</vt:lpstr>
      <vt:lpstr>Poppins Light</vt:lpstr>
      <vt:lpstr>Roboto</vt:lpstr>
      <vt:lpstr>Roboto Black</vt:lpstr>
      <vt:lpstr>Roboto Slab</vt:lpstr>
      <vt:lpstr>Wingdings</vt:lpstr>
      <vt:lpstr>UNISDR</vt:lpstr>
      <vt:lpstr>1_UNISDR</vt:lpstr>
      <vt:lpstr>2023 WTAD Theme</vt:lpstr>
      <vt:lpstr>2023 WTAD Key Messages </vt:lpstr>
      <vt:lpstr>The Four Objectives for 2023 WTAD </vt:lpstr>
      <vt:lpstr>Early Warnings for All</vt:lpstr>
      <vt:lpstr>WTAD 2023: Key Activities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Stefanie DANNENMANN</dc:creator>
  <cp:lastModifiedBy>Alejandro Rojas</cp:lastModifiedBy>
  <cp:revision>29</cp:revision>
  <dcterms:created xsi:type="dcterms:W3CDTF">2020-09-28T16:47:13Z</dcterms:created>
  <dcterms:modified xsi:type="dcterms:W3CDTF">2023-04-13T07:21:20Z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0x01010043F009AA20B2ED4399E9C39C77341190</vt:lpwstr>
  </property>
</Properties>
</file>