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9" r:id="rId15"/>
    <p:sldId id="270" r:id="rId16"/>
    <p:sldId id="281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83" r:id="rId25"/>
    <p:sldId id="285" r:id="rId26"/>
    <p:sldId id="278" r:id="rId27"/>
    <p:sldId id="277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7746-5A79-6C0D-DBEA-C8401D8E9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C8371-E550-1773-1846-B6A1B16EB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8622-05EE-A6C2-B5FD-41674236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059B-8726-9A98-4B7E-ED154B8B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F5B15-E479-B3A0-C24E-96638D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33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0C64F-2304-A00A-027C-1A6BC3BC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9D1D3-D32F-1A23-A3B9-8323B45FA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FF48B-09A8-41C1-6A51-F64E415A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269CA-D580-67AF-7E1D-2670AC42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B06B-CCAF-9900-D4A7-72E1BB31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55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61613-1918-EDD5-0E41-D5119A974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562C9-9ABB-76E2-72DA-41C2030C1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58711-9272-F08C-DB92-88E8D000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5B4B-656B-218B-0849-CAC942CE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6DE2-2ECB-B06C-E98D-DAEDE418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77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65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AE81-20B4-B16D-969C-606B15C9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4D6B-1760-DBA6-C83B-6424ADBC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CF2AB-9460-4703-90CA-E92CEA30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236C-A788-6026-242D-0D628A99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D7C40-6473-4304-0B4B-0EA1303E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5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F4FA6-A6E8-4F7B-5702-08740EE2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76ED2-0E8F-6C78-626B-2BB3AF433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55B98-C56C-4731-34A0-B2BC3889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514E4-0725-70E8-3922-844DCDA5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19A11-09C5-5486-8817-2BB52764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23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0257-8BAE-5FBC-1B09-01610A95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90B0A-34FE-2153-4BBF-C511DB441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D6DA5-BBE9-C0E4-A05F-41958687B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8634D-8BBC-3697-DB9F-15904B97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A631A-96A3-C1ED-BF6B-1003AD2E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C115D-662B-AA6E-DDD8-2F2D8A8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16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04FF-2338-AB2E-14FF-D91A614D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1EDA9-97F0-9F1C-517C-F6DC356B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9F89D-683D-9C85-1151-C1055BE08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CE2F9-3D97-2473-EC5C-713C96F5E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A088A-AB5B-30FD-ABB3-17FEF9665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A7B29-6082-820C-F9AA-C3E51F48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8602A8-D211-3B15-8651-D5A2176D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028A7-B9A7-6FFA-A413-50EEF0B4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14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A8C3-E57D-B59D-5409-72EE2060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DCA54-D6C3-84C9-EEDF-8CFF828C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FCB56-1917-44B8-C10E-92FAA2F6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A3F53-539D-90E0-778B-F61423C9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72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7C701-6887-85E5-A623-E7A82406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1B621-6219-AAA9-5ADC-08FC9365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C6E24-FE10-2D9B-920C-9C7BF7D0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28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CCC1-F8CE-8B74-F864-E0FD9C0C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4214B-9C13-1F7C-0B69-0007C006F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E81FF-F3CB-2CDC-65C9-5E0E26374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6581-E550-FCFA-BF9F-F536B9085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29D0C-6944-8C37-FC86-7CBA4859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7310D-2340-B486-47FB-89E1B723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63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06F7-DDFD-A77D-5E6A-E4B564BF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B325F3-6235-9CA3-B46D-54CB9CBF7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A86C1-F231-24A2-EC37-CB9549BA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13A8E-D942-B467-26CA-65B88C97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32520-3970-02E0-3FE7-53C8DBF8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91345-4617-9A2D-D0A1-AE6821A0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3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A48B7-1E13-BDA3-0003-252F72B9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A7528-61F8-FEB6-4D45-DEA20D54E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CFF38-4987-C6B1-8D29-B07BF2409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457F0-B37F-416E-8E43-7AED3111A142}" type="datetimeFigureOut">
              <a:rPr lang="fr-FR" smtClean="0"/>
              <a:t>11/04/2023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BD2D-FC41-4A73-0F8F-C616CD6CC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192CF-2467-B0FD-C188-614F3C745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17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1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ithar.uni-hamburg.de/about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platform.undrr.org/multi-hazard-early-warning-conference-ii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decade.org/actions/strengthening-resilience-coastal-communities-ne-atlantic-mediterranean-tsunamis-other-sea-level-related-coastal-hazard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56790" y="2206849"/>
            <a:ext cx="56449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 of the</a:t>
            </a:r>
            <a:b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ICG/NEAMTWS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Secretary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7869" y="4161791"/>
            <a:ext cx="44313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 Chang Seng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 Specialist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ICG/NEAMTWS Technical Secretary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Resilience Section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UNESCO IOC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FC7C9-AF3A-5131-0B95-98F57811EC23}"/>
              </a:ext>
            </a:extLst>
          </p:cNvPr>
          <p:cNvSpPr txBox="1"/>
          <p:nvPr/>
        </p:nvSpPr>
        <p:spPr>
          <a:xfrm>
            <a:off x="6692450" y="411311"/>
            <a:ext cx="439389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ICG/NEAMTWS 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Steering Committee Meeting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12-13 April 2023, Paris, France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67626-BAF9-EBFB-9B04-27D7B765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Source: KOERI</a:t>
            </a:r>
            <a:endParaRPr lang="fr-FR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11F61F-D87B-7768-D715-7EEBD1D1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32812"/>
          <a:stretch/>
        </p:blipFill>
        <p:spPr bwMode="auto">
          <a:xfrm>
            <a:off x="959205" y="364142"/>
            <a:ext cx="10369645" cy="386799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AF1AE-E537-11FC-3C41-03F41C469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PARTICIPATED IN KOERI’S WORKSHOP ON TSUNAMI WARNING SYSTEM IN THE EASTERN MEDITERRANEAN AND CONNECTED SEAS: A DECADE OF ACHIEVEMENTS AND CHALLENGES, ISTANBUL, TÜRKIYE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054863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EB63-C691-AE0D-4DBC-BD4BDDD9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Source: UNESCO/Denis Chang Seng</a:t>
            </a:r>
            <a:endParaRPr lang="fr-FR" sz="3600" dirty="0"/>
          </a:p>
        </p:txBody>
      </p:sp>
      <p:pic>
        <p:nvPicPr>
          <p:cNvPr id="4" name="Picture 3" descr="May be an image of 1 person and standing">
            <a:extLst>
              <a:ext uri="{FF2B5EF4-FFF2-40B4-BE49-F238E27FC236}">
                <a16:creationId xmlns:a16="http://schemas.microsoft.com/office/drawing/2014/main" id="{AAB03D10-5868-E600-DCD0-F0B395910F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2" b="1324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E0572-4760-43BD-E3F2-7AAEF741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AND VISITED THE KOERI TSP CENTER, 5 NOV 2022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5531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3BFB-D349-EA52-5EF7-9857B556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Source: INGV</a:t>
            </a:r>
            <a:endParaRPr lang="fr-FR" sz="3600" dirty="0"/>
          </a:p>
        </p:txBody>
      </p:sp>
      <p:pic>
        <p:nvPicPr>
          <p:cNvPr id="4" name="Picture 3" descr="expert meeting naples">
            <a:extLst>
              <a:ext uri="{FF2B5EF4-FFF2-40B4-BE49-F238E27FC236}">
                <a16:creationId xmlns:a16="http://schemas.microsoft.com/office/drawing/2014/main" id="{B66EE3A8-A421-EDC8-2A93-5D77175A2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8" b="31410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29018-EE2C-380F-94D5-A1F1CB953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CO-ORGANIZED WITH INGV, ITALY THE ICG/NEAMTWS EXPERTS MEETING, 28 - 30 NOVEMBER 2022, NAPLES, ITALY (HYBRID)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7669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630B-5884-96B5-78BA-CD23E4C2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</a:rPr>
              <a:t>COMMISSIONED A STUDY/SURVEY ON </a:t>
            </a:r>
            <a:r>
              <a:rPr lang="en-US" sz="2000" i="1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</a:rPr>
              <a:t>UNDERSTANDING SEA-LEVEL RISK PERCEPTION AMONG YOUNGER CHILDREN</a:t>
            </a: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</a:rPr>
              <a:t>, FINAL REPORT, DECEMBER 2022</a:t>
            </a:r>
            <a:br>
              <a:rPr lang="en-US" sz="2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</a:rPr>
            </a:br>
            <a:endParaRPr lang="fr-FR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5E6DBA-6847-5B95-C549-A79D68B69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66" b="29688"/>
          <a:stretch/>
        </p:blipFill>
        <p:spPr bwMode="auto">
          <a:xfrm>
            <a:off x="0" y="2160151"/>
            <a:ext cx="5912314" cy="2468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34061-B72D-0EFD-AEA4-DE4E04EC6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44" b="24330"/>
          <a:stretch/>
        </p:blipFill>
        <p:spPr bwMode="auto">
          <a:xfrm>
            <a:off x="5976752" y="2160150"/>
            <a:ext cx="6215248" cy="2468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258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31C5-B89D-7610-088D-83E1F642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endParaRPr lang="fr-F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967D-2B61-516F-B60A-73A5C117F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826386"/>
            <a:ext cx="4226560" cy="2287587"/>
          </a:xfrm>
        </p:spPr>
        <p:txBody>
          <a:bodyPr anchor="ctr">
            <a:normAutofit/>
          </a:bodyPr>
          <a:lstStyle/>
          <a:p>
            <a:r>
              <a:rPr lang="en-US" sz="1800" kern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FIRST IOC-UNESCO DG ECHO COASTWAVE PROJECT TRAINING WORKSHOP ON TSUNAMI READY RECOGNITION PROGRAMME (TRRP), 16-17 FEB 2023 (Online)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28F24-9079-2C6E-297A-E5C8F954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43" y="1306513"/>
            <a:ext cx="7448578" cy="42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3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ay be an image of 4 people, people studying and table">
            <a:extLst>
              <a:ext uri="{FF2B5EF4-FFF2-40B4-BE49-F238E27FC236}">
                <a16:creationId xmlns:a16="http://schemas.microsoft.com/office/drawing/2014/main" id="{92C6ED04-6DAA-CC84-CC61-D1E89F651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6" r="-1" b="23457"/>
          <a:stretch/>
        </p:blipFill>
        <p:spPr bwMode="auto">
          <a:xfrm>
            <a:off x="-1" y="10"/>
            <a:ext cx="12228129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4106" name="Freeform: Shape 410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7" name="Freeform: Shape 410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8" name="Freeform: Shape 410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E318AD-2450-B9AA-8541-F7F60710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endParaRPr lang="fr-FR" sz="360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EE9B8-2840-20A4-BD5C-EAFD2F775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OCEAN DECADE TSUNAMI PROGRAMME SCIENCE DEVELOPMENT AND IMPLEMENTTION PLANS</a:t>
            </a:r>
          </a:p>
          <a:p>
            <a:endParaRPr lang="fr-FR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7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EQ turkey 1">
            <a:extLst>
              <a:ext uri="{FF2B5EF4-FFF2-40B4-BE49-F238E27FC236}">
                <a16:creationId xmlns:a16="http://schemas.microsoft.com/office/drawing/2014/main" id="{5406D15F-3C8C-E3E8-A203-DC3090896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BAD02-1F63-EE88-8A60-5F6B5896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ICG/NEAMTWS RESPONSE </a:t>
            </a:r>
            <a:endParaRPr lang="fr-FR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3C04A-4282-AF77-039A-E51B89C5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b="1" i="0" dirty="0">
                <a:effectLst/>
                <a:latin typeface="+mj-lt"/>
              </a:rPr>
              <a:t>SITUATION BREIFS PREPARED ON THE DEADLY AND DAMAGING EARTHQUAKE IN TÜRKIYE AND SYRIAN BOARDER, TSUNAMI-RELATED SEA LEVEL ANOMALIES DETECTED IN TÜRKIYE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7400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060D1-4153-23CE-251A-E713AC3F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TOWS WG </a:t>
            </a:r>
            <a:endParaRPr lang="fr-FR" sz="5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0882B-223C-0236-DA91-DC8F748A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 STEERING COMMITTEE MEETING ON NEAMWAVE23 EXERCISE, 9 February 2023</a:t>
            </a:r>
            <a:endParaRPr lang="fr-FR" sz="1400" dirty="0"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fr-FR" sz="14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TOWS-WG-INTER-ICG TASK TEAM ON DISASTER MANAGEMENT PREPAREDNESS (TT-DMP), 27-28 FEBRUARY 2023 (HYBRID)</a:t>
            </a:r>
          </a:p>
          <a:p>
            <a:pPr indent="0">
              <a:spcAft>
                <a:spcPts val="800"/>
              </a:spcAft>
              <a:buNone/>
            </a:pPr>
            <a:endParaRPr lang="fr-FR" sz="14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1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SUPPORTED THE SIXTEENTH MEETING OF THE WORKING GROUP ON TSUNAMIS AND OTHER HAZARDS RELATED TO SEA LEVEL WARNING AND MITIGATION SYSTEMS, 2-3 MARCH 2023 (HYBRID)</a:t>
            </a:r>
            <a:endParaRPr lang="fr-FR" sz="14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fr-FR" sz="14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400" dirty="0"/>
          </a:p>
        </p:txBody>
      </p:sp>
      <p:pic>
        <p:nvPicPr>
          <p:cNvPr id="4" name="Picture 2" descr="May be an image of 13 people">
            <a:extLst>
              <a:ext uri="{FF2B5EF4-FFF2-40B4-BE49-F238E27FC236}">
                <a16:creationId xmlns:a16="http://schemas.microsoft.com/office/drawing/2014/main" id="{AB5E815B-FA64-1235-77C3-C19B28FE0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r="1498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4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6EA6-D2ED-59CC-FDEA-0081CCC3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 UNECSO/ Ardito Kodijat</a:t>
            </a:r>
            <a:br>
              <a:rPr lang="fr-FR" sz="18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fr-FR" sz="3600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1BD390-73F8-9D6A-438D-DEB7F914B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7" b="3328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9DF06-1391-59DE-CD71-16BD3E2F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Source Sans Pro" panose="020B050303040302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FIRST EVER MEETING OF THE TSUNAMI INFORMATION CENTRES (NEAMTIC, IOTIC, CARIB TIC, IOTIC), 1 MARCH 2023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5145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E1132-61B5-E393-C3A5-3DDC7737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Source: UNECSO/ Denis Chang Seng</a:t>
            </a:r>
            <a:endParaRPr lang="fr-FR" sz="3600" dirty="0"/>
          </a:p>
        </p:txBody>
      </p:sp>
      <p:pic>
        <p:nvPicPr>
          <p:cNvPr id="4" name="Picture 3" descr="May be an image of 5 people, people standing and indoor">
            <a:extLst>
              <a:ext uri="{FF2B5EF4-FFF2-40B4-BE49-F238E27FC236}">
                <a16:creationId xmlns:a16="http://schemas.microsoft.com/office/drawing/2014/main" id="{84479649-02F3-3AAA-9DEB-5A0E55703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5" b="872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5B5AD-6E86-1E79-FE60-715DF2BEC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COASTWAVE PROJECT AT THE EUROPEAN COMMISSION </a:t>
            </a:r>
            <a:r>
              <a:rPr lang="en-US" sz="1800" kern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DIRECTORATE-GENERAL FOR EUROPEAN CIVIL PROTECTION AND HUMANITARIAN AID OPERATIONS - EARLY WARNING SYSTEMS (EWS) EXPERT GROUP MEETING, 6-7 MARCH 2023,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ERCC AUDITORIUM. 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72742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2C98E6-D7CE-741E-979F-69D1923AC9AA}"/>
              </a:ext>
            </a:extLst>
          </p:cNvPr>
          <p:cNvSpPr txBox="1"/>
          <p:nvPr/>
        </p:nvSpPr>
        <p:spPr>
          <a:xfrm>
            <a:off x="6304870" y="1434120"/>
            <a:ext cx="60946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 TEAM</a:t>
            </a:r>
            <a:b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 Denis Chang Seng (Programme Specialist, Technical Secretary ICG/NEAMTWS) </a:t>
            </a:r>
            <a:b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 Derya Vennin (Associate Project Officer/ </a:t>
            </a:r>
            <a:r>
              <a:rPr lang="en-US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CoastWAVE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Project Coordinator</a:t>
            </a:r>
            <a:b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Mr Alejandro Aldana (ICG/NEAMTWS Consultant)</a:t>
            </a:r>
            <a:b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Ms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Maria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Camila León Duque (New Intern)</a:t>
            </a:r>
            <a:br>
              <a:rPr lang="en-US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</a:b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Mr Jamel Abdallah (</a:t>
            </a:r>
            <a:r>
              <a:rPr lang="en-US" dirty="0" err="1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CoastWAVE</a:t>
            </a: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Project Consultant)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 err="1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Ms</a:t>
            </a: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Esmeralda Borja (</a:t>
            </a:r>
            <a:r>
              <a:rPr lang="en-US" dirty="0" err="1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CoastWAVE</a:t>
            </a: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Project Assistant)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 err="1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Ms</a:t>
            </a: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Claire </a:t>
            </a:r>
            <a:r>
              <a:rPr lang="en-US" dirty="0" err="1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Jaffrezic</a:t>
            </a: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(Previous Intern and Consultant)</a:t>
            </a:r>
            <a:b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dirty="0" err="1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Ms</a:t>
            </a:r>
            <a:r>
              <a:rPr lang="en-US" dirty="0">
                <a:solidFill>
                  <a:srgbClr val="A9AC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Kim Servin (Previous Intern)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7630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054D-6DF8-1732-171B-2DFCAF9A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2530201" cy="2452687"/>
          </a:xfrm>
        </p:spPr>
        <p:txBody>
          <a:bodyPr anchor="ctr">
            <a:norm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KHALIDI Khalid</a:t>
            </a:r>
            <a:endParaRPr lang="fr-FR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E564B-F7DB-8B22-7F06-246341BDE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2" b="2077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C35D-D8CC-2282-2920-5D940A68C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946" y="3752850"/>
            <a:ext cx="8209450" cy="2452687"/>
          </a:xfrm>
        </p:spPr>
        <p:txBody>
          <a:bodyPr anchor="ctr">
            <a:norm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PARTICIPATED IN THE EVENTS AND ACTIVITIES IN EL JADIDA, MOROCCO, 9-11 MARCH 2023</a:t>
            </a:r>
            <a:endParaRPr lang="fr-FR" sz="12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fr-FR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INTERNATIONAL CONGRESS : LA SCIENCE AU SERVICE DE DEVELOPPEMENT DURABLE, 9-10 MARCH 2023 (2S2D), UNIVERSITY OF CHUAIB DUKKALI (UCD), EL JADIDA, MOROCCO</a:t>
            </a:r>
            <a:endParaRPr lang="fr-FR" sz="12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INTERNATIONAL DAY ON REINFORCEMENT OF RESILIENCE TO TSUNAMIS AND OTHER COASTAL RISKS </a:t>
            </a:r>
            <a:endParaRPr lang="fr-FR" sz="12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US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TSUNAMI WALK’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EXERCISE, 11 MARCH 2023</a:t>
            </a:r>
            <a:endParaRPr lang="fr-FR" sz="12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 REINFORCEMENT OF RESILIENCE TO TSUNAMIS AND OTHER COASTAL RISKS </a:t>
            </a:r>
            <a:endParaRPr lang="fr-FR" sz="12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‘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025984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A63C-FCE0-B97A-D1B3-24670A56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KHALIDI Khalid</a:t>
            </a:r>
            <a:br>
              <a:rPr lang="fr-FR" sz="18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fr-FR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0D99A3-EBEE-9ADF-9EDF-74F55F8A3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3" b="1578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210859-1E43-6AD0-3E4E-39998E25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TSUNAMI WALK’</a:t>
            </a: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EXERCISE, 11 MARCH 2023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283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A572-9C9C-4BAC-FA74-F07BA2D4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Communication and Outreach</a:t>
            </a:r>
            <a:endParaRPr lang="fr-F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764D-2AD4-E8B3-A55A-C40CE3567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ARTICLES PUBLISHED (17 ) </a:t>
            </a:r>
          </a:p>
          <a:p>
            <a:pPr marL="342900" lvl="0" indent="-342900" rtl="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Tsunami Ready Training to Boost the Implementation of Tsunami Ready in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CoastWAVE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Project Countries. Count: 76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Deadly and Damaging Earthquake in Türkiye and Syrian Boarder, Tsunami-related Sea Level Anomalies Detected in Türkiye. Count: 446</a:t>
            </a:r>
            <a:endParaRPr lang="fr-FR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Dialogue on the Implementation of the New ICG/NEAMTWS 2030 Strategy to Further Advance NEAMTWS. Count: 243.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Assessing and Monitoring the Evolution of Sea Level Related Hazards Risk Perception in the NEAM region. Count: 252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COASTWAVE PROJECT ENDORSED AS “UN OCEAN DECADE PROJECT. Count: 660</a:t>
            </a:r>
            <a:endParaRPr lang="fr-FR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Dialogue: How to holistically address requirements, challenges and opportunities of effective local tsunami warning in the multi-hazard disaster risk mitigation context.</a:t>
            </a:r>
            <a:r>
              <a:rPr lang="en-CA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Count:279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Setting a Benchmark for the Development of Tsunami Standard Operating Procedures through </a:t>
            </a:r>
            <a:r>
              <a:rPr lang="en-C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CoastWAVE</a:t>
            </a:r>
            <a:r>
              <a:rPr lang="en-C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Project. Count: 582</a:t>
            </a:r>
            <a:endParaRPr lang="fr-FR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Celebrating Ten Years of Tsunami Early Warning Operations in North-eastern Atlantic, Mediterranean and Connected Seas. Count: 388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KOERI’s Tsunami Warning System in the Eastern Mediterranean and Its Connected Seas: A Decade of Achievements and Challenges. Count: 263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Underwater volcanoes: exceptional images filmed in the Mediterranean: Count: 370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600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9DBF-A57A-86E8-A4EA-E98C634C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Communication and Outreach (</a:t>
            </a:r>
            <a:r>
              <a:rPr lang="en-US" sz="4400" dirty="0" err="1"/>
              <a:t>Cont</a:t>
            </a:r>
            <a:r>
              <a:rPr lang="en-US" sz="4400" dirty="0"/>
              <a:t>)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46709-61E9-BC9F-EC28-D1B17303B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rtl="0">
              <a:lnSpc>
                <a:spcPct val="107000"/>
              </a:lnSpc>
              <a:buNone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11. Global Tonga tsunami explained by a fast-moving atmospheric source. Count: 162</a:t>
            </a:r>
          </a:p>
          <a:p>
            <a:pPr marL="0" lvl="0" indent="0" rtl="0">
              <a:lnSpc>
                <a:spcPct val="107000"/>
              </a:lnSpc>
              <a:buNone/>
            </a:pPr>
            <a:r>
              <a:rPr lang="en-C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12. Third Multi-Hazard Early Warning Conference: Scaling Up action: Every Person on Earth Protected by Early Warning Systems within Five Years. Count: 427</a:t>
            </a:r>
            <a:endParaRPr lang="en-CA" sz="1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r>
              <a:rPr lang="en-C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13. Enhancing and Scaling up Actions for Resilient and Safer Coast Discussed/Highlighted at the African Conference on Priority Setting and Partnership Development for the United Nations Decade of Ocean Science. Count: 678</a:t>
            </a:r>
            <a:endParaRPr lang="fr-FR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en-C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14. The 10-Year Research, Development and Implementation Plan for the Ocean Decade Tsunami Programme High on the Agenda at the ICG/NEAMTWS Steering Committee. Count: 560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15.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Tsu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-Memo: April 15, 1979, the Montenegro tsunami. Count: 183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C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16. </a:t>
            </a:r>
            <a:r>
              <a:rPr lang="en-CA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CoastWAVE</a:t>
            </a:r>
            <a:r>
              <a:rPr lang="en-C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Project Kick Off Workshop. Count: 820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C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17. </a:t>
            </a:r>
            <a:r>
              <a:rPr lang="en-C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Seventeenth Session of the ICG/NEAMTWS : Ten Tsunami Ready Recognized Communities by 2023. Count: 648</a:t>
            </a:r>
            <a:endParaRPr lang="fr-FR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399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A494C-481F-D2CA-B0E8-A99349EF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sz="4400" dirty="0"/>
              <a:t>Communication and Outreach (</a:t>
            </a:r>
            <a:r>
              <a:rPr lang="en-US" sz="4400" dirty="0" err="1"/>
              <a:t>Cont</a:t>
            </a:r>
            <a:r>
              <a:rPr lang="en-US" sz="4400" dirty="0"/>
              <a:t>)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10B74-13D4-0E7C-A10A-56D7422B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kern="1200" dirty="0">
                <a:effectLst/>
                <a:latin typeface="+mn-lt"/>
                <a:ea typeface="+mn-ea"/>
                <a:cs typeface="+mn-cs"/>
              </a:rPr>
              <a:t>Videos (3)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kern="1200" dirty="0">
                <a:effectLst/>
                <a:latin typeface="+mn-lt"/>
                <a:ea typeface="+mn-ea"/>
                <a:cs typeface="+mn-cs"/>
              </a:rPr>
              <a:t>Tsunami Risk in the Mediterranean</a:t>
            </a:r>
            <a:endParaRPr lang="fr-FR" sz="1900" kern="1200" dirty="0"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1900" kern="1200" dirty="0">
                <a:effectLst/>
                <a:latin typeface="+mn-lt"/>
                <a:ea typeface="+mn-ea"/>
                <a:cs typeface="+mn-cs"/>
              </a:rPr>
              <a:t>1,311 views on YouTube</a:t>
            </a:r>
          </a:p>
          <a:p>
            <a:pPr marL="457200" marR="0" lvl="0" indent="-4572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900" dirty="0"/>
          </a:p>
          <a:p>
            <a:pPr marL="457200" indent="-457200">
              <a:buFont typeface="+mj-lt"/>
              <a:buAutoNum type="arabicPeriod"/>
            </a:pPr>
            <a:r>
              <a:rPr lang="en-US" sz="1900" kern="1200" dirty="0">
                <a:effectLst/>
                <a:latin typeface="+mn-lt"/>
                <a:ea typeface="+mn-ea"/>
                <a:cs typeface="+mn-cs"/>
              </a:rPr>
              <a:t>Tsunami Exercise Drill and Evaluation, </a:t>
            </a:r>
            <a:r>
              <a:rPr lang="en-US" sz="1900" kern="1200" dirty="0" err="1">
                <a:effectLst/>
                <a:latin typeface="+mn-lt"/>
                <a:ea typeface="+mn-ea"/>
                <a:cs typeface="+mn-cs"/>
              </a:rPr>
              <a:t>Buyukcekmece</a:t>
            </a:r>
            <a:r>
              <a:rPr lang="en-US" sz="1900" kern="1200" dirty="0">
                <a:effectLst/>
                <a:latin typeface="+mn-lt"/>
                <a:ea typeface="+mn-ea"/>
                <a:cs typeface="+mn-cs"/>
              </a:rPr>
              <a:t>, Turkey</a:t>
            </a:r>
            <a:endParaRPr lang="fr-FR" sz="1900" kern="1200" dirty="0"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None/>
            </a:pPr>
            <a:r>
              <a:rPr lang="en-US" sz="1900" kern="1200" dirty="0">
                <a:effectLst/>
                <a:latin typeface="+mn-lt"/>
                <a:ea typeface="+mn-ea"/>
                <a:cs typeface="+mn-cs"/>
              </a:rPr>
              <a:t>332 views YouTube</a:t>
            </a:r>
          </a:p>
          <a:p>
            <a:pPr marL="457200" lvl="1" indent="0">
              <a:buNone/>
            </a:pPr>
            <a:r>
              <a:rPr lang="en-US" sz="1900" kern="1200" dirty="0">
                <a:effectLst/>
                <a:latin typeface="+mn-lt"/>
                <a:ea typeface="+mn-ea"/>
                <a:cs typeface="+mn-cs"/>
              </a:rPr>
              <a:t>3716 views on twitter</a:t>
            </a:r>
          </a:p>
          <a:p>
            <a:pPr marL="457200" indent="-457200">
              <a:buFont typeface="+mj-lt"/>
              <a:buAutoNum type="arabicPeriod"/>
            </a:pPr>
            <a:endParaRPr lang="en-US" sz="1900" kern="1200" dirty="0">
              <a:effectLst/>
              <a:latin typeface="+mn-lt"/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Tsunami SOP Training </a:t>
            </a:r>
            <a:endParaRPr lang="fr-FR" sz="1900" dirty="0"/>
          </a:p>
          <a:p>
            <a:endParaRPr lang="fr-FR" sz="1900" kern="1200" dirty="0">
              <a:effectLst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00" kern="1200" dirty="0">
              <a:effectLst/>
              <a:latin typeface="+mn-lt"/>
              <a:ea typeface="+mn-ea"/>
              <a:cs typeface="+mn-cs"/>
            </a:endParaRPr>
          </a:p>
          <a:p>
            <a:endParaRPr lang="fr-FR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9E76B-6FE1-24A2-32CA-229B5C68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9" r="1133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B9ED3-26AE-05C7-F50C-6C6D6F384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8" r="2376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F3805D-ADD2-BD53-376A-88B59DA6E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7" r="23108" b="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155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AA8F-B1CC-354D-E190-9C9A710A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Communication and Outreach (</a:t>
            </a:r>
            <a:r>
              <a:rPr lang="en-US" sz="4400" dirty="0" err="1"/>
              <a:t>Cont</a:t>
            </a:r>
            <a:r>
              <a:rPr lang="en-US" sz="4400" dirty="0"/>
              <a:t>)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8B47B-F320-6365-0A87-0AC8D3D83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720" y="2506662"/>
            <a:ext cx="7320280" cy="32438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</a:rPr>
              <a:t>UNPACKING NEW TSUNAMI PRODUCTS</a:t>
            </a: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</a:endParaRPr>
          </a:p>
          <a:p>
            <a:pPr lvl="0" algn="ctr" rtl="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ICG/NEAMTWS 2030 STRATEGY IOC TECHNICAL SERIES 171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ICG/NEAMTWS 2030 STRATEGY COMMUNICATION DOCUMENT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POSTERS (EWEA ACT-ON-TIME TSUNAMI READY SAFE OCEAN)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LAUNCH 10:30-11:00 FOLLOWED BY TEA/COFFEE/ LIGHT SNACKS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DISTRIBUTION TO NEAMTWS MEMBER STATES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6A5181-61C9-4BBE-11A8-3C2F1931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76" y="0"/>
            <a:ext cx="2767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7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94A1-E173-188B-3975-FD5995AF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BA3E9-BC56-C570-39F2-175363016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800" b="1" dirty="0"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UPCOMING MEETINGS AND ACTIVITIES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STAKEHOLDER WORKSHOP ORGANISED BY THE </a:t>
            </a:r>
            <a:r>
              <a:rPr lang="en-US" sz="1800" u="sng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AGITHAR</a:t>
            </a: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(ACCELERATING GLOBAL SCIENCE ON TSUNAMI HAZARD AND RISK ANALYSIS) NETWORK ON THE 16-17TH OF MAY 2023.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NATIONAL SOP WORSHKOPS IN MAY-JUNE  2023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NEAMWAVE23 EXERCISE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WTAD 5 NOV 2023 (A FOCUS ON TUNAMI SURIVORS &amp; EYEWITNESSES)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eriod"/>
            </a:pPr>
            <a:r>
              <a:rPr lang="fr-FR" sz="1800" dirty="0">
                <a:latin typeface="Microsoft Sans Serif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ICG/NEAMTWS-XVIII SESSION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5000"/>
              </a:lnSpc>
              <a:buNone/>
            </a:pPr>
            <a:r>
              <a:rPr lang="en-US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EGYPT. HOSTED BY NIOF</a:t>
            </a:r>
            <a:endParaRPr lang="fr-FR" sz="1800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420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53D-4D55-72F9-01A4-857340C2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 OCEAN SCIENCE DECADE FOR SUSTAINABLE DEVELOPMENT EVENTS</a:t>
            </a:r>
            <a:endParaRPr lang="fr-FR" sz="2000" dirty="0"/>
          </a:p>
        </p:txBody>
      </p:sp>
      <p:pic>
        <p:nvPicPr>
          <p:cNvPr id="6" name="Picture 5" descr="pic edited">
            <a:extLst>
              <a:ext uri="{FF2B5EF4-FFF2-40B4-BE49-F238E27FC236}">
                <a16:creationId xmlns:a16="http://schemas.microsoft.com/office/drawing/2014/main" id="{0B768F87-60BF-D7D1-7075-30ECBED144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310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E3CB6-03F8-106A-C27E-8274D714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Resilient and Safer Coasts Side event at the African Conference on Priority Setting &amp; Partnership Development for the UN Decade of Ocean Science for Sustainable Development, Current Status, Challenges and Opportunities Resilient and Safer Coast, 11 May 2022, Cairo, Egypt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130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BF662-616F-8D1D-0A7D-E7208CC8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MHEWC-III</a:t>
            </a:r>
            <a:endParaRPr lang="fr-FR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90E36-0ECC-5405-2A5E-0634B4E7F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4" b="10377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FB6EF-3C16-C5A3-7791-BD63CCAC6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lvl="0" indent="0">
              <a:spcAft>
                <a:spcPts val="750"/>
              </a:spcAft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SUPPORTED THE ORGANIZATION AND PARTICIPATED IN THREE PANEL EVENTS AT THE</a:t>
            </a: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sz="1800" u="none" strike="noStrike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3"/>
              </a:rPr>
              <a:t>THIRD MULTI-HAZARD EARLY WARNING CONFERENCE</a:t>
            </a: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(MHEWC-III) HELD IN BALI, INDONESIA FROM 23 TO 24 MAY, 2022 BALI, INDONESIA 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01475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B3A4-99DA-1B9B-6DD4-202CF3A1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FR" sz="1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Credit</a:t>
            </a: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: CENALT, CEA 2022</a:t>
            </a:r>
            <a:br>
              <a:rPr lang="fr-FR" sz="18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fr-FR" sz="3600" dirty="0"/>
          </a:p>
        </p:txBody>
      </p:sp>
      <p:pic>
        <p:nvPicPr>
          <p:cNvPr id="4" name="Picture 3" descr="celebrating 10 years TEWS operations">
            <a:extLst>
              <a:ext uri="{FF2B5EF4-FFF2-40B4-BE49-F238E27FC236}">
                <a16:creationId xmlns:a16="http://schemas.microsoft.com/office/drawing/2014/main" id="{733C406A-0C90-6666-AB43-DD5CFF292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 b="22687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E6D07-7757-FAB6-D8BD-8C74BD73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CENALT SCIENTIFIC WORKSHOP, 10 -YEARS OF CENALT, </a:t>
            </a:r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29-30 SEPTEMBER, FRANCE, 2022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7660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FC51-343C-F0F2-322E-217F9198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endParaRPr lang="fr-FR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0221F-7DDB-6C45-9DA4-102503617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b="282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C1AAE-B7FD-124B-64DD-E0709F4BB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COASTWAVE PROJECT ENDORSED AS AN OCEAN DECADE ACTION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OCTOBER 2022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55848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005C616-6139-47B3-BF77-59176F3C8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9882614-11C4-4368-9534-6EBAC348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684274" y="-4610867"/>
            <a:ext cx="7223503" cy="16095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5AECF-C98C-3CA7-F203-FBCC7EDB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789400"/>
            <a:ext cx="5807575" cy="226439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Source: JRC</a:t>
            </a:r>
            <a:endParaRPr lang="fr-FR" sz="2000" dirty="0"/>
          </a:p>
        </p:txBody>
      </p:sp>
      <p:pic>
        <p:nvPicPr>
          <p:cNvPr id="5" name="Picture 4" descr="PIC4">
            <a:extLst>
              <a:ext uri="{FF2B5EF4-FFF2-40B4-BE49-F238E27FC236}">
                <a16:creationId xmlns:a16="http://schemas.microsoft.com/office/drawing/2014/main" id="{75516CCD-7C87-0077-DC60-74D5F2756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1" b="4686"/>
          <a:stretch/>
        </p:blipFill>
        <p:spPr bwMode="auto">
          <a:xfrm>
            <a:off x="-1" y="-2"/>
            <a:ext cx="12188951" cy="36576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C59B8F-AEFF-4D3A-BA0E-3C4311198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BFF8B-95F6-F85E-E47B-7D47BC2A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424" y="3789399"/>
            <a:ext cx="5418208" cy="2382802"/>
          </a:xfrm>
        </p:spPr>
        <p:txBody>
          <a:bodyPr anchor="ctr">
            <a:normAutofit/>
          </a:bodyPr>
          <a:lstStyle/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CO-ORGANIZED WITH JRC A WORKSHOP ON THE NEAMTWS LOCAL TSUNAMI WARNING IN THE CONTEXT OF MULTI-HAZARD DISASTER RISK MITIGATION: REQUIREMENTS, CHALLENGES, OPPORTUNITIES, 4 - 5 OCTOBER 2022, ISPRA, ITALY(HYBRID)</a:t>
            </a:r>
            <a:endParaRPr lang="fr-FR" sz="180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42CD37-C859-44CD-853E-5A3427DDB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3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F1B6-21C4-3F06-A116-CAE1196F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1400" dirty="0"/>
              <a:t>Source:</a:t>
            </a:r>
            <a:r>
              <a:rPr lang="fr-FR" sz="1400" i="0" dirty="0">
                <a:solidFill>
                  <a:srgbClr val="333333"/>
                </a:solidFill>
                <a:effectLst/>
              </a:rPr>
              <a:t>Piero </a:t>
            </a:r>
            <a:r>
              <a:rPr lang="fr-FR" sz="1400" i="0" dirty="0" err="1">
                <a:solidFill>
                  <a:srgbClr val="333333"/>
                </a:solidFill>
                <a:effectLst/>
              </a:rPr>
              <a:t>Cruciaiti</a:t>
            </a:r>
            <a:endParaRPr lang="fr-FR" sz="1400" dirty="0"/>
          </a:p>
        </p:txBody>
      </p:sp>
      <p:pic>
        <p:nvPicPr>
          <p:cNvPr id="4" name="Picture 3" descr="SOPs photo">
            <a:extLst>
              <a:ext uri="{FF2B5EF4-FFF2-40B4-BE49-F238E27FC236}">
                <a16:creationId xmlns:a16="http://schemas.microsoft.com/office/drawing/2014/main" id="{27257A34-167A-B636-6D3F-84F4D3181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280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DAAFA-9C48-FA53-37AA-B309F9EC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CO-ORGANIZED WITH JRC A COASTWAVE PROJECT WORKSHOP ON STANDARD OPERATING PROCEDURES (SOP) PLANNING AND IMPLEMENTATION FOR TSUNAMI RESPONSE IN NEAM REGION,5 - 6 OCTOBER 2022, ISPRA, ITALY</a:t>
            </a:r>
            <a:endParaRPr lang="fr-FR" sz="1800" dirty="0"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00757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isk perception photo 1">
            <a:extLst>
              <a:ext uri="{FF2B5EF4-FFF2-40B4-BE49-F238E27FC236}">
                <a16:creationId xmlns:a16="http://schemas.microsoft.com/office/drawing/2014/main" id="{7EDE0D3D-7C73-BC04-2A0C-29C2F7AB2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r="-1" b="21715"/>
          <a:stretch/>
        </p:blipFill>
        <p:spPr bwMode="auto">
          <a:xfrm>
            <a:off x="-1" y="10"/>
            <a:ext cx="12228129" cy="466692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EB2CA2-1731-4087-358D-6559D9BF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Source: KOERI</a:t>
            </a:r>
            <a:br>
              <a:rPr lang="fr-FR" sz="1800" dirty="0">
                <a:effectLst/>
                <a:latin typeface="Microsoft Sans Serif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fr-F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37540-7823-9A93-01BA-F2EBF562F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OBSERVERS TO THE FIRST TSUNAMI EXERCISE IN TÜRKIYE (ISTANBUL)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NOV 2022</a:t>
            </a:r>
            <a:endParaRPr lang="fr-FR" sz="1800" dirty="0">
              <a:solidFill>
                <a:schemeClr val="tx2"/>
              </a:solidFill>
              <a:effectLst/>
              <a:latin typeface="Microsoft Sans Serif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9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1234</Words>
  <Application>Microsoft Office PowerPoint</Application>
  <PresentationFormat>Widescreen</PresentationFormat>
  <Paragraphs>102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Helvetica</vt:lpstr>
      <vt:lpstr>Microsoft Sans Serif</vt:lpstr>
      <vt:lpstr>Source Sans Pro</vt:lpstr>
      <vt:lpstr>Times New Roman</vt:lpstr>
      <vt:lpstr>Wingdings</vt:lpstr>
      <vt:lpstr>Office Theme</vt:lpstr>
      <vt:lpstr>9_Custom Design</vt:lpstr>
      <vt:lpstr>PowerPoint Presentation</vt:lpstr>
      <vt:lpstr>PowerPoint Presentation</vt:lpstr>
      <vt:lpstr>UN OCEAN SCIENCE DECADE FOR SUSTAINABLE DEVELOPMENT EVENTS</vt:lpstr>
      <vt:lpstr>MHEWC-III</vt:lpstr>
      <vt:lpstr>Credit : CENALT, CEA 2022 </vt:lpstr>
      <vt:lpstr>PowerPoint Presentation</vt:lpstr>
      <vt:lpstr>Source: JRC</vt:lpstr>
      <vt:lpstr>Source:Piero Cruciaiti</vt:lpstr>
      <vt:lpstr>Source: KOERI </vt:lpstr>
      <vt:lpstr>Source: KOERI</vt:lpstr>
      <vt:lpstr>Source: UNESCO/Denis Chang Seng</vt:lpstr>
      <vt:lpstr>Source: INGV</vt:lpstr>
      <vt:lpstr>COMMISSIONED A STUDY/SURVEY ON UNDERSTANDING SEA-LEVEL RISK PERCEPTION AMONG YOUNGER CHILDREN, FINAL REPORT, DECEMBER 2022 </vt:lpstr>
      <vt:lpstr>PowerPoint Presentation</vt:lpstr>
      <vt:lpstr>PowerPoint Presentation</vt:lpstr>
      <vt:lpstr>ICG/NEAMTWS RESPONSE </vt:lpstr>
      <vt:lpstr>TOWS WG </vt:lpstr>
      <vt:lpstr>Source: UNECSO/ Ardito Kodijat </vt:lpstr>
      <vt:lpstr>Source: UNECSO/ Denis Chang Seng</vt:lpstr>
      <vt:lpstr>Source: EL KHALIDI Khalid</vt:lpstr>
      <vt:lpstr>Source: EL KHALIDI Khalid </vt:lpstr>
      <vt:lpstr>Communication and Outreach</vt:lpstr>
      <vt:lpstr>Communication and Outreach (Cont)</vt:lpstr>
      <vt:lpstr>Communication and Outreach (Cont)</vt:lpstr>
      <vt:lpstr>Communication and Outreach (Cont)</vt:lpstr>
      <vt:lpstr>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Chang Seng, Denis</cp:lastModifiedBy>
  <cp:revision>32</cp:revision>
  <dcterms:created xsi:type="dcterms:W3CDTF">2023-04-09T12:47:38Z</dcterms:created>
  <dcterms:modified xsi:type="dcterms:W3CDTF">2023-04-11T18:21:36Z</dcterms:modified>
</cp:coreProperties>
</file>