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12" r:id="rId2"/>
    <p:sldId id="284" r:id="rId3"/>
    <p:sldId id="342" r:id="rId4"/>
    <p:sldId id="366" r:id="rId5"/>
    <p:sldId id="365" r:id="rId6"/>
    <p:sldId id="368" r:id="rId7"/>
    <p:sldId id="273" r:id="rId8"/>
    <p:sldId id="293" r:id="rId9"/>
    <p:sldId id="340" r:id="rId10"/>
    <p:sldId id="300" r:id="rId11"/>
    <p:sldId id="339" r:id="rId12"/>
    <p:sldId id="292" r:id="rId13"/>
    <p:sldId id="295" r:id="rId14"/>
    <p:sldId id="313" r:id="rId15"/>
    <p:sldId id="275" r:id="rId16"/>
    <p:sldId id="261" r:id="rId17"/>
    <p:sldId id="260" r:id="rId18"/>
    <p:sldId id="323" r:id="rId19"/>
    <p:sldId id="326" r:id="rId20"/>
    <p:sldId id="367" r:id="rId21"/>
    <p:sldId id="331" r:id="rId22"/>
    <p:sldId id="30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ECD4F5"/>
    <a:srgbClr val="BC00D0"/>
    <a:srgbClr val="20C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513" autoAdjust="0"/>
  </p:normalViewPr>
  <p:slideViewPr>
    <p:cSldViewPr snapToGrid="0" snapToObjects="1">
      <p:cViewPr varScale="1">
        <p:scale>
          <a:sx n="71" d="100"/>
          <a:sy n="71" d="100"/>
        </p:scale>
        <p:origin x="119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3043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85E33-8F8A-4491-8CC2-39A3C6DB223C}" type="datetimeFigureOut">
              <a:rPr lang="pt-PT" smtClean="0"/>
              <a:t>11-04-2023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0A126-0583-41FB-BFDB-E03533DABF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7C617-4B58-8645-BAF1-0B30B7E5327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0AD37-2ADF-9D42-BC63-CFACA02556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12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13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14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15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64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86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DB918D-87B8-4159-9658-BD9743605D01}" type="slidenum">
              <a:rPr lang="en-GB" altLang="pt-PT"/>
              <a:pPr/>
              <a:t>4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25155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5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6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252779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1A608AA9-297E-44E7-A9C6-E86CF1F904CC}" type="slidenum">
              <a:rPr lang="en-GB" altLang="pt-PT"/>
              <a:t>7</a:t>
            </a:fld>
            <a:endParaRPr lang="en-GB" altLang="pt-PT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14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1A608AA9-297E-44E7-A9C6-E86CF1F904CC}" type="slidenum">
              <a:rPr lang="en-GB" altLang="pt-PT"/>
              <a:t>8</a:t>
            </a:fld>
            <a:endParaRPr lang="en-GB" altLang="pt-PT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14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1A608AA9-297E-44E7-A9C6-E86CF1F904CC}" type="slidenum">
              <a:rPr lang="en-GB" altLang="pt-PT"/>
              <a:t>9</a:t>
            </a:fld>
            <a:endParaRPr lang="en-GB" altLang="pt-PT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14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FDB918D-87B8-4159-9658-BD9743605D01}" type="slidenum">
              <a:rPr lang="en-GB" altLang="pt-PT"/>
              <a:t>11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208880" y="478050"/>
            <a:ext cx="3790826" cy="239024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63324" y="3029136"/>
            <a:ext cx="7468860" cy="286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49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Master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1556656" y="2102910"/>
            <a:ext cx="6248399" cy="132609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b="1" dirty="0">
                <a:solidFill>
                  <a:schemeClr val="tx2"/>
                </a:solidFill>
              </a:rPr>
              <a:t>IPMA </a:t>
            </a:r>
            <a:r>
              <a:rPr lang="pt-PT" sz="3200" b="1" dirty="0" err="1">
                <a:solidFill>
                  <a:schemeClr val="tx2"/>
                </a:solidFill>
              </a:rPr>
              <a:t>National</a:t>
            </a:r>
            <a:r>
              <a:rPr lang="pt-PT" sz="3200" b="1" dirty="0">
                <a:solidFill>
                  <a:schemeClr val="tx2"/>
                </a:solidFill>
              </a:rPr>
              <a:t> Tsunami </a:t>
            </a:r>
            <a:r>
              <a:rPr lang="pt-PT" sz="3200" b="1" dirty="0" err="1">
                <a:solidFill>
                  <a:schemeClr val="tx2"/>
                </a:solidFill>
              </a:rPr>
              <a:t>Warning</a:t>
            </a:r>
            <a:r>
              <a:rPr lang="pt-PT" sz="3200" b="1" dirty="0">
                <a:solidFill>
                  <a:schemeClr val="tx2"/>
                </a:solidFill>
              </a:rPr>
              <a:t> </a:t>
            </a:r>
            <a:r>
              <a:rPr lang="pt-PT" sz="3200" b="1" dirty="0" err="1">
                <a:solidFill>
                  <a:schemeClr val="tx2"/>
                </a:solidFill>
              </a:rPr>
              <a:t>Center</a:t>
            </a:r>
            <a:r>
              <a:rPr lang="pt-PT" sz="3200" b="1" dirty="0">
                <a:solidFill>
                  <a:schemeClr val="tx2"/>
                </a:solidFill>
              </a:rPr>
              <a:t> - Status</a:t>
            </a:r>
            <a:endParaRPr lang="en-US" sz="3200" dirty="0"/>
          </a:p>
        </p:txBody>
      </p:sp>
      <p:sp>
        <p:nvSpPr>
          <p:cNvPr id="5" name="CaixaDeTexto 2"/>
          <p:cNvSpPr txBox="1"/>
          <p:nvPr/>
        </p:nvSpPr>
        <p:spPr>
          <a:xfrm>
            <a:off x="1654628" y="4437325"/>
            <a:ext cx="60524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Fernando Carrilho</a:t>
            </a:r>
          </a:p>
          <a:p>
            <a:pPr algn="ctr"/>
            <a:endParaRPr lang="pt-PT" sz="1600" dirty="0"/>
          </a:p>
          <a:p>
            <a:pPr algn="ctr"/>
            <a:r>
              <a:rPr lang="pt-PT" sz="1600" dirty="0"/>
              <a:t>NEAMTWS </a:t>
            </a:r>
            <a:r>
              <a:rPr lang="pt-PT" sz="1600" dirty="0" err="1"/>
              <a:t>Steering</a:t>
            </a:r>
            <a:r>
              <a:rPr lang="pt-PT" sz="1600" dirty="0"/>
              <a:t> </a:t>
            </a:r>
            <a:r>
              <a:rPr lang="pt-PT" sz="1600" dirty="0" err="1"/>
              <a:t>Committee</a:t>
            </a:r>
            <a:r>
              <a:rPr lang="pt-PT" sz="1600" dirty="0"/>
              <a:t> Meeting</a:t>
            </a:r>
          </a:p>
          <a:p>
            <a:pPr algn="ctr"/>
            <a:r>
              <a:rPr lang="pt-PT" sz="1600" dirty="0"/>
              <a:t>Paris, 12-13 </a:t>
            </a:r>
            <a:r>
              <a:rPr lang="pt-PT" sz="1600" dirty="0" err="1"/>
              <a:t>April</a:t>
            </a:r>
            <a:r>
              <a:rPr lang="pt-PT" sz="1600" dirty="0"/>
              <a:t>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287866" y="259976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Decision Matrix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2" name="Picture 8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46" y="1366982"/>
            <a:ext cx="6403980" cy="459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20934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NEAMTWS - Forecast Points</a:t>
            </a: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975" y="1048145"/>
            <a:ext cx="4667250" cy="51530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20934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Forecast coastal segments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9" y="1128716"/>
            <a:ext cx="3204839" cy="1944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641" y="1704514"/>
            <a:ext cx="2313958" cy="3959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29448" y="2013232"/>
            <a:ext cx="259913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pt-PT" sz="1400" u="sng" dirty="0" err="1">
                <a:solidFill>
                  <a:prstClr val="black"/>
                </a:solidFill>
                <a:latin typeface="Arial" panose="020B0604020202020204" pitchFamily="34" charset="0"/>
              </a:rPr>
              <a:t>Mainland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1. Viana-Braga-Porto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2. Aveiro-Coimbra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3. Leiria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4. Lisboa Atlântico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5. Estuário Tejo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6. Setúbal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7. Beja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8. Faro Barlavento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9. Faro Sotavento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u="sng" dirty="0" err="1">
                <a:solidFill>
                  <a:prstClr val="black"/>
                </a:solidFill>
                <a:latin typeface="Arial" panose="020B0604020202020204" pitchFamily="34" charset="0"/>
              </a:rPr>
              <a:t>Islands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10-11. Madeira &amp; Porto Santo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12-20. </a:t>
            </a:r>
            <a:r>
              <a:rPr lang="pt-PT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Azores</a:t>
            </a:r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islands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3200" y="1340528"/>
            <a:ext cx="479394" cy="967666"/>
          </a:xfrm>
          <a:prstGeom prst="rect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2" name="Straight Connector 11"/>
          <p:cNvCxnSpPr/>
          <p:nvPr/>
        </p:nvCxnSpPr>
        <p:spPr>
          <a:xfrm>
            <a:off x="3222594" y="1340528"/>
            <a:ext cx="778047" cy="363986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22594" y="2308194"/>
            <a:ext cx="778047" cy="335576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705" y="3457022"/>
            <a:ext cx="2930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/>
            <a:r>
              <a:rPr lang="pt-PT" sz="1400" u="sng" dirty="0" err="1">
                <a:solidFill>
                  <a:prstClr val="black"/>
                </a:solidFill>
                <a:latin typeface="Arial" panose="020B0604020202020204" pitchFamily="34" charset="0"/>
              </a:rPr>
              <a:t>Islands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10-11. Madeira &amp; Porto Santo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pPr marR="0"/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12-20. </a:t>
            </a:r>
            <a:r>
              <a:rPr lang="pt-PT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Azores</a:t>
            </a:r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islands</a:t>
            </a:r>
            <a:endParaRPr lang="pt-PT" sz="1400" dirty="0">
              <a:solidFill>
                <a:prstClr val="black"/>
              </a:solidFill>
              <a:latin typeface="Mangal"/>
            </a:endParaRPr>
          </a:p>
          <a:p>
            <a:endParaRPr lang="pt-PT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484176" y="2238653"/>
            <a:ext cx="0" cy="1218369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335350" y="3000237"/>
            <a:ext cx="410936" cy="683997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32514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TAAR – Tsunami Analysis And Report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17" y="1303659"/>
            <a:ext cx="5185249" cy="3208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67" y="1515910"/>
            <a:ext cx="3880399" cy="23333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19481" y="1739153"/>
            <a:ext cx="28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>
                <a:solidFill>
                  <a:srgbClr val="92D050"/>
                </a:solidFill>
              </a:rPr>
              <a:t>Testing</a:t>
            </a:r>
            <a:r>
              <a:rPr lang="pt-PT" sz="1600" b="1" dirty="0">
                <a:solidFill>
                  <a:srgbClr val="92D050"/>
                </a:solidFill>
              </a:rPr>
              <a:t> </a:t>
            </a:r>
            <a:r>
              <a:rPr lang="pt-PT" sz="1600" b="1" dirty="0" err="1">
                <a:solidFill>
                  <a:srgbClr val="92D050"/>
                </a:solidFill>
              </a:rPr>
              <a:t>purposes</a:t>
            </a:r>
            <a:endParaRPr lang="pt-PT" sz="1600" b="1" dirty="0">
              <a:solidFill>
                <a:srgbClr val="92D050"/>
              </a:solidFill>
            </a:endParaRPr>
          </a:p>
          <a:p>
            <a:r>
              <a:rPr lang="pt-PT" sz="1600" b="1" dirty="0">
                <a:solidFill>
                  <a:srgbClr val="92D050"/>
                </a:solidFill>
              </a:rPr>
              <a:t>(</a:t>
            </a:r>
            <a:r>
              <a:rPr lang="pt-PT" sz="1600" b="1" dirty="0" err="1">
                <a:solidFill>
                  <a:srgbClr val="92D050"/>
                </a:solidFill>
              </a:rPr>
              <a:t>include</a:t>
            </a:r>
            <a:r>
              <a:rPr lang="pt-PT" sz="1600" b="1" dirty="0">
                <a:solidFill>
                  <a:srgbClr val="92D050"/>
                </a:solidFill>
              </a:rPr>
              <a:t> </a:t>
            </a:r>
            <a:r>
              <a:rPr lang="pt-PT" sz="1600" b="1" dirty="0" err="1">
                <a:solidFill>
                  <a:srgbClr val="92D050"/>
                </a:solidFill>
              </a:rPr>
              <a:t>random</a:t>
            </a:r>
            <a:r>
              <a:rPr lang="pt-PT" sz="1600" b="1" dirty="0">
                <a:solidFill>
                  <a:srgbClr val="92D050"/>
                </a:solidFill>
              </a:rPr>
              <a:t> </a:t>
            </a:r>
            <a:r>
              <a:rPr lang="pt-PT" sz="1600" b="1" dirty="0" err="1">
                <a:solidFill>
                  <a:srgbClr val="92D050"/>
                </a:solidFill>
              </a:rPr>
              <a:t>full</a:t>
            </a:r>
            <a:r>
              <a:rPr lang="pt-PT" sz="1600" b="1" dirty="0">
                <a:solidFill>
                  <a:srgbClr val="92D050"/>
                </a:solidFill>
              </a:rPr>
              <a:t> </a:t>
            </a:r>
            <a:r>
              <a:rPr lang="pt-PT" sz="1600" b="1" dirty="0" err="1">
                <a:solidFill>
                  <a:srgbClr val="92D050"/>
                </a:solidFill>
              </a:rPr>
              <a:t>scenarios</a:t>
            </a:r>
            <a:r>
              <a:rPr lang="pt-PT" sz="1600" b="1" dirty="0">
                <a:solidFill>
                  <a:srgbClr val="92D050"/>
                </a:solidFill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9481" y="2487362"/>
            <a:ext cx="28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>
                <a:solidFill>
                  <a:srgbClr val="FFC000"/>
                </a:solidFill>
              </a:rPr>
              <a:t>Exercise</a:t>
            </a:r>
            <a:r>
              <a:rPr lang="pt-PT" sz="1600" b="1" dirty="0">
                <a:solidFill>
                  <a:srgbClr val="FFC000"/>
                </a:solidFill>
              </a:rPr>
              <a:t> </a:t>
            </a:r>
            <a:r>
              <a:rPr lang="pt-PT" sz="1600" b="1" dirty="0" err="1">
                <a:solidFill>
                  <a:srgbClr val="FFC000"/>
                </a:solidFill>
              </a:rPr>
              <a:t>Mode</a:t>
            </a:r>
            <a:endParaRPr lang="pt-PT" sz="1600" b="1" dirty="0">
              <a:solidFill>
                <a:srgbClr val="FFC000"/>
              </a:solidFill>
            </a:endParaRPr>
          </a:p>
          <a:p>
            <a:r>
              <a:rPr lang="pt-PT" sz="1600" b="1" dirty="0">
                <a:solidFill>
                  <a:srgbClr val="FFC000"/>
                </a:solidFill>
              </a:rPr>
              <a:t>(Neamwave21, </a:t>
            </a:r>
            <a:r>
              <a:rPr lang="pt-PT" sz="1600" b="1" dirty="0" err="1">
                <a:solidFill>
                  <a:srgbClr val="FFC000"/>
                </a:solidFill>
              </a:rPr>
              <a:t>others</a:t>
            </a:r>
            <a:r>
              <a:rPr lang="pt-PT" sz="1600" b="1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19481" y="3270688"/>
            <a:ext cx="28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rgbClr val="FF0000"/>
                </a:solidFill>
              </a:rPr>
              <a:t>Real </a:t>
            </a:r>
            <a:r>
              <a:rPr lang="pt-PT" sz="1600" b="1" dirty="0" err="1">
                <a:solidFill>
                  <a:srgbClr val="FF0000"/>
                </a:solidFill>
              </a:rPr>
              <a:t>events</a:t>
            </a:r>
            <a:r>
              <a:rPr lang="pt-PT" sz="1600" b="1" dirty="0">
                <a:solidFill>
                  <a:srgbClr val="FF0000"/>
                </a:solidFill>
              </a:rPr>
              <a:t> </a:t>
            </a:r>
            <a:r>
              <a:rPr lang="pt-PT" sz="1600" b="1" dirty="0" err="1">
                <a:solidFill>
                  <a:srgbClr val="FF0000"/>
                </a:solidFill>
              </a:rPr>
              <a:t>and</a:t>
            </a:r>
            <a:endParaRPr lang="pt-PT" sz="1600" b="1" dirty="0">
              <a:solidFill>
                <a:srgbClr val="FF0000"/>
              </a:solidFill>
            </a:endParaRPr>
          </a:p>
          <a:p>
            <a:r>
              <a:rPr lang="pt-PT" sz="1600" b="1" dirty="0" err="1">
                <a:solidFill>
                  <a:srgbClr val="FF0000"/>
                </a:solidFill>
              </a:rPr>
              <a:t>Communication</a:t>
            </a:r>
            <a:r>
              <a:rPr lang="pt-PT" sz="1600" b="1" dirty="0">
                <a:solidFill>
                  <a:srgbClr val="FF0000"/>
                </a:solidFill>
              </a:rPr>
              <a:t> </a:t>
            </a:r>
            <a:r>
              <a:rPr lang="pt-PT" sz="1600" b="1" dirty="0" err="1">
                <a:solidFill>
                  <a:srgbClr val="FF0000"/>
                </a:solidFill>
              </a:rPr>
              <a:t>tests</a:t>
            </a:r>
            <a:endParaRPr lang="pt-PT" sz="1600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>
            <a:stCxn id="12" idx="1"/>
          </p:cNvCxnSpPr>
          <p:nvPr/>
        </p:nvCxnSpPr>
        <p:spPr>
          <a:xfrm flipH="1">
            <a:off x="4794359" y="2031541"/>
            <a:ext cx="925122" cy="146883"/>
          </a:xfrm>
          <a:prstGeom prst="straightConnector1">
            <a:avLst/>
          </a:prstGeom>
          <a:ln w="66675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1"/>
          </p:cNvCxnSpPr>
          <p:nvPr/>
        </p:nvCxnSpPr>
        <p:spPr>
          <a:xfrm flipH="1" flipV="1">
            <a:off x="4756105" y="2756023"/>
            <a:ext cx="963376" cy="23727"/>
          </a:xfrm>
          <a:prstGeom prst="straightConnector1">
            <a:avLst/>
          </a:prstGeom>
          <a:ln w="666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1" idx="1"/>
          </p:cNvCxnSpPr>
          <p:nvPr/>
        </p:nvCxnSpPr>
        <p:spPr>
          <a:xfrm flipH="1" flipV="1">
            <a:off x="4794359" y="3380104"/>
            <a:ext cx="925122" cy="182972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09936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TAAR – Tsunami Analysis And Report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936" y="1027405"/>
            <a:ext cx="6969934" cy="51886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142202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TAAR – Tsunami Analysis And Report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60" y="1029810"/>
            <a:ext cx="4688403" cy="4030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741" y="1684096"/>
            <a:ext cx="5130707" cy="436236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44188" y="1187107"/>
            <a:ext cx="1037205" cy="372862"/>
          </a:xfrm>
          <a:prstGeom prst="ellipse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Oval 10"/>
          <p:cNvSpPr/>
          <p:nvPr/>
        </p:nvSpPr>
        <p:spPr>
          <a:xfrm>
            <a:off x="4735381" y="1963446"/>
            <a:ext cx="1037205" cy="372862"/>
          </a:xfrm>
          <a:prstGeom prst="ellipse">
            <a:avLst/>
          </a:prstGeom>
          <a:solidFill>
            <a:schemeClr val="accent1">
              <a:lumMod val="60000"/>
              <a:lumOff val="40000"/>
              <a:alpha val="42000"/>
            </a:schemeClr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243969" y="4088550"/>
            <a:ext cx="61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rgbClr val="FF0000"/>
                </a:solidFill>
              </a:rPr>
              <a:t>SMS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1308" y="2102439"/>
            <a:ext cx="714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rgbClr val="FF0000"/>
                </a:solidFill>
              </a:rPr>
              <a:t>EMAIL</a:t>
            </a:r>
          </a:p>
          <a:p>
            <a:r>
              <a:rPr lang="pt-PT" sz="1600" dirty="0">
                <a:solidFill>
                  <a:srgbClr val="FF0000"/>
                </a:solidFill>
              </a:rPr>
              <a:t>FAX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41128" y="5146472"/>
            <a:ext cx="61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rgbClr val="FF0000"/>
                </a:solidFill>
              </a:rPr>
              <a:t>SMS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00736" y="2687214"/>
            <a:ext cx="714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rgbClr val="FF0000"/>
                </a:solidFill>
              </a:rPr>
              <a:t>GTS</a:t>
            </a:r>
          </a:p>
          <a:p>
            <a:r>
              <a:rPr lang="pt-PT" sz="1600" dirty="0">
                <a:solidFill>
                  <a:srgbClr val="FF0000"/>
                </a:solidFill>
              </a:rPr>
              <a:t>EMAIL</a:t>
            </a:r>
          </a:p>
          <a:p>
            <a:r>
              <a:rPr lang="pt-PT" sz="1600" dirty="0">
                <a:solidFill>
                  <a:srgbClr val="FF0000"/>
                </a:solidFill>
              </a:rPr>
              <a:t>FAX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Operational Service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21" y="1423435"/>
            <a:ext cx="8657289" cy="3229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68" y="4016621"/>
            <a:ext cx="4946856" cy="952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967" y="4204470"/>
            <a:ext cx="2160152" cy="40466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0" y="1130653"/>
            <a:ext cx="8283389" cy="460666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9D13E5-5701-5172-1A11-582C632A9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007" y="1155365"/>
            <a:ext cx="3562923" cy="48704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Regional level – TSP for NE Atlantic</a:t>
            </a:r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287866" y="1177896"/>
            <a:ext cx="4929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95" indent="-285750">
              <a:buFont typeface="Arial" panose="020B0604020202020204" pitchFamily="34" charset="0"/>
              <a:buChar char="•"/>
            </a:pPr>
            <a:r>
              <a:rPr lang="pt-PT" sz="1600" dirty="0" err="1"/>
              <a:t>Operation</a:t>
            </a:r>
            <a:r>
              <a:rPr lang="pt-PT" sz="1600" dirty="0"/>
              <a:t> </a:t>
            </a:r>
            <a:r>
              <a:rPr lang="pt-PT" sz="1600" dirty="0" err="1"/>
              <a:t>started</a:t>
            </a:r>
            <a:r>
              <a:rPr lang="pt-PT" sz="1600" dirty="0"/>
              <a:t> on </a:t>
            </a:r>
            <a:r>
              <a:rPr lang="pt-PT" sz="1600" b="1" dirty="0" err="1"/>
              <a:t>january</a:t>
            </a:r>
            <a:r>
              <a:rPr lang="pt-PT" sz="1600" b="1" dirty="0"/>
              <a:t> 2018</a:t>
            </a:r>
          </a:p>
          <a:p>
            <a:pPr marL="252095" indent="-285750">
              <a:buFont typeface="Arial" panose="020B0604020202020204" pitchFamily="34" charset="0"/>
              <a:buChar char="•"/>
            </a:pPr>
            <a:r>
              <a:rPr lang="pt-PT" sz="1600" b="1" dirty="0" err="1"/>
              <a:t>Accreditation</a:t>
            </a:r>
            <a:r>
              <a:rPr lang="pt-PT" sz="1600" b="1" dirty="0"/>
              <a:t> </a:t>
            </a:r>
            <a:r>
              <a:rPr lang="pt-PT" sz="1600" b="1" dirty="0" err="1"/>
              <a:t>on</a:t>
            </a:r>
            <a:r>
              <a:rPr lang="pt-PT" sz="1600" b="1" dirty="0"/>
              <a:t> 2019</a:t>
            </a:r>
          </a:p>
          <a:p>
            <a:pPr marL="252095" indent="-285750">
              <a:buFont typeface="Arial" panose="020B0604020202020204" pitchFamily="34" charset="0"/>
              <a:buChar char="•"/>
            </a:pPr>
            <a:r>
              <a:rPr lang="pt-PT" sz="1600" dirty="0"/>
              <a:t>37 Tsunami </a:t>
            </a:r>
            <a:r>
              <a:rPr lang="pt-PT" sz="1600" dirty="0" err="1"/>
              <a:t>messages</a:t>
            </a:r>
            <a:r>
              <a:rPr lang="pt-PT" sz="1600" dirty="0"/>
              <a:t> </a:t>
            </a:r>
            <a:r>
              <a:rPr lang="pt-PT" sz="1600" dirty="0" err="1"/>
              <a:t>issued</a:t>
            </a:r>
            <a:r>
              <a:rPr lang="pt-PT" sz="1600" dirty="0"/>
              <a:t>:</a:t>
            </a:r>
          </a:p>
        </p:txBody>
      </p:sp>
      <p:sp>
        <p:nvSpPr>
          <p:cNvPr id="3" name="CaixaDeTexto 6"/>
          <p:cNvSpPr txBox="1"/>
          <p:nvPr/>
        </p:nvSpPr>
        <p:spPr>
          <a:xfrm>
            <a:off x="6137750" y="5758551"/>
            <a:ext cx="194575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37 </a:t>
            </a:r>
            <a:r>
              <a:rPr lang="pt-PT" sz="2800" dirty="0" err="1">
                <a:solidFill>
                  <a:schemeClr val="bg1"/>
                </a:solidFill>
              </a:rPr>
              <a:t>events</a:t>
            </a:r>
            <a:endParaRPr lang="pt-PT" sz="2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B8E807-E094-710D-0118-98A9A430B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51" y="2001550"/>
            <a:ext cx="3875334" cy="416402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Regional level – TSP for NE Atlantic</a:t>
            </a:r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25" name="TextBox 7"/>
          <p:cNvSpPr txBox="1"/>
          <p:nvPr/>
        </p:nvSpPr>
        <p:spPr>
          <a:xfrm>
            <a:off x="651249" y="1155365"/>
            <a:ext cx="3562923" cy="28469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numCol="2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2000" b="1" dirty="0" err="1"/>
              <a:t>Subscribers</a:t>
            </a:r>
            <a:r>
              <a:rPr lang="pt-PT" sz="2000" b="1" dirty="0"/>
              <a:t>:</a:t>
            </a:r>
            <a:r>
              <a:rPr lang="pt-PT" sz="2000" dirty="0"/>
              <a:t> </a:t>
            </a:r>
          </a:p>
          <a:p>
            <a:pPr>
              <a:spcAft>
                <a:spcPts val="0"/>
              </a:spcAft>
            </a:pPr>
            <a:endParaRPr lang="pt-PT" sz="1400" dirty="0"/>
          </a:p>
          <a:p>
            <a:pPr>
              <a:spcAft>
                <a:spcPts val="0"/>
              </a:spcAft>
            </a:pPr>
            <a:r>
              <a:rPr lang="pt-PT" sz="1600" dirty="0"/>
              <a:t>Portugal</a:t>
            </a:r>
          </a:p>
          <a:p>
            <a:pPr>
              <a:spcAft>
                <a:spcPts val="0"/>
              </a:spcAft>
            </a:pPr>
            <a:r>
              <a:rPr lang="pt-PT" sz="1600" dirty="0" err="1"/>
              <a:t>Spain</a:t>
            </a:r>
            <a:endParaRPr lang="pt-PT" sz="1600" dirty="0"/>
          </a:p>
          <a:p>
            <a:pPr>
              <a:spcAft>
                <a:spcPts val="0"/>
              </a:spcAft>
            </a:pPr>
            <a:r>
              <a:rPr lang="pt-PT" sz="1600" dirty="0" err="1"/>
              <a:t>Morocco</a:t>
            </a:r>
            <a:endParaRPr lang="pt-PT" sz="1600" dirty="0"/>
          </a:p>
          <a:p>
            <a:pPr>
              <a:spcAft>
                <a:spcPts val="0"/>
              </a:spcAft>
            </a:pPr>
            <a:r>
              <a:rPr lang="pt-PT" sz="1600" dirty="0" err="1"/>
              <a:t>Denmark</a:t>
            </a:r>
            <a:endParaRPr lang="pt-PT" sz="1600" dirty="0"/>
          </a:p>
          <a:p>
            <a:pPr>
              <a:spcAft>
                <a:spcPts val="0"/>
              </a:spcAft>
            </a:pPr>
            <a:r>
              <a:rPr lang="pt-PT" sz="1600" dirty="0"/>
              <a:t>France</a:t>
            </a:r>
          </a:p>
          <a:p>
            <a:pPr>
              <a:spcAft>
                <a:spcPts val="0"/>
              </a:spcAft>
            </a:pPr>
            <a:r>
              <a:rPr lang="pt-PT" sz="1600" dirty="0" err="1"/>
              <a:t>Germany</a:t>
            </a:r>
            <a:endParaRPr lang="pt-PT" sz="1600" dirty="0"/>
          </a:p>
          <a:p>
            <a:pPr>
              <a:spcAft>
                <a:spcPts val="0"/>
              </a:spcAft>
            </a:pPr>
            <a:endParaRPr lang="pt-PT" sz="1400" dirty="0"/>
          </a:p>
          <a:p>
            <a:pPr>
              <a:spcAft>
                <a:spcPts val="0"/>
              </a:spcAft>
            </a:pPr>
            <a:endParaRPr lang="pt-PT" sz="1400" dirty="0"/>
          </a:p>
          <a:p>
            <a:pPr>
              <a:spcAft>
                <a:spcPts val="0"/>
              </a:spcAft>
            </a:pPr>
            <a:endParaRPr lang="pt-PT" sz="1400" dirty="0"/>
          </a:p>
          <a:p>
            <a:pPr>
              <a:spcAft>
                <a:spcPts val="0"/>
              </a:spcAft>
            </a:pPr>
            <a:endParaRPr lang="pt-PT" sz="1400" dirty="0"/>
          </a:p>
          <a:p>
            <a:pPr>
              <a:spcAft>
                <a:spcPts val="0"/>
              </a:spcAft>
            </a:pPr>
            <a:endParaRPr lang="pt-PT" sz="1400" dirty="0"/>
          </a:p>
          <a:p>
            <a:pPr>
              <a:spcAft>
                <a:spcPts val="0"/>
              </a:spcAft>
            </a:pPr>
            <a:endParaRPr lang="pt-PT" sz="1400" dirty="0"/>
          </a:p>
          <a:p>
            <a:pPr>
              <a:spcAft>
                <a:spcPts val="0"/>
              </a:spcAft>
            </a:pPr>
            <a:r>
              <a:rPr lang="pt-PT" sz="1600" dirty="0"/>
              <a:t>UK</a:t>
            </a:r>
          </a:p>
          <a:p>
            <a:pPr>
              <a:spcAft>
                <a:spcPts val="0"/>
              </a:spcAft>
            </a:pPr>
            <a:r>
              <a:rPr lang="pt-PT" sz="1600" dirty="0" err="1"/>
              <a:t>Turkey</a:t>
            </a:r>
            <a:endParaRPr lang="pt-PT" sz="1600" dirty="0"/>
          </a:p>
          <a:p>
            <a:pPr>
              <a:spcAft>
                <a:spcPts val="0"/>
              </a:spcAft>
            </a:pPr>
            <a:r>
              <a:rPr lang="pt-PT" sz="1600" dirty="0" err="1"/>
              <a:t>Greece</a:t>
            </a:r>
            <a:endParaRPr lang="pt-PT" sz="1600" dirty="0"/>
          </a:p>
          <a:p>
            <a:pPr>
              <a:spcAft>
                <a:spcPts val="0"/>
              </a:spcAft>
            </a:pPr>
            <a:r>
              <a:rPr lang="pt-PT" sz="1600" dirty="0" err="1"/>
              <a:t>Italy</a:t>
            </a:r>
            <a:endParaRPr lang="pt-PT" sz="1600" dirty="0"/>
          </a:p>
          <a:p>
            <a:pPr>
              <a:spcAft>
                <a:spcPts val="0"/>
              </a:spcAft>
            </a:pPr>
            <a:endParaRPr lang="pt-PT" sz="1600" dirty="0"/>
          </a:p>
          <a:p>
            <a:pPr>
              <a:spcAft>
                <a:spcPts val="0"/>
              </a:spcAft>
            </a:pPr>
            <a:r>
              <a:rPr lang="pt-PT" sz="1600" dirty="0"/>
              <a:t>IOC, ERCC </a:t>
            </a:r>
            <a:r>
              <a:rPr lang="pt-PT" sz="1600" dirty="0" err="1"/>
              <a:t>and</a:t>
            </a:r>
            <a:r>
              <a:rPr lang="pt-PT" sz="1600" dirty="0"/>
              <a:t> JRC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48" y="3412561"/>
            <a:ext cx="4397556" cy="2666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F9B455-525D-EF7E-35F8-A73F9D1FF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007" y="1155365"/>
            <a:ext cx="3562923" cy="487047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6" y="1428179"/>
            <a:ext cx="3115908" cy="175246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079" y="1443767"/>
            <a:ext cx="2492477" cy="16865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Schematic View</a:t>
            </a:r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4012" y="1048794"/>
            <a:ext cx="1912903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rgbClr val="FFFF00"/>
                </a:solidFill>
              </a:rPr>
              <a:t>Seismic network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62427" y="1048794"/>
            <a:ext cx="2176152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rgbClr val="FFFF00"/>
                </a:solidFill>
              </a:rPr>
              <a:t>Tide-</a:t>
            </a:r>
            <a:r>
              <a:rPr lang="pt-PT" sz="1600" b="1" dirty="0" err="1">
                <a:solidFill>
                  <a:srgbClr val="FFFF00"/>
                </a:solidFill>
              </a:rPr>
              <a:t>gauge</a:t>
            </a:r>
            <a:r>
              <a:rPr lang="pt-PT" sz="1600" b="1" dirty="0">
                <a:solidFill>
                  <a:srgbClr val="FFFF00"/>
                </a:solidFill>
              </a:rPr>
              <a:t> network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0375" y="1057486"/>
            <a:ext cx="1912903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pt-PT" sz="1600" b="1" dirty="0" err="1">
                <a:solidFill>
                  <a:srgbClr val="FFFF00"/>
                </a:solidFill>
              </a:rPr>
              <a:t>Decision</a:t>
            </a:r>
            <a:r>
              <a:rPr lang="pt-PT" sz="1600" b="1" dirty="0">
                <a:solidFill>
                  <a:srgbClr val="FFFF00"/>
                </a:solidFill>
              </a:rPr>
              <a:t> </a:t>
            </a:r>
            <a:r>
              <a:rPr lang="pt-PT" sz="1600" b="1" dirty="0" err="1">
                <a:solidFill>
                  <a:srgbClr val="FFFF00"/>
                </a:solidFill>
              </a:rPr>
              <a:t>Matrix</a:t>
            </a:r>
            <a:endParaRPr lang="pt-PT" sz="1600" b="1" dirty="0">
              <a:solidFill>
                <a:srgbClr val="FFFF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956" y="3706796"/>
            <a:ext cx="3127053" cy="1765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357" y="4841542"/>
            <a:ext cx="1154558" cy="7234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0824" y="3706796"/>
            <a:ext cx="2123077" cy="1781457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 rot="3948585">
            <a:off x="1311034" y="3293272"/>
            <a:ext cx="907238" cy="13066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ight Arrow 17"/>
          <p:cNvSpPr/>
          <p:nvPr/>
        </p:nvSpPr>
        <p:spPr>
          <a:xfrm rot="5400000" flipV="1">
            <a:off x="5161491" y="5347269"/>
            <a:ext cx="903454" cy="11136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TextBox 18"/>
          <p:cNvSpPr txBox="1"/>
          <p:nvPr/>
        </p:nvSpPr>
        <p:spPr>
          <a:xfrm>
            <a:off x="3104909" y="5885506"/>
            <a:ext cx="2872626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rgbClr val="FF0000"/>
                </a:solidFill>
              </a:rPr>
              <a:t>Civil </a:t>
            </a:r>
            <a:r>
              <a:rPr lang="pt-PT" sz="1600" b="1" dirty="0" err="1">
                <a:solidFill>
                  <a:srgbClr val="FF0000"/>
                </a:solidFill>
              </a:rPr>
              <a:t>Protection</a:t>
            </a:r>
            <a:r>
              <a:rPr lang="pt-PT" sz="1600" b="1" dirty="0">
                <a:solidFill>
                  <a:srgbClr val="FF0000"/>
                </a:solidFill>
              </a:rPr>
              <a:t> </a:t>
            </a:r>
            <a:r>
              <a:rPr lang="pt-PT" sz="1600" b="1" dirty="0" err="1">
                <a:solidFill>
                  <a:srgbClr val="FF0000"/>
                </a:solidFill>
              </a:rPr>
              <a:t>System</a:t>
            </a:r>
            <a:endParaRPr lang="pt-PT" sz="1600" b="1" dirty="0">
              <a:solidFill>
                <a:srgbClr val="FF0000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6090375" y="5990942"/>
            <a:ext cx="897751" cy="20622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TextBox 20"/>
          <p:cNvSpPr txBox="1"/>
          <p:nvPr/>
        </p:nvSpPr>
        <p:spPr>
          <a:xfrm>
            <a:off x="6097376" y="5724722"/>
            <a:ext cx="83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ALERT!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38839" y="3871517"/>
            <a:ext cx="3263523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rgbClr val="FFFF00"/>
                </a:solidFill>
              </a:rPr>
              <a:t>Tsunami </a:t>
            </a:r>
            <a:r>
              <a:rPr lang="pt-PT" sz="1600" b="1" dirty="0" err="1">
                <a:solidFill>
                  <a:srgbClr val="FFFF00"/>
                </a:solidFill>
              </a:rPr>
              <a:t>Analysis</a:t>
            </a:r>
            <a:r>
              <a:rPr lang="pt-PT" sz="1600" b="1" dirty="0">
                <a:solidFill>
                  <a:srgbClr val="FFFF00"/>
                </a:solidFill>
              </a:rPr>
              <a:t> </a:t>
            </a:r>
            <a:r>
              <a:rPr lang="pt-PT" sz="1600" b="1" dirty="0" err="1">
                <a:solidFill>
                  <a:srgbClr val="FFFF00"/>
                </a:solidFill>
              </a:rPr>
              <a:t>and</a:t>
            </a:r>
            <a:r>
              <a:rPr lang="pt-PT" sz="1600" b="1" dirty="0">
                <a:solidFill>
                  <a:srgbClr val="FFFF00"/>
                </a:solidFill>
              </a:rPr>
              <a:t> </a:t>
            </a:r>
            <a:r>
              <a:rPr lang="pt-PT" sz="1600" b="1" dirty="0" err="1">
                <a:solidFill>
                  <a:srgbClr val="FFFF00"/>
                </a:solidFill>
              </a:rPr>
              <a:t>Report</a:t>
            </a:r>
            <a:endParaRPr lang="pt-PT" sz="1600" b="1" dirty="0">
              <a:solidFill>
                <a:srgbClr val="FFFF00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4420364" y="4682819"/>
            <a:ext cx="1025891" cy="15947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ight Arrow 23"/>
          <p:cNvSpPr/>
          <p:nvPr/>
        </p:nvSpPr>
        <p:spPr>
          <a:xfrm rot="8765511">
            <a:off x="2666672" y="3261482"/>
            <a:ext cx="1500517" cy="13021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Picture 8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35" y="1483940"/>
            <a:ext cx="2689353" cy="158753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ight Arrow 24"/>
          <p:cNvSpPr/>
          <p:nvPr/>
        </p:nvSpPr>
        <p:spPr>
          <a:xfrm rot="9612168">
            <a:off x="3850662" y="3300453"/>
            <a:ext cx="2286671" cy="16307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287866" y="3167173"/>
            <a:ext cx="8458200" cy="6043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rgbClr val="20C4F4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AA56C52-3CC3-3846-C158-599541CE60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338" y="260350"/>
            <a:ext cx="8458200" cy="1357313"/>
          </a:xfrm>
        </p:spPr>
        <p:txBody>
          <a:bodyPr>
            <a:normAutofit/>
          </a:bodyPr>
          <a:lstStyle/>
          <a:p>
            <a:pPr algn="r"/>
            <a:r>
              <a:rPr lang="en-GB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Tsunami Awareness Day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1FE295-CFBD-A204-AC88-1206F2EBD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62" y="973641"/>
            <a:ext cx="6697620" cy="1264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938E40-5BE1-5387-D076-A506F3C68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18" y="2331963"/>
            <a:ext cx="2281374" cy="301744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4552BFA-DEBD-F24A-E60D-8531F36B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193" y="2330954"/>
            <a:ext cx="4709521" cy="283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321674-390B-5651-A30D-08A1424CA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592" y="2330954"/>
            <a:ext cx="1546228" cy="18259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7E4840-73EB-2A14-636A-9D3884F1CC6D}"/>
              </a:ext>
            </a:extLst>
          </p:cNvPr>
          <p:cNvSpPr txBox="1"/>
          <p:nvPr/>
        </p:nvSpPr>
        <p:spPr>
          <a:xfrm>
            <a:off x="4141193" y="5382554"/>
            <a:ext cx="2836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err="1"/>
              <a:t>Secretary</a:t>
            </a:r>
            <a:r>
              <a:rPr lang="pt-PT" sz="1400" dirty="0"/>
              <a:t> </a:t>
            </a:r>
            <a:r>
              <a:rPr lang="pt-PT" sz="1400" dirty="0" err="1"/>
              <a:t>of</a:t>
            </a:r>
            <a:r>
              <a:rPr lang="pt-PT" sz="1400" dirty="0"/>
              <a:t> </a:t>
            </a:r>
            <a:r>
              <a:rPr lang="pt-PT" sz="1400" dirty="0" err="1"/>
              <a:t>state</a:t>
            </a:r>
            <a:r>
              <a:rPr lang="pt-PT" sz="1400" dirty="0"/>
              <a:t> </a:t>
            </a:r>
            <a:r>
              <a:rPr lang="pt-PT" sz="1400" dirty="0" err="1"/>
              <a:t>of</a:t>
            </a:r>
            <a:r>
              <a:rPr lang="pt-PT" sz="1400" dirty="0"/>
              <a:t> Civil </a:t>
            </a:r>
            <a:r>
              <a:rPr lang="pt-PT" sz="1400" dirty="0" err="1"/>
              <a:t>Protection</a:t>
            </a:r>
            <a:r>
              <a:rPr lang="pt-PT" sz="1400" dirty="0"/>
              <a:t> </a:t>
            </a:r>
          </a:p>
          <a:p>
            <a:r>
              <a:rPr lang="pt-PT" sz="1400" dirty="0"/>
              <a:t>Sesimbra Mayor </a:t>
            </a:r>
          </a:p>
          <a:p>
            <a:r>
              <a:rPr lang="pt-PT" sz="1400" dirty="0"/>
              <a:t>ANEPC, IPMA, UNDRR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8797436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389835" y="996673"/>
            <a:ext cx="86376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New </a:t>
            </a:r>
            <a:r>
              <a:rPr lang="pt-PT" b="1" dirty="0" err="1">
                <a:solidFill>
                  <a:srgbClr val="FF0000"/>
                </a:solidFill>
              </a:rPr>
              <a:t>Submarine</a:t>
            </a:r>
            <a:r>
              <a:rPr lang="pt-PT" b="1" dirty="0">
                <a:solidFill>
                  <a:srgbClr val="FF0000"/>
                </a:solidFill>
              </a:rPr>
              <a:t> Cable Ring </a:t>
            </a:r>
            <a:r>
              <a:rPr lang="pt-PT" b="1" dirty="0" err="1">
                <a:solidFill>
                  <a:srgbClr val="FF0000"/>
                </a:solidFill>
              </a:rPr>
              <a:t>connecting</a:t>
            </a:r>
            <a:r>
              <a:rPr lang="pt-PT" b="1" dirty="0">
                <a:solidFill>
                  <a:srgbClr val="FF0000"/>
                </a:solidFill>
              </a:rPr>
              <a:t> PT </a:t>
            </a:r>
            <a:r>
              <a:rPr lang="pt-PT" b="1" dirty="0" err="1">
                <a:solidFill>
                  <a:srgbClr val="FF0000"/>
                </a:solidFill>
              </a:rPr>
              <a:t>Mainland</a:t>
            </a:r>
            <a:r>
              <a:rPr lang="pt-PT" b="1" dirty="0">
                <a:solidFill>
                  <a:srgbClr val="FF0000"/>
                </a:solidFill>
              </a:rPr>
              <a:t>-</a:t>
            </a:r>
            <a:r>
              <a:rPr lang="pt-PT" b="1" dirty="0" err="1">
                <a:solidFill>
                  <a:srgbClr val="FF0000"/>
                </a:solidFill>
              </a:rPr>
              <a:t>Azores</a:t>
            </a:r>
            <a:r>
              <a:rPr lang="pt-PT" b="1" dirty="0">
                <a:solidFill>
                  <a:srgbClr val="FF0000"/>
                </a:solidFill>
              </a:rPr>
              <a:t>-Madeira</a:t>
            </a:r>
            <a:r>
              <a:rPr lang="pt-PT" dirty="0">
                <a:solidFill>
                  <a:srgbClr val="FF0000"/>
                </a:solidFill>
              </a:rPr>
              <a:t> – </a:t>
            </a:r>
          </a:p>
          <a:p>
            <a:r>
              <a:rPr lang="pt-PT" dirty="0" err="1">
                <a:solidFill>
                  <a:srgbClr val="FF0000"/>
                </a:solidFill>
              </a:rPr>
              <a:t>opportunity</a:t>
            </a:r>
            <a:r>
              <a:rPr lang="pt-PT" dirty="0">
                <a:solidFill>
                  <a:srgbClr val="FF0000"/>
                </a:solidFill>
              </a:rPr>
              <a:t> for a </a:t>
            </a:r>
            <a:r>
              <a:rPr lang="pt-PT" sz="2000" b="1" dirty="0">
                <a:solidFill>
                  <a:srgbClr val="FF0000"/>
                </a:solidFill>
              </a:rPr>
              <a:t>SMART </a:t>
            </a:r>
            <a:r>
              <a:rPr lang="pt-PT" sz="2000" b="1" dirty="0" err="1">
                <a:solidFill>
                  <a:srgbClr val="FF0000"/>
                </a:solidFill>
              </a:rPr>
              <a:t>system</a:t>
            </a:r>
            <a:r>
              <a:rPr lang="pt-PT" sz="2000" b="1" dirty="0">
                <a:solidFill>
                  <a:srgbClr val="FF0000"/>
                </a:solidFill>
              </a:rPr>
              <a:t> (SMART CAM)</a:t>
            </a:r>
            <a:endParaRPr lang="pt-PT" b="1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287866" y="259976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Future perspectives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5" y="5688735"/>
            <a:ext cx="3366377" cy="521947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959" y="5702783"/>
            <a:ext cx="1067991" cy="38447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82" y="1699650"/>
            <a:ext cx="6557543" cy="383733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458012" y="1348129"/>
            <a:ext cx="3685988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b="1" u="sng" dirty="0" err="1">
                <a:solidFill>
                  <a:srgbClr val="0070C0"/>
                </a:solidFill>
              </a:rPr>
              <a:t>December</a:t>
            </a:r>
            <a:r>
              <a:rPr lang="pt-PT" sz="1400" b="1" u="sng" dirty="0">
                <a:solidFill>
                  <a:srgbClr val="0070C0"/>
                </a:solidFill>
              </a:rPr>
              <a:t> 2019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400" dirty="0" err="1">
                <a:solidFill>
                  <a:srgbClr val="0070C0"/>
                </a:solidFill>
              </a:rPr>
              <a:t>Working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group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nominated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by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the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Government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recommended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the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implementation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of</a:t>
            </a:r>
            <a:r>
              <a:rPr lang="pt-PT" sz="1400" dirty="0">
                <a:solidFill>
                  <a:srgbClr val="0070C0"/>
                </a:solidFill>
              </a:rPr>
              <a:t> “....</a:t>
            </a:r>
            <a:r>
              <a:rPr lang="pt-PT" sz="1400" dirty="0" err="1">
                <a:solidFill>
                  <a:srgbClr val="0070C0"/>
                </a:solidFill>
              </a:rPr>
              <a:t>Seismic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and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Environmental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Detection</a:t>
            </a:r>
            <a:r>
              <a:rPr lang="pt-PT" sz="1400" dirty="0">
                <a:solidFill>
                  <a:srgbClr val="0070C0"/>
                </a:solidFill>
              </a:rPr>
              <a:t>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b="1" u="sng" dirty="0" err="1">
                <a:solidFill>
                  <a:srgbClr val="0070C0"/>
                </a:solidFill>
              </a:rPr>
              <a:t>September</a:t>
            </a:r>
            <a:r>
              <a:rPr lang="pt-PT" sz="1400" b="1" u="sng" dirty="0">
                <a:solidFill>
                  <a:srgbClr val="0070C0"/>
                </a:solidFill>
              </a:rPr>
              <a:t> 2020</a:t>
            </a:r>
            <a:r>
              <a:rPr lang="pt-PT" sz="1400" b="1" dirty="0">
                <a:solidFill>
                  <a:srgbClr val="0070C0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400" dirty="0" err="1">
                <a:solidFill>
                  <a:srgbClr val="0070C0"/>
                </a:solidFill>
              </a:rPr>
              <a:t>Government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published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the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decision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of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Renew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the</a:t>
            </a:r>
            <a:r>
              <a:rPr lang="pt-PT" sz="1400" dirty="0">
                <a:solidFill>
                  <a:srgbClr val="0070C0"/>
                </a:solidFill>
              </a:rPr>
              <a:t> CAM ring </a:t>
            </a:r>
            <a:r>
              <a:rPr lang="pt-PT" sz="1400" dirty="0" err="1">
                <a:solidFill>
                  <a:srgbClr val="0070C0"/>
                </a:solidFill>
              </a:rPr>
              <a:t>including</a:t>
            </a:r>
            <a:r>
              <a:rPr lang="pt-PT" sz="1400" dirty="0">
                <a:solidFill>
                  <a:srgbClr val="0070C0"/>
                </a:solidFill>
              </a:rPr>
              <a:t> “</a:t>
            </a:r>
            <a:r>
              <a:rPr lang="pt-PT" sz="1400" dirty="0" err="1">
                <a:solidFill>
                  <a:srgbClr val="0070C0"/>
                </a:solidFill>
              </a:rPr>
              <a:t>Seismic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and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Environement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Detection</a:t>
            </a:r>
            <a:r>
              <a:rPr lang="pt-PT" sz="1400" dirty="0">
                <a:solidFill>
                  <a:srgbClr val="0070C0"/>
                </a:solidFill>
              </a:rPr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b="1" u="sng" dirty="0" err="1">
                <a:solidFill>
                  <a:srgbClr val="0070C0"/>
                </a:solidFill>
              </a:rPr>
              <a:t>October</a:t>
            </a:r>
            <a:r>
              <a:rPr lang="pt-PT" sz="1400" b="1" u="sng" dirty="0">
                <a:solidFill>
                  <a:srgbClr val="0070C0"/>
                </a:solidFill>
              </a:rPr>
              <a:t> 2021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rgbClr val="0070C0"/>
                </a:solidFill>
              </a:rPr>
              <a:t>Project </a:t>
            </a:r>
            <a:r>
              <a:rPr lang="pt-PT" sz="1400" dirty="0" err="1">
                <a:solidFill>
                  <a:srgbClr val="0070C0"/>
                </a:solidFill>
              </a:rPr>
              <a:t>included</a:t>
            </a:r>
            <a:r>
              <a:rPr lang="pt-PT" sz="1400" dirty="0">
                <a:solidFill>
                  <a:srgbClr val="0070C0"/>
                </a:solidFill>
              </a:rPr>
              <a:t> in </a:t>
            </a:r>
            <a:r>
              <a:rPr lang="pt-PT" sz="1400" dirty="0" err="1">
                <a:solidFill>
                  <a:srgbClr val="0070C0"/>
                </a:solidFill>
              </a:rPr>
              <a:t>the</a:t>
            </a:r>
            <a:r>
              <a:rPr lang="pt-PT" sz="1400" dirty="0">
                <a:solidFill>
                  <a:srgbClr val="0070C0"/>
                </a:solidFill>
              </a:rPr>
              <a:t> general budget </a:t>
            </a:r>
            <a:r>
              <a:rPr lang="pt-PT" sz="1400" dirty="0" err="1">
                <a:solidFill>
                  <a:srgbClr val="0070C0"/>
                </a:solidFill>
              </a:rPr>
              <a:t>of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the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state</a:t>
            </a:r>
            <a:r>
              <a:rPr lang="pt-PT" sz="1400" dirty="0">
                <a:solidFill>
                  <a:srgbClr val="0070C0"/>
                </a:solidFill>
              </a:rPr>
              <a:t> for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rgbClr val="0070C0"/>
                </a:solidFill>
              </a:rPr>
              <a:t>SMART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funcionalities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included</a:t>
            </a:r>
            <a:endParaRPr lang="pt-PT" sz="1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b="1" dirty="0" err="1">
                <a:solidFill>
                  <a:srgbClr val="0070C0"/>
                </a:solidFill>
              </a:rPr>
              <a:t>September</a:t>
            </a:r>
            <a:r>
              <a:rPr lang="pt-PT" sz="1400" b="1" dirty="0">
                <a:solidFill>
                  <a:srgbClr val="0070C0"/>
                </a:solidFill>
              </a:rPr>
              <a:t>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400" dirty="0" err="1">
                <a:solidFill>
                  <a:srgbClr val="0070C0"/>
                </a:solidFill>
              </a:rPr>
              <a:t>Public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company</a:t>
            </a:r>
            <a:r>
              <a:rPr lang="pt-PT" sz="1400" dirty="0">
                <a:solidFill>
                  <a:srgbClr val="0070C0"/>
                </a:solidFill>
              </a:rPr>
              <a:t>, IP TELECOM, </a:t>
            </a:r>
            <a:r>
              <a:rPr lang="pt-PT" sz="1400" dirty="0" err="1">
                <a:solidFill>
                  <a:srgbClr val="0070C0"/>
                </a:solidFill>
              </a:rPr>
              <a:t>formally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designated</a:t>
            </a:r>
            <a:r>
              <a:rPr lang="pt-PT" sz="1400" dirty="0">
                <a:solidFill>
                  <a:srgbClr val="0070C0"/>
                </a:solidFill>
              </a:rPr>
              <a:t> to </a:t>
            </a:r>
            <a:r>
              <a:rPr lang="pt-PT" sz="1400" dirty="0" err="1">
                <a:solidFill>
                  <a:srgbClr val="0070C0"/>
                </a:solidFill>
              </a:rPr>
              <a:t>implement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the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project</a:t>
            </a:r>
            <a:endParaRPr lang="pt-PT" sz="1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b="1" dirty="0" err="1">
                <a:solidFill>
                  <a:srgbClr val="0070C0"/>
                </a:solidFill>
              </a:rPr>
              <a:t>November</a:t>
            </a:r>
            <a:r>
              <a:rPr lang="pt-PT" sz="1400" b="1" dirty="0">
                <a:solidFill>
                  <a:srgbClr val="0070C0"/>
                </a:solidFill>
              </a:rPr>
              <a:t>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400" dirty="0" err="1">
                <a:solidFill>
                  <a:srgbClr val="0070C0"/>
                </a:solidFill>
              </a:rPr>
              <a:t>Resolution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of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the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Council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of</a:t>
            </a:r>
            <a:r>
              <a:rPr lang="pt-PT" sz="1400" dirty="0">
                <a:solidFill>
                  <a:srgbClr val="0070C0"/>
                </a:solidFill>
              </a:rPr>
              <a:t> </a:t>
            </a:r>
            <a:r>
              <a:rPr lang="pt-PT" sz="1400" dirty="0" err="1">
                <a:solidFill>
                  <a:srgbClr val="0070C0"/>
                </a:solidFill>
              </a:rPr>
              <a:t>Ministers</a:t>
            </a:r>
            <a:r>
              <a:rPr lang="pt-PT" sz="1400" dirty="0">
                <a:solidFill>
                  <a:srgbClr val="0070C0"/>
                </a:solidFill>
              </a:rPr>
              <a:t> (</a:t>
            </a:r>
            <a:r>
              <a:rPr lang="pt-PT" sz="1400" dirty="0" err="1">
                <a:solidFill>
                  <a:srgbClr val="0070C0"/>
                </a:solidFill>
              </a:rPr>
              <a:t>nr</a:t>
            </a:r>
            <a:r>
              <a:rPr lang="pt-PT" sz="1400" dirty="0">
                <a:solidFill>
                  <a:srgbClr val="0070C0"/>
                </a:solidFill>
              </a:rPr>
              <a:t>. 104/2022, 2nov)</a:t>
            </a:r>
            <a:endParaRPr lang="pt-PT" sz="14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b="1" dirty="0" err="1">
                <a:solidFill>
                  <a:srgbClr val="0070C0"/>
                </a:solidFill>
              </a:rPr>
              <a:t>December</a:t>
            </a:r>
            <a:r>
              <a:rPr lang="pt-PT" sz="1400" b="1" dirty="0">
                <a:solidFill>
                  <a:srgbClr val="0070C0"/>
                </a:solidFill>
              </a:rPr>
              <a:t>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400" b="1" dirty="0" err="1">
                <a:solidFill>
                  <a:srgbClr val="00B050"/>
                </a:solidFill>
              </a:rPr>
              <a:t>Call</a:t>
            </a:r>
            <a:r>
              <a:rPr lang="pt-PT" sz="1400" b="1" dirty="0">
                <a:solidFill>
                  <a:srgbClr val="00B050"/>
                </a:solidFill>
              </a:rPr>
              <a:t> for </a:t>
            </a:r>
            <a:r>
              <a:rPr lang="pt-PT" sz="1400" b="1" dirty="0" err="1">
                <a:solidFill>
                  <a:srgbClr val="00B050"/>
                </a:solidFill>
              </a:rPr>
              <a:t>proposals</a:t>
            </a:r>
            <a:r>
              <a:rPr lang="pt-PT" sz="1400" b="1" dirty="0">
                <a:solidFill>
                  <a:srgbClr val="00B050"/>
                </a:solidFill>
              </a:rPr>
              <a:t> </a:t>
            </a:r>
            <a:r>
              <a:rPr lang="pt-PT" sz="1400" b="1" dirty="0" err="1">
                <a:solidFill>
                  <a:srgbClr val="00B050"/>
                </a:solidFill>
              </a:rPr>
              <a:t>opened</a:t>
            </a:r>
            <a:endParaRPr lang="pt-PT" sz="1400" b="1" dirty="0">
              <a:solidFill>
                <a:srgbClr val="00B05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1400" b="1" dirty="0">
              <a:solidFill>
                <a:srgbClr val="00B05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75129" y="5065059"/>
            <a:ext cx="1680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err="1"/>
              <a:t>from</a:t>
            </a:r>
            <a:r>
              <a:rPr lang="pt-PT" sz="1200" dirty="0"/>
              <a:t> Matias </a:t>
            </a:r>
            <a:r>
              <a:rPr lang="pt-PT" sz="1200" dirty="0" err="1"/>
              <a:t>et</a:t>
            </a:r>
            <a:r>
              <a:rPr lang="pt-PT" sz="1200" dirty="0"/>
              <a:t> al., 2021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287866" y="3167173"/>
            <a:ext cx="8458200" cy="6043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0C4F4"/>
                </a:solidFill>
              </a:rPr>
              <a:t>Thank you!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2FCB030-BD92-1862-01CF-85548929E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61" y="3615460"/>
            <a:ext cx="4156329" cy="251322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55D1AC-EB84-7DA8-1953-1FE8F87A3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34" y="1001820"/>
            <a:ext cx="3805523" cy="251322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Seismic Network</a:t>
            </a:r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194" y="1040496"/>
            <a:ext cx="58074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pt-PT" sz="800" b="1" dirty="0"/>
              <a:t>VSAT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Internet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MPLS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8762" y="5856180"/>
            <a:ext cx="580748" cy="2765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pt-PT" sz="800" b="1" dirty="0"/>
              <a:t>VSAT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Internet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A98AF2-5148-31D4-5A5C-AD3A86B7B93A}"/>
              </a:ext>
            </a:extLst>
          </p:cNvPr>
          <p:cNvSpPr txBox="1"/>
          <p:nvPr/>
        </p:nvSpPr>
        <p:spPr>
          <a:xfrm>
            <a:off x="5202113" y="2037428"/>
            <a:ext cx="3683269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IPMA 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broadband network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(+ SM sensors co-located)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IPMA 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short-period network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(+ SM sensors co-located)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IPMA/IST </a:t>
            </a:r>
            <a:r>
              <a:rPr lang="pt-PT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strong-motion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pt-PT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(mobile, </a:t>
            </a:r>
            <a:r>
              <a:rPr lang="pt-PT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mini-link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</a:t>
            </a:r>
            <a:r>
              <a:rPr lang="pt-PT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&amp; </a:t>
            </a:r>
            <a:r>
              <a:rPr lang="pt-PT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VSAT </a:t>
            </a:r>
            <a:r>
              <a:rPr lang="pt-PT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  <a:endParaRPr lang="pt-PT" sz="1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Complemented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stations from other agencies: Portugal, Spain, Morocco, France and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CTBTO 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(Internet, VPN and MPLS);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 Broadband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short-period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 accelerometers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(real-time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5DB48B-9E96-C63E-A4FC-C96DB5AB60EB}"/>
              </a:ext>
            </a:extLst>
          </p:cNvPr>
          <p:cNvSpPr txBox="1"/>
          <p:nvPr/>
        </p:nvSpPr>
        <p:spPr>
          <a:xfrm>
            <a:off x="2173178" y="3203315"/>
            <a:ext cx="2276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Broadband</a:t>
            </a:r>
            <a:r>
              <a:rPr lang="pt-PT" sz="1400" dirty="0"/>
              <a:t> / Short-</a:t>
            </a:r>
            <a:r>
              <a:rPr lang="pt-PT" sz="1400" dirty="0" err="1"/>
              <a:t>period</a:t>
            </a:r>
            <a:endParaRPr lang="pt-PT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E76A71-6103-C212-AEE7-07B6C88C489F}"/>
              </a:ext>
            </a:extLst>
          </p:cNvPr>
          <p:cNvSpPr txBox="1"/>
          <p:nvPr/>
        </p:nvSpPr>
        <p:spPr>
          <a:xfrm>
            <a:off x="3863354" y="5856180"/>
            <a:ext cx="1307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Strong-motion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2836763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036D38-FC13-DFE6-512B-8AB694111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48" y="1177991"/>
            <a:ext cx="4987636" cy="308207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498849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SeiscomP</a:t>
            </a: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– Global Seismic Monitoring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6366" y="5850655"/>
            <a:ext cx="3234906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b="1" dirty="0" err="1">
                <a:solidFill>
                  <a:schemeClr val="tx2"/>
                </a:solidFill>
              </a:rPr>
              <a:t>Fast</a:t>
            </a:r>
            <a:r>
              <a:rPr lang="pt-PT" sz="2000" b="1" dirty="0">
                <a:solidFill>
                  <a:schemeClr val="tx2"/>
                </a:solidFill>
              </a:rPr>
              <a:t> </a:t>
            </a:r>
            <a:r>
              <a:rPr lang="pt-PT" sz="2000" b="1" dirty="0" err="1">
                <a:solidFill>
                  <a:schemeClr val="tx2"/>
                </a:solidFill>
              </a:rPr>
              <a:t>locations</a:t>
            </a:r>
            <a:endParaRPr lang="pt-PT" sz="2000" b="1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b="1" dirty="0" err="1">
                <a:solidFill>
                  <a:schemeClr val="tx2"/>
                </a:solidFill>
              </a:rPr>
              <a:t>Fast</a:t>
            </a:r>
            <a:r>
              <a:rPr lang="pt-PT" sz="2400" b="1" dirty="0">
                <a:solidFill>
                  <a:schemeClr val="tx2"/>
                </a:solidFill>
              </a:rPr>
              <a:t> MW </a:t>
            </a:r>
            <a:r>
              <a:rPr lang="pt-PT" sz="2400" b="1" dirty="0" err="1">
                <a:solidFill>
                  <a:schemeClr val="tx2"/>
                </a:solidFill>
              </a:rPr>
              <a:t>evaluations</a:t>
            </a:r>
            <a:endParaRPr lang="pt-PT" sz="2400" b="1" dirty="0">
              <a:solidFill>
                <a:schemeClr val="tx2"/>
              </a:solidFill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90" y="1282922"/>
            <a:ext cx="5444497" cy="328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FBA8C2-22C8-B85D-FA04-8C169FF50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484" y="2550041"/>
            <a:ext cx="5377282" cy="31773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BFCBABF-F0D4-139E-9ABC-D4F98C4E99B4}"/>
              </a:ext>
            </a:extLst>
          </p:cNvPr>
          <p:cNvSpPr/>
          <p:nvPr/>
        </p:nvSpPr>
        <p:spPr>
          <a:xfrm>
            <a:off x="1769954" y="1390878"/>
            <a:ext cx="1636924" cy="2318327"/>
          </a:xfrm>
          <a:prstGeom prst="ellipse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12186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498850" y="111901"/>
            <a:ext cx="7266460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Seismic Monitoring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5913" y="1292522"/>
            <a:ext cx="2618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IPMA </a:t>
            </a:r>
            <a:r>
              <a:rPr lang="pt-PT" dirty="0" err="1"/>
              <a:t>Automatic</a:t>
            </a:r>
            <a:r>
              <a:rPr lang="pt-PT" dirty="0"/>
              <a:t> </a:t>
            </a:r>
            <a:r>
              <a:rPr lang="pt-PT" dirty="0" err="1"/>
              <a:t>solutions</a:t>
            </a:r>
            <a:endParaRPr lang="pt-PT" dirty="0"/>
          </a:p>
          <a:p>
            <a:r>
              <a:rPr lang="pt-PT" dirty="0" err="1"/>
              <a:t>Other</a:t>
            </a:r>
            <a:r>
              <a:rPr lang="pt-PT" dirty="0"/>
              <a:t> agencies </a:t>
            </a:r>
            <a:r>
              <a:rPr lang="pt-PT" dirty="0" err="1"/>
              <a:t>solutions</a:t>
            </a:r>
            <a:endParaRPr lang="pt-PT" dirty="0"/>
          </a:p>
          <a:p>
            <a:r>
              <a:rPr lang="pt-PT" dirty="0"/>
              <a:t>(</a:t>
            </a:r>
            <a:r>
              <a:rPr lang="pt-PT" dirty="0" err="1"/>
              <a:t>hypocenters</a:t>
            </a:r>
            <a:r>
              <a:rPr lang="pt-PT" dirty="0"/>
              <a:t>/</a:t>
            </a:r>
            <a:r>
              <a:rPr lang="pt-PT" dirty="0" err="1"/>
              <a:t>Mags</a:t>
            </a:r>
            <a:r>
              <a:rPr lang="pt-PT" dirty="0"/>
              <a:t>/MT)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473" y="2293927"/>
            <a:ext cx="5812345" cy="389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82" y="1300492"/>
            <a:ext cx="5828146" cy="38907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498850" y="111901"/>
            <a:ext cx="7266460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580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Seismic Monitoring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24890" y="1690555"/>
            <a:ext cx="309834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IPMA </a:t>
            </a:r>
            <a:r>
              <a:rPr lang="pt-PT" dirty="0" err="1"/>
              <a:t>Automatic</a:t>
            </a:r>
            <a:r>
              <a:rPr lang="pt-PT" dirty="0"/>
              <a:t> </a:t>
            </a:r>
            <a:r>
              <a:rPr lang="pt-PT" dirty="0" err="1"/>
              <a:t>Mw</a:t>
            </a:r>
            <a:r>
              <a:rPr lang="pt-PT" dirty="0"/>
              <a:t> &amp; CMT</a:t>
            </a:r>
          </a:p>
          <a:p>
            <a:r>
              <a:rPr lang="pt-PT" b="1" dirty="0"/>
              <a:t>W-</a:t>
            </a:r>
            <a:r>
              <a:rPr lang="pt-PT" b="1" dirty="0" err="1"/>
              <a:t>Phase</a:t>
            </a:r>
            <a:r>
              <a:rPr lang="pt-PT" b="1" dirty="0"/>
              <a:t> </a:t>
            </a:r>
            <a:r>
              <a:rPr lang="pt-PT" b="1" dirty="0" err="1"/>
              <a:t>method</a:t>
            </a:r>
            <a:endParaRPr lang="pt-PT" b="1" dirty="0"/>
          </a:p>
          <a:p>
            <a:endParaRPr lang="pt-PT" dirty="0"/>
          </a:p>
          <a:p>
            <a:r>
              <a:rPr lang="pt-PT" dirty="0" err="1"/>
              <a:t>Implemented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Seiscomp</a:t>
            </a:r>
            <a:endParaRPr lang="pt-PT" dirty="0"/>
          </a:p>
          <a:p>
            <a:r>
              <a:rPr lang="pt-PT" dirty="0"/>
              <a:t>in late Feb2023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 err="1"/>
              <a:t>Contribution</a:t>
            </a:r>
            <a:r>
              <a:rPr lang="pt-PT" dirty="0"/>
              <a:t>:</a:t>
            </a:r>
          </a:p>
          <a:p>
            <a:r>
              <a:rPr lang="pt-PT" dirty="0"/>
              <a:t>(</a:t>
            </a:r>
            <a:r>
              <a:rPr lang="pt-PT" dirty="0" err="1"/>
              <a:t>Luis</a:t>
            </a:r>
            <a:r>
              <a:rPr lang="pt-PT" dirty="0"/>
              <a:t> Rivera &amp; Anthony </a:t>
            </a:r>
            <a:r>
              <a:rPr lang="pt-PT" dirty="0" err="1"/>
              <a:t>Jamelot</a:t>
            </a:r>
            <a:endParaRPr lang="pt-P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9504C-F919-A6E2-0E2E-C38E83C15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1" y="1011218"/>
            <a:ext cx="4387038" cy="50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422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935" y="1728776"/>
            <a:ext cx="5038370" cy="2946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46" y="2236692"/>
            <a:ext cx="2730500" cy="2280688"/>
          </a:xfrm>
          <a:prstGeom prst="rect">
            <a:avLst/>
          </a:prstGeom>
        </p:spPr>
      </p:pic>
      <p:sp>
        <p:nvSpPr>
          <p:cNvPr id="9" name="Title 1"/>
          <p:cNvSpPr txBox="1"/>
          <p:nvPr/>
        </p:nvSpPr>
        <p:spPr>
          <a:xfrm>
            <a:off x="318012" y="204471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Tide-gauge network</a:t>
            </a:r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062" y="1590501"/>
            <a:ext cx="580748" cy="2765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pt-PT" sz="800" b="1" dirty="0"/>
              <a:t>Internet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MPLS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1846" y="1785947"/>
            <a:ext cx="580748" cy="2765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pt-PT" sz="800" b="1" dirty="0"/>
              <a:t>Internet</a:t>
            </a:r>
          </a:p>
          <a:p>
            <a:pPr>
              <a:lnSpc>
                <a:spcPts val="700"/>
              </a:lnSpc>
            </a:pPr>
            <a:r>
              <a:rPr lang="pt-PT" sz="800" b="1" dirty="0"/>
              <a:t>MPLS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3677923" y="5040910"/>
            <a:ext cx="5027331" cy="659588"/>
            <a:chOff x="3311371" y="5016054"/>
            <a:chExt cx="5177362" cy="65958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311371" y="5140171"/>
              <a:ext cx="35364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710072" y="5016054"/>
              <a:ext cx="1919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Instituto Hidrográfico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3311371" y="5325073"/>
              <a:ext cx="353642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3707137" y="5209834"/>
              <a:ext cx="1919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Direção Geral do Território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3311371" y="5521861"/>
              <a:ext cx="353642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3708618" y="5406621"/>
              <a:ext cx="1919248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JRC </a:t>
              </a:r>
              <a:r>
                <a:rPr lang="pt-PT" sz="800" dirty="0">
                  <a:solidFill>
                    <a:schemeClr val="bg1">
                      <a:lumMod val="50000"/>
                    </a:schemeClr>
                  </a:solidFill>
                </a:rPr>
                <a:t>(</a:t>
              </a:r>
              <a:r>
                <a:rPr lang="pt-PT" sz="800" dirty="0" err="1">
                  <a:solidFill>
                    <a:schemeClr val="bg1">
                      <a:lumMod val="50000"/>
                    </a:schemeClr>
                  </a:solidFill>
                </a:rPr>
                <a:t>ipma</a:t>
              </a:r>
              <a:r>
                <a:rPr lang="pt-PT" sz="800" dirty="0">
                  <a:solidFill>
                    <a:schemeClr val="bg1">
                      <a:lumMod val="50000"/>
                    </a:schemeClr>
                  </a:solidFill>
                </a:rPr>
                <a:t> &amp; </a:t>
              </a:r>
              <a:r>
                <a:rPr lang="pt-PT" sz="800" dirty="0" err="1">
                  <a:solidFill>
                    <a:schemeClr val="bg1">
                      <a:lumMod val="50000"/>
                    </a:schemeClr>
                  </a:solidFill>
                </a:rPr>
                <a:t>ign</a:t>
              </a:r>
              <a:r>
                <a:rPr lang="pt-PT" sz="8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pt-PT" sz="800" dirty="0" err="1">
                  <a:solidFill>
                    <a:schemeClr val="bg1">
                      <a:lumMod val="50000"/>
                    </a:schemeClr>
                  </a:solidFill>
                </a:rPr>
                <a:t>support</a:t>
              </a:r>
              <a:r>
                <a:rPr lang="pt-PT" sz="800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5706271" y="5140171"/>
              <a:ext cx="353642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102037" y="5016054"/>
              <a:ext cx="23728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 err="1">
                  <a:solidFill>
                    <a:schemeClr val="bg1">
                      <a:lumMod val="50000"/>
                    </a:schemeClr>
                  </a:solidFill>
                </a:rPr>
                <a:t>Puertos</a:t>
              </a:r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pt-PT" sz="1000" dirty="0" err="1">
                  <a:solidFill>
                    <a:schemeClr val="bg1">
                      <a:lumMod val="50000"/>
                    </a:schemeClr>
                  </a:solidFill>
                </a:rPr>
                <a:t>Del</a:t>
              </a:r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 Estado (via IOC &amp; IGN)</a:t>
              </a:r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5706271" y="5342829"/>
              <a:ext cx="353642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6102037" y="5223606"/>
              <a:ext cx="23728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CNRST (via CNRST &amp; JRC)</a:t>
              </a: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5711199" y="5548644"/>
              <a:ext cx="35364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6115843" y="5429421"/>
              <a:ext cx="23728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chemeClr val="bg1">
                      <a:lumMod val="50000"/>
                    </a:schemeClr>
                  </a:solidFill>
                </a:rPr>
                <a:t>IOC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18012" y="4426613"/>
            <a:ext cx="1825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70 stations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441611" y="3155568"/>
            <a:ext cx="1144571" cy="651488"/>
          </a:xfrm>
          <a:prstGeom prst="rect">
            <a:avLst/>
          </a:prstGeom>
          <a:solidFill>
            <a:schemeClr val="accent1">
              <a:lumMod val="60000"/>
              <a:lumOff val="40000"/>
              <a:alpha val="27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401455" y="1728776"/>
            <a:ext cx="1254480" cy="1426792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484582" y="3805382"/>
            <a:ext cx="1171353" cy="824448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50396" y="4854866"/>
            <a:ext cx="3142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err="1"/>
              <a:t>Sources</a:t>
            </a:r>
            <a:r>
              <a:rPr lang="pt-PT" sz="1000" dirty="0"/>
              <a:t>: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CENALT, </a:t>
            </a:r>
            <a:r>
              <a:rPr lang="pt-PT" sz="1000" dirty="0" err="1"/>
              <a:t>seiscomp</a:t>
            </a:r>
            <a:r>
              <a:rPr lang="pt-PT" sz="1000" dirty="0"/>
              <a:t>/MPLS  (SHAUM stations)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IH, </a:t>
            </a:r>
            <a:r>
              <a:rPr lang="pt-PT" sz="1000" dirty="0" err="1"/>
              <a:t>webservice</a:t>
            </a:r>
            <a:r>
              <a:rPr lang="pt-PT" sz="1000" dirty="0"/>
              <a:t>/Internet (Instituto Hidrográfico)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JRC, </a:t>
            </a:r>
            <a:r>
              <a:rPr lang="pt-PT" sz="1000" dirty="0" err="1"/>
              <a:t>webservice</a:t>
            </a:r>
            <a:r>
              <a:rPr lang="pt-PT" sz="1000" dirty="0"/>
              <a:t>/Internet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EMSO-PT/UBI/IPMA, </a:t>
            </a:r>
            <a:r>
              <a:rPr lang="pt-PT" sz="1000" dirty="0" err="1"/>
              <a:t>webservice</a:t>
            </a:r>
            <a:r>
              <a:rPr lang="pt-PT" sz="1000" dirty="0"/>
              <a:t>/Internet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DGT sites, </a:t>
            </a:r>
            <a:r>
              <a:rPr lang="pt-PT" sz="1000" dirty="0" err="1"/>
              <a:t>webservice</a:t>
            </a:r>
            <a:r>
              <a:rPr lang="pt-PT" sz="1000" dirty="0"/>
              <a:t>/Internet  (Direção geral do Território)</a:t>
            </a:r>
          </a:p>
          <a:p>
            <a:pPr marL="171450" indent="-171450">
              <a:buFontTx/>
              <a:buChar char="-"/>
            </a:pPr>
            <a:r>
              <a:rPr lang="pt-PT" sz="1000" dirty="0"/>
              <a:t>IGN </a:t>
            </a:r>
            <a:r>
              <a:rPr lang="pt-PT" sz="1000" dirty="0" err="1"/>
              <a:t>seiscomp</a:t>
            </a:r>
            <a:r>
              <a:rPr lang="pt-PT" sz="1000" dirty="0"/>
              <a:t>/Internet (</a:t>
            </a:r>
            <a:r>
              <a:rPr lang="pt-PT" sz="1000" dirty="0" err="1"/>
              <a:t>Puertos</a:t>
            </a:r>
            <a:r>
              <a:rPr lang="pt-PT" sz="1000" dirty="0"/>
              <a:t> </a:t>
            </a:r>
            <a:r>
              <a:rPr lang="pt-PT" sz="1000" dirty="0" err="1"/>
              <a:t>del</a:t>
            </a:r>
            <a:r>
              <a:rPr lang="pt-PT" sz="1000" dirty="0"/>
              <a:t> Estado stations)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287866" y="232480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EMSO-PT </a:t>
            </a:r>
          </a:p>
          <a:p>
            <a:pPr algn="r"/>
            <a:r>
              <a:rPr lang="en-GB" altLang="pt-PT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MultiParameter</a:t>
            </a:r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Stations</a:t>
            </a:r>
            <a:endParaRPr lang="en-US" sz="2000" b="1" dirty="0">
              <a:solidFill>
                <a:srgbClr val="20C4F4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43386" y="1006881"/>
            <a:ext cx="1352051" cy="1745421"/>
            <a:chOff x="1043710" y="1002416"/>
            <a:chExt cx="1352051" cy="17454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8239" y="1002416"/>
              <a:ext cx="1277522" cy="174542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43710" y="1002416"/>
              <a:ext cx="1218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Porto Covo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9411" y="2835313"/>
            <a:ext cx="1251449" cy="1616364"/>
            <a:chOff x="1105136" y="2863022"/>
            <a:chExt cx="1251449" cy="161636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4312" y="2863022"/>
              <a:ext cx="1212273" cy="161636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05136" y="2863022"/>
              <a:ext cx="940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Arrifana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705665" y="4451677"/>
            <a:ext cx="1309066" cy="1797023"/>
            <a:chOff x="3705665" y="4451677"/>
            <a:chExt cx="1309066" cy="179702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5665" y="4451677"/>
              <a:ext cx="1309066" cy="174542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705665" y="5879368"/>
              <a:ext cx="1282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Porto Santo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548874" y="1015688"/>
            <a:ext cx="1317638" cy="2004291"/>
            <a:chOff x="5577583" y="1210331"/>
            <a:chExt cx="1317638" cy="200429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0344" y="1210331"/>
              <a:ext cx="1304877" cy="200429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577583" y="1220424"/>
              <a:ext cx="1033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Albufeira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0630" y="1136549"/>
            <a:ext cx="2869095" cy="29231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494405" y="3133434"/>
            <a:ext cx="1376297" cy="1816632"/>
            <a:chOff x="5494405" y="3133434"/>
            <a:chExt cx="1376297" cy="18166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61636" y="3204645"/>
              <a:ext cx="1309066" cy="1745421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494405" y="3133434"/>
              <a:ext cx="1047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Portimão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098202" y="1376213"/>
            <a:ext cx="1884218" cy="230832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GNSS</a:t>
            </a:r>
          </a:p>
          <a:p>
            <a:r>
              <a:rPr lang="pt-P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Tide-</a:t>
            </a: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Gauge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Meteo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Atmospheric</a:t>
            </a:r>
            <a:r>
              <a:rPr lang="pt-P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Pressure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Temperature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Humidity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Wind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33673" y="5617758"/>
            <a:ext cx="3139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b="1" dirty="0" err="1"/>
              <a:t>University</a:t>
            </a:r>
            <a:r>
              <a:rPr lang="pt-PT" sz="1400" b="1" dirty="0"/>
              <a:t> </a:t>
            </a:r>
            <a:r>
              <a:rPr lang="pt-PT" sz="1400" b="1" dirty="0" err="1"/>
              <a:t>of</a:t>
            </a:r>
            <a:r>
              <a:rPr lang="pt-PT" sz="1400" b="1" dirty="0"/>
              <a:t> Beira Interior</a:t>
            </a:r>
          </a:p>
          <a:p>
            <a:r>
              <a:rPr lang="pt-PT" sz="1400" b="1" dirty="0"/>
              <a:t>Instituto Português do Mar e Atmosfera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2161309" y="2017833"/>
            <a:ext cx="2521527" cy="429803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758704" y="2609761"/>
            <a:ext cx="2924132" cy="991979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220770" y="3870586"/>
            <a:ext cx="1125301" cy="529489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58" idx="0"/>
          </p:cNvCxnSpPr>
          <p:nvPr/>
        </p:nvCxnSpPr>
        <p:spPr>
          <a:xfrm flipV="1">
            <a:off x="2757419" y="3891403"/>
            <a:ext cx="171226" cy="590311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988388" y="2300009"/>
            <a:ext cx="521207" cy="335386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4881405" y="2752302"/>
            <a:ext cx="667469" cy="1118284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2035922" y="4481714"/>
            <a:ext cx="1442994" cy="1761564"/>
            <a:chOff x="2035922" y="4481714"/>
            <a:chExt cx="1442994" cy="1761564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26064" y="4481714"/>
              <a:ext cx="1262710" cy="1683613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2035922" y="5873946"/>
              <a:ext cx="1442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Porto Moniz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7063368" y="4237363"/>
            <a:ext cx="2045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00B0F0"/>
                </a:solidFill>
              </a:rPr>
              <a:t>Solar </a:t>
            </a:r>
            <a:r>
              <a:rPr lang="pt-PT" dirty="0" err="1">
                <a:solidFill>
                  <a:srgbClr val="00B0F0"/>
                </a:solidFill>
              </a:rPr>
              <a:t>Power</a:t>
            </a:r>
            <a:endParaRPr lang="pt-PT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00B0F0"/>
                </a:solidFill>
              </a:rPr>
              <a:t>Mobile 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00B0F0"/>
                </a:solidFill>
              </a:rPr>
              <a:t>Local buffer</a:t>
            </a:r>
          </a:p>
          <a:p>
            <a:endParaRPr lang="pt-PT"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287866" y="232480"/>
            <a:ext cx="8458200" cy="1357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Tide-gauge data acquisition</a:t>
            </a:r>
          </a:p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and management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858" y="2854151"/>
            <a:ext cx="1617977" cy="1464815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300637" y="2101605"/>
            <a:ext cx="1366620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IOC </a:t>
            </a:r>
            <a:r>
              <a:rPr lang="pt-PT" sz="1200" dirty="0" err="1"/>
              <a:t>dataservice</a:t>
            </a:r>
            <a:endParaRPr lang="pt-PT" sz="1200" dirty="0"/>
          </a:p>
        </p:txBody>
      </p:sp>
      <p:sp>
        <p:nvSpPr>
          <p:cNvPr id="68" name="Cloud 67"/>
          <p:cNvSpPr/>
          <p:nvPr/>
        </p:nvSpPr>
        <p:spPr>
          <a:xfrm>
            <a:off x="1174198" y="1173269"/>
            <a:ext cx="1443317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JRC</a:t>
            </a:r>
          </a:p>
          <a:p>
            <a:pPr algn="ctr"/>
            <a:r>
              <a:rPr lang="pt-PT" sz="1200" dirty="0" err="1"/>
              <a:t>dataservice</a:t>
            </a:r>
            <a:endParaRPr lang="pt-PT" sz="1200" dirty="0"/>
          </a:p>
        </p:txBody>
      </p:sp>
      <p:sp>
        <p:nvSpPr>
          <p:cNvPr id="69" name="Cloud 68"/>
          <p:cNvSpPr/>
          <p:nvPr/>
        </p:nvSpPr>
        <p:spPr>
          <a:xfrm>
            <a:off x="2659434" y="988373"/>
            <a:ext cx="1242108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DGT</a:t>
            </a:r>
          </a:p>
          <a:p>
            <a:pPr algn="ctr"/>
            <a:r>
              <a:rPr lang="pt-PT" sz="1200" dirty="0"/>
              <a:t>sites</a:t>
            </a:r>
          </a:p>
        </p:txBody>
      </p:sp>
      <p:sp>
        <p:nvSpPr>
          <p:cNvPr id="71" name="Cloud 70"/>
          <p:cNvSpPr/>
          <p:nvPr/>
        </p:nvSpPr>
        <p:spPr>
          <a:xfrm>
            <a:off x="3943461" y="1116943"/>
            <a:ext cx="1443317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IH</a:t>
            </a:r>
          </a:p>
          <a:p>
            <a:pPr algn="ctr"/>
            <a:r>
              <a:rPr lang="pt-PT" sz="1200" dirty="0" err="1"/>
              <a:t>dataservice</a:t>
            </a:r>
            <a:endParaRPr lang="pt-PT" sz="1200" dirty="0"/>
          </a:p>
        </p:txBody>
      </p:sp>
      <p:sp>
        <p:nvSpPr>
          <p:cNvPr id="74" name="Cloud 73"/>
          <p:cNvSpPr/>
          <p:nvPr/>
        </p:nvSpPr>
        <p:spPr>
          <a:xfrm>
            <a:off x="7016834" y="3761166"/>
            <a:ext cx="1443317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IGN</a:t>
            </a:r>
          </a:p>
          <a:p>
            <a:pPr algn="ctr"/>
            <a:r>
              <a:rPr lang="pt-PT" sz="1200" dirty="0" err="1"/>
              <a:t>seiscomp</a:t>
            </a:r>
            <a:endParaRPr lang="pt-PT" sz="1200" dirty="0"/>
          </a:p>
        </p:txBody>
      </p:sp>
      <p:sp>
        <p:nvSpPr>
          <p:cNvPr id="75" name="Cloud 74"/>
          <p:cNvSpPr/>
          <p:nvPr/>
        </p:nvSpPr>
        <p:spPr>
          <a:xfrm>
            <a:off x="5271134" y="1285778"/>
            <a:ext cx="1283194" cy="133081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EMSO-PT/UBI/IPMA</a:t>
            </a:r>
          </a:p>
          <a:p>
            <a:pPr algn="ctr"/>
            <a:r>
              <a:rPr lang="pt-PT" sz="1200" dirty="0" err="1"/>
              <a:t>ftp</a:t>
            </a:r>
            <a:endParaRPr lang="pt-PT" sz="1200" dirty="0"/>
          </a:p>
        </p:txBody>
      </p:sp>
      <p:sp>
        <p:nvSpPr>
          <p:cNvPr id="76" name="Cloud 75"/>
          <p:cNvSpPr/>
          <p:nvPr/>
        </p:nvSpPr>
        <p:spPr>
          <a:xfrm>
            <a:off x="5832669" y="3014015"/>
            <a:ext cx="1443317" cy="67235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CENALT</a:t>
            </a:r>
          </a:p>
          <a:p>
            <a:pPr algn="ctr"/>
            <a:r>
              <a:rPr lang="pt-PT" sz="1200" dirty="0" err="1"/>
              <a:t>seiscomp</a:t>
            </a:r>
            <a:endParaRPr lang="pt-PT" sz="1200" dirty="0"/>
          </a:p>
        </p:txBody>
      </p:sp>
      <p:sp>
        <p:nvSpPr>
          <p:cNvPr id="13" name="Flowchart: Magnetic Disk 12"/>
          <p:cNvSpPr/>
          <p:nvPr/>
        </p:nvSpPr>
        <p:spPr>
          <a:xfrm>
            <a:off x="3489395" y="5220528"/>
            <a:ext cx="1863839" cy="900622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TREMOR01</a:t>
            </a:r>
          </a:p>
          <a:p>
            <a:pPr algn="ctr"/>
            <a:r>
              <a:rPr lang="pt-PT" sz="1400" dirty="0" err="1"/>
              <a:t>Seiscomp</a:t>
            </a:r>
            <a:endParaRPr lang="pt-PT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2391145" y="4248853"/>
            <a:ext cx="1687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MareFromWeb</a:t>
            </a:r>
            <a:endParaRPr lang="pt-PT" dirty="0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1290918" y="2854151"/>
            <a:ext cx="1000367" cy="1757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2137610" y="1948707"/>
            <a:ext cx="479905" cy="825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3234776" y="1755045"/>
            <a:ext cx="36890" cy="10189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>
            <a:off x="3665453" y="1848230"/>
            <a:ext cx="851513" cy="897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4078408" y="2405322"/>
            <a:ext cx="1015027" cy="5367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Elbow Connector 92"/>
          <p:cNvCxnSpPr/>
          <p:nvPr/>
        </p:nvCxnSpPr>
        <p:spPr>
          <a:xfrm rot="5400000">
            <a:off x="6009451" y="3954285"/>
            <a:ext cx="1162522" cy="2270587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/>
          <p:cNvCxnSpPr/>
          <p:nvPr/>
        </p:nvCxnSpPr>
        <p:spPr>
          <a:xfrm rot="16200000" flipH="1">
            <a:off x="3113947" y="4669021"/>
            <a:ext cx="559517" cy="543499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Elbow Connector 92"/>
          <p:cNvCxnSpPr/>
          <p:nvPr/>
        </p:nvCxnSpPr>
        <p:spPr>
          <a:xfrm rot="5400000">
            <a:off x="5109646" y="3778227"/>
            <a:ext cx="1482823" cy="1401780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625</Words>
  <Application>Microsoft Office PowerPoint</Application>
  <PresentationFormat>On-screen Show (4:3)</PresentationFormat>
  <Paragraphs>210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Mangal</vt:lpstr>
      <vt:lpstr>Verdana</vt:lpstr>
      <vt:lpstr>Custom Design</vt:lpstr>
      <vt:lpstr>PowerPoint Presentation</vt:lpstr>
      <vt:lpstr>Schematic View</vt:lpstr>
      <vt:lpstr>Seismic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Operational Service</vt:lpstr>
      <vt:lpstr>PowerPoint Presentation</vt:lpstr>
      <vt:lpstr>Regional level – TSP for NE Atlantic</vt:lpstr>
      <vt:lpstr>Regional level – TSP for NE Atlantic</vt:lpstr>
      <vt:lpstr>Tsunami Awareness Day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Hnxgmnbmbmb gm mgm gf</dc:title>
  <dc:creator>Catarina w</dc:creator>
  <cp:lastModifiedBy>Fernando Carrilho</cp:lastModifiedBy>
  <cp:revision>146</cp:revision>
  <dcterms:created xsi:type="dcterms:W3CDTF">2017-03-20T16:08:00Z</dcterms:created>
  <dcterms:modified xsi:type="dcterms:W3CDTF">2023-04-11T15:38:35Z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95356CDF826141058DEDC432C61DF3A3</vt:lpwstr>
  </property>
  <property fmtid="{D5CDD505-2E9C-101B-9397-08002B2CF9AE}" pid="3" name="KSOProductBuildVer">
    <vt:lpwstr>2057-11.2.0.11341</vt:lpwstr>
  </property>
</Properties>
</file>