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4" r:id="rId3"/>
    <p:sldId id="292" r:id="rId4"/>
    <p:sldId id="301" r:id="rId5"/>
    <p:sldId id="305" r:id="rId6"/>
    <p:sldId id="302" r:id="rId7"/>
    <p:sldId id="295" r:id="rId8"/>
    <p:sldId id="308" r:id="rId9"/>
    <p:sldId id="303" r:id="rId10"/>
    <p:sldId id="293" r:id="rId11"/>
    <p:sldId id="289" r:id="rId12"/>
    <p:sldId id="307" r:id="rId13"/>
    <p:sldId id="290" r:id="rId14"/>
    <p:sldId id="297" r:id="rId15"/>
    <p:sldId id="296" r:id="rId16"/>
    <p:sldId id="304" r:id="rId17"/>
    <p:sldId id="299" r:id="rId18"/>
    <p:sldId id="306" r:id="rId19"/>
    <p:sldId id="30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HBu+xODN/dKuCk0nvY327E+a1y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renzo Cugliar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E7ED85-4F47-4DA1-923B-00884D6A2C04}">
  <a:tblStyle styleId="{7CE7ED85-4F47-4DA1-923B-00884D6A2C0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55DFC4F-27F2-4FF9-A16D-76255EC9CC1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95"/>
  </p:normalViewPr>
  <p:slideViewPr>
    <p:cSldViewPr snapToGrid="0">
      <p:cViewPr>
        <p:scale>
          <a:sx n="100" d="100"/>
          <a:sy n="100" d="100"/>
        </p:scale>
        <p:origin x="464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47" Type="http://customschemas.google.com/relationships/presentationmetadata" Target="metadata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7066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56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165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Il terremoto in Turchia del 6/2/2023</a:t>
            </a:r>
            <a:r>
              <a:rPr lang="it-IT" baseline="0" dirty="0" smtClean="0"/>
              <a:t> è stato il primo evento ad avere generato un’allerta WATCH (massima= </a:t>
            </a:r>
            <a:r>
              <a:rPr lang="it-IT" baseline="0" dirty="0" err="1" smtClean="0"/>
              <a:t>runup</a:t>
            </a:r>
            <a:r>
              <a:rPr lang="it-IT" baseline="0" dirty="0" smtClean="0"/>
              <a:t> attesi maggiori di 1 metro) per tutto il Mediterraneo.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aseline="0" dirty="0" smtClean="0"/>
              <a:t>Vedere Matrice Decisionale prossima slide.</a:t>
            </a:r>
            <a:endParaRPr dirty="0"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7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9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65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852b6622f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1852b6622f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52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71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xmlns="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3069"/>
            <a:ext cx="9152069" cy="3779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001728"/>
            <a:ext cx="2846584" cy="1810823"/>
          </a:xfrm>
        </p:spPr>
        <p:txBody>
          <a:bodyPr anchor="b">
            <a:normAutofit/>
          </a:bodyPr>
          <a:lstStyle>
            <a:lvl1pPr algn="l">
              <a:defRPr sz="3375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909578"/>
            <a:ext cx="2846584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891337" y="1579652"/>
            <a:ext cx="4284323" cy="2816136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xmlns="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7366196" y="146379"/>
            <a:ext cx="1402556" cy="5476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8650" y="4261247"/>
            <a:ext cx="2846583" cy="36195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53480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7.sv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t.ingv.it/en/media-and-documents/news-en/388-tsu-memo-11-03-11-japans-tsunami-and-lost-and-found-objects" TargetMode="External"/><Relationship Id="rId4" Type="http://schemas.openxmlformats.org/officeDocument/2006/relationships/hyperlink" Target="https://cat.ingv.it/en/media-and-documents/news-en/383-09-02-23-minturno-takes-final-steps-to-become-first-italian-tsunami-ready-municipality" TargetMode="External"/><Relationship Id="rId5" Type="http://schemas.openxmlformats.org/officeDocument/2006/relationships/hyperlink" Target="https://cat.ingv.it/en/media-and-documents/news-en/381-06-02-2023-turkey-and-syria-updating-watch-tsunami-warning-for-m-7-9-earthquake" TargetMode="External"/><Relationship Id="rId6" Type="http://schemas.openxmlformats.org/officeDocument/2006/relationships/hyperlink" Target="https://cat.ingv.it/en/media-and-documents/news-en/380-30-01-23-malta-information-message-for-sea-earthquake" TargetMode="External"/><Relationship Id="rId7" Type="http://schemas.openxmlformats.org/officeDocument/2006/relationships/hyperlink" Target="https://cat.ingv.it/en/media-and-documents/news-en/377-25-01-23-greece-information-message-for-earthquake-in-sea" TargetMode="External"/><Relationship Id="rId8" Type="http://schemas.openxmlformats.org/officeDocument/2006/relationships/hyperlink" Target="https://cat.ingv.it/en/media-and-documents/news-en/375-24-01-23-malta-information-message-for-earthquake-in-sea" TargetMode="External"/><Relationship Id="rId9" Type="http://schemas.openxmlformats.org/officeDocument/2006/relationships/hyperlink" Target="https://cat.ingv.it/en/media-and-documents/news-en/372-stromboli-dec-4-2022-tsunami-yes-or-no" TargetMode="External"/><Relationship Id="rId10" Type="http://schemas.openxmlformats.org/officeDocument/2006/relationships/hyperlink" Target="https://cat.ingv.it/en/media-and-documents/news-en/370-23-11-22-information-message-for-earthquake-in-turkey" TargetMode="External"/><Relationship Id="rId11" Type="http://schemas.openxmlformats.org/officeDocument/2006/relationships/hyperlink" Target="https://cat.ingv.it/en/media-and-documents/news-en/366-09-11-22-information-message-for-earthquake-offshore-marche-coast-pesaro-urbin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at.ingv.it/en/media-and-documents/news-en/390-tsu-memo-april-1-1946-and-the-establishment-of-the-first-tsunami-warning-cente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0" y="-254000"/>
            <a:ext cx="9144000" cy="354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r>
              <a:rPr lang="it-IT" sz="2700" b="1" dirty="0" smtClean="0">
                <a:solidFill>
                  <a:schemeClr val="bg2"/>
                </a:solidFill>
              </a:rPr>
              <a:t/>
            </a:r>
            <a:br>
              <a:rPr lang="it-IT" sz="2700" b="1" dirty="0" smtClean="0">
                <a:solidFill>
                  <a:schemeClr val="bg2"/>
                </a:solidFill>
              </a:rPr>
            </a:br>
            <a:r>
              <a:rPr lang="it-IT" sz="2700" b="1" dirty="0" smtClean="0">
                <a:solidFill>
                  <a:schemeClr val="bg2"/>
                </a:solidFill>
              </a:rPr>
              <a:t/>
            </a:r>
            <a:br>
              <a:rPr lang="it-IT" sz="2700" b="1" dirty="0" smtClean="0">
                <a:solidFill>
                  <a:schemeClr val="bg2"/>
                </a:solidFill>
              </a:rPr>
            </a:br>
            <a:r>
              <a:rPr lang="it-IT" sz="2700" b="1" dirty="0">
                <a:solidFill>
                  <a:schemeClr val="bg2"/>
                </a:solidFill>
              </a:rPr>
              <a:t/>
            </a:r>
            <a:br>
              <a:rPr lang="it-IT" sz="2700" b="1" dirty="0">
                <a:solidFill>
                  <a:schemeClr val="bg2"/>
                </a:solidFill>
              </a:rPr>
            </a:br>
            <a:r>
              <a:rPr lang="it-IT" sz="3200" b="1" dirty="0" smtClean="0">
                <a:solidFill>
                  <a:schemeClr val="bg2"/>
                </a:solidFill>
              </a:rPr>
              <a:t>INGV </a:t>
            </a:r>
            <a:r>
              <a:rPr lang="it-IT" sz="3200" b="1" dirty="0" smtClean="0">
                <a:solidFill>
                  <a:schemeClr val="bg2"/>
                </a:solidFill>
              </a:rPr>
              <a:t>Tsunami </a:t>
            </a:r>
            <a:r>
              <a:rPr lang="it-IT" sz="3200" b="1" dirty="0" err="1" smtClean="0">
                <a:solidFill>
                  <a:schemeClr val="bg2"/>
                </a:solidFill>
              </a:rPr>
              <a:t>Alert</a:t>
            </a:r>
            <a:r>
              <a:rPr lang="it-IT" sz="3200" b="1" dirty="0" smtClean="0">
                <a:solidFill>
                  <a:schemeClr val="bg2"/>
                </a:solidFill>
              </a:rPr>
              <a:t> Center (</a:t>
            </a:r>
            <a:r>
              <a:rPr lang="it-IT" sz="3200" b="1" dirty="0" err="1" smtClean="0">
                <a:solidFill>
                  <a:schemeClr val="bg2"/>
                </a:solidFill>
              </a:rPr>
              <a:t>Italy</a:t>
            </a:r>
            <a:r>
              <a:rPr lang="it-IT" sz="3200" b="1" dirty="0" smtClean="0">
                <a:solidFill>
                  <a:schemeClr val="bg2"/>
                </a:solidFill>
              </a:rPr>
              <a:t>)</a:t>
            </a:r>
            <a:br>
              <a:rPr lang="it-IT" sz="3200" b="1" dirty="0" smtClean="0">
                <a:solidFill>
                  <a:schemeClr val="bg2"/>
                </a:solidFill>
              </a:rPr>
            </a:br>
            <a:r>
              <a:rPr lang="it-IT" sz="3200" b="1" dirty="0" smtClean="0">
                <a:solidFill>
                  <a:schemeClr val="bg2"/>
                </a:solidFill>
              </a:rPr>
              <a:t>NEAM Tsunami Service Provid</a:t>
            </a:r>
            <a:r>
              <a:rPr lang="it-IT" sz="3200" b="1" dirty="0" smtClean="0">
                <a:solidFill>
                  <a:schemeClr val="bg2"/>
                </a:solidFill>
              </a:rPr>
              <a:t>er</a:t>
            </a:r>
            <a:r>
              <a:rPr lang="it-IT" sz="3200" b="1" dirty="0" smtClean="0">
                <a:solidFill>
                  <a:schemeClr val="bg2"/>
                </a:solidFill>
              </a:rPr>
              <a:t/>
            </a:r>
            <a:br>
              <a:rPr lang="it-IT" sz="3200" b="1" dirty="0" smtClean="0">
                <a:solidFill>
                  <a:schemeClr val="bg2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 Alessandro Amato </a:t>
            </a:r>
            <a:r>
              <a:rPr lang="it-IT" sz="3200" b="1" dirty="0" smtClean="0">
                <a:solidFill>
                  <a:schemeClr val="bg2"/>
                </a:solidFill>
              </a:rPr>
              <a:t/>
            </a:r>
            <a:br>
              <a:rPr lang="it-IT" sz="3200" b="1" dirty="0" smtClean="0">
                <a:solidFill>
                  <a:schemeClr val="bg2"/>
                </a:solidFill>
              </a:rPr>
            </a:br>
            <a:r>
              <a:rPr lang="it-IT" sz="2700" b="1" dirty="0" smtClean="0">
                <a:solidFill>
                  <a:schemeClr val="bg2"/>
                </a:solidFill>
              </a:rPr>
              <a:t/>
            </a:r>
            <a:br>
              <a:rPr lang="it-IT" sz="2700" b="1" dirty="0" smtClean="0">
                <a:solidFill>
                  <a:schemeClr val="bg2"/>
                </a:solidFill>
              </a:rPr>
            </a:br>
            <a:r>
              <a:rPr lang="it-IT" sz="2400" b="1" dirty="0" smtClean="0">
                <a:solidFill>
                  <a:srgbClr val="002060"/>
                </a:solidFill>
              </a:rPr>
              <a:t>NEAMTWS </a:t>
            </a:r>
            <a:r>
              <a:rPr lang="it-IT" sz="2400" b="1" dirty="0" err="1" smtClean="0">
                <a:solidFill>
                  <a:srgbClr val="002060"/>
                </a:solidFill>
              </a:rPr>
              <a:t>Steering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Committee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/>
            </a:r>
            <a:br>
              <a:rPr lang="it-IT" sz="2400" dirty="0" smtClean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/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 smtClean="0">
                <a:solidFill>
                  <a:srgbClr val="002060"/>
                </a:solidFill>
              </a:rPr>
              <a:t>12-13 </a:t>
            </a:r>
            <a:r>
              <a:rPr lang="it-IT" sz="2400" dirty="0" smtClean="0">
                <a:solidFill>
                  <a:srgbClr val="002060"/>
                </a:solidFill>
              </a:rPr>
              <a:t>April 2023, </a:t>
            </a:r>
            <a:r>
              <a:rPr lang="it-IT" sz="2400" dirty="0" smtClean="0">
                <a:solidFill>
                  <a:srgbClr val="002060"/>
                </a:solidFill>
              </a:rPr>
              <a:t>UNESCO HQ, Paris, </a:t>
            </a:r>
            <a:r>
              <a:rPr lang="it-IT" sz="2400" dirty="0" smtClean="0">
                <a:solidFill>
                  <a:srgbClr val="002060"/>
                </a:solidFill>
              </a:rPr>
              <a:t>France</a:t>
            </a:r>
            <a:br>
              <a:rPr lang="it-IT" sz="2400" dirty="0" smtClean="0">
                <a:solidFill>
                  <a:srgbClr val="002060"/>
                </a:solidFill>
              </a:rPr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250" dirty="0">
                <a:solidFill>
                  <a:schemeClr val="bg2"/>
                </a:solidFill>
              </a:rPr>
              <a:t/>
            </a:r>
            <a:br>
              <a:rPr lang="it-IT" sz="2250" dirty="0">
                <a:solidFill>
                  <a:schemeClr val="bg2"/>
                </a:solidFill>
              </a:rPr>
            </a:br>
            <a:endParaRPr sz="2250" dirty="0">
              <a:solidFill>
                <a:schemeClr val="bg2"/>
              </a:solidFill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975757" y="3094265"/>
            <a:ext cx="326571" cy="32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02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Pillar 2. </a:t>
            </a:r>
            <a:r>
              <a:rPr lang="it-IT" sz="3200" dirty="0" err="1" smtClean="0"/>
              <a:t>Warning</a:t>
            </a:r>
            <a:r>
              <a:rPr lang="it-IT" sz="3200" dirty="0" smtClean="0"/>
              <a:t> </a:t>
            </a:r>
            <a:r>
              <a:rPr lang="mr-IN" sz="3200" dirty="0" smtClean="0"/>
              <a:t>–</a:t>
            </a:r>
            <a:r>
              <a:rPr lang="it-IT" sz="3200" dirty="0"/>
              <a:t> </a:t>
            </a:r>
            <a:r>
              <a:rPr lang="it-IT" sz="3200" dirty="0" err="1" smtClean="0"/>
              <a:t>Ongoing</a:t>
            </a:r>
            <a:r>
              <a:rPr lang="it-IT" sz="3200" dirty="0" smtClean="0"/>
              <a:t> </a:t>
            </a:r>
            <a:r>
              <a:rPr lang="it-IT" sz="3200" dirty="0" err="1" smtClean="0"/>
              <a:t>developments</a:t>
            </a:r>
            <a:r>
              <a:rPr lang="it-IT" sz="3200" dirty="0" smtClean="0"/>
              <a:t> 2022-23</a:t>
            </a:r>
            <a:br>
              <a:rPr lang="it-IT" sz="3200" dirty="0" smtClean="0"/>
            </a:br>
            <a:r>
              <a:rPr lang="it-IT" sz="3200" dirty="0" smtClean="0"/>
              <a:t>(on </a:t>
            </a:r>
            <a:r>
              <a:rPr lang="it-IT" sz="3200" dirty="0" err="1" smtClean="0"/>
              <a:t>sea</a:t>
            </a:r>
            <a:r>
              <a:rPr lang="it-IT" sz="3200" dirty="0" smtClean="0"/>
              <a:t> </a:t>
            </a:r>
            <a:r>
              <a:rPr lang="it-IT" sz="3200" dirty="0" err="1" smtClean="0"/>
              <a:t>level</a:t>
            </a:r>
            <a:r>
              <a:rPr lang="it-IT" sz="3200" dirty="0" smtClean="0"/>
              <a:t> </a:t>
            </a:r>
            <a:r>
              <a:rPr lang="it-IT" sz="3200" dirty="0" err="1" smtClean="0"/>
              <a:t>monitoring</a:t>
            </a:r>
            <a:r>
              <a:rPr lang="it-IT" sz="3200" dirty="0" smtClean="0"/>
              <a:t>)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15900" y="961629"/>
            <a:ext cx="8712200" cy="3394472"/>
          </a:xfrm>
        </p:spPr>
        <p:txBody>
          <a:bodyPr>
            <a:noAutofit/>
          </a:bodyPr>
          <a:lstStyle/>
          <a:p>
            <a:r>
              <a:rPr lang="it-IT" sz="2400" dirty="0" err="1" smtClean="0">
                <a:solidFill>
                  <a:srgbClr val="0070C0"/>
                </a:solidFill>
              </a:rPr>
              <a:t>Two</a:t>
            </a:r>
            <a:r>
              <a:rPr lang="it-IT" sz="2400" dirty="0" smtClean="0">
                <a:solidFill>
                  <a:srgbClr val="0070C0"/>
                </a:solidFill>
              </a:rPr>
              <a:t> DART-</a:t>
            </a:r>
            <a:r>
              <a:rPr lang="it-IT" sz="2400" dirty="0" err="1" smtClean="0">
                <a:solidFill>
                  <a:srgbClr val="0070C0"/>
                </a:solidFill>
              </a:rPr>
              <a:t>like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buoys</a:t>
            </a:r>
            <a:r>
              <a:rPr lang="it-IT" sz="2400" dirty="0" smtClean="0">
                <a:solidFill>
                  <a:srgbClr val="0070C0"/>
                </a:solidFill>
              </a:rPr>
              <a:t> in the </a:t>
            </a:r>
            <a:r>
              <a:rPr lang="it-IT" sz="2400" dirty="0" err="1" smtClean="0">
                <a:solidFill>
                  <a:srgbClr val="0070C0"/>
                </a:solidFill>
              </a:rPr>
              <a:t>Ionian</a:t>
            </a:r>
            <a:r>
              <a:rPr lang="it-IT" sz="2400" dirty="0" smtClean="0">
                <a:solidFill>
                  <a:srgbClr val="0070C0"/>
                </a:solidFill>
              </a:rPr>
              <a:t> Sea (TUO </a:t>
            </a:r>
            <a:r>
              <a:rPr lang="it-IT" sz="2400" dirty="0" err="1" smtClean="0">
                <a:solidFill>
                  <a:srgbClr val="0070C0"/>
                </a:solidFill>
              </a:rPr>
              <a:t>project</a:t>
            </a:r>
            <a:r>
              <a:rPr lang="it-IT" sz="2400" dirty="0" smtClean="0">
                <a:solidFill>
                  <a:srgbClr val="0070C0"/>
                </a:solidFill>
              </a:rPr>
              <a:t>, </a:t>
            </a:r>
            <a:r>
              <a:rPr lang="it-IT" sz="2400" dirty="0" err="1" smtClean="0">
                <a:solidFill>
                  <a:srgbClr val="0070C0"/>
                </a:solidFill>
              </a:rPr>
              <a:t>coord</a:t>
            </a:r>
            <a:r>
              <a:rPr lang="it-IT" sz="2400" dirty="0" smtClean="0">
                <a:solidFill>
                  <a:srgbClr val="0070C0"/>
                </a:solidFill>
              </a:rPr>
              <a:t>. S. Lorito) in 2023-2024</a:t>
            </a:r>
          </a:p>
          <a:p>
            <a:r>
              <a:rPr lang="it-IT" sz="2400" dirty="0" err="1" smtClean="0">
                <a:solidFill>
                  <a:srgbClr val="0070C0"/>
                </a:solidFill>
              </a:rPr>
              <a:t>One</a:t>
            </a:r>
            <a:r>
              <a:rPr lang="it-IT" sz="2400" dirty="0" smtClean="0">
                <a:solidFill>
                  <a:srgbClr val="0070C0"/>
                </a:solidFill>
              </a:rPr>
              <a:t> DART-</a:t>
            </a:r>
            <a:r>
              <a:rPr lang="it-IT" sz="2400" dirty="0" err="1" smtClean="0">
                <a:solidFill>
                  <a:srgbClr val="0070C0"/>
                </a:solidFill>
              </a:rPr>
              <a:t>like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buoy</a:t>
            </a:r>
            <a:r>
              <a:rPr lang="it-IT" sz="2400" dirty="0" smtClean="0">
                <a:solidFill>
                  <a:srgbClr val="0070C0"/>
                </a:solidFill>
              </a:rPr>
              <a:t> with INGV-made </a:t>
            </a:r>
            <a:r>
              <a:rPr lang="it-IT" sz="2400" dirty="0" err="1" smtClean="0">
                <a:solidFill>
                  <a:srgbClr val="0070C0"/>
                </a:solidFill>
              </a:rPr>
              <a:t>technology</a:t>
            </a:r>
            <a:r>
              <a:rPr lang="it-IT" sz="2400" dirty="0" smtClean="0">
                <a:solidFill>
                  <a:srgbClr val="0070C0"/>
                </a:solidFill>
              </a:rPr>
              <a:t> (G. D’Anna, EMSO-</a:t>
            </a:r>
            <a:r>
              <a:rPr lang="it-IT" sz="2400" dirty="0" err="1" smtClean="0">
                <a:solidFill>
                  <a:srgbClr val="0070C0"/>
                </a:solidFill>
              </a:rPr>
              <a:t>MedIt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project</a:t>
            </a:r>
            <a:r>
              <a:rPr lang="it-IT" sz="2400" dirty="0" smtClean="0">
                <a:solidFill>
                  <a:srgbClr val="0070C0"/>
                </a:solidFill>
              </a:rPr>
              <a:t>) </a:t>
            </a:r>
          </a:p>
          <a:p>
            <a:r>
              <a:rPr lang="it-IT" sz="2400" dirty="0" smtClean="0">
                <a:solidFill>
                  <a:srgbClr val="0070C0"/>
                </a:solidFill>
              </a:rPr>
              <a:t>Pressure </a:t>
            </a:r>
            <a:r>
              <a:rPr lang="it-IT" sz="2400" dirty="0" err="1" smtClean="0">
                <a:solidFill>
                  <a:srgbClr val="0070C0"/>
                </a:solidFill>
              </a:rPr>
              <a:t>sensors</a:t>
            </a:r>
            <a:r>
              <a:rPr lang="it-IT" sz="2400" dirty="0" smtClean="0">
                <a:solidFill>
                  <a:srgbClr val="0070C0"/>
                </a:solidFill>
              </a:rPr>
              <a:t> on EMSO </a:t>
            </a:r>
            <a:r>
              <a:rPr lang="it-IT" sz="2400" dirty="0" err="1" smtClean="0">
                <a:solidFill>
                  <a:srgbClr val="0070C0"/>
                </a:solidFill>
              </a:rPr>
              <a:t>Observatories</a:t>
            </a:r>
            <a:r>
              <a:rPr lang="it-IT" sz="2400" dirty="0" smtClean="0">
                <a:solidFill>
                  <a:srgbClr val="0070C0"/>
                </a:solidFill>
              </a:rPr>
              <a:t> and SMART </a:t>
            </a:r>
            <a:r>
              <a:rPr lang="it-IT" sz="2400" dirty="0" err="1" smtClean="0">
                <a:solidFill>
                  <a:srgbClr val="0070C0"/>
                </a:solidFill>
              </a:rPr>
              <a:t>cables</a:t>
            </a:r>
            <a:endParaRPr lang="it-IT" sz="2400" dirty="0" smtClean="0">
              <a:solidFill>
                <a:srgbClr val="0070C0"/>
              </a:solidFill>
            </a:endParaRPr>
          </a:p>
          <a:p>
            <a:r>
              <a:rPr lang="it-IT" sz="2400" dirty="0" smtClean="0">
                <a:solidFill>
                  <a:srgbClr val="0070C0"/>
                </a:solidFill>
              </a:rPr>
              <a:t>Pressure </a:t>
            </a:r>
            <a:r>
              <a:rPr lang="it-IT" sz="2400" dirty="0" err="1" smtClean="0">
                <a:solidFill>
                  <a:srgbClr val="0070C0"/>
                </a:solidFill>
              </a:rPr>
              <a:t>sensors</a:t>
            </a:r>
            <a:r>
              <a:rPr lang="it-IT" sz="2400" dirty="0" smtClean="0">
                <a:solidFill>
                  <a:srgbClr val="0070C0"/>
                </a:solidFill>
              </a:rPr>
              <a:t> on </a:t>
            </a:r>
            <a:r>
              <a:rPr lang="it-IT" sz="2400" dirty="0" err="1" smtClean="0">
                <a:solidFill>
                  <a:srgbClr val="0070C0"/>
                </a:solidFill>
              </a:rPr>
              <a:t>oil</a:t>
            </a:r>
            <a:r>
              <a:rPr lang="it-IT" sz="2400" dirty="0" smtClean="0">
                <a:solidFill>
                  <a:srgbClr val="0070C0"/>
                </a:solidFill>
              </a:rPr>
              <a:t>/gas offshore </a:t>
            </a:r>
            <a:r>
              <a:rPr lang="it-IT" sz="2400" dirty="0" err="1" smtClean="0">
                <a:solidFill>
                  <a:srgbClr val="0070C0"/>
                </a:solidFill>
              </a:rPr>
              <a:t>platforms</a:t>
            </a:r>
            <a:r>
              <a:rPr lang="it-IT" sz="2400" dirty="0" smtClean="0">
                <a:solidFill>
                  <a:srgbClr val="0070C0"/>
                </a:solidFill>
              </a:rPr>
              <a:t> (</a:t>
            </a:r>
            <a:r>
              <a:rPr lang="it-IT" sz="2400" dirty="0" err="1" smtClean="0">
                <a:solidFill>
                  <a:srgbClr val="0070C0"/>
                </a:solidFill>
              </a:rPr>
              <a:t>Ionian</a:t>
            </a:r>
            <a:r>
              <a:rPr lang="it-IT" sz="2400" dirty="0" smtClean="0">
                <a:solidFill>
                  <a:srgbClr val="0070C0"/>
                </a:solidFill>
              </a:rPr>
              <a:t>, </a:t>
            </a:r>
            <a:r>
              <a:rPr lang="it-IT" sz="2400" dirty="0" err="1" smtClean="0">
                <a:solidFill>
                  <a:srgbClr val="0070C0"/>
                </a:solidFill>
              </a:rPr>
              <a:t>Adriatic</a:t>
            </a:r>
            <a:r>
              <a:rPr lang="it-IT" sz="24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it-IT" sz="2400" dirty="0" smtClean="0">
                <a:solidFill>
                  <a:srgbClr val="0070C0"/>
                </a:solidFill>
              </a:rPr>
              <a:t>ISPRA: New generation </a:t>
            </a:r>
            <a:r>
              <a:rPr lang="it-IT" sz="2400" dirty="0" err="1" smtClean="0">
                <a:solidFill>
                  <a:srgbClr val="0070C0"/>
                </a:solidFill>
              </a:rPr>
              <a:t>tide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gauges</a:t>
            </a:r>
            <a:r>
              <a:rPr lang="it-IT" sz="2400" dirty="0" smtClean="0">
                <a:solidFill>
                  <a:srgbClr val="0070C0"/>
                </a:solidFill>
              </a:rPr>
              <a:t> in </a:t>
            </a:r>
            <a:r>
              <a:rPr lang="it-IT" sz="2400" dirty="0" err="1" smtClean="0">
                <a:solidFill>
                  <a:srgbClr val="0070C0"/>
                </a:solidFill>
              </a:rPr>
              <a:t>Italy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smtClean="0">
                <a:solidFill>
                  <a:srgbClr val="0070C0"/>
                </a:solidFill>
              </a:rPr>
              <a:t>(</a:t>
            </a:r>
            <a:r>
              <a:rPr lang="it-IT" sz="2400" dirty="0" smtClean="0">
                <a:solidFill>
                  <a:srgbClr val="0070C0"/>
                </a:solidFill>
              </a:rPr>
              <a:t>and </a:t>
            </a:r>
            <a:r>
              <a:rPr lang="it-IT" sz="2400" dirty="0" err="1" smtClean="0">
                <a:solidFill>
                  <a:srgbClr val="0070C0"/>
                </a:solidFill>
              </a:rPr>
              <a:t>possibly</a:t>
            </a:r>
            <a:r>
              <a:rPr lang="it-IT" sz="2400" dirty="0" smtClean="0">
                <a:solidFill>
                  <a:srgbClr val="0070C0"/>
                </a:solidFill>
              </a:rPr>
              <a:t> some </a:t>
            </a:r>
            <a:r>
              <a:rPr lang="it-IT" sz="2400" dirty="0" err="1" smtClean="0">
                <a:solidFill>
                  <a:srgbClr val="0070C0"/>
                </a:solidFill>
              </a:rPr>
              <a:t>deep-sea</a:t>
            </a:r>
            <a:r>
              <a:rPr lang="it-IT" sz="2400" dirty="0" smtClean="0">
                <a:solidFill>
                  <a:srgbClr val="0070C0"/>
                </a:solidFill>
              </a:rPr>
              <a:t> pressure </a:t>
            </a:r>
            <a:r>
              <a:rPr lang="it-IT" sz="2400" dirty="0" err="1" smtClean="0">
                <a:solidFill>
                  <a:srgbClr val="0070C0"/>
                </a:solidFill>
              </a:rPr>
              <a:t>sensors</a:t>
            </a:r>
            <a:r>
              <a:rPr lang="it-IT" sz="2400" dirty="0" smtClean="0">
                <a:solidFill>
                  <a:srgbClr val="0070C0"/>
                </a:solidFill>
              </a:rPr>
              <a:t>)</a:t>
            </a:r>
            <a:endParaRPr lang="it-IT" sz="2400" dirty="0" smtClean="0">
              <a:solidFill>
                <a:srgbClr val="0070C0"/>
              </a:solidFill>
            </a:endParaRPr>
          </a:p>
          <a:p>
            <a:r>
              <a:rPr lang="it-IT" sz="2400" dirty="0" smtClean="0">
                <a:solidFill>
                  <a:srgbClr val="0070C0"/>
                </a:solidFill>
              </a:rPr>
              <a:t>GNSS </a:t>
            </a:r>
            <a:r>
              <a:rPr lang="it-IT" sz="2400" dirty="0" err="1" smtClean="0">
                <a:solidFill>
                  <a:srgbClr val="0070C0"/>
                </a:solidFill>
              </a:rPr>
              <a:t>monitoring</a:t>
            </a:r>
            <a:r>
              <a:rPr lang="it-IT" sz="2400" dirty="0" smtClean="0">
                <a:solidFill>
                  <a:srgbClr val="0070C0"/>
                </a:solidFill>
              </a:rPr>
              <a:t> for </a:t>
            </a:r>
            <a:r>
              <a:rPr lang="it-IT" sz="2400" dirty="0" err="1" smtClean="0">
                <a:solidFill>
                  <a:srgbClr val="0070C0"/>
                </a:solidFill>
              </a:rPr>
              <a:t>rapid</a:t>
            </a:r>
            <a:r>
              <a:rPr lang="it-IT" sz="2400" dirty="0" smtClean="0">
                <a:solidFill>
                  <a:srgbClr val="0070C0"/>
                </a:solidFill>
              </a:rPr>
              <a:t> source </a:t>
            </a:r>
            <a:r>
              <a:rPr lang="it-IT" sz="2400" dirty="0" err="1" smtClean="0">
                <a:solidFill>
                  <a:srgbClr val="0070C0"/>
                </a:solidFill>
              </a:rPr>
              <a:t>characterization</a:t>
            </a:r>
            <a:endParaRPr lang="it-IT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33" y="1206570"/>
            <a:ext cx="1931238" cy="1415891"/>
          </a:xfrm>
        </p:spPr>
        <p:txBody>
          <a:bodyPr>
            <a:normAutofit fontScale="90000"/>
          </a:bodyPr>
          <a:lstStyle/>
          <a:p>
            <a:r>
              <a:rPr lang="it-IT" sz="3000" dirty="0">
                <a:latin typeface="+mn-lt"/>
              </a:rPr>
              <a:t>WP 8</a:t>
            </a:r>
            <a:br>
              <a:rPr lang="it-IT" sz="3000" dirty="0">
                <a:latin typeface="+mn-lt"/>
              </a:rPr>
            </a:br>
            <a:r>
              <a:rPr lang="it-IT" sz="2200" dirty="0">
                <a:latin typeface="+mn-lt"/>
              </a:rPr>
              <a:t>Coordinator</a:t>
            </a:r>
            <a:br>
              <a:rPr lang="it-IT" sz="2200" dirty="0">
                <a:latin typeface="+mn-lt"/>
              </a:rPr>
            </a:br>
            <a:r>
              <a:rPr lang="it-IT" sz="2200" dirty="0">
                <a:latin typeface="+mn-lt"/>
              </a:rPr>
              <a:t>Stefano Lorito </a:t>
            </a:r>
            <a:r>
              <a:rPr lang="it-IT" sz="3000" dirty="0">
                <a:latin typeface="+mn-lt"/>
              </a:rPr>
              <a:t/>
            </a:r>
            <a:br>
              <a:rPr lang="it-IT" sz="3000" dirty="0">
                <a:latin typeface="+mn-lt"/>
              </a:rPr>
            </a:br>
            <a:r>
              <a:rPr lang="it-IT" sz="2200" dirty="0">
                <a:latin typeface="+mn-lt"/>
              </a:rPr>
              <a:t>INGV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187" y="2672199"/>
            <a:ext cx="1668199" cy="1542613"/>
          </a:xfrm>
        </p:spPr>
        <p:txBody>
          <a:bodyPr>
            <a:normAutofit/>
          </a:bodyPr>
          <a:lstStyle/>
          <a:p>
            <a:r>
              <a:rPr lang="it-IT" sz="2100" b="1" dirty="0"/>
              <a:t>TUO</a:t>
            </a:r>
          </a:p>
          <a:p>
            <a:r>
              <a:rPr lang="it-IT" sz="2100" b="1" dirty="0" err="1"/>
              <a:t>TsUnami</a:t>
            </a:r>
            <a:r>
              <a:rPr lang="it-IT" sz="2100" b="1" dirty="0"/>
              <a:t> </a:t>
            </a:r>
            <a:r>
              <a:rPr lang="it-IT" sz="2100" b="1" dirty="0" err="1"/>
              <a:t>Observation</a:t>
            </a:r>
            <a:endParaRPr lang="it-IT" sz="2100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032" y="4214813"/>
            <a:ext cx="2846583" cy="361950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Assigned</a:t>
            </a:r>
            <a:r>
              <a:rPr lang="it-IT" dirty="0"/>
              <a:t> Budget: 3 M€</a:t>
            </a:r>
          </a:p>
        </p:txBody>
      </p:sp>
      <p:pic>
        <p:nvPicPr>
          <p:cNvPr id="1028" name="Picture 4" descr="https://intranet.rm.ingv.it/lavoro/logo-e-carta-intestata/logo-ufficiale-ingv/a-colori/jpg/633-ingv-logo-epigrafe-jpg/fil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0492" y="71842"/>
            <a:ext cx="131350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F745B3-7823-2993-89EF-40A22A09AAC4}"/>
              </a:ext>
            </a:extLst>
          </p:cNvPr>
          <p:cNvSpPr txBox="1"/>
          <p:nvPr/>
        </p:nvSpPr>
        <p:spPr>
          <a:xfrm>
            <a:off x="4201511" y="2025869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050" dirty="0"/>
          </a:p>
        </p:txBody>
      </p:sp>
      <p:grpSp>
        <p:nvGrpSpPr>
          <p:cNvPr id="4" name="Gruppo 3"/>
          <p:cNvGrpSpPr/>
          <p:nvPr/>
        </p:nvGrpSpPr>
        <p:grpSpPr>
          <a:xfrm>
            <a:off x="1822386" y="1310568"/>
            <a:ext cx="3401029" cy="2377811"/>
            <a:chOff x="1450461" y="3026658"/>
            <a:chExt cx="4270472" cy="3155254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E384829A-CA4B-6EB9-F7FC-CA9C56ED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0461" y="3026658"/>
              <a:ext cx="4270472" cy="3155254"/>
            </a:xfrm>
            <a:prstGeom prst="rect">
              <a:avLst/>
            </a:prstGeom>
          </p:spPr>
        </p:pic>
        <p:pic>
          <p:nvPicPr>
            <p:cNvPr id="12" name="Graphic 5" descr="Bullseye">
              <a:extLst>
                <a:ext uri="{FF2B5EF4-FFF2-40B4-BE49-F238E27FC236}">
                  <a16:creationId xmlns:a16="http://schemas.microsoft.com/office/drawing/2014/main" xmlns="" id="{8786469F-588C-AF7E-E445-93A0711A1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930099" y="327062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7" descr="Bullseye">
              <a:extLst>
                <a:ext uri="{FF2B5EF4-FFF2-40B4-BE49-F238E27FC236}">
                  <a16:creationId xmlns:a16="http://schemas.microsoft.com/office/drawing/2014/main" xmlns="" id="{BD4E466C-8978-9468-212A-FBACECD5D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257432" y="3811866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8" y="-11845"/>
            <a:ext cx="7833370" cy="99028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6770A171-DE94-7B1D-BCA6-A901A8C21C70}"/>
              </a:ext>
            </a:extLst>
          </p:cNvPr>
          <p:cNvSpPr txBox="1"/>
          <p:nvPr/>
        </p:nvSpPr>
        <p:spPr>
          <a:xfrm>
            <a:off x="1949386" y="3730919"/>
            <a:ext cx="6724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effectLst/>
              </a:rPr>
              <a:t>2 (+1) </a:t>
            </a:r>
            <a:r>
              <a:rPr lang="it-IT" sz="1600" dirty="0" err="1" smtClean="0"/>
              <a:t>DARTs</a:t>
            </a:r>
            <a:r>
              <a:rPr lang="it-IT" sz="1600" dirty="0" smtClean="0"/>
              <a:t> </a:t>
            </a:r>
            <a:r>
              <a:rPr lang="it-IT" sz="1600" dirty="0"/>
              <a:t>in the </a:t>
            </a:r>
            <a:r>
              <a:rPr lang="it-IT" sz="1600" dirty="0" err="1"/>
              <a:t>Ionian</a:t>
            </a:r>
            <a:r>
              <a:rPr lang="it-IT" sz="1600" dirty="0"/>
              <a:t> Sea </a:t>
            </a:r>
            <a:r>
              <a:rPr lang="it-IT" sz="1600" dirty="0" smtClean="0"/>
              <a:t>- </a:t>
            </a:r>
            <a:r>
              <a:rPr lang="it-IT" sz="1600" dirty="0" err="1" smtClean="0"/>
              <a:t>exact</a:t>
            </a:r>
            <a:r>
              <a:rPr lang="it-IT" sz="1600" dirty="0" smtClean="0"/>
              <a:t> </a:t>
            </a:r>
            <a:r>
              <a:rPr lang="it-IT" sz="1600" dirty="0"/>
              <a:t>positions to be </a:t>
            </a:r>
            <a:r>
              <a:rPr lang="it-IT" sz="1600" dirty="0" err="1" smtClean="0"/>
              <a:t>determined</a:t>
            </a:r>
            <a:r>
              <a:rPr lang="it-IT" sz="1600" dirty="0" smtClean="0"/>
              <a:t> (+ 1)</a:t>
            </a:r>
            <a:endParaRPr lang="it-IT" sz="1600" dirty="0">
              <a:effectLst/>
            </a:endParaRPr>
          </a:p>
        </p:txBody>
      </p:sp>
      <p:pic>
        <p:nvPicPr>
          <p:cNvPr id="18" name="Google Shape;113;p1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100" y="1310568"/>
            <a:ext cx="3263900" cy="22750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5318257" y="2025869"/>
            <a:ext cx="36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mtClean="0"/>
              <a:t>+</a:t>
            </a:r>
            <a:endParaRPr lang="it-IT" sz="3600" b="1"/>
          </a:p>
        </p:txBody>
      </p:sp>
    </p:spTree>
    <p:extLst>
      <p:ext uri="{BB962C8B-B14F-4D97-AF65-F5344CB8AC3E}">
        <p14:creationId xmlns:p14="http://schemas.microsoft.com/office/powerpoint/2010/main" val="20927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100" y="-213121"/>
            <a:ext cx="8229600" cy="85725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ISPRA </a:t>
            </a:r>
            <a:r>
              <a:rPr lang="it-IT" sz="3600" dirty="0" err="1" smtClean="0"/>
              <a:t>buoys</a:t>
            </a:r>
            <a:r>
              <a:rPr lang="it-IT" sz="3600" dirty="0" smtClean="0"/>
              <a:t> 2023-2025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7" y="644129"/>
            <a:ext cx="7135505" cy="44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/>
        </p:nvSpPr>
        <p:spPr>
          <a:xfrm>
            <a:off x="168824" y="1360426"/>
            <a:ext cx="3021975" cy="233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 </a:t>
            </a:r>
            <a:r>
              <a:rPr lang="it-IT" sz="16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6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installed</a:t>
            </a:r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 </a:t>
            </a:r>
            <a:endParaRPr sz="165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CALIPSO &amp; DIONE (-2100 m)</a:t>
            </a:r>
            <a:endParaRPr sz="165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TETI  &amp; DORIDE (-3500 m)</a:t>
            </a:r>
            <a:endParaRPr sz="1650" dirty="0">
              <a:latin typeface="Calibri"/>
              <a:ea typeface="Calibri"/>
              <a:cs typeface="Calibri"/>
              <a:sym typeface="Calibri"/>
            </a:endParaRPr>
          </a:p>
          <a:p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Pressure </a:t>
            </a:r>
            <a:r>
              <a:rPr lang="it-IT" sz="16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lang="it-IT" sz="16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installed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SMART 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CABLE 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6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km </a:t>
            </a:r>
            <a:r>
              <a:rPr lang="it-IT" sz="16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distance</a:t>
            </a:r>
            <a:r>
              <a:rPr lang="it-IT" sz="16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" name="Google Shape;141;p19"/>
          <p:cNvGrpSpPr/>
          <p:nvPr/>
        </p:nvGrpSpPr>
        <p:grpSpPr>
          <a:xfrm>
            <a:off x="3120802" y="715748"/>
            <a:ext cx="5678666" cy="4329059"/>
            <a:chOff x="4967147" y="1121626"/>
            <a:chExt cx="4775198" cy="3895579"/>
          </a:xfrm>
        </p:grpSpPr>
        <p:pic>
          <p:nvPicPr>
            <p:cNvPr id="142" name="Google Shape;142;p19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147" y="1121626"/>
              <a:ext cx="4775198" cy="3895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9"/>
            <p:cNvSpPr txBox="1"/>
            <p:nvPr/>
          </p:nvSpPr>
          <p:spPr>
            <a:xfrm>
              <a:off x="6274521" y="2223930"/>
              <a:ext cx="740700" cy="186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it-IT" sz="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CATANIA</a:t>
              </a:r>
              <a:endParaRPr sz="13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9"/>
            <p:cNvSpPr txBox="1"/>
            <p:nvPr/>
          </p:nvSpPr>
          <p:spPr>
            <a:xfrm>
              <a:off x="5949443" y="3883704"/>
              <a:ext cx="964200" cy="186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it-IT" sz="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PORTOPALO</a:t>
              </a:r>
              <a:endParaRPr sz="1050"/>
            </a:p>
          </p:txBody>
        </p:sp>
      </p:grpSp>
      <p:sp>
        <p:nvSpPr>
          <p:cNvPr id="145" name="Google Shape;145;p19"/>
          <p:cNvSpPr txBox="1"/>
          <p:nvPr/>
        </p:nvSpPr>
        <p:spPr>
          <a:xfrm>
            <a:off x="1081936" y="-5"/>
            <a:ext cx="6825375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it-IT" sz="2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Installations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pressure </a:t>
            </a:r>
            <a:r>
              <a:rPr lang="it-IT" sz="2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2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Ionian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 </a:t>
            </a:r>
            <a:r>
              <a:rPr lang="it-IT" sz="2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observatories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 INSEA &amp; SMART </a:t>
            </a:r>
            <a:r>
              <a:rPr lang="it-IT" sz="2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Cable (G. Marinaro)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980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05" y="838200"/>
            <a:ext cx="4032092" cy="36068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 Pressure </a:t>
            </a:r>
            <a:r>
              <a:rPr lang="it-IT" sz="1600" dirty="0" err="1" smtClean="0"/>
              <a:t>sensors</a:t>
            </a:r>
            <a:r>
              <a:rPr lang="it-IT" sz="1600" dirty="0" smtClean="0"/>
              <a:t> on 5 </a:t>
            </a:r>
            <a:r>
              <a:rPr lang="it-IT" sz="1600" dirty="0" err="1" smtClean="0"/>
              <a:t>oil</a:t>
            </a:r>
            <a:r>
              <a:rPr lang="it-IT" sz="1600" dirty="0" smtClean="0"/>
              <a:t> / gas </a:t>
            </a:r>
            <a:r>
              <a:rPr lang="it-IT" sz="1600" dirty="0" err="1" smtClean="0"/>
              <a:t>platforms</a:t>
            </a:r>
            <a:r>
              <a:rPr lang="it-IT" sz="1600" dirty="0" smtClean="0"/>
              <a:t> in the </a:t>
            </a:r>
            <a:r>
              <a:rPr lang="it-IT" sz="1600" dirty="0" err="1" smtClean="0"/>
              <a:t>Adriatic</a:t>
            </a:r>
            <a:r>
              <a:rPr lang="it-IT" sz="1600" dirty="0" smtClean="0"/>
              <a:t>, </a:t>
            </a:r>
            <a:r>
              <a:rPr lang="it-IT" sz="1600" dirty="0" err="1" smtClean="0"/>
              <a:t>Ionian</a:t>
            </a:r>
            <a:r>
              <a:rPr lang="it-IT" sz="1600" dirty="0" smtClean="0"/>
              <a:t> </a:t>
            </a:r>
            <a:r>
              <a:rPr lang="it-IT" sz="1600" dirty="0" err="1" smtClean="0"/>
              <a:t>seas</a:t>
            </a:r>
            <a:r>
              <a:rPr lang="it-IT" sz="1600" dirty="0" smtClean="0"/>
              <a:t> and </a:t>
            </a:r>
            <a:r>
              <a:rPr lang="it-IT" sz="1600" dirty="0" err="1" smtClean="0"/>
              <a:t>Sicily</a:t>
            </a:r>
            <a:r>
              <a:rPr lang="it-IT" sz="1600" dirty="0" smtClean="0"/>
              <a:t> </a:t>
            </a:r>
            <a:r>
              <a:rPr lang="it-IT" sz="1600" dirty="0" err="1" smtClean="0"/>
              <a:t>channel</a:t>
            </a:r>
            <a:r>
              <a:rPr lang="it-IT" sz="1600" dirty="0" smtClean="0"/>
              <a:t> </a:t>
            </a:r>
            <a:endParaRPr lang="it-IT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100" y="838200"/>
            <a:ext cx="3759200" cy="360549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21500" y="533400"/>
            <a:ext cx="2351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Test: </a:t>
            </a:r>
            <a:r>
              <a:rPr lang="it-IT" sz="1600" dirty="0" err="1" smtClean="0"/>
              <a:t>October</a:t>
            </a:r>
            <a:r>
              <a:rPr lang="it-IT" sz="1600" dirty="0" smtClean="0"/>
              <a:t> 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Installation: March/April 2023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10139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29700" cy="35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l">
              <a:buSzPct val="55555"/>
            </a:pPr>
            <a:r>
              <a:rPr lang="it-IT" sz="2700" dirty="0"/>
              <a:t>New Task: Local </a:t>
            </a:r>
            <a:r>
              <a:rPr lang="it-IT" sz="2700" dirty="0" err="1"/>
              <a:t>system</a:t>
            </a:r>
            <a:r>
              <a:rPr lang="it-IT" sz="2700" dirty="0"/>
              <a:t> </a:t>
            </a:r>
            <a:r>
              <a:rPr lang="it-IT" sz="2700" dirty="0" err="1"/>
              <a:t>at</a:t>
            </a:r>
            <a:r>
              <a:rPr lang="it-IT" sz="2700" dirty="0"/>
              <a:t> Stromboli </a:t>
            </a:r>
            <a:r>
              <a:rPr lang="it-IT" sz="2700" dirty="0" smtClean="0"/>
              <a:t>Island (with </a:t>
            </a:r>
            <a:r>
              <a:rPr lang="it-IT" sz="2700" dirty="0" err="1" smtClean="0"/>
              <a:t>Univ</a:t>
            </a:r>
            <a:r>
              <a:rPr lang="it-IT" sz="2700" dirty="0" smtClean="0"/>
              <a:t>. Of Florence)</a:t>
            </a:r>
            <a:endParaRPr dirty="0"/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380" y="3271963"/>
            <a:ext cx="2444085" cy="166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218" y="2479055"/>
            <a:ext cx="2599946" cy="138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238" y="417900"/>
            <a:ext cx="3221555" cy="202354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9"/>
          <p:cNvSpPr txBox="1"/>
          <p:nvPr/>
        </p:nvSpPr>
        <p:spPr>
          <a:xfrm>
            <a:off x="5090679" y="537095"/>
            <a:ext cx="3540375" cy="3462456"/>
          </a:xfrm>
          <a:prstGeom prst="rect">
            <a:avLst/>
          </a:prstGeom>
          <a:solidFill>
            <a:schemeClr val="lt1">
              <a:alpha val="70588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buSzPts val="2100"/>
              <a:buFont typeface="Arial"/>
              <a:buChar char="•"/>
            </a:pPr>
            <a:r>
              <a:rPr lang="it-IT" sz="1050" dirty="0" err="1">
                <a:solidFill>
                  <a:schemeClr val="dk1"/>
                </a:solidFill>
              </a:rPr>
              <a:t>During</a:t>
            </a:r>
            <a:r>
              <a:rPr lang="it-IT" sz="1050" dirty="0">
                <a:solidFill>
                  <a:schemeClr val="dk1"/>
                </a:solidFill>
              </a:rPr>
              <a:t> the last 10 </a:t>
            </a:r>
            <a:r>
              <a:rPr lang="it-IT" sz="1050" dirty="0" err="1">
                <a:solidFill>
                  <a:schemeClr val="dk1"/>
                </a:solidFill>
              </a:rPr>
              <a:t>years</a:t>
            </a:r>
            <a:r>
              <a:rPr lang="it-IT" sz="1050" dirty="0">
                <a:solidFill>
                  <a:schemeClr val="dk1"/>
                </a:solidFill>
              </a:rPr>
              <a:t> the </a:t>
            </a:r>
            <a:r>
              <a:rPr lang="it-IT" sz="1050" dirty="0" err="1">
                <a:solidFill>
                  <a:schemeClr val="dk1"/>
                </a:solidFill>
              </a:rPr>
              <a:t>University</a:t>
            </a:r>
            <a:r>
              <a:rPr lang="it-IT" sz="1050" dirty="0">
                <a:solidFill>
                  <a:schemeClr val="dk1"/>
                </a:solidFill>
              </a:rPr>
              <a:t> of Florence </a:t>
            </a:r>
            <a:r>
              <a:rPr lang="it-IT" sz="1050" dirty="0" err="1">
                <a:solidFill>
                  <a:schemeClr val="dk1"/>
                </a:solidFill>
              </a:rPr>
              <a:t>installed</a:t>
            </a:r>
            <a:r>
              <a:rPr lang="it-IT" sz="1050" dirty="0">
                <a:solidFill>
                  <a:schemeClr val="dk1"/>
                </a:solidFill>
              </a:rPr>
              <a:t> a </a:t>
            </a:r>
            <a:r>
              <a:rPr lang="it-IT" sz="1050" dirty="0" err="1">
                <a:solidFill>
                  <a:schemeClr val="dk1"/>
                </a:solidFill>
              </a:rPr>
              <a:t>monitoring</a:t>
            </a:r>
            <a:r>
              <a:rPr lang="it-IT" sz="1050" dirty="0">
                <a:solidFill>
                  <a:schemeClr val="dk1"/>
                </a:solidFill>
              </a:rPr>
              <a:t> and </a:t>
            </a:r>
            <a:r>
              <a:rPr lang="it-IT" sz="1050" dirty="0" err="1">
                <a:solidFill>
                  <a:schemeClr val="dk1"/>
                </a:solidFill>
              </a:rPr>
              <a:t>alerting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system</a:t>
            </a:r>
            <a:r>
              <a:rPr lang="it-IT" sz="1050" dirty="0">
                <a:solidFill>
                  <a:schemeClr val="dk1"/>
                </a:solidFill>
              </a:rPr>
              <a:t> for </a:t>
            </a:r>
            <a:r>
              <a:rPr lang="it-IT" sz="1050" dirty="0" err="1">
                <a:solidFill>
                  <a:schemeClr val="dk1"/>
                </a:solidFill>
              </a:rPr>
              <a:t>local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tsunamis</a:t>
            </a:r>
            <a:r>
              <a:rPr lang="it-IT" sz="1050" dirty="0">
                <a:solidFill>
                  <a:schemeClr val="dk1"/>
                </a:solidFill>
              </a:rPr>
              <a:t>, </a:t>
            </a:r>
            <a:r>
              <a:rPr lang="it-IT" sz="1050" dirty="0" err="1">
                <a:solidFill>
                  <a:schemeClr val="dk1"/>
                </a:solidFill>
              </a:rPr>
              <a:t>consisting</a:t>
            </a:r>
            <a:r>
              <a:rPr lang="it-IT" sz="1050" dirty="0">
                <a:solidFill>
                  <a:schemeClr val="dk1"/>
                </a:solidFill>
              </a:rPr>
              <a:t> of 2 </a:t>
            </a:r>
            <a:r>
              <a:rPr lang="it-IT" sz="1050" dirty="0" err="1">
                <a:solidFill>
                  <a:schemeClr val="dk1"/>
                </a:solidFill>
              </a:rPr>
              <a:t>elastic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beacons</a:t>
            </a:r>
            <a:r>
              <a:rPr lang="it-IT" sz="1050" dirty="0">
                <a:solidFill>
                  <a:schemeClr val="dk1"/>
                </a:solidFill>
              </a:rPr>
              <a:t> (</a:t>
            </a:r>
            <a:r>
              <a:rPr lang="it-IT" sz="1050" dirty="0" err="1">
                <a:solidFill>
                  <a:schemeClr val="dk1"/>
                </a:solidFill>
              </a:rPr>
              <a:t>equipped</a:t>
            </a:r>
            <a:r>
              <a:rPr lang="it-IT" sz="1050" dirty="0">
                <a:solidFill>
                  <a:schemeClr val="dk1"/>
                </a:solidFill>
              </a:rPr>
              <a:t> with pressure </a:t>
            </a:r>
            <a:r>
              <a:rPr lang="it-IT" sz="1050" dirty="0" err="1">
                <a:solidFill>
                  <a:schemeClr val="dk1"/>
                </a:solidFill>
              </a:rPr>
              <a:t>sensors</a:t>
            </a:r>
            <a:r>
              <a:rPr lang="it-IT" sz="1050" dirty="0">
                <a:solidFill>
                  <a:schemeClr val="dk1"/>
                </a:solidFill>
              </a:rPr>
              <a:t>).</a:t>
            </a:r>
            <a:endParaRPr lang="it-IT" sz="1050" dirty="0"/>
          </a:p>
          <a:p>
            <a:endParaRPr lang="it-IT" sz="1050" dirty="0">
              <a:solidFill>
                <a:schemeClr val="dk1"/>
              </a:solidFill>
            </a:endParaRPr>
          </a:p>
          <a:p>
            <a:pPr marL="214313" indent="-214313">
              <a:buSzPts val="2100"/>
              <a:buFont typeface="Arial"/>
              <a:buChar char="•"/>
            </a:pPr>
            <a:r>
              <a:rPr lang="it-IT" sz="1050" b="1" dirty="0" err="1">
                <a:solidFill>
                  <a:schemeClr val="dk1"/>
                </a:solidFill>
              </a:rPr>
              <a:t>Starting</a:t>
            </a:r>
            <a:r>
              <a:rPr lang="it-IT" sz="1050" b="1" dirty="0">
                <a:solidFill>
                  <a:schemeClr val="dk1"/>
                </a:solidFill>
              </a:rPr>
              <a:t> from </a:t>
            </a:r>
            <a:r>
              <a:rPr lang="it-IT" sz="1050" b="1" dirty="0" err="1">
                <a:solidFill>
                  <a:schemeClr val="dk1"/>
                </a:solidFill>
              </a:rPr>
              <a:t>September</a:t>
            </a:r>
            <a:r>
              <a:rPr lang="it-IT" sz="1050" b="1" dirty="0">
                <a:solidFill>
                  <a:schemeClr val="dk1"/>
                </a:solidFill>
              </a:rPr>
              <a:t> 2022</a:t>
            </a:r>
            <a:r>
              <a:rPr lang="it-IT" sz="1050" dirty="0">
                <a:solidFill>
                  <a:schemeClr val="dk1"/>
                </a:solidFill>
              </a:rPr>
              <a:t>, CAT-INGV </a:t>
            </a:r>
            <a:r>
              <a:rPr lang="it-IT" sz="1050" dirty="0" err="1">
                <a:solidFill>
                  <a:schemeClr val="dk1"/>
                </a:solidFill>
              </a:rPr>
              <a:t>has</a:t>
            </a:r>
            <a:r>
              <a:rPr lang="it-IT" sz="1050" dirty="0">
                <a:solidFill>
                  <a:schemeClr val="dk1"/>
                </a:solidFill>
              </a:rPr>
              <a:t> the </a:t>
            </a:r>
            <a:r>
              <a:rPr lang="it-IT" sz="1050" dirty="0" err="1">
                <a:solidFill>
                  <a:schemeClr val="dk1"/>
                </a:solidFill>
              </a:rPr>
              <a:t>responsibility</a:t>
            </a:r>
            <a:r>
              <a:rPr lang="it-IT" sz="1050" dirty="0">
                <a:solidFill>
                  <a:schemeClr val="dk1"/>
                </a:solidFill>
              </a:rPr>
              <a:t> of </a:t>
            </a:r>
            <a:r>
              <a:rPr lang="it-IT" sz="1050" dirty="0" err="1">
                <a:solidFill>
                  <a:schemeClr val="dk1"/>
                </a:solidFill>
              </a:rPr>
              <a:t>managing</a:t>
            </a:r>
            <a:r>
              <a:rPr lang="it-IT" sz="1050" dirty="0">
                <a:solidFill>
                  <a:schemeClr val="dk1"/>
                </a:solidFill>
              </a:rPr>
              <a:t> and </a:t>
            </a:r>
            <a:r>
              <a:rPr lang="it-IT" sz="1050" dirty="0" err="1">
                <a:solidFill>
                  <a:schemeClr val="dk1"/>
                </a:solidFill>
              </a:rPr>
              <a:t>developing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this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system</a:t>
            </a:r>
            <a:r>
              <a:rPr lang="it-IT" sz="1050" dirty="0">
                <a:solidFill>
                  <a:schemeClr val="dk1"/>
                </a:solidFill>
              </a:rPr>
              <a:t> (in </a:t>
            </a:r>
            <a:r>
              <a:rPr lang="it-IT" sz="1050" dirty="0" err="1">
                <a:solidFill>
                  <a:schemeClr val="dk1"/>
                </a:solidFill>
              </a:rPr>
              <a:t>close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collaboration</a:t>
            </a:r>
            <a:r>
              <a:rPr lang="it-IT" sz="1050" dirty="0">
                <a:solidFill>
                  <a:schemeClr val="dk1"/>
                </a:solidFill>
              </a:rPr>
              <a:t> with the </a:t>
            </a:r>
            <a:r>
              <a:rPr lang="it-IT" sz="1050" dirty="0" err="1">
                <a:solidFill>
                  <a:schemeClr val="dk1"/>
                </a:solidFill>
              </a:rPr>
              <a:t>University</a:t>
            </a:r>
            <a:r>
              <a:rPr lang="it-IT" sz="1050" dirty="0">
                <a:solidFill>
                  <a:schemeClr val="dk1"/>
                </a:solidFill>
              </a:rPr>
              <a:t> of Florence) and of </a:t>
            </a:r>
            <a:r>
              <a:rPr lang="it-IT" sz="1050" dirty="0" err="1">
                <a:solidFill>
                  <a:schemeClr val="dk1"/>
                </a:solidFill>
              </a:rPr>
              <a:t>integrating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it</a:t>
            </a:r>
            <a:r>
              <a:rPr lang="it-IT" sz="1050" dirty="0">
                <a:solidFill>
                  <a:schemeClr val="dk1"/>
                </a:solidFill>
              </a:rPr>
              <a:t> with the National and, </a:t>
            </a:r>
            <a:r>
              <a:rPr lang="it-IT" sz="1050" dirty="0" err="1">
                <a:solidFill>
                  <a:schemeClr val="dk1"/>
                </a:solidFill>
              </a:rPr>
              <a:t>hopefully</a:t>
            </a:r>
            <a:r>
              <a:rPr lang="it-IT" sz="1050" dirty="0">
                <a:solidFill>
                  <a:schemeClr val="dk1"/>
                </a:solidFill>
              </a:rPr>
              <a:t>, with the NEAM Tsunami </a:t>
            </a:r>
            <a:r>
              <a:rPr lang="it-IT" sz="1050" dirty="0" err="1">
                <a:solidFill>
                  <a:schemeClr val="dk1"/>
                </a:solidFill>
              </a:rPr>
              <a:t>Warning</a:t>
            </a:r>
            <a:r>
              <a:rPr lang="it-IT" sz="1050" dirty="0">
                <a:solidFill>
                  <a:schemeClr val="dk1"/>
                </a:solidFill>
              </a:rPr>
              <a:t> System.</a:t>
            </a:r>
          </a:p>
          <a:p>
            <a:endParaRPr sz="1050" dirty="0">
              <a:solidFill>
                <a:schemeClr val="dk1"/>
              </a:solidFill>
            </a:endParaRPr>
          </a:p>
          <a:p>
            <a:pPr marL="214313" indent="-214313">
              <a:buSzPts val="2100"/>
              <a:buFont typeface="Arial"/>
              <a:buChar char="•"/>
            </a:pPr>
            <a:r>
              <a:rPr lang="it-IT" sz="1050" dirty="0" err="1">
                <a:solidFill>
                  <a:schemeClr val="dk1"/>
                </a:solidFill>
              </a:rPr>
              <a:t>Recent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events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triggering</a:t>
            </a:r>
            <a:r>
              <a:rPr lang="it-IT" sz="1050" dirty="0">
                <a:solidFill>
                  <a:schemeClr val="dk1"/>
                </a:solidFill>
              </a:rPr>
              <a:t> </a:t>
            </a:r>
            <a:r>
              <a:rPr lang="it-IT" sz="1050" dirty="0" err="1">
                <a:solidFill>
                  <a:schemeClr val="dk1"/>
                </a:solidFill>
              </a:rPr>
              <a:t>tsunamis</a:t>
            </a:r>
            <a:r>
              <a:rPr lang="it-IT" sz="1050" dirty="0">
                <a:solidFill>
                  <a:schemeClr val="dk1"/>
                </a:solidFill>
              </a:rPr>
              <a:t>: 2002 (</a:t>
            </a:r>
            <a:r>
              <a:rPr lang="it-IT" sz="1050" dirty="0" err="1">
                <a:solidFill>
                  <a:schemeClr val="dk1"/>
                </a:solidFill>
              </a:rPr>
              <a:t>landslide</a:t>
            </a:r>
            <a:r>
              <a:rPr lang="it-IT" sz="1050" dirty="0">
                <a:solidFill>
                  <a:schemeClr val="dk1"/>
                </a:solidFill>
              </a:rPr>
              <a:t>), 2019 (</a:t>
            </a:r>
            <a:r>
              <a:rPr lang="it-IT" sz="1050" dirty="0" err="1">
                <a:solidFill>
                  <a:schemeClr val="dk1"/>
                </a:solidFill>
              </a:rPr>
              <a:t>pyroclastic</a:t>
            </a:r>
            <a:r>
              <a:rPr lang="it-IT" sz="1050" dirty="0">
                <a:solidFill>
                  <a:schemeClr val="dk1"/>
                </a:solidFill>
              </a:rPr>
              <a:t> flow</a:t>
            </a:r>
            <a:r>
              <a:rPr lang="it-IT" sz="1050" dirty="0" smtClean="0">
                <a:solidFill>
                  <a:schemeClr val="dk1"/>
                </a:solidFill>
              </a:rPr>
              <a:t>), small </a:t>
            </a:r>
            <a:r>
              <a:rPr lang="it-IT" sz="1050" dirty="0" err="1" smtClean="0">
                <a:solidFill>
                  <a:schemeClr val="dk1"/>
                </a:solidFill>
              </a:rPr>
              <a:t>events</a:t>
            </a:r>
            <a:r>
              <a:rPr lang="it-IT" sz="1050" dirty="0" smtClean="0">
                <a:solidFill>
                  <a:schemeClr val="dk1"/>
                </a:solidFill>
              </a:rPr>
              <a:t> in 2022</a:t>
            </a:r>
          </a:p>
          <a:p>
            <a:pPr marL="214313" indent="-214313">
              <a:buSzPts val="2100"/>
              <a:buFont typeface="Arial"/>
              <a:buChar char="•"/>
            </a:pPr>
            <a:endParaRPr lang="it-IT" sz="1050" dirty="0">
              <a:solidFill>
                <a:schemeClr val="dk1"/>
              </a:solidFill>
            </a:endParaRPr>
          </a:p>
          <a:p>
            <a:pPr marL="214313" indent="-214313">
              <a:buSzPts val="2100"/>
              <a:buFont typeface="Arial"/>
              <a:buChar char="•"/>
            </a:pPr>
            <a:r>
              <a:rPr lang="it-IT" sz="1050" dirty="0" smtClean="0">
                <a:solidFill>
                  <a:schemeClr val="dk1"/>
                </a:solidFill>
              </a:rPr>
              <a:t>Tsunami </a:t>
            </a:r>
            <a:r>
              <a:rPr lang="it-IT" sz="1050" dirty="0" err="1" smtClean="0">
                <a:solidFill>
                  <a:schemeClr val="dk1"/>
                </a:solidFill>
              </a:rPr>
              <a:t>generated</a:t>
            </a:r>
            <a:r>
              <a:rPr lang="it-IT" sz="1050" dirty="0" smtClean="0">
                <a:solidFill>
                  <a:schemeClr val="dk1"/>
                </a:solidFill>
              </a:rPr>
              <a:t> and </a:t>
            </a:r>
            <a:r>
              <a:rPr lang="it-IT" sz="1050" dirty="0" err="1" smtClean="0">
                <a:solidFill>
                  <a:schemeClr val="dk1"/>
                </a:solidFill>
              </a:rPr>
              <a:t>measured</a:t>
            </a:r>
            <a:r>
              <a:rPr lang="it-IT" sz="1050" dirty="0" smtClean="0">
                <a:solidFill>
                  <a:schemeClr val="dk1"/>
                </a:solidFill>
              </a:rPr>
              <a:t> on </a:t>
            </a:r>
            <a:r>
              <a:rPr lang="it-IT" sz="1050" dirty="0" err="1" smtClean="0">
                <a:solidFill>
                  <a:schemeClr val="dk1"/>
                </a:solidFill>
              </a:rPr>
              <a:t>Dec</a:t>
            </a:r>
            <a:r>
              <a:rPr lang="it-IT" sz="1050" dirty="0" smtClean="0">
                <a:solidFill>
                  <a:schemeClr val="dk1"/>
                </a:solidFill>
              </a:rPr>
              <a:t>. 4</a:t>
            </a:r>
          </a:p>
          <a:p>
            <a:pPr marL="214313" indent="-214313">
              <a:buSzPts val="2100"/>
              <a:buFont typeface="Arial"/>
              <a:buChar char="•"/>
            </a:pPr>
            <a:endParaRPr lang="it-IT" sz="1050" dirty="0">
              <a:solidFill>
                <a:schemeClr val="dk1"/>
              </a:solidFill>
            </a:endParaRPr>
          </a:p>
          <a:p>
            <a:pPr marL="214313" indent="-214313">
              <a:buSzPts val="2100"/>
              <a:buFont typeface="Arial"/>
              <a:buChar char="•"/>
            </a:pPr>
            <a:r>
              <a:rPr lang="it-IT" sz="1050" dirty="0" err="1" smtClean="0">
                <a:solidFill>
                  <a:schemeClr val="dk1"/>
                </a:solidFill>
              </a:rPr>
              <a:t>Ongoing</a:t>
            </a:r>
            <a:r>
              <a:rPr lang="it-IT" sz="1050" dirty="0" smtClean="0">
                <a:solidFill>
                  <a:schemeClr val="dk1"/>
                </a:solidFill>
              </a:rPr>
              <a:t> </a:t>
            </a:r>
            <a:r>
              <a:rPr lang="it-IT" sz="1050" dirty="0" err="1" smtClean="0">
                <a:solidFill>
                  <a:schemeClr val="dk1"/>
                </a:solidFill>
              </a:rPr>
              <a:t>hazard</a:t>
            </a:r>
            <a:r>
              <a:rPr lang="it-IT" sz="1050" dirty="0" smtClean="0">
                <a:solidFill>
                  <a:schemeClr val="dk1"/>
                </a:solidFill>
              </a:rPr>
              <a:t> </a:t>
            </a:r>
            <a:r>
              <a:rPr lang="it-IT" sz="1050" dirty="0" err="1" smtClean="0">
                <a:solidFill>
                  <a:schemeClr val="dk1"/>
                </a:solidFill>
              </a:rPr>
              <a:t>assessment</a:t>
            </a:r>
            <a:r>
              <a:rPr lang="it-IT" sz="1050" dirty="0" smtClean="0">
                <a:solidFill>
                  <a:schemeClr val="dk1"/>
                </a:solidFill>
              </a:rPr>
              <a:t> </a:t>
            </a:r>
            <a:r>
              <a:rPr lang="mr-IN" sz="1050" dirty="0" smtClean="0">
                <a:solidFill>
                  <a:schemeClr val="dk1"/>
                </a:solidFill>
              </a:rPr>
              <a:t>…</a:t>
            </a:r>
            <a:endParaRPr lang="it-IT" sz="1050" dirty="0" smtClean="0">
              <a:solidFill>
                <a:schemeClr val="dk1"/>
              </a:solidFill>
            </a:endParaRPr>
          </a:p>
          <a:p>
            <a:pPr marL="214313" indent="-214313">
              <a:buSzPts val="2100"/>
              <a:buFont typeface="Arial"/>
              <a:buChar char="•"/>
            </a:pPr>
            <a:endParaRPr lang="it-IT" sz="1050" dirty="0">
              <a:solidFill>
                <a:schemeClr val="dk1"/>
              </a:solidFill>
            </a:endParaRPr>
          </a:p>
          <a:p>
            <a:pPr marL="214313" indent="-214313">
              <a:buSzPts val="2100"/>
              <a:buFont typeface="Arial"/>
              <a:buChar char="•"/>
            </a:pPr>
            <a:r>
              <a:rPr lang="it-IT" sz="1050" dirty="0" smtClean="0">
                <a:solidFill>
                  <a:schemeClr val="dk1"/>
                </a:solidFill>
              </a:rPr>
              <a:t>Integration </a:t>
            </a:r>
            <a:r>
              <a:rPr lang="it-IT" sz="1050" dirty="0" err="1" smtClean="0">
                <a:solidFill>
                  <a:schemeClr val="dk1"/>
                </a:solidFill>
              </a:rPr>
              <a:t>between</a:t>
            </a:r>
            <a:r>
              <a:rPr lang="it-IT" sz="1050" dirty="0" smtClean="0">
                <a:solidFill>
                  <a:schemeClr val="dk1"/>
                </a:solidFill>
              </a:rPr>
              <a:t> </a:t>
            </a:r>
            <a:r>
              <a:rPr lang="it-IT" sz="1050" dirty="0" err="1" smtClean="0">
                <a:solidFill>
                  <a:schemeClr val="dk1"/>
                </a:solidFill>
              </a:rPr>
              <a:t>local</a:t>
            </a:r>
            <a:r>
              <a:rPr lang="it-IT" sz="1050" dirty="0" smtClean="0">
                <a:solidFill>
                  <a:schemeClr val="dk1"/>
                </a:solidFill>
              </a:rPr>
              <a:t> </a:t>
            </a:r>
            <a:r>
              <a:rPr lang="it-IT" sz="1050" dirty="0" err="1" smtClean="0">
                <a:solidFill>
                  <a:schemeClr val="dk1"/>
                </a:solidFill>
              </a:rPr>
              <a:t>system</a:t>
            </a:r>
            <a:r>
              <a:rPr lang="it-IT" sz="1050" dirty="0" smtClean="0">
                <a:solidFill>
                  <a:schemeClr val="dk1"/>
                </a:solidFill>
              </a:rPr>
              <a:t> and NEAM </a:t>
            </a:r>
            <a:r>
              <a:rPr lang="it-IT" sz="1050" dirty="0" err="1" smtClean="0">
                <a:solidFill>
                  <a:schemeClr val="dk1"/>
                </a:solidFill>
              </a:rPr>
              <a:t>procedures</a:t>
            </a:r>
            <a:r>
              <a:rPr lang="it-IT" sz="1050" dirty="0" smtClean="0">
                <a:solidFill>
                  <a:schemeClr val="dk1"/>
                </a:solidFill>
              </a:rPr>
              <a:t> </a:t>
            </a:r>
            <a:r>
              <a:rPr lang="it-IT" sz="1050" smtClean="0">
                <a:solidFill>
                  <a:schemeClr val="dk1"/>
                </a:solidFill>
              </a:rPr>
              <a:t>ongoing</a:t>
            </a:r>
            <a:endParaRPr sz="1050" dirty="0"/>
          </a:p>
          <a:p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2684549" y="1892808"/>
            <a:ext cx="548640" cy="27432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</a:endParaRPr>
          </a:p>
        </p:txBody>
      </p:sp>
      <p:sp>
        <p:nvSpPr>
          <p:cNvPr id="293" name="Google Shape;293;p19"/>
          <p:cNvSpPr txBox="1"/>
          <p:nvPr/>
        </p:nvSpPr>
        <p:spPr>
          <a:xfrm>
            <a:off x="3098178" y="1717708"/>
            <a:ext cx="1082268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chemeClr val="lt1"/>
                </a:solidFill>
              </a:rPr>
              <a:t>Aeolian Archipelago</a:t>
            </a:r>
            <a:endParaRPr sz="1050"/>
          </a:p>
        </p:txBody>
      </p:sp>
      <p:sp>
        <p:nvSpPr>
          <p:cNvPr id="294" name="Google Shape;294;p19"/>
          <p:cNvSpPr txBox="1"/>
          <p:nvPr/>
        </p:nvSpPr>
        <p:spPr>
          <a:xfrm>
            <a:off x="2292099" y="3434300"/>
            <a:ext cx="933188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rgbClr val="FF0000"/>
                </a:solidFill>
              </a:rPr>
              <a:t>Sciara del Fuoco</a:t>
            </a:r>
            <a:endParaRPr sz="825">
              <a:solidFill>
                <a:srgbClr val="FF0000"/>
              </a:solidFill>
            </a:endParaRPr>
          </a:p>
        </p:txBody>
      </p:sp>
      <p:sp>
        <p:nvSpPr>
          <p:cNvPr id="295" name="Google Shape;295;p19"/>
          <p:cNvSpPr txBox="1"/>
          <p:nvPr/>
        </p:nvSpPr>
        <p:spPr>
          <a:xfrm>
            <a:off x="2570380" y="4546363"/>
            <a:ext cx="839413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825">
                <a:solidFill>
                  <a:schemeClr val="lt1"/>
                </a:solidFill>
              </a:rPr>
              <a:t>Elastic Beacon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1642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857250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Stromboli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err="1" smtClean="0"/>
              <a:t>December</a:t>
            </a:r>
            <a:r>
              <a:rPr lang="it-IT" sz="3200" dirty="0" smtClean="0"/>
              <a:t> 4, 2023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994208"/>
            <a:ext cx="4864100" cy="2674305"/>
          </a:xfrm>
          <a:prstGeom prst="rect">
            <a:avLst/>
          </a:prstGeom>
        </p:spPr>
      </p:pic>
      <p:pic>
        <p:nvPicPr>
          <p:cNvPr id="4" name="Stromboli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828925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05200" y="3835400"/>
            <a:ext cx="5473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News (2/23)</a:t>
            </a:r>
            <a:r>
              <a:rPr lang="it-IT" smtClean="0"/>
              <a:t>: </a:t>
            </a:r>
            <a:r>
              <a:rPr lang="it-IT" dirty="0" smtClean="0"/>
              <a:t>Real time data from the 2 </a:t>
            </a:r>
            <a:r>
              <a:rPr lang="it-IT" dirty="0" err="1" smtClean="0"/>
              <a:t>beacons</a:t>
            </a:r>
            <a:r>
              <a:rPr lang="it-IT" dirty="0" smtClean="0"/>
              <a:t> </a:t>
            </a:r>
            <a:r>
              <a:rPr lang="it-IT" dirty="0" err="1" smtClean="0"/>
              <a:t>received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CAT</a:t>
            </a:r>
          </a:p>
          <a:p>
            <a:r>
              <a:rPr lang="it-IT" dirty="0"/>
              <a:t>	</a:t>
            </a:r>
            <a:r>
              <a:rPr lang="it-IT" dirty="0" smtClean="0"/>
              <a:t>(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and </a:t>
            </a:r>
            <a:r>
              <a:rPr lang="it-IT" dirty="0" err="1" smtClean="0"/>
              <a:t>automatic</a:t>
            </a:r>
            <a:r>
              <a:rPr lang="it-IT" dirty="0" smtClean="0"/>
              <a:t> </a:t>
            </a:r>
            <a:r>
              <a:rPr lang="it-IT" dirty="0" err="1" smtClean="0"/>
              <a:t>alerting</a:t>
            </a:r>
            <a:r>
              <a:rPr lang="it-IT" dirty="0" smtClean="0"/>
              <a:t> procedure </a:t>
            </a:r>
            <a:r>
              <a:rPr lang="it-IT" dirty="0" err="1" smtClean="0"/>
              <a:t>still</a:t>
            </a:r>
            <a:r>
              <a:rPr lang="it-IT" dirty="0" smtClean="0"/>
              <a:t> 	in Stromboli by </a:t>
            </a:r>
            <a:r>
              <a:rPr lang="it-IT" dirty="0" err="1" smtClean="0"/>
              <a:t>UniFI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DPC -&gt; public </a:t>
            </a:r>
            <a:r>
              <a:rPr lang="it-IT" dirty="0" err="1" smtClean="0">
                <a:sym typeface="Wingdings"/>
              </a:rPr>
              <a:t>alert</a:t>
            </a:r>
            <a:r>
              <a:rPr lang="it-IT" dirty="0" smtClean="0">
                <a:sym typeface="Wingdings"/>
              </a:rPr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82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8641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Pillar 3- </a:t>
            </a:r>
            <a:r>
              <a:rPr lang="it-IT" sz="3600" dirty="0" err="1"/>
              <a:t>Awareness</a:t>
            </a:r>
            <a:r>
              <a:rPr lang="it-IT" sz="3600" dirty="0"/>
              <a:t> and </a:t>
            </a:r>
            <a:r>
              <a:rPr lang="it-IT" sz="3600" dirty="0" err="1" smtClean="0"/>
              <a:t>Response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700" dirty="0" smtClean="0"/>
              <a:t>(WG4 Report)</a:t>
            </a:r>
            <a:endParaRPr lang="it-IT" sz="36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0500" y="944409"/>
            <a:ext cx="6921499" cy="3394472"/>
          </a:xfrm>
        </p:spPr>
        <p:txBody>
          <a:bodyPr>
            <a:normAutofit fontScale="62500" lnSpcReduction="20000"/>
          </a:bodyPr>
          <a:lstStyle/>
          <a:p>
            <a:r>
              <a:rPr lang="it-IT" sz="2800" b="1" dirty="0" err="1" smtClean="0">
                <a:solidFill>
                  <a:srgbClr val="0070C0"/>
                </a:solidFill>
              </a:rPr>
              <a:t>Risk</a:t>
            </a:r>
            <a:r>
              <a:rPr lang="it-IT" sz="2800" b="1" dirty="0" smtClean="0">
                <a:solidFill>
                  <a:srgbClr val="0070C0"/>
                </a:solidFill>
              </a:rPr>
              <a:t> </a:t>
            </a:r>
            <a:r>
              <a:rPr lang="it-IT" sz="2800" b="1" dirty="0" err="1" smtClean="0">
                <a:solidFill>
                  <a:srgbClr val="0070C0"/>
                </a:solidFill>
              </a:rPr>
              <a:t>perception</a:t>
            </a:r>
            <a:r>
              <a:rPr lang="it-IT" sz="2800" b="1" dirty="0" smtClean="0">
                <a:solidFill>
                  <a:srgbClr val="0070C0"/>
                </a:solidFill>
              </a:rPr>
              <a:t> </a:t>
            </a:r>
            <a:r>
              <a:rPr lang="it-IT" sz="2800" b="1" dirty="0" err="1" smtClean="0">
                <a:solidFill>
                  <a:srgbClr val="0070C0"/>
                </a:solidFill>
              </a:rPr>
              <a:t>studies</a:t>
            </a:r>
            <a:endParaRPr lang="it-IT" sz="2800" b="1" dirty="0" smtClean="0">
              <a:solidFill>
                <a:srgbClr val="0070C0"/>
              </a:solidFill>
            </a:endParaRPr>
          </a:p>
          <a:p>
            <a:pPr lvl="1"/>
            <a:r>
              <a:rPr lang="it-IT" sz="2400" dirty="0">
                <a:solidFill>
                  <a:srgbClr val="0070C0"/>
                </a:solidFill>
              </a:rPr>
              <a:t>A </a:t>
            </a:r>
            <a:r>
              <a:rPr lang="it-IT" sz="2400" dirty="0" err="1">
                <a:solidFill>
                  <a:srgbClr val="0070C0"/>
                </a:solidFill>
              </a:rPr>
              <a:t>study</a:t>
            </a:r>
            <a:r>
              <a:rPr lang="it-IT" sz="2400" dirty="0">
                <a:solidFill>
                  <a:srgbClr val="0070C0"/>
                </a:solidFill>
              </a:rPr>
              <a:t> on global RP </a:t>
            </a:r>
            <a:r>
              <a:rPr lang="it-IT" sz="2400" dirty="0" err="1">
                <a:solidFill>
                  <a:srgbClr val="0070C0"/>
                </a:solidFill>
              </a:rPr>
              <a:t>studies</a:t>
            </a:r>
            <a:r>
              <a:rPr lang="it-IT" sz="2400" dirty="0">
                <a:solidFill>
                  <a:srgbClr val="0070C0"/>
                </a:solidFill>
              </a:rPr>
              <a:t> (</a:t>
            </a:r>
            <a:r>
              <a:rPr lang="it-IT" sz="2400" dirty="0" err="1">
                <a:solidFill>
                  <a:srgbClr val="0070C0"/>
                </a:solidFill>
              </a:rPr>
              <a:t>Cugliari</a:t>
            </a:r>
            <a:r>
              <a:rPr lang="it-IT" sz="2400" dirty="0">
                <a:solidFill>
                  <a:srgbClr val="0070C0"/>
                </a:solidFill>
              </a:rPr>
              <a:t> et al., </a:t>
            </a:r>
            <a:r>
              <a:rPr lang="it-IT" sz="2400" dirty="0" err="1" smtClean="0">
                <a:solidFill>
                  <a:srgbClr val="0070C0"/>
                </a:solidFill>
              </a:rPr>
              <a:t>Frontiers</a:t>
            </a:r>
            <a:r>
              <a:rPr lang="it-IT" sz="2400" dirty="0" smtClean="0">
                <a:solidFill>
                  <a:srgbClr val="0070C0"/>
                </a:solidFill>
              </a:rPr>
              <a:t>, in </a:t>
            </a:r>
            <a:r>
              <a:rPr lang="it-IT" sz="2400" dirty="0">
                <a:solidFill>
                  <a:srgbClr val="0070C0"/>
                </a:solidFill>
              </a:rPr>
              <a:t>press 2022)</a:t>
            </a:r>
          </a:p>
          <a:p>
            <a:pPr lvl="1"/>
            <a:r>
              <a:rPr lang="it-IT" sz="2400" dirty="0">
                <a:solidFill>
                  <a:srgbClr val="0070C0"/>
                </a:solidFill>
              </a:rPr>
              <a:t>New </a:t>
            </a:r>
            <a:r>
              <a:rPr lang="it-IT" sz="2400" dirty="0" err="1">
                <a:solidFill>
                  <a:srgbClr val="0070C0"/>
                </a:solidFill>
              </a:rPr>
              <a:t>regions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smtClean="0">
                <a:solidFill>
                  <a:srgbClr val="0070C0"/>
                </a:solidFill>
              </a:rPr>
              <a:t>in </a:t>
            </a:r>
            <a:r>
              <a:rPr lang="it-IT" sz="2400" dirty="0" err="1" smtClean="0">
                <a:solidFill>
                  <a:srgbClr val="0070C0"/>
                </a:solidFill>
              </a:rPr>
              <a:t>central-southern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Italy</a:t>
            </a:r>
            <a:r>
              <a:rPr lang="it-IT" sz="2400" dirty="0" smtClean="0">
                <a:solidFill>
                  <a:srgbClr val="0070C0"/>
                </a:solidFill>
              </a:rPr>
              <a:t> + </a:t>
            </a:r>
            <a:r>
              <a:rPr lang="it-IT" sz="2400" dirty="0">
                <a:solidFill>
                  <a:srgbClr val="0070C0"/>
                </a:solidFill>
              </a:rPr>
              <a:t>a </a:t>
            </a:r>
            <a:r>
              <a:rPr lang="it-IT" sz="2400" dirty="0" err="1">
                <a:solidFill>
                  <a:srgbClr val="0070C0"/>
                </a:solidFill>
              </a:rPr>
              <a:t>national</a:t>
            </a:r>
            <a:r>
              <a:rPr lang="it-IT" sz="2400" dirty="0">
                <a:solidFill>
                  <a:srgbClr val="0070C0"/>
                </a:solidFill>
              </a:rPr>
              <a:t> sample (NHESS, in press 2022</a:t>
            </a:r>
            <a:r>
              <a:rPr lang="it-IT" sz="2400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it-IT" sz="2400" dirty="0" err="1" smtClean="0">
                <a:solidFill>
                  <a:srgbClr val="0070C0"/>
                </a:solidFill>
              </a:rPr>
              <a:t>Specific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studies</a:t>
            </a:r>
            <a:r>
              <a:rPr lang="it-IT" sz="2400" dirty="0" smtClean="0">
                <a:solidFill>
                  <a:srgbClr val="0070C0"/>
                </a:solidFill>
              </a:rPr>
              <a:t> in </a:t>
            </a:r>
            <a:r>
              <a:rPr lang="it-IT" sz="2400" dirty="0" err="1" smtClean="0">
                <a:solidFill>
                  <a:srgbClr val="0070C0"/>
                </a:solidFill>
              </a:rPr>
              <a:t>schools</a:t>
            </a:r>
            <a:r>
              <a:rPr lang="it-IT" sz="2400" dirty="0" smtClean="0">
                <a:solidFill>
                  <a:srgbClr val="0070C0"/>
                </a:solidFill>
              </a:rPr>
              <a:t> and </a:t>
            </a:r>
            <a:r>
              <a:rPr lang="it-IT" sz="2400" dirty="0" err="1" smtClean="0">
                <a:solidFill>
                  <a:srgbClr val="0070C0"/>
                </a:solidFill>
              </a:rPr>
              <a:t>other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stakeholders</a:t>
            </a:r>
            <a:r>
              <a:rPr lang="it-IT" sz="2400" dirty="0" smtClean="0">
                <a:solidFill>
                  <a:srgbClr val="0070C0"/>
                </a:solidFill>
              </a:rPr>
              <a:t> (online </a:t>
            </a:r>
            <a:r>
              <a:rPr lang="it-IT" sz="2400" dirty="0" err="1" smtClean="0">
                <a:solidFill>
                  <a:srgbClr val="0070C0"/>
                </a:solidFill>
              </a:rPr>
              <a:t>questionnaire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mr-IN" sz="2400" dirty="0" smtClean="0">
                <a:solidFill>
                  <a:srgbClr val="0070C0"/>
                </a:solidFill>
              </a:rPr>
              <a:t>–</a:t>
            </a:r>
            <a:r>
              <a:rPr lang="it-IT" sz="2400" dirty="0" smtClean="0">
                <a:solidFill>
                  <a:srgbClr val="0070C0"/>
                </a:solidFill>
              </a:rPr>
              <a:t> mobile </a:t>
            </a:r>
            <a:r>
              <a:rPr lang="it-IT" sz="2400" dirty="0" err="1" smtClean="0">
                <a:solidFill>
                  <a:srgbClr val="0070C0"/>
                </a:solidFill>
              </a:rPr>
              <a:t>phones</a:t>
            </a:r>
            <a:r>
              <a:rPr lang="it-IT" sz="2400" dirty="0" smtClean="0">
                <a:solidFill>
                  <a:srgbClr val="0070C0"/>
                </a:solidFill>
              </a:rPr>
              <a:t>)</a:t>
            </a:r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2800" b="1" dirty="0" smtClean="0">
                <a:solidFill>
                  <a:srgbClr val="0070C0"/>
                </a:solidFill>
              </a:rPr>
              <a:t>Tsunami Ready </a:t>
            </a:r>
          </a:p>
          <a:p>
            <a:pPr lvl="1"/>
            <a:r>
              <a:rPr lang="it-IT" sz="2400" dirty="0" err="1">
                <a:solidFill>
                  <a:srgbClr val="0070C0"/>
                </a:solidFill>
              </a:rPr>
              <a:t>Advancements</a:t>
            </a:r>
            <a:r>
              <a:rPr lang="it-IT" sz="2400" dirty="0">
                <a:solidFill>
                  <a:srgbClr val="0070C0"/>
                </a:solidFill>
              </a:rPr>
              <a:t> in the 3 </a:t>
            </a:r>
            <a:r>
              <a:rPr lang="it-IT" sz="2400" dirty="0" err="1">
                <a:solidFill>
                  <a:srgbClr val="0070C0"/>
                </a:solidFill>
              </a:rPr>
              <a:t>Italian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candidates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smtClean="0">
                <a:solidFill>
                  <a:srgbClr val="0070C0"/>
                </a:solidFill>
              </a:rPr>
              <a:t>(</a:t>
            </a:r>
            <a:r>
              <a:rPr lang="it-IT" sz="2400" dirty="0" err="1" smtClean="0">
                <a:solidFill>
                  <a:srgbClr val="0070C0"/>
                </a:solidFill>
              </a:rPr>
              <a:t>see</a:t>
            </a:r>
            <a:r>
              <a:rPr lang="it-IT" sz="2400" dirty="0" smtClean="0">
                <a:solidFill>
                  <a:srgbClr val="0070C0"/>
                </a:solidFill>
              </a:rPr>
              <a:t> TT-Tsunami Ready)</a:t>
            </a:r>
            <a:endParaRPr lang="it-IT" sz="2400" dirty="0">
              <a:solidFill>
                <a:srgbClr val="0070C0"/>
              </a:solidFill>
            </a:endParaRPr>
          </a:p>
          <a:p>
            <a:pPr lvl="1"/>
            <a:r>
              <a:rPr lang="it-IT" sz="2400" dirty="0">
                <a:solidFill>
                  <a:srgbClr val="0070C0"/>
                </a:solidFill>
              </a:rPr>
              <a:t>New </a:t>
            </a:r>
            <a:r>
              <a:rPr lang="it-IT" sz="2400" dirty="0" err="1" smtClean="0">
                <a:solidFill>
                  <a:srgbClr val="0070C0"/>
                </a:solidFill>
              </a:rPr>
              <a:t>request</a:t>
            </a:r>
            <a:r>
              <a:rPr lang="it-IT" sz="2400" dirty="0" smtClean="0">
                <a:solidFill>
                  <a:srgbClr val="0070C0"/>
                </a:solidFill>
              </a:rPr>
              <a:t> (Otranto, Apulia)</a:t>
            </a:r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2800" b="1" dirty="0" smtClean="0">
                <a:solidFill>
                  <a:srgbClr val="0070C0"/>
                </a:solidFill>
              </a:rPr>
              <a:t>CAT website </a:t>
            </a:r>
            <a:r>
              <a:rPr lang="it-IT" sz="2800" b="1" dirty="0" err="1" smtClean="0">
                <a:solidFill>
                  <a:srgbClr val="0070C0"/>
                </a:solidFill>
              </a:rPr>
              <a:t>updates</a:t>
            </a:r>
            <a:endParaRPr lang="it-IT" sz="2800" b="1" dirty="0" smtClean="0">
              <a:solidFill>
                <a:srgbClr val="0070C0"/>
              </a:solidFill>
            </a:endParaRPr>
          </a:p>
          <a:p>
            <a:pPr lvl="1"/>
            <a:r>
              <a:rPr lang="it-IT" sz="2400" dirty="0">
                <a:solidFill>
                  <a:srgbClr val="0070C0"/>
                </a:solidFill>
              </a:rPr>
              <a:t>24 News in 2022 (</a:t>
            </a:r>
            <a:r>
              <a:rPr lang="it-IT" sz="2400" dirty="0" err="1">
                <a:solidFill>
                  <a:srgbClr val="0070C0"/>
                </a:solidFill>
              </a:rPr>
              <a:t>Italian</a:t>
            </a:r>
            <a:r>
              <a:rPr lang="it-IT" sz="2400" dirty="0">
                <a:solidFill>
                  <a:srgbClr val="0070C0"/>
                </a:solidFill>
              </a:rPr>
              <a:t> and English)</a:t>
            </a:r>
          </a:p>
          <a:p>
            <a:pPr lvl="1"/>
            <a:r>
              <a:rPr lang="it-IT" sz="2400" dirty="0">
                <a:solidFill>
                  <a:srgbClr val="0070C0"/>
                </a:solidFill>
              </a:rPr>
              <a:t>New </a:t>
            </a:r>
            <a:r>
              <a:rPr lang="it-IT" sz="2400" dirty="0" err="1">
                <a:solidFill>
                  <a:srgbClr val="0070C0"/>
                </a:solidFill>
              </a:rPr>
              <a:t>features</a:t>
            </a:r>
            <a:r>
              <a:rPr lang="it-IT" sz="2400" dirty="0">
                <a:solidFill>
                  <a:srgbClr val="0070C0"/>
                </a:solidFill>
              </a:rPr>
              <a:t> on the home page </a:t>
            </a:r>
            <a:r>
              <a:rPr lang="it-IT" sz="2400" dirty="0" err="1">
                <a:solidFill>
                  <a:srgbClr val="0070C0"/>
                </a:solidFill>
              </a:rPr>
              <a:t>map</a:t>
            </a:r>
            <a:r>
              <a:rPr lang="it-IT" sz="2400" dirty="0">
                <a:solidFill>
                  <a:srgbClr val="0070C0"/>
                </a:solidFill>
              </a:rPr>
              <a:t> and on </a:t>
            </a:r>
            <a:r>
              <a:rPr lang="it-IT" sz="2400" dirty="0" err="1" smtClean="0">
                <a:solidFill>
                  <a:srgbClr val="0070C0"/>
                </a:solidFill>
              </a:rPr>
              <a:t>contents</a:t>
            </a:r>
            <a:endParaRPr lang="it-IT" sz="2800" b="1" dirty="0" smtClean="0">
              <a:solidFill>
                <a:srgbClr val="0070C0"/>
              </a:solidFill>
            </a:endParaRPr>
          </a:p>
          <a:p>
            <a:r>
              <a:rPr lang="it-IT" sz="2800" b="1" dirty="0" smtClean="0">
                <a:solidFill>
                  <a:srgbClr val="0070C0"/>
                </a:solidFill>
              </a:rPr>
              <a:t>WTAD 2022 </a:t>
            </a:r>
            <a:r>
              <a:rPr lang="it-IT" sz="2800" b="1" dirty="0" err="1" smtClean="0">
                <a:solidFill>
                  <a:srgbClr val="0070C0"/>
                </a:solidFill>
              </a:rPr>
              <a:t>activities</a:t>
            </a:r>
            <a:r>
              <a:rPr lang="it-IT" sz="2800" b="1" dirty="0" smtClean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it-IT" sz="2400" dirty="0" smtClean="0">
                <a:solidFill>
                  <a:srgbClr val="0070C0"/>
                </a:solidFill>
              </a:rPr>
              <a:t>Report in WG4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27471" y="1771695"/>
            <a:ext cx="3093157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92100" y="-50800"/>
            <a:ext cx="8394700" cy="533400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chemeClr val="bg1"/>
                </a:solidFill>
              </a:rPr>
              <a:t>CAT website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it-IT" dirty="0" smtClean="0">
                <a:solidFill>
                  <a:schemeClr val="bg1"/>
                </a:solidFill>
              </a:rPr>
              <a:t> Last news /English + </a:t>
            </a:r>
            <a:r>
              <a:rPr lang="it-IT" dirty="0" err="1" smtClean="0">
                <a:solidFill>
                  <a:schemeClr val="bg1"/>
                </a:solidFill>
              </a:rPr>
              <a:t>Italian</a:t>
            </a:r>
            <a:endParaRPr lang="it-IT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551735"/>
              </p:ext>
            </p:extLst>
          </p:nvPr>
        </p:nvGraphicFramePr>
        <p:xfrm>
          <a:off x="63500" y="812945"/>
          <a:ext cx="9169400" cy="3447124"/>
        </p:xfrm>
        <a:graphic>
          <a:graphicData uri="http://schemas.openxmlformats.org/drawingml/2006/table">
            <a:tbl>
              <a:tblPr/>
              <a:tblGrid>
                <a:gridCol w="9169400"/>
              </a:tblGrid>
              <a:tr h="171748">
                <a:tc>
                  <a:txBody>
                    <a:bodyPr/>
                    <a:lstStyle/>
                    <a:p>
                      <a:r>
                        <a:rPr lang="it-IT" sz="900"/>
                        <a:t>Articles</a:t>
                      </a:r>
                    </a:p>
                  </a:txBody>
                  <a:tcPr marL="51524" marR="51524" marT="25762" marB="25762">
                    <a:solidFill>
                      <a:srgbClr val="FFFFFF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2"/>
                        </a:rPr>
                        <a:t>Tsu-Memo: April 1, 1946 and the establishment of the first Tsunami Warning Center.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3"/>
                        </a:rPr>
                        <a:t>Tsu-Memo: 11.03.11 Japan's tsunami and lost and found objects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4"/>
                        </a:rPr>
                        <a:t>09.02.23 - Minturno takes final steps to become first Italian Tsunami Ready municipality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5"/>
                        </a:rPr>
                        <a:t>06.02.2023 - Turkey and Syria (updating), WATCH tsunami warning for M 7.9 earthquake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6"/>
                        </a:rPr>
                        <a:t>30.01.23 - Malta, information message for sea earthquake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7"/>
                        </a:rPr>
                        <a:t>25.01.23 - Greece, information message for earthquake in sea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8"/>
                        </a:rPr>
                        <a:t>24.01.23 – Malta, information message for earthquake in sea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>
                          <a:solidFill>
                            <a:srgbClr val="000000"/>
                          </a:solidFill>
                          <a:effectLst/>
                          <a:hlinkClick r:id="rId9"/>
                        </a:rPr>
                        <a:t>Stromboli, Dec. 4, 2022: tsunami yes or no?</a:t>
                      </a:r>
                      <a:endParaRPr lang="it-IT" sz="180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solidFill>
                            <a:srgbClr val="000000"/>
                          </a:solidFill>
                          <a:effectLst/>
                          <a:hlinkClick r:id="rId10"/>
                        </a:rPr>
                        <a:t>23.11.22 - INFORMATION message for earthquake in Turkey</a:t>
                      </a:r>
                      <a:endParaRPr lang="it-IT" sz="1800" dirty="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FF3"/>
                    </a:solidFill>
                  </a:tcPr>
                </a:tc>
              </a:tr>
              <a:tr h="1717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solidFill>
                            <a:srgbClr val="000000"/>
                          </a:solidFill>
                          <a:effectLst/>
                          <a:hlinkClick r:id="rId11"/>
                        </a:rPr>
                        <a:t>09.11.22 - information message for earthquake offshore Marche coast (Pesaro-Urbino)</a:t>
                      </a:r>
                      <a:endParaRPr lang="it-IT" sz="1800" dirty="0">
                        <a:effectLst/>
                      </a:endParaRPr>
                    </a:p>
                  </a:txBody>
                  <a:tcPr marL="51524" marR="51524" marT="25762" marB="2576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A1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E3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7E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5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68300" y="150279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err="1" smtClean="0"/>
              <a:t>Participation</a:t>
            </a:r>
            <a:r>
              <a:rPr lang="it-IT" sz="3200" dirty="0" smtClean="0"/>
              <a:t> in </a:t>
            </a:r>
            <a:r>
              <a:rPr lang="it-IT" sz="3200" dirty="0" err="1" smtClean="0"/>
              <a:t>ongoing</a:t>
            </a:r>
            <a:r>
              <a:rPr lang="it-IT" sz="3200" dirty="0" smtClean="0"/>
              <a:t> </a:t>
            </a:r>
            <a:r>
              <a:rPr lang="it-IT" sz="3200" dirty="0" err="1" smtClean="0"/>
              <a:t>projects</a:t>
            </a:r>
            <a:endParaRPr lang="it-IT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104900"/>
            <a:ext cx="6578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0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/>
          <p:nvPr/>
        </p:nvSpPr>
        <p:spPr>
          <a:xfrm>
            <a:off x="4510278" y="2922237"/>
            <a:ext cx="3360420" cy="1672624"/>
          </a:xfrm>
          <a:prstGeom prst="roundRect">
            <a:avLst>
              <a:gd name="adj" fmla="val 16667"/>
            </a:avLst>
          </a:prstGeom>
          <a:solidFill>
            <a:schemeClr val="accent1">
              <a:alpha val="36862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</a:endParaRPr>
          </a:p>
        </p:txBody>
      </p:sp>
      <p:sp>
        <p:nvSpPr>
          <p:cNvPr id="176" name="Google Shape;176;p12"/>
          <p:cNvSpPr txBox="1">
            <a:spLocks noGrp="1"/>
          </p:cNvSpPr>
          <p:nvPr>
            <p:ph type="title"/>
          </p:nvPr>
        </p:nvSpPr>
        <p:spPr>
          <a:xfrm>
            <a:off x="1143000" y="1"/>
            <a:ext cx="7467599" cy="44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/>
            <a:r>
              <a:rPr lang="it-IT" sz="2700" smtClean="0"/>
              <a:t>Pillar 1. </a:t>
            </a:r>
            <a:r>
              <a:rPr lang="it-IT" sz="2700" dirty="0" smtClean="0"/>
              <a:t>New </a:t>
            </a:r>
            <a:r>
              <a:rPr lang="it-IT" sz="2700" dirty="0"/>
              <a:t>Tsunami </a:t>
            </a:r>
            <a:r>
              <a:rPr lang="it-IT" sz="2700" dirty="0" err="1"/>
              <a:t>Hazard</a:t>
            </a:r>
            <a:r>
              <a:rPr lang="it-IT" sz="2700" dirty="0"/>
              <a:t> </a:t>
            </a:r>
            <a:r>
              <a:rPr lang="it-IT" sz="2700" dirty="0" err="1"/>
              <a:t>Assessment</a:t>
            </a:r>
            <a:r>
              <a:rPr lang="it-IT" sz="2700" dirty="0"/>
              <a:t> for </a:t>
            </a:r>
            <a:r>
              <a:rPr lang="it-IT" sz="2700" dirty="0" err="1"/>
              <a:t>Italy</a:t>
            </a:r>
            <a:endParaRPr dirty="0"/>
          </a:p>
        </p:txBody>
      </p:sp>
      <p:sp>
        <p:nvSpPr>
          <p:cNvPr id="177" name="Google Shape;177;p12"/>
          <p:cNvSpPr txBox="1"/>
          <p:nvPr/>
        </p:nvSpPr>
        <p:spPr>
          <a:xfrm>
            <a:off x="1445381" y="547894"/>
            <a:ext cx="2728800" cy="2308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/>
              <a:t>New Probabilistic earthquake model</a:t>
            </a:r>
            <a:endParaRPr sz="1050"/>
          </a:p>
        </p:txBody>
      </p:sp>
      <p:sp>
        <p:nvSpPr>
          <p:cNvPr id="178" name="Google Shape;178;p12"/>
          <p:cNvSpPr txBox="1"/>
          <p:nvPr/>
        </p:nvSpPr>
        <p:spPr>
          <a:xfrm>
            <a:off x="1375406" y="999574"/>
            <a:ext cx="2868750" cy="23080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List of earthquake scenarios (almost 9 Million)</a:t>
            </a:r>
            <a:endParaRPr sz="1050"/>
          </a:p>
        </p:txBody>
      </p:sp>
      <p:sp>
        <p:nvSpPr>
          <p:cNvPr id="179" name="Google Shape;179;p12"/>
          <p:cNvSpPr txBox="1"/>
          <p:nvPr/>
        </p:nvSpPr>
        <p:spPr>
          <a:xfrm>
            <a:off x="1587806" y="1623731"/>
            <a:ext cx="2444400" cy="7155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 dirty="0"/>
              <a:t>Tsunami </a:t>
            </a:r>
            <a:r>
              <a:rPr lang="it-IT" sz="1050" b="1" dirty="0" err="1"/>
              <a:t>modeling</a:t>
            </a:r>
            <a:r>
              <a:rPr lang="it-IT" sz="1050" b="1" dirty="0"/>
              <a:t> </a:t>
            </a:r>
            <a:r>
              <a:rPr lang="it-IT" sz="1050" dirty="0"/>
              <a:t>(</a:t>
            </a:r>
            <a:r>
              <a:rPr lang="it-IT" sz="1050" i="1" dirty="0"/>
              <a:t>Tsunami-</a:t>
            </a:r>
            <a:r>
              <a:rPr lang="it-IT" sz="1050" i="1" dirty="0" err="1"/>
              <a:t>HySEA</a:t>
            </a:r>
            <a:r>
              <a:rPr lang="it-IT" sz="1050" i="1" dirty="0"/>
              <a:t>)</a:t>
            </a:r>
            <a:endParaRPr sz="1050" b="1" dirty="0"/>
          </a:p>
          <a:p>
            <a:r>
              <a:rPr lang="it-IT" sz="1050" dirty="0" err="1"/>
              <a:t>waveforms</a:t>
            </a:r>
            <a:r>
              <a:rPr lang="it-IT" sz="1050" dirty="0"/>
              <a:t> </a:t>
            </a:r>
            <a:r>
              <a:rPr lang="it-IT" sz="1050" dirty="0" err="1"/>
              <a:t>at</a:t>
            </a:r>
            <a:r>
              <a:rPr lang="it-IT" sz="1050" dirty="0"/>
              <a:t> </a:t>
            </a:r>
            <a:r>
              <a:rPr lang="it-IT" sz="1050" dirty="0" err="1"/>
              <a:t>point</a:t>
            </a:r>
            <a:r>
              <a:rPr lang="it-IT" sz="1050" dirty="0"/>
              <a:t> of </a:t>
            </a:r>
            <a:r>
              <a:rPr lang="it-IT" sz="1050" dirty="0" err="1"/>
              <a:t>interest</a:t>
            </a:r>
            <a:endParaRPr sz="1050" dirty="0"/>
          </a:p>
          <a:p>
            <a:r>
              <a:rPr lang="it-IT" sz="1050" dirty="0"/>
              <a:t>10 m </a:t>
            </a:r>
            <a:r>
              <a:rPr lang="it-IT" sz="1050" dirty="0" err="1"/>
              <a:t>isobath</a:t>
            </a:r>
            <a:endParaRPr sz="1050" dirty="0"/>
          </a:p>
          <a:p>
            <a:r>
              <a:rPr lang="it-IT" sz="1050" dirty="0"/>
              <a:t>5 km </a:t>
            </a:r>
            <a:r>
              <a:rPr lang="it-IT" sz="1050" dirty="0" err="1"/>
              <a:t>spacing</a:t>
            </a:r>
            <a:endParaRPr sz="1050" dirty="0"/>
          </a:p>
        </p:txBody>
      </p:sp>
      <p:sp>
        <p:nvSpPr>
          <p:cNvPr id="180" name="Google Shape;180;p12"/>
          <p:cNvSpPr txBox="1"/>
          <p:nvPr/>
        </p:nvSpPr>
        <p:spPr>
          <a:xfrm>
            <a:off x="1400006" y="2765410"/>
            <a:ext cx="2728800" cy="39238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Distribution of tsunami height for all scenarios at all target points</a:t>
            </a:r>
            <a:endParaRPr sz="1050"/>
          </a:p>
        </p:txBody>
      </p:sp>
      <p:sp>
        <p:nvSpPr>
          <p:cNvPr id="181" name="Google Shape;181;p12"/>
          <p:cNvSpPr txBox="1"/>
          <p:nvPr/>
        </p:nvSpPr>
        <p:spPr>
          <a:xfrm>
            <a:off x="1709608" y="3417712"/>
            <a:ext cx="2109600" cy="3923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/>
              <a:t>Hazard aggregation &amp;</a:t>
            </a:r>
            <a:endParaRPr sz="1050"/>
          </a:p>
          <a:p>
            <a:r>
              <a:rPr lang="it-IT" sz="1050" b="1"/>
              <a:t>uncertainty quantification</a:t>
            </a:r>
            <a:endParaRPr sz="1050"/>
          </a:p>
        </p:txBody>
      </p:sp>
      <p:sp>
        <p:nvSpPr>
          <p:cNvPr id="182" name="Google Shape;182;p12"/>
          <p:cNvSpPr txBox="1"/>
          <p:nvPr/>
        </p:nvSpPr>
        <p:spPr>
          <a:xfrm>
            <a:off x="1341881" y="4065563"/>
            <a:ext cx="2935800" cy="39238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/>
              <a:t>Hazard curves and maps for tsunami height at all target points and related uncertainty </a:t>
            </a:r>
            <a:endParaRPr sz="1050"/>
          </a:p>
        </p:txBody>
      </p:sp>
      <p:cxnSp>
        <p:nvCxnSpPr>
          <p:cNvPr id="183" name="Google Shape;183;p12"/>
          <p:cNvCxnSpPr>
            <a:stCxn id="177" idx="2"/>
            <a:endCxn id="178" idx="0"/>
          </p:cNvCxnSpPr>
          <p:nvPr/>
        </p:nvCxnSpPr>
        <p:spPr>
          <a:xfrm rot="5400000">
            <a:off x="2699342" y="889135"/>
            <a:ext cx="220878" cy="12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4" name="Google Shape;184;p12"/>
          <p:cNvCxnSpPr/>
          <p:nvPr/>
        </p:nvCxnSpPr>
        <p:spPr>
          <a:xfrm rot="-5400000" flipH="1">
            <a:off x="2659217" y="2622651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5" name="Google Shape;185;p12"/>
          <p:cNvCxnSpPr/>
          <p:nvPr/>
        </p:nvCxnSpPr>
        <p:spPr>
          <a:xfrm rot="-5400000" flipH="1">
            <a:off x="2659215" y="3300115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6" name="Google Shape;186;p12"/>
          <p:cNvCxnSpPr/>
          <p:nvPr/>
        </p:nvCxnSpPr>
        <p:spPr>
          <a:xfrm rot="-5400000" flipH="1">
            <a:off x="2659214" y="3927257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7" name="Google Shape;187;p12"/>
          <p:cNvCxnSpPr/>
          <p:nvPr/>
        </p:nvCxnSpPr>
        <p:spPr>
          <a:xfrm rot="-5400000" flipH="1">
            <a:off x="2678541" y="1501629"/>
            <a:ext cx="210375" cy="4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3790" y="3302000"/>
            <a:ext cx="2193316" cy="12336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/>
        </p:nvSpPr>
        <p:spPr>
          <a:xfrm>
            <a:off x="4587106" y="2922237"/>
            <a:ext cx="328359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b="1" i="1"/>
              <a:t>Computationally heavy task performed thanks to </a:t>
            </a:r>
            <a:endParaRPr sz="1050"/>
          </a:p>
          <a:p>
            <a:r>
              <a:rPr lang="it-IT" sz="1050" b="1" i="1"/>
              <a:t>High Performance Computing on GPU clusters</a:t>
            </a:r>
            <a:endParaRPr sz="1050"/>
          </a:p>
          <a:p>
            <a:endParaRPr sz="1050" b="1" i="1"/>
          </a:p>
        </p:txBody>
      </p:sp>
      <p:sp>
        <p:nvSpPr>
          <p:cNvPr id="191" name="Google Shape;191;p12"/>
          <p:cNvSpPr txBox="1"/>
          <p:nvPr/>
        </p:nvSpPr>
        <p:spPr>
          <a:xfrm>
            <a:off x="6980606" y="4210173"/>
            <a:ext cx="839475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400"/>
            </a:pPr>
            <a:r>
              <a:rPr lang="it-IT" sz="1050">
                <a:latin typeface="Calibri"/>
                <a:ea typeface="Calibri"/>
                <a:cs typeface="Calibri"/>
                <a:sym typeface="Calibri"/>
              </a:rPr>
              <a:t>HPC5@ENI</a:t>
            </a:r>
            <a:endParaRPr sz="105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643" y="573978"/>
            <a:ext cx="2215689" cy="224356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/>
          <p:nvPr/>
        </p:nvSpPr>
        <p:spPr>
          <a:xfrm>
            <a:off x="7272974" y="577834"/>
            <a:ext cx="133762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050" dirty="0" err="1"/>
              <a:t>Points</a:t>
            </a:r>
            <a:r>
              <a:rPr lang="it-IT" sz="1050" dirty="0"/>
              <a:t> of </a:t>
            </a:r>
            <a:r>
              <a:rPr lang="it-IT" sz="1050" dirty="0" err="1"/>
              <a:t>interest</a:t>
            </a:r>
            <a:endParaRPr sz="105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400344" y="1814851"/>
            <a:ext cx="161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- - &gt;</a:t>
            </a:r>
          </a:p>
          <a:p>
            <a:r>
              <a:rPr lang="it-IT" dirty="0" smtClean="0"/>
              <a:t>+ </a:t>
            </a:r>
            <a:r>
              <a:rPr lang="it-IT" dirty="0" err="1" smtClean="0"/>
              <a:t>local</a:t>
            </a:r>
            <a:r>
              <a:rPr lang="it-IT" dirty="0" smtClean="0"/>
              <a:t> high </a:t>
            </a:r>
            <a:r>
              <a:rPr lang="it-IT" dirty="0" err="1" smtClean="0"/>
              <a:t>resolution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r>
              <a:rPr lang="it-IT" dirty="0" smtClean="0"/>
              <a:t> on </a:t>
            </a:r>
            <a:r>
              <a:rPr lang="it-IT" dirty="0" err="1" smtClean="0"/>
              <a:t>specific</a:t>
            </a:r>
            <a:r>
              <a:rPr lang="it-IT" dirty="0" smtClean="0"/>
              <a:t> targets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03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100" y="-238521"/>
            <a:ext cx="8229600" cy="85725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Pillar 2. </a:t>
            </a:r>
            <a:r>
              <a:rPr lang="it-IT" sz="3600" dirty="0" err="1" smtClean="0"/>
              <a:t>Warning</a:t>
            </a:r>
            <a:r>
              <a:rPr lang="it-IT" sz="3600" dirty="0" smtClean="0"/>
              <a:t> </a:t>
            </a:r>
            <a:r>
              <a:rPr lang="mr-IN" sz="3600" dirty="0" smtClean="0"/>
              <a:t>–</a:t>
            </a:r>
            <a:r>
              <a:rPr lang="it-IT" sz="3600" dirty="0" smtClean="0"/>
              <a:t> last </a:t>
            </a:r>
            <a:r>
              <a:rPr lang="it-IT" sz="3600" dirty="0" err="1" smtClean="0"/>
              <a:t>events</a:t>
            </a:r>
            <a:endParaRPr lang="it-IT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099"/>
          <a:stretch/>
        </p:blipFill>
        <p:spPr>
          <a:xfrm>
            <a:off x="0" y="487010"/>
            <a:ext cx="6977704" cy="13163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77704" y="720329"/>
            <a:ext cx="2166296" cy="42396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it-IT" b="1" dirty="0" smtClean="0">
                <a:solidFill>
                  <a:srgbClr val="0070C0"/>
                </a:solidFill>
              </a:rPr>
              <a:t>6-10 minutes time for </a:t>
            </a:r>
            <a:r>
              <a:rPr lang="it-IT" b="1" dirty="0" err="1" smtClean="0">
                <a:solidFill>
                  <a:srgbClr val="0070C0"/>
                </a:solidFill>
              </a:rPr>
              <a:t>issuing</a:t>
            </a:r>
            <a:r>
              <a:rPr lang="it-IT" b="1" dirty="0" smtClean="0">
                <a:solidFill>
                  <a:srgbClr val="0070C0"/>
                </a:solidFill>
              </a:rPr>
              <a:t> the </a:t>
            </a:r>
            <a:r>
              <a:rPr lang="it-IT" b="1" dirty="0" err="1" smtClean="0">
                <a:solidFill>
                  <a:srgbClr val="0070C0"/>
                </a:solidFill>
              </a:rPr>
              <a:t>most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recent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messages</a:t>
            </a:r>
            <a:endParaRPr lang="it-IT" dirty="0" smtClean="0"/>
          </a:p>
          <a:p>
            <a:pPr>
              <a:spcAft>
                <a:spcPts val="300"/>
              </a:spcAft>
            </a:pPr>
            <a:endParaRPr lang="it-IT" dirty="0"/>
          </a:p>
          <a:p>
            <a:pPr>
              <a:spcAft>
                <a:spcPts val="300"/>
              </a:spcAft>
            </a:pPr>
            <a:r>
              <a:rPr lang="it-IT" u="sng" dirty="0" err="1" smtClean="0"/>
              <a:t>Criticalities</a:t>
            </a:r>
            <a:r>
              <a:rPr lang="it-IT" u="sng" dirty="0" smtClean="0"/>
              <a:t>: </a:t>
            </a:r>
          </a:p>
          <a:p>
            <a:pPr>
              <a:spcAft>
                <a:spcPts val="300"/>
              </a:spcAft>
            </a:pPr>
            <a:endParaRPr lang="it-IT" u="sng" dirty="0" smtClean="0"/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b="1" dirty="0" err="1" smtClean="0"/>
              <a:t>Basin</a:t>
            </a:r>
            <a:r>
              <a:rPr lang="it-IT" b="1" dirty="0" smtClean="0"/>
              <a:t> Watch </a:t>
            </a:r>
            <a:r>
              <a:rPr lang="it-IT" dirty="0" smtClean="0"/>
              <a:t>for </a:t>
            </a:r>
            <a:r>
              <a:rPr lang="it-IT" dirty="0" err="1" smtClean="0"/>
              <a:t>Turkey</a:t>
            </a:r>
            <a:r>
              <a:rPr lang="it-IT" dirty="0" smtClean="0"/>
              <a:t> </a:t>
            </a:r>
            <a:r>
              <a:rPr lang="it-IT" dirty="0" err="1" smtClean="0"/>
              <a:t>earthquake</a:t>
            </a:r>
            <a:endParaRPr lang="it-IT" dirty="0" smtClean="0"/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b="1" dirty="0" smtClean="0"/>
              <a:t>No </a:t>
            </a:r>
            <a:r>
              <a:rPr lang="it-IT" b="1" dirty="0" err="1" smtClean="0"/>
              <a:t>tide</a:t>
            </a:r>
            <a:r>
              <a:rPr lang="it-IT" b="1" dirty="0" smtClean="0"/>
              <a:t> </a:t>
            </a:r>
            <a:r>
              <a:rPr lang="it-IT" b="1" dirty="0" err="1" smtClean="0"/>
              <a:t>gauges</a:t>
            </a:r>
            <a:r>
              <a:rPr lang="it-IT" b="1" dirty="0" smtClean="0"/>
              <a:t> </a:t>
            </a:r>
            <a:r>
              <a:rPr lang="it-IT" b="1" dirty="0" err="1" smtClean="0"/>
              <a:t>operating</a:t>
            </a:r>
            <a:r>
              <a:rPr lang="it-IT" b="1" dirty="0" smtClean="0"/>
              <a:t> </a:t>
            </a:r>
            <a:r>
              <a:rPr lang="it-IT" dirty="0" smtClean="0"/>
              <a:t>in </a:t>
            </a:r>
            <a:r>
              <a:rPr lang="it-IT" dirty="0" err="1" smtClean="0"/>
              <a:t>Eastern</a:t>
            </a:r>
            <a:r>
              <a:rPr lang="it-IT" dirty="0" smtClean="0"/>
              <a:t> </a:t>
            </a:r>
            <a:r>
              <a:rPr lang="it-IT" dirty="0" err="1" smtClean="0"/>
              <a:t>Med</a:t>
            </a:r>
            <a:r>
              <a:rPr lang="it-IT" dirty="0" smtClean="0"/>
              <a:t>. (</a:t>
            </a:r>
            <a:r>
              <a:rPr lang="it-IT" dirty="0" err="1" smtClean="0"/>
              <a:t>except</a:t>
            </a:r>
            <a:r>
              <a:rPr lang="it-IT" dirty="0" smtClean="0"/>
              <a:t> </a:t>
            </a:r>
            <a:r>
              <a:rPr lang="it-IT" dirty="0" err="1" smtClean="0"/>
              <a:t>Turkey</a:t>
            </a:r>
            <a:r>
              <a:rPr lang="it-IT" dirty="0" smtClean="0"/>
              <a:t> and </a:t>
            </a:r>
            <a:r>
              <a:rPr lang="it-IT" dirty="0" err="1" smtClean="0"/>
              <a:t>partly</a:t>
            </a:r>
            <a:r>
              <a:rPr lang="it-IT" dirty="0" smtClean="0"/>
              <a:t> Cyprus)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dirty="0" smtClean="0"/>
              <a:t>No </a:t>
            </a:r>
            <a:r>
              <a:rPr lang="it-IT" dirty="0" err="1" smtClean="0"/>
              <a:t>diff</a:t>
            </a:r>
            <a:r>
              <a:rPr lang="it-IT" dirty="0" smtClean="0"/>
              <a:t>. </a:t>
            </a:r>
            <a:r>
              <a:rPr lang="it-IT" b="1" dirty="0" smtClean="0"/>
              <a:t>timing</a:t>
            </a:r>
            <a:r>
              <a:rPr lang="it-IT" dirty="0" smtClean="0"/>
              <a:t> for </a:t>
            </a:r>
            <a:r>
              <a:rPr lang="it-IT" dirty="0" err="1" smtClean="0"/>
              <a:t>distant</a:t>
            </a:r>
            <a:r>
              <a:rPr lang="it-IT" dirty="0" smtClean="0"/>
              <a:t> </a:t>
            </a:r>
            <a:r>
              <a:rPr lang="it-IT" dirty="0" err="1" smtClean="0"/>
              <a:t>countries</a:t>
            </a:r>
            <a:endParaRPr lang="it-IT" dirty="0"/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it-IT" b="1" dirty="0" smtClean="0"/>
              <a:t>Long time for </a:t>
            </a:r>
            <a:r>
              <a:rPr lang="it-IT" b="1" dirty="0" err="1" smtClean="0"/>
              <a:t>closing</a:t>
            </a:r>
            <a:r>
              <a:rPr lang="it-IT" b="1" dirty="0" smtClean="0"/>
              <a:t> </a:t>
            </a:r>
            <a:r>
              <a:rPr lang="it-IT" dirty="0" err="1" smtClean="0"/>
              <a:t>alert</a:t>
            </a:r>
            <a:r>
              <a:rPr lang="it-IT" dirty="0" smtClean="0"/>
              <a:t> (</a:t>
            </a:r>
            <a:r>
              <a:rPr lang="it-IT" dirty="0" err="1" smtClean="0"/>
              <a:t>lack</a:t>
            </a:r>
            <a:r>
              <a:rPr lang="it-IT" dirty="0" smtClean="0"/>
              <a:t> of </a:t>
            </a:r>
            <a:r>
              <a:rPr lang="it-IT" dirty="0" err="1" smtClean="0"/>
              <a:t>realtime</a:t>
            </a:r>
            <a:r>
              <a:rPr lang="it-IT" dirty="0" smtClean="0"/>
              <a:t> </a:t>
            </a:r>
            <a:r>
              <a:rPr lang="it-IT" dirty="0" err="1" smtClean="0"/>
              <a:t>modeling</a:t>
            </a:r>
            <a:r>
              <a:rPr lang="it-IT" dirty="0" smtClean="0"/>
              <a:t> </a:t>
            </a:r>
            <a:r>
              <a:rPr lang="it-IT" dirty="0" err="1" smtClean="0"/>
              <a:t>tools</a:t>
            </a:r>
            <a:r>
              <a:rPr lang="it-IT" dirty="0" smtClean="0"/>
              <a:t> </a:t>
            </a:r>
            <a:r>
              <a:rPr lang="it-IT" dirty="0" err="1" smtClean="0"/>
              <a:t>incl</a:t>
            </a:r>
            <a:r>
              <a:rPr lang="it-IT" dirty="0"/>
              <a:t>.</a:t>
            </a:r>
            <a:r>
              <a:rPr lang="it-IT" dirty="0" smtClean="0"/>
              <a:t> PTF)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0"/>
            <a:ext cx="6977704" cy="30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title"/>
          </p:nvPr>
        </p:nvSpPr>
        <p:spPr>
          <a:xfrm>
            <a:off x="1075996" y="0"/>
            <a:ext cx="6808945" cy="40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>
              <a:buSzPts val="4400"/>
            </a:pPr>
            <a:r>
              <a:rPr lang="it-IT" sz="2400" b="1" dirty="0"/>
              <a:t>	</a:t>
            </a:r>
            <a:r>
              <a:rPr lang="it-IT" sz="2400" b="1" dirty="0" err="1"/>
              <a:t>Events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triggered</a:t>
            </a:r>
            <a:r>
              <a:rPr lang="it-IT" sz="2400" b="1" dirty="0"/>
              <a:t> CAT-INGV 2017-2023/2</a:t>
            </a:r>
            <a:endParaRPr sz="2400" b="1" dirty="0"/>
          </a:p>
        </p:txBody>
      </p:sp>
      <p:sp>
        <p:nvSpPr>
          <p:cNvPr id="146" name="Google Shape;146;p9"/>
          <p:cNvSpPr txBox="1"/>
          <p:nvPr/>
        </p:nvSpPr>
        <p:spPr>
          <a:xfrm>
            <a:off x="6544019" y="607703"/>
            <a:ext cx="2384081" cy="3085430"/>
          </a:xfrm>
          <a:prstGeom prst="rect">
            <a:avLst/>
          </a:prstGeom>
          <a:solidFill>
            <a:schemeClr val="lt1">
              <a:alpha val="70588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b="1" dirty="0"/>
              <a:t>39 </a:t>
            </a:r>
            <a:r>
              <a:rPr lang="it-IT" b="1" dirty="0" err="1"/>
              <a:t>alerts</a:t>
            </a:r>
            <a:r>
              <a:rPr lang="it-IT" b="1" dirty="0"/>
              <a:t> </a:t>
            </a:r>
            <a:r>
              <a:rPr lang="it-IT" b="1" dirty="0" err="1"/>
              <a:t>since</a:t>
            </a:r>
            <a:r>
              <a:rPr lang="it-IT" b="1" dirty="0"/>
              <a:t> </a:t>
            </a:r>
            <a:r>
              <a:rPr lang="it-IT" b="1" dirty="0" smtClean="0"/>
              <a:t>2017</a:t>
            </a:r>
            <a:endParaRPr b="1" dirty="0" smtClean="0"/>
          </a:p>
          <a:p>
            <a:pPr marL="257175" indent="-257175">
              <a:buSzPts val="1600"/>
              <a:buFont typeface="Arial"/>
              <a:buChar char="-"/>
            </a:pPr>
            <a:r>
              <a:rPr lang="it-IT" dirty="0" smtClean="0">
                <a:solidFill>
                  <a:srgbClr val="0C0C0C"/>
                </a:solidFill>
              </a:rPr>
              <a:t>5   Watch </a:t>
            </a:r>
            <a:endParaRPr dirty="0" smtClean="0"/>
          </a:p>
          <a:p>
            <a:pPr marL="257175" indent="-257175">
              <a:buSzPts val="1600"/>
              <a:buFont typeface="Arial"/>
              <a:buChar char="-"/>
            </a:pPr>
            <a:r>
              <a:rPr lang="it-IT" dirty="0" smtClean="0">
                <a:solidFill>
                  <a:srgbClr val="0C0C0C"/>
                </a:solidFill>
              </a:rPr>
              <a:t>7   </a:t>
            </a:r>
            <a:r>
              <a:rPr lang="it-IT" dirty="0" err="1">
                <a:solidFill>
                  <a:srgbClr val="0C0C0C"/>
                </a:solidFill>
              </a:rPr>
              <a:t>Advisory</a:t>
            </a:r>
            <a:endParaRPr dirty="0">
              <a:solidFill>
                <a:srgbClr val="0C0C0C"/>
              </a:solidFill>
            </a:endParaRPr>
          </a:p>
          <a:p>
            <a:pPr marL="257175" indent="-257175">
              <a:buSzPts val="1600"/>
              <a:buFont typeface="Arial"/>
              <a:buChar char="-"/>
            </a:pPr>
            <a:r>
              <a:rPr lang="it-IT" dirty="0">
                <a:solidFill>
                  <a:srgbClr val="0C0C0C"/>
                </a:solidFill>
              </a:rPr>
              <a:t>27 Information</a:t>
            </a:r>
            <a:endParaRPr dirty="0"/>
          </a:p>
          <a:p>
            <a:endParaRPr dirty="0"/>
          </a:p>
          <a:p>
            <a:r>
              <a:rPr lang="it-IT" b="1" dirty="0">
                <a:solidFill>
                  <a:schemeClr val="bg2"/>
                </a:solidFill>
              </a:rPr>
              <a:t>10 </a:t>
            </a:r>
            <a:r>
              <a:rPr lang="it-IT" b="1" dirty="0" err="1">
                <a:solidFill>
                  <a:schemeClr val="bg2"/>
                </a:solidFill>
              </a:rPr>
              <a:t>alerts</a:t>
            </a:r>
            <a:r>
              <a:rPr lang="it-IT" b="1" dirty="0">
                <a:solidFill>
                  <a:schemeClr val="bg2"/>
                </a:solidFill>
              </a:rPr>
              <a:t> in </a:t>
            </a:r>
            <a:r>
              <a:rPr lang="it-IT" b="1" dirty="0" smtClean="0">
                <a:solidFill>
                  <a:schemeClr val="bg2"/>
                </a:solidFill>
              </a:rPr>
              <a:t>2022 (6’-10’)</a:t>
            </a:r>
            <a:endParaRPr lang="it-IT" b="1" dirty="0">
              <a:solidFill>
                <a:schemeClr val="bg2"/>
              </a:solidFill>
            </a:endParaRP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r>
              <a:rPr lang="it-IT" dirty="0">
                <a:solidFill>
                  <a:schemeClr val="bg2"/>
                </a:solidFill>
              </a:rPr>
              <a:t>1 </a:t>
            </a:r>
            <a:r>
              <a:rPr lang="it-IT" dirty="0" err="1">
                <a:solidFill>
                  <a:schemeClr val="bg2"/>
                </a:solidFill>
              </a:rPr>
              <a:t>Advisory</a:t>
            </a:r>
            <a:endParaRPr dirty="0">
              <a:solidFill>
                <a:schemeClr val="bg2"/>
              </a:solidFill>
            </a:endParaRP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r>
              <a:rPr lang="it-IT" dirty="0">
                <a:solidFill>
                  <a:schemeClr val="bg2"/>
                </a:solidFill>
              </a:rPr>
              <a:t>9 Information</a:t>
            </a: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endParaRPr lang="it-IT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  <a:buSzPts val="2100"/>
            </a:pPr>
            <a:r>
              <a:rPr lang="it-IT" b="1" dirty="0">
                <a:solidFill>
                  <a:srgbClr val="C00000"/>
                </a:solidFill>
              </a:rPr>
              <a:t>5 </a:t>
            </a:r>
            <a:r>
              <a:rPr lang="it-IT" b="1" dirty="0" err="1">
                <a:solidFill>
                  <a:srgbClr val="C00000"/>
                </a:solidFill>
              </a:rPr>
              <a:t>alerts</a:t>
            </a:r>
            <a:r>
              <a:rPr lang="it-IT" b="1" dirty="0">
                <a:solidFill>
                  <a:srgbClr val="C00000"/>
                </a:solidFill>
              </a:rPr>
              <a:t> in </a:t>
            </a:r>
            <a:r>
              <a:rPr lang="it-IT" b="1" dirty="0" smtClean="0">
                <a:solidFill>
                  <a:srgbClr val="C00000"/>
                </a:solidFill>
              </a:rPr>
              <a:t>2023 (7’-9’)</a:t>
            </a:r>
            <a:endParaRPr lang="it-IT" b="1" dirty="0">
              <a:solidFill>
                <a:srgbClr val="C00000"/>
              </a:solidFill>
            </a:endParaRP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r>
              <a:rPr lang="en-US" dirty="0">
                <a:solidFill>
                  <a:srgbClr val="C00000"/>
                </a:solidFill>
              </a:rPr>
              <a:t>1 Basin Watch</a:t>
            </a: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r>
              <a:rPr lang="en-US" dirty="0">
                <a:solidFill>
                  <a:srgbClr val="C00000"/>
                </a:solidFill>
              </a:rPr>
              <a:t>1 Advisory</a:t>
            </a: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r>
              <a:rPr lang="en-US" dirty="0">
                <a:solidFill>
                  <a:srgbClr val="C00000"/>
                </a:solidFill>
              </a:rPr>
              <a:t>3 Information</a:t>
            </a:r>
          </a:p>
          <a:p>
            <a:pPr marL="257175" indent="-257175">
              <a:buClr>
                <a:srgbClr val="C00000"/>
              </a:buClr>
              <a:buSzPts val="2100"/>
              <a:buFont typeface="Arial"/>
              <a:buChar char="-"/>
            </a:pP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0" r="373" b="25332"/>
          <a:stretch/>
        </p:blipFill>
        <p:spPr>
          <a:xfrm>
            <a:off x="1153551" y="422029"/>
            <a:ext cx="4811150" cy="4682147"/>
          </a:xfrm>
          <a:prstGeom prst="rect">
            <a:avLst/>
          </a:prstGeom>
        </p:spPr>
      </p:pic>
      <p:sp>
        <p:nvSpPr>
          <p:cNvPr id="147" name="Google Shape;147;p9"/>
          <p:cNvSpPr/>
          <p:nvPr/>
        </p:nvSpPr>
        <p:spPr>
          <a:xfrm>
            <a:off x="1153551" y="620403"/>
            <a:ext cx="5001066" cy="58609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400"/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30200" y="749300"/>
            <a:ext cx="745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6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-234950"/>
            <a:ext cx="8229600" cy="85725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30 March 2023: 5’ information </a:t>
            </a:r>
            <a:r>
              <a:rPr lang="it-IT" sz="2800" dirty="0" err="1" smtClean="0">
                <a:solidFill>
                  <a:schemeClr val="bg1"/>
                </a:solidFill>
              </a:rPr>
              <a:t>message</a:t>
            </a:r>
            <a:r>
              <a:rPr lang="it-IT" sz="2800" dirty="0" smtClean="0">
                <a:solidFill>
                  <a:schemeClr val="bg1"/>
                </a:solidFill>
              </a:rPr>
              <a:t> for Chile </a:t>
            </a:r>
            <a:r>
              <a:rPr lang="it-IT" sz="2800" dirty="0" err="1" smtClean="0">
                <a:solidFill>
                  <a:schemeClr val="bg1"/>
                </a:solidFill>
              </a:rPr>
              <a:t>event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" y="533400"/>
            <a:ext cx="4572000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TSUNAMI MESSAGE NUMBER 001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NEAM INGV IT-NTWC TSUNAMI SERVICE PROVIDER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highlight>
                  <a:srgbClr val="FFFF00"/>
                </a:highlight>
                <a:latin typeface="Arial" charset="0"/>
                <a:ea typeface="Times New Roman" charset="0"/>
              </a:rPr>
              <a:t>ISSUED AT 1738Z 30 MAR 2023</a:t>
            </a: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... TSUNAMI INFORMATION ...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THIS ALERT APPLIES TO ARGENTINA ... CHILE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THIS ALERT IS ADDRESSED TO ALL COUNTRIES AND INSTITUTIONS SUBSCRIBED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TO THE SERVICES OF INGV TSP IN ITS MONITORING AREA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THIS MESSAGE IS ISSUED AS ADVICE TO GOVERNMENT AGENCIES. ONLY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NATIONAL AND LOCAL GOVERNMENT AGENCIES HAVE THE AUTHORITY TO MAKE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DECISIONS REGARDING THE OFFICIAL STATE OF ALERT IN THEIR AREA AND ANY</a:t>
            </a:r>
            <a:b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dirty="0">
                <a:solidFill>
                  <a:srgbClr val="222222"/>
                </a:solidFill>
                <a:latin typeface="Arial" charset="0"/>
                <a:ea typeface="Times New Roman" charset="0"/>
              </a:rPr>
              <a:t>ACTIONS TO BE TAKEN IN RESPONSE</a:t>
            </a:r>
            <a:r>
              <a:rPr lang="it-IT" dirty="0" smtClean="0">
                <a:solidFill>
                  <a:srgbClr val="222222"/>
                </a:solidFill>
                <a:latin typeface="Arial" charset="0"/>
                <a:ea typeface="Times New Roman" charset="0"/>
              </a:rPr>
              <a:t>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07000" y="584200"/>
            <a:ext cx="3657600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AN EARTHQUAKE HAS OCCURRED WITH THESE PRELIMINARY PARAMETERS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highlight>
                  <a:srgbClr val="FFFF00"/>
                </a:highlight>
                <a:latin typeface="Arial" charset="0"/>
                <a:ea typeface="Times New Roman" charset="0"/>
              </a:rPr>
              <a:t>ORIGIN TIME - 1733Z 30 MAR 2023</a:t>
            </a: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COORDINATES - 35.64 SOUTH 73.53 WEST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DEPTH - 117 KM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LOCATION - CHILE_PERUVIAN_POINT_OF_VIEW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MAGNITUDE - 6.6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ALERT LEVEL IS ASSIGNED ACCORDING TO THE ABOVE ESTIMATIONS OF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EARTHQUAKE PARAMETERS AND BASED ON ICG/NEAMTWS DECISION MATRIX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/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EVALUATION OF TSUNAMI INFORMATION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BASED ON HISTORICAL EARTHQUAKE AND TSUNAMI MODELLING THERE IS NO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THREAT THAT A TSUNAMI HAS BEEN GENERATED THAT CAN CAUSE DAMAGE OR</a:t>
            </a:r>
            <a:b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</a:br>
            <a:r>
              <a:rPr lang="it-IT" sz="1200" dirty="0">
                <a:solidFill>
                  <a:srgbClr val="222222"/>
                </a:solidFill>
                <a:latin typeface="Arial" charset="0"/>
                <a:ea typeface="Times New Roman" charset="0"/>
              </a:rPr>
              <a:t>MAJOR EFFECT IN THE REGION. THIS MESSAGE IS FOR INFORMATION ONLY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843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100" y="-250825"/>
            <a:ext cx="8229600" cy="857250"/>
          </a:xfrm>
        </p:spPr>
        <p:txBody>
          <a:bodyPr>
            <a:normAutofit/>
          </a:bodyPr>
          <a:lstStyle/>
          <a:p>
            <a:r>
              <a:rPr lang="it-IT" sz="2800" dirty="0" err="1" smtClean="0"/>
              <a:t>Turkey</a:t>
            </a:r>
            <a:r>
              <a:rPr lang="it-IT" sz="2800" dirty="0"/>
              <a:t> </a:t>
            </a:r>
            <a:r>
              <a:rPr lang="mr-IN" sz="2800" dirty="0" smtClean="0"/>
              <a:t>–</a:t>
            </a:r>
            <a:r>
              <a:rPr lang="it-IT" sz="2800" dirty="0" smtClean="0"/>
              <a:t> 6 </a:t>
            </a:r>
            <a:r>
              <a:rPr lang="it-IT" sz="2800" dirty="0" err="1" smtClean="0"/>
              <a:t>February</a:t>
            </a:r>
            <a:r>
              <a:rPr lang="it-IT" sz="2800" dirty="0" smtClean="0"/>
              <a:t> 2023 </a:t>
            </a:r>
            <a:r>
              <a:rPr lang="mr-IN" sz="2800" dirty="0" smtClean="0"/>
              <a:t>–</a:t>
            </a:r>
            <a:r>
              <a:rPr lang="it-IT" sz="2800" dirty="0" smtClean="0"/>
              <a:t> </a:t>
            </a:r>
            <a:r>
              <a:rPr lang="it-IT" sz="2800" dirty="0" err="1" smtClean="0"/>
              <a:t>Decision</a:t>
            </a:r>
            <a:r>
              <a:rPr lang="it-IT" sz="2800" dirty="0" smtClean="0"/>
              <a:t> Matrix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" b="61134"/>
          <a:stretch/>
        </p:blipFill>
        <p:spPr>
          <a:xfrm>
            <a:off x="0" y="504825"/>
            <a:ext cx="5593070" cy="31400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8"/>
          <a:stretch/>
        </p:blipFill>
        <p:spPr>
          <a:xfrm>
            <a:off x="5593070" y="1678185"/>
            <a:ext cx="3550930" cy="29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143000" y="1"/>
            <a:ext cx="6858000" cy="44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/>
            <a:r>
              <a:rPr lang="it-IT" sz="2700" b="1"/>
              <a:t>Alert Levels: Probabilistic Tsunami Forecasting</a:t>
            </a:r>
            <a:endParaRPr/>
          </a:p>
        </p:txBody>
      </p:sp>
      <p:pic>
        <p:nvPicPr>
          <p:cNvPr id="136" name="Google Shape;136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23" y="625034"/>
            <a:ext cx="3776577" cy="163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52" y="2444198"/>
            <a:ext cx="3494118" cy="172965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 txBox="1"/>
          <p:nvPr/>
        </p:nvSpPr>
        <p:spPr>
          <a:xfrm>
            <a:off x="4505750" y="441435"/>
            <a:ext cx="4549349" cy="373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270"/>
              </a:spcBef>
              <a:buSzPts val="1500"/>
            </a:pPr>
            <a:r>
              <a:rPr lang="it-IT" sz="1600" b="1" u="sng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MAIN </a:t>
            </a:r>
            <a:r>
              <a:rPr lang="it-IT" sz="1600" b="1" u="sng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STEPS </a:t>
            </a:r>
            <a:r>
              <a:rPr lang="it-IT" sz="1600" b="1" u="sng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TOWARDS </a:t>
            </a:r>
            <a:r>
              <a:rPr lang="it-IT" sz="1600" b="1" u="sng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OPERATION </a:t>
            </a:r>
            <a:endParaRPr sz="1600" b="1" u="sng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>
              <a:spcBef>
                <a:spcPts val="270"/>
              </a:spcBef>
              <a:buSzPts val="1500"/>
            </a:pPr>
            <a:endParaRPr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342900" indent="-242888">
              <a:spcBef>
                <a:spcPts val="270"/>
              </a:spcBef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Procedure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is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currently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under </a:t>
            </a:r>
            <a:r>
              <a:rPr lang="it-IT" b="1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continuous</a:t>
            </a:r>
            <a:r>
              <a:rPr lang="it-IT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test in </a:t>
            </a:r>
            <a:r>
              <a:rPr lang="it-IT" b="1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parallel</a:t>
            </a:r>
            <a:r>
              <a:rPr lang="it-IT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with the </a:t>
            </a:r>
            <a:r>
              <a:rPr lang="it-IT" b="1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Decision</a:t>
            </a:r>
            <a:r>
              <a:rPr lang="it-IT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Matrix </a:t>
            </a: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100013"/>
            <a:endParaRPr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342900" indent="-242888"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Review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COMPLETED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(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Jan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. 27, 2023) by 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INGV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Scientific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Committee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through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a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selected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panel of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international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reviewers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(5). Positive, with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request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for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other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testing</a:t>
            </a:r>
            <a:endParaRPr lang="it-IT" dirty="0" smtClean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342900" indent="-242888">
              <a:buClr>
                <a:srgbClr val="C00000"/>
              </a:buClr>
              <a:buSzPts val="1500"/>
              <a:buFont typeface="Calibri"/>
              <a:buChar char="●"/>
            </a:pPr>
            <a:endParaRPr lang="it-IT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342900" indent="-242888"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Further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b="1" dirty="0" err="1" smtClean="0">
                <a:latin typeface="Calibri" charset="0"/>
                <a:ea typeface="Calibri" charset="0"/>
                <a:cs typeface="Calibri" charset="0"/>
              </a:rPr>
              <a:t>tests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ongoing</a:t>
            </a:r>
            <a:endParaRPr dirty="0">
              <a:latin typeface="Calibri" charset="0"/>
              <a:ea typeface="Calibri" charset="0"/>
              <a:cs typeface="Calibri" charset="0"/>
            </a:endParaRPr>
          </a:p>
          <a:p>
            <a:pPr marL="100013"/>
            <a:endParaRPr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342900" indent="-242888"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Ongoing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coordination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with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Italian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CP </a:t>
            </a:r>
            <a:r>
              <a:rPr lang="it-IT" dirty="0" err="1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Department</a:t>
            </a:r>
            <a:r>
              <a:rPr lang="it-IT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- </a:t>
            </a:r>
            <a:r>
              <a:rPr lang="it-IT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Decisions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on </a:t>
            </a:r>
            <a:r>
              <a:rPr lang="it-IT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thresholds</a:t>
            </a:r>
            <a:endParaRPr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100013"/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342900" indent="-242888">
              <a:buClr>
                <a:srgbClr val="C00000"/>
              </a:buClr>
              <a:buSzPts val="1500"/>
              <a:buFont typeface="Calibri"/>
              <a:buChar char="●"/>
            </a:pP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Acceleration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after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the </a:t>
            </a:r>
            <a:r>
              <a:rPr lang="it-IT" b="1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Turkey</a:t>
            </a:r>
            <a:r>
              <a:rPr lang="it-IT" b="1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b="1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event</a:t>
            </a:r>
            <a:r>
              <a:rPr lang="it-IT" b="1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of Feb. 6, 2023, in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order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to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limit</a:t>
            </a:r>
            <a:r>
              <a:rPr lang="it-IT" dirty="0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false </a:t>
            </a:r>
            <a:r>
              <a:rPr lang="it-IT" dirty="0" err="1" smtClean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alarms</a:t>
            </a:r>
            <a:endParaRPr b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959303" y="4173856"/>
            <a:ext cx="722539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sz="1200" dirty="0"/>
              <a:t>- PTF </a:t>
            </a:r>
            <a:r>
              <a:rPr lang="it-IT" sz="1200" dirty="0" err="1"/>
              <a:t>treats</a:t>
            </a:r>
            <a:r>
              <a:rPr lang="it-IT" sz="1200" dirty="0"/>
              <a:t> </a:t>
            </a:r>
            <a:r>
              <a:rPr lang="it-IT" sz="1200" dirty="0" err="1"/>
              <a:t>explicitly</a:t>
            </a:r>
            <a:r>
              <a:rPr lang="it-IT" sz="1200" dirty="0"/>
              <a:t> data and </a:t>
            </a:r>
            <a:r>
              <a:rPr lang="it-IT" sz="1200" dirty="0" err="1"/>
              <a:t>forecast</a:t>
            </a:r>
            <a:r>
              <a:rPr lang="it-IT" sz="1200" dirty="0"/>
              <a:t> </a:t>
            </a:r>
            <a:r>
              <a:rPr lang="it-IT" sz="1200" dirty="0" err="1"/>
              <a:t>uncertainties</a:t>
            </a:r>
            <a:endParaRPr sz="1200" dirty="0"/>
          </a:p>
          <a:p>
            <a:r>
              <a:rPr lang="it-IT" sz="1200" dirty="0"/>
              <a:t>- PTF </a:t>
            </a:r>
            <a:r>
              <a:rPr lang="it-IT" sz="1200" dirty="0" err="1"/>
              <a:t>enables</a:t>
            </a:r>
            <a:r>
              <a:rPr lang="it-IT" sz="1200" dirty="0"/>
              <a:t> </a:t>
            </a:r>
            <a:r>
              <a:rPr lang="it-IT" sz="1200" dirty="0" err="1"/>
              <a:t>alert</a:t>
            </a:r>
            <a:r>
              <a:rPr lang="it-IT" sz="1200" dirty="0"/>
              <a:t> </a:t>
            </a:r>
            <a:r>
              <a:rPr lang="it-IT" sz="1200" dirty="0" err="1"/>
              <a:t>level</a:t>
            </a:r>
            <a:r>
              <a:rPr lang="it-IT" sz="1200" dirty="0"/>
              <a:t> </a:t>
            </a:r>
            <a:r>
              <a:rPr lang="it-IT" sz="1200" dirty="0" err="1"/>
              <a:t>definition</a:t>
            </a:r>
            <a:r>
              <a:rPr lang="it-IT" sz="1200" dirty="0"/>
              <a:t> </a:t>
            </a:r>
            <a:r>
              <a:rPr lang="it-IT" sz="1200" dirty="0" err="1"/>
              <a:t>according</a:t>
            </a:r>
            <a:r>
              <a:rPr lang="it-IT" sz="1200" dirty="0"/>
              <a:t> to </a:t>
            </a:r>
            <a:r>
              <a:rPr lang="it-IT" sz="1200" dirty="0" err="1"/>
              <a:t>any</a:t>
            </a:r>
            <a:r>
              <a:rPr lang="it-IT" sz="1200" dirty="0"/>
              <a:t> </a:t>
            </a:r>
            <a:r>
              <a:rPr lang="it-IT" sz="1200" dirty="0" err="1"/>
              <a:t>predefined</a:t>
            </a:r>
            <a:r>
              <a:rPr lang="it-IT" sz="1200" dirty="0"/>
              <a:t> </a:t>
            </a:r>
            <a:r>
              <a:rPr lang="it-IT" sz="1200" dirty="0" err="1"/>
              <a:t>level</a:t>
            </a:r>
            <a:r>
              <a:rPr lang="it-IT" sz="1200" dirty="0"/>
              <a:t> of </a:t>
            </a:r>
            <a:r>
              <a:rPr lang="it-IT" sz="1200" dirty="0" err="1"/>
              <a:t>conservatism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03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-238521"/>
            <a:ext cx="8229600" cy="857250"/>
          </a:xfrm>
        </p:spPr>
        <p:txBody>
          <a:bodyPr>
            <a:normAutofit/>
          </a:bodyPr>
          <a:lstStyle/>
          <a:p>
            <a:r>
              <a:rPr lang="it-IT" sz="3200" dirty="0" err="1"/>
              <a:t>Turkey</a:t>
            </a:r>
            <a:r>
              <a:rPr lang="it-IT" sz="3200" dirty="0"/>
              <a:t> </a:t>
            </a:r>
            <a:r>
              <a:rPr lang="mr-IN" sz="3200" dirty="0"/>
              <a:t>–</a:t>
            </a:r>
            <a:r>
              <a:rPr lang="it-IT" sz="3200" dirty="0"/>
              <a:t> 6 </a:t>
            </a:r>
            <a:r>
              <a:rPr lang="it-IT" sz="3200" dirty="0" err="1"/>
              <a:t>February</a:t>
            </a:r>
            <a:r>
              <a:rPr lang="it-IT" sz="3200" dirty="0"/>
              <a:t> 2023 </a:t>
            </a:r>
            <a:r>
              <a:rPr lang="mr-IN" sz="3200" dirty="0" smtClean="0"/>
              <a:t>–</a:t>
            </a:r>
            <a:r>
              <a:rPr lang="it-IT" sz="3200" dirty="0" smtClean="0"/>
              <a:t> PTF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2"/>
          <a:stretch/>
        </p:blipFill>
        <p:spPr>
          <a:xfrm>
            <a:off x="1" y="550263"/>
            <a:ext cx="5335790" cy="31962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2"/>
          <a:stretch/>
        </p:blipFill>
        <p:spPr>
          <a:xfrm>
            <a:off x="4928602" y="1231901"/>
            <a:ext cx="4215398" cy="32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49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955</Words>
  <Application>Microsoft Macintosh PowerPoint</Application>
  <PresentationFormat>Presentazione su schermo (16:9)</PresentationFormat>
  <Paragraphs>135</Paragraphs>
  <Slides>19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Calibri</vt:lpstr>
      <vt:lpstr>Times New Roman</vt:lpstr>
      <vt:lpstr>Titillium</vt:lpstr>
      <vt:lpstr>Wingdings</vt:lpstr>
      <vt:lpstr>Arial</vt:lpstr>
      <vt:lpstr>Tema di Office</vt:lpstr>
      <vt:lpstr>   INGV Tsunami Alert Center (Italy) NEAM Tsunami Service Provider  Alessandro Amato   NEAMTWS Steering Committee   12-13 April 2023, UNESCO HQ, Paris, France   </vt:lpstr>
      <vt:lpstr>Pillar 1. New Tsunami Hazard Assessment for Italy</vt:lpstr>
      <vt:lpstr>Pillar 2. Warning – last events</vt:lpstr>
      <vt:lpstr> Events that triggered CAT-INGV 2017-2023/2</vt:lpstr>
      <vt:lpstr>30 March 2023: 5’ information message for Chile event</vt:lpstr>
      <vt:lpstr>Turkey – 6 February 2023 – Decision Matrix</vt:lpstr>
      <vt:lpstr>Alert Levels: Probabilistic Tsunami Forecasting</vt:lpstr>
      <vt:lpstr>Turkey – 6 February 2023 – PTF</vt:lpstr>
      <vt:lpstr>Presentazione di PowerPoint</vt:lpstr>
      <vt:lpstr>Pillar 2. Warning – Ongoing developments 2022-23 (on sea level monitoring)</vt:lpstr>
      <vt:lpstr>WP 8 Coordinator Stefano Lorito  INGV</vt:lpstr>
      <vt:lpstr>ISPRA buoys 2023-2025</vt:lpstr>
      <vt:lpstr>Presentazione di PowerPoint</vt:lpstr>
      <vt:lpstr>Presentazione di PowerPoint</vt:lpstr>
      <vt:lpstr>New Task: Local system at Stromboli Island (with Univ. Of Florence)</vt:lpstr>
      <vt:lpstr>Stromboli  December 4, 2023</vt:lpstr>
      <vt:lpstr>Pillar 3- Awareness and Response (WG4 Report)</vt:lpstr>
      <vt:lpstr>Presentazione di PowerPoint</vt:lpstr>
      <vt:lpstr>Participation in ongoing projects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INGV THighlights 2022  </dc:title>
  <dc:creator>Utente di Microsoft Office</dc:creator>
  <cp:lastModifiedBy>Utente di Microsoft Office</cp:lastModifiedBy>
  <cp:revision>48</cp:revision>
  <dcterms:created xsi:type="dcterms:W3CDTF">2018-12-06T08:46:58Z</dcterms:created>
  <dcterms:modified xsi:type="dcterms:W3CDTF">2023-04-11T10:27:04Z</dcterms:modified>
</cp:coreProperties>
</file>