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57" r:id="rId4"/>
    <p:sldId id="258"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698" autoAdjust="0"/>
    <p:restoredTop sz="94660"/>
  </p:normalViewPr>
  <p:slideViewPr>
    <p:cSldViewPr snapToGrid="0">
      <p:cViewPr varScale="1">
        <p:scale>
          <a:sx n="94" d="100"/>
          <a:sy n="94" d="100"/>
        </p:scale>
        <p:origin x="629"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D35FD4A-D06B-49A4-9CC9-D875322D168A}" type="datetimeFigureOut">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13E3E6-F19B-48A7-A4BE-CA45D891F5F6}" type="slidenum">
              <a:rPr lang="en-US" smtClean="0"/>
              <a:t>‹#›</a:t>
            </a:fld>
            <a:endParaRPr lang="en-US"/>
          </a:p>
        </p:txBody>
      </p:sp>
    </p:spTree>
    <p:extLst>
      <p:ext uri="{BB962C8B-B14F-4D97-AF65-F5344CB8AC3E}">
        <p14:creationId xmlns:p14="http://schemas.microsoft.com/office/powerpoint/2010/main" val="2978015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35FD4A-D06B-49A4-9CC9-D875322D168A}" type="datetimeFigureOut">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13E3E6-F19B-48A7-A4BE-CA45D891F5F6}" type="slidenum">
              <a:rPr lang="en-US" smtClean="0"/>
              <a:t>‹#›</a:t>
            </a:fld>
            <a:endParaRPr lang="en-US"/>
          </a:p>
        </p:txBody>
      </p:sp>
    </p:spTree>
    <p:extLst>
      <p:ext uri="{BB962C8B-B14F-4D97-AF65-F5344CB8AC3E}">
        <p14:creationId xmlns:p14="http://schemas.microsoft.com/office/powerpoint/2010/main" val="3171733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35FD4A-D06B-49A4-9CC9-D875322D168A}" type="datetimeFigureOut">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13E3E6-F19B-48A7-A4BE-CA45D891F5F6}" type="slidenum">
              <a:rPr lang="en-US" smtClean="0"/>
              <a:t>‹#›</a:t>
            </a:fld>
            <a:endParaRPr lang="en-US"/>
          </a:p>
        </p:txBody>
      </p:sp>
    </p:spTree>
    <p:extLst>
      <p:ext uri="{BB962C8B-B14F-4D97-AF65-F5344CB8AC3E}">
        <p14:creationId xmlns:p14="http://schemas.microsoft.com/office/powerpoint/2010/main" val="3137431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35FD4A-D06B-49A4-9CC9-D875322D168A}" type="datetimeFigureOut">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13E3E6-F19B-48A7-A4BE-CA45D891F5F6}" type="slidenum">
              <a:rPr lang="en-US" smtClean="0"/>
              <a:t>‹#›</a:t>
            </a:fld>
            <a:endParaRPr lang="en-US"/>
          </a:p>
        </p:txBody>
      </p:sp>
    </p:spTree>
    <p:extLst>
      <p:ext uri="{BB962C8B-B14F-4D97-AF65-F5344CB8AC3E}">
        <p14:creationId xmlns:p14="http://schemas.microsoft.com/office/powerpoint/2010/main" val="3111247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35FD4A-D06B-49A4-9CC9-D875322D168A}" type="datetimeFigureOut">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13E3E6-F19B-48A7-A4BE-CA45D891F5F6}" type="slidenum">
              <a:rPr lang="en-US" smtClean="0"/>
              <a:t>‹#›</a:t>
            </a:fld>
            <a:endParaRPr lang="en-US"/>
          </a:p>
        </p:txBody>
      </p:sp>
    </p:spTree>
    <p:extLst>
      <p:ext uri="{BB962C8B-B14F-4D97-AF65-F5344CB8AC3E}">
        <p14:creationId xmlns:p14="http://schemas.microsoft.com/office/powerpoint/2010/main" val="3765542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D35FD4A-D06B-49A4-9CC9-D875322D168A}" type="datetimeFigureOut">
              <a:rPr lang="en-US" smtClean="0"/>
              <a:t>10/28/2020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13E3E6-F19B-48A7-A4BE-CA45D891F5F6}" type="slidenum">
              <a:rPr lang="en-US" smtClean="0"/>
              <a:t>‹#›</a:t>
            </a:fld>
            <a:endParaRPr lang="en-US"/>
          </a:p>
        </p:txBody>
      </p:sp>
    </p:spTree>
    <p:extLst>
      <p:ext uri="{BB962C8B-B14F-4D97-AF65-F5344CB8AC3E}">
        <p14:creationId xmlns:p14="http://schemas.microsoft.com/office/powerpoint/2010/main" val="2087639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D35FD4A-D06B-49A4-9CC9-D875322D168A}" type="datetimeFigureOut">
              <a:rPr lang="en-US" smtClean="0"/>
              <a:t>10/28/2020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13E3E6-F19B-48A7-A4BE-CA45D891F5F6}" type="slidenum">
              <a:rPr lang="en-US" smtClean="0"/>
              <a:t>‹#›</a:t>
            </a:fld>
            <a:endParaRPr lang="en-US"/>
          </a:p>
        </p:txBody>
      </p:sp>
    </p:spTree>
    <p:extLst>
      <p:ext uri="{BB962C8B-B14F-4D97-AF65-F5344CB8AC3E}">
        <p14:creationId xmlns:p14="http://schemas.microsoft.com/office/powerpoint/2010/main" val="3685778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D35FD4A-D06B-49A4-9CC9-D875322D168A}" type="datetimeFigureOut">
              <a:rPr lang="en-US" smtClean="0"/>
              <a:t>10/28/2020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13E3E6-F19B-48A7-A4BE-CA45D891F5F6}" type="slidenum">
              <a:rPr lang="en-US" smtClean="0"/>
              <a:t>‹#›</a:t>
            </a:fld>
            <a:endParaRPr lang="en-US"/>
          </a:p>
        </p:txBody>
      </p:sp>
    </p:spTree>
    <p:extLst>
      <p:ext uri="{BB962C8B-B14F-4D97-AF65-F5344CB8AC3E}">
        <p14:creationId xmlns:p14="http://schemas.microsoft.com/office/powerpoint/2010/main" val="867597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35FD4A-D06B-49A4-9CC9-D875322D168A}" type="datetimeFigureOut">
              <a:rPr lang="en-US" smtClean="0"/>
              <a:t>10/28/2020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13E3E6-F19B-48A7-A4BE-CA45D891F5F6}" type="slidenum">
              <a:rPr lang="en-US" smtClean="0"/>
              <a:t>‹#›</a:t>
            </a:fld>
            <a:endParaRPr lang="en-US"/>
          </a:p>
        </p:txBody>
      </p:sp>
    </p:spTree>
    <p:extLst>
      <p:ext uri="{BB962C8B-B14F-4D97-AF65-F5344CB8AC3E}">
        <p14:creationId xmlns:p14="http://schemas.microsoft.com/office/powerpoint/2010/main" val="232775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35FD4A-D06B-49A4-9CC9-D875322D168A}" type="datetimeFigureOut">
              <a:rPr lang="en-US" smtClean="0"/>
              <a:t>10/28/2020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13E3E6-F19B-48A7-A4BE-CA45D891F5F6}" type="slidenum">
              <a:rPr lang="en-US" smtClean="0"/>
              <a:t>‹#›</a:t>
            </a:fld>
            <a:endParaRPr lang="en-US"/>
          </a:p>
        </p:txBody>
      </p:sp>
    </p:spTree>
    <p:extLst>
      <p:ext uri="{BB962C8B-B14F-4D97-AF65-F5344CB8AC3E}">
        <p14:creationId xmlns:p14="http://schemas.microsoft.com/office/powerpoint/2010/main" val="2635862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35FD4A-D06B-49A4-9CC9-D875322D168A}" type="datetimeFigureOut">
              <a:rPr lang="en-US" smtClean="0"/>
              <a:t>10/28/2020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13E3E6-F19B-48A7-A4BE-CA45D891F5F6}" type="slidenum">
              <a:rPr lang="en-US" smtClean="0"/>
              <a:t>‹#›</a:t>
            </a:fld>
            <a:endParaRPr lang="en-US"/>
          </a:p>
        </p:txBody>
      </p:sp>
    </p:spTree>
    <p:extLst>
      <p:ext uri="{BB962C8B-B14F-4D97-AF65-F5344CB8AC3E}">
        <p14:creationId xmlns:p14="http://schemas.microsoft.com/office/powerpoint/2010/main" val="1582933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35FD4A-D06B-49A4-9CC9-D875322D168A}" type="datetimeFigureOut">
              <a:rPr lang="en-US" smtClean="0"/>
              <a:t>10/28/2020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13E3E6-F19B-48A7-A4BE-CA45D891F5F6}" type="slidenum">
              <a:rPr lang="en-US" smtClean="0"/>
              <a:t>‹#›</a:t>
            </a:fld>
            <a:endParaRPr lang="en-US"/>
          </a:p>
        </p:txBody>
      </p:sp>
    </p:spTree>
    <p:extLst>
      <p:ext uri="{BB962C8B-B14F-4D97-AF65-F5344CB8AC3E}">
        <p14:creationId xmlns:p14="http://schemas.microsoft.com/office/powerpoint/2010/main" val="9869982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8407" y="269419"/>
            <a:ext cx="8507186" cy="6740307"/>
          </a:xfrm>
          <a:prstGeom prst="rect">
            <a:avLst/>
          </a:prstGeom>
          <a:noFill/>
        </p:spPr>
        <p:txBody>
          <a:bodyPr wrap="square" rtlCol="0">
            <a:spAutoFit/>
          </a:bodyPr>
          <a:lstStyle/>
          <a:p>
            <a:pPr algn="ctr"/>
            <a:r>
              <a:rPr lang="en-US" b="1" dirty="0" smtClean="0"/>
              <a:t>Overview of TOWS-WG Proposal to the World-Wide Navigational Warning Service Sub-Committee (WWNWS-SC) on </a:t>
            </a:r>
          </a:p>
          <a:p>
            <a:pPr algn="ctr"/>
            <a:r>
              <a:rPr lang="en-US" b="1" dirty="0" smtClean="0"/>
              <a:t>Tsunami Service Provider Messages for the Maritime Community</a:t>
            </a:r>
          </a:p>
          <a:p>
            <a:pPr algn="ctr"/>
            <a:endParaRPr lang="en-US" dirty="0"/>
          </a:p>
          <a:p>
            <a:pPr marL="285750" indent="-285750">
              <a:buFont typeface="Arial" panose="020B0604020202020204" pitchFamily="34" charset="0"/>
              <a:buChar char="•"/>
            </a:pPr>
            <a:r>
              <a:rPr lang="en-US" dirty="0" smtClean="0"/>
              <a:t>Only for potential or confirmed tsunamis &gt;0.3m in TSP’s Area of Service (AOS)</a:t>
            </a:r>
          </a:p>
          <a:p>
            <a:pPr marL="285750" indent="-285750">
              <a:buFont typeface="Arial" panose="020B0604020202020204" pitchFamily="34" charset="0"/>
              <a:buChar char="•"/>
            </a:pPr>
            <a:r>
              <a:rPr lang="en-US" dirty="0" smtClean="0"/>
              <a:t>Disseminated to IMO/IHO NAVAREA Coordinators covering that TSP’s AOS</a:t>
            </a:r>
          </a:p>
          <a:p>
            <a:pPr marL="285750" indent="-285750">
              <a:buFont typeface="Arial" panose="020B0604020202020204" pitchFamily="34" charset="0"/>
              <a:buChar char="•"/>
            </a:pPr>
            <a:r>
              <a:rPr lang="en-US" dirty="0" smtClean="0"/>
              <a:t>Issued when TSP issues a Quantitative, not Qualitative, forecast</a:t>
            </a:r>
          </a:p>
          <a:p>
            <a:pPr marL="285750" indent="-285750">
              <a:buFont typeface="Arial" panose="020B0604020202020204" pitchFamily="34" charset="0"/>
              <a:buChar char="•"/>
            </a:pPr>
            <a:r>
              <a:rPr lang="en-US" dirty="0" smtClean="0"/>
              <a:t>Only reissue if forecast changes</a:t>
            </a:r>
          </a:p>
          <a:p>
            <a:pPr marL="285750" indent="-285750">
              <a:buFont typeface="Arial" panose="020B0604020202020204" pitchFamily="34" charset="0"/>
              <a:buChar char="•"/>
            </a:pPr>
            <a:r>
              <a:rPr lang="en-US" dirty="0" smtClean="0"/>
              <a:t>Issue a final message when threat mostly passed</a:t>
            </a:r>
          </a:p>
          <a:p>
            <a:pPr marL="285750" indent="-285750">
              <a:buFont typeface="Arial" panose="020B0604020202020204" pitchFamily="34" charset="0"/>
              <a:buChar char="•"/>
            </a:pPr>
            <a:r>
              <a:rPr lang="en-US" dirty="0" smtClean="0"/>
              <a:t>NAVAREA Coordinators turn into </a:t>
            </a:r>
            <a:r>
              <a:rPr lang="en-US" dirty="0"/>
              <a:t>maritime safety messages issued via </a:t>
            </a:r>
            <a:r>
              <a:rPr lang="en-US" dirty="0" err="1"/>
              <a:t>SafetyNet</a:t>
            </a:r>
            <a:r>
              <a:rPr lang="en-US" dirty="0"/>
              <a:t> to ships at sea</a:t>
            </a:r>
            <a:r>
              <a:rPr lang="en-US" dirty="0" smtClean="0"/>
              <a:t>.</a:t>
            </a:r>
          </a:p>
          <a:p>
            <a:pPr marL="285750" indent="-285750">
              <a:buFont typeface="Arial" panose="020B0604020202020204" pitchFamily="34" charset="0"/>
              <a:buChar char="•"/>
            </a:pPr>
            <a:endParaRPr lang="en-US" dirty="0"/>
          </a:p>
          <a:p>
            <a:pPr algn="ctr"/>
            <a:r>
              <a:rPr lang="en-US" b="1" dirty="0" smtClean="0"/>
              <a:t>Message Content</a:t>
            </a:r>
          </a:p>
          <a:p>
            <a:pPr algn="ctr"/>
            <a:endParaRPr lang="en-US" dirty="0" smtClean="0"/>
          </a:p>
          <a:p>
            <a:pPr marL="342900" indent="-342900">
              <a:buFont typeface="+mj-lt"/>
              <a:buAutoNum type="arabicPeriod"/>
            </a:pPr>
            <a:r>
              <a:rPr lang="en-US" dirty="0" smtClean="0"/>
              <a:t>NAVAREA names (21 of these world-wide)</a:t>
            </a:r>
          </a:p>
          <a:p>
            <a:pPr marL="342900" indent="-342900">
              <a:buFont typeface="+mj-lt"/>
              <a:buAutoNum type="arabicPeriod"/>
            </a:pPr>
            <a:r>
              <a:rPr lang="en-US" dirty="0" smtClean="0"/>
              <a:t>General Area (e.g., Western Pacific, South China Sea)</a:t>
            </a:r>
          </a:p>
          <a:p>
            <a:pPr marL="342900" indent="-342900">
              <a:buFont typeface="+mj-lt"/>
              <a:buAutoNum type="arabicPeriod"/>
            </a:pPr>
            <a:r>
              <a:rPr lang="en-US" dirty="0" smtClean="0"/>
              <a:t>Key Subject (e.g., Confirmed Tsunami Threat, Final Message)</a:t>
            </a:r>
          </a:p>
          <a:p>
            <a:pPr marL="342900" indent="-342900">
              <a:buFont typeface="+mj-lt"/>
              <a:buAutoNum type="arabicPeriod"/>
            </a:pPr>
            <a:r>
              <a:rPr lang="en-US" dirty="0" smtClean="0"/>
              <a:t>Tsunami Source (e.g., a magnitude 8.4 earthquake on May 17, 2020 at 0718 </a:t>
            </a:r>
            <a:r>
              <a:rPr lang="en-US" dirty="0"/>
              <a:t>U</a:t>
            </a:r>
            <a:r>
              <a:rPr lang="en-US" dirty="0" smtClean="0"/>
              <a:t>TC in the Solomon Islands)</a:t>
            </a:r>
          </a:p>
          <a:p>
            <a:pPr marL="342900" indent="-342900">
              <a:buFont typeface="+mj-lt"/>
              <a:buAutoNum type="arabicPeriod"/>
            </a:pPr>
            <a:r>
              <a:rPr lang="en-US" dirty="0" smtClean="0"/>
              <a:t>List of countries and islands with threat &gt;0.3m and corresponding harbors</a:t>
            </a:r>
          </a:p>
          <a:p>
            <a:pPr marL="342900" indent="-342900">
              <a:buFont typeface="+mj-lt"/>
              <a:buAutoNum type="arabicPeriod"/>
            </a:pPr>
            <a:r>
              <a:rPr lang="en-US" dirty="0" smtClean="0"/>
              <a:t>Amplifying remarks (e.g., strong currents, coastal flooding, etc.)</a:t>
            </a:r>
          </a:p>
          <a:p>
            <a:pPr marL="342900" indent="-342900">
              <a:buFont typeface="+mj-lt"/>
              <a:buAutoNum type="arabicPeriod"/>
            </a:pPr>
            <a:r>
              <a:rPr lang="en-US" dirty="0" smtClean="0"/>
              <a:t>Cancellation Details – up to local authorities to determine</a:t>
            </a:r>
          </a:p>
          <a:p>
            <a:endParaRPr lang="en-US" dirty="0" smtClean="0"/>
          </a:p>
          <a:p>
            <a:endParaRPr lang="en-US" dirty="0"/>
          </a:p>
        </p:txBody>
      </p:sp>
    </p:spTree>
    <p:extLst>
      <p:ext uri="{BB962C8B-B14F-4D97-AF65-F5344CB8AC3E}">
        <p14:creationId xmlns:p14="http://schemas.microsoft.com/office/powerpoint/2010/main" val="3606709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644978" y="431618"/>
            <a:ext cx="7854044" cy="5994764"/>
          </a:xfrm>
          <a:prstGeom prst="rect">
            <a:avLst/>
          </a:prstGeom>
        </p:spPr>
      </p:pic>
      <p:sp>
        <p:nvSpPr>
          <p:cNvPr id="3" name="TextBox 2"/>
          <p:cNvSpPr txBox="1"/>
          <p:nvPr/>
        </p:nvSpPr>
        <p:spPr>
          <a:xfrm>
            <a:off x="1179740" y="253093"/>
            <a:ext cx="6784521" cy="400110"/>
          </a:xfrm>
          <a:prstGeom prst="rect">
            <a:avLst/>
          </a:prstGeom>
          <a:noFill/>
        </p:spPr>
        <p:txBody>
          <a:bodyPr wrap="square" rtlCol="0">
            <a:spAutoFit/>
          </a:bodyPr>
          <a:lstStyle/>
          <a:p>
            <a:pPr algn="ctr"/>
            <a:r>
              <a:rPr lang="en-US" sz="2000" dirty="0" smtClean="0"/>
              <a:t>Global NAVAREAs</a:t>
            </a:r>
            <a:endParaRPr lang="en-US" sz="2000" dirty="0"/>
          </a:p>
        </p:txBody>
      </p:sp>
    </p:spTree>
    <p:extLst>
      <p:ext uri="{BB962C8B-B14F-4D97-AF65-F5344CB8AC3E}">
        <p14:creationId xmlns:p14="http://schemas.microsoft.com/office/powerpoint/2010/main" val="10115649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8407" y="269419"/>
            <a:ext cx="8507186" cy="6093976"/>
          </a:xfrm>
          <a:prstGeom prst="rect">
            <a:avLst/>
          </a:prstGeom>
          <a:noFill/>
        </p:spPr>
        <p:txBody>
          <a:bodyPr wrap="square" rtlCol="0">
            <a:spAutoFit/>
          </a:bodyPr>
          <a:lstStyle/>
          <a:p>
            <a:pPr algn="ctr"/>
            <a:r>
              <a:rPr lang="en-US" b="1" dirty="0" smtClean="0"/>
              <a:t>Sample Message 1</a:t>
            </a:r>
          </a:p>
          <a:p>
            <a:pPr algn="ctr"/>
            <a:endParaRPr lang="en-US" dirty="0"/>
          </a:p>
          <a:p>
            <a:pPr>
              <a:spcBef>
                <a:spcPts val="600"/>
              </a:spcBef>
            </a:pPr>
            <a:r>
              <a:rPr lang="en-US" sz="1600" b="1" dirty="0">
                <a:latin typeface="Courier New" panose="02070309020205020404" pitchFamily="49" charset="0"/>
                <a:cs typeface="Courier New" panose="02070309020205020404" pitchFamily="49" charset="0"/>
              </a:rPr>
              <a:t>NAVAREA XI, NAVAREA XIII, NAVAREA X</a:t>
            </a:r>
          </a:p>
          <a:p>
            <a:pPr>
              <a:spcBef>
                <a:spcPts val="600"/>
              </a:spcBef>
            </a:pPr>
            <a:r>
              <a:rPr lang="en-US" sz="1600" b="1" dirty="0">
                <a:latin typeface="Courier New" panose="02070309020205020404" pitchFamily="49" charset="0"/>
                <a:cs typeface="Courier New" panose="02070309020205020404" pitchFamily="49" charset="0"/>
              </a:rPr>
              <a:t>NORTHEAST PACIFIC COASTS</a:t>
            </a:r>
          </a:p>
          <a:p>
            <a:pPr>
              <a:spcBef>
                <a:spcPts val="600"/>
              </a:spcBef>
            </a:pPr>
            <a:r>
              <a:rPr lang="en-US" sz="1600" b="1" dirty="0">
                <a:latin typeface="Courier New" panose="02070309020205020404" pitchFamily="49" charset="0"/>
                <a:cs typeface="Courier New" panose="02070309020205020404" pitchFamily="49" charset="0"/>
              </a:rPr>
              <a:t>TSUNAMI THREAT MESSAGE [or whatever the correct term will be] ISSUED BY PACIFIC TSUNAMI WARNING CENTRE [fill in name of the issuing TSP] in support of the UNESCO/IOC PACIFIC TSUNAMI WARNING AND MITIGATION SYSTEM [fill in name of the regional system] AT DDHHMM UTC MMM YY. [This clearly identifies that the message has been issued by the </a:t>
            </a:r>
            <a:r>
              <a:rPr lang="en-US" sz="1600" b="1" dirty="0" err="1">
                <a:latin typeface="Courier New" panose="02070309020205020404" pitchFamily="49" charset="0"/>
                <a:cs typeface="Courier New" panose="02070309020205020404" pitchFamily="49" charset="0"/>
              </a:rPr>
              <a:t>recognised</a:t>
            </a:r>
            <a:r>
              <a:rPr lang="en-US" sz="1600" b="1" dirty="0">
                <a:latin typeface="Courier New" panose="02070309020205020404" pitchFamily="49" charset="0"/>
                <a:cs typeface="Courier New" panose="02070309020205020404" pitchFamily="49" charset="0"/>
              </a:rPr>
              <a:t> expert]</a:t>
            </a:r>
          </a:p>
          <a:p>
            <a:pPr>
              <a:spcBef>
                <a:spcPts val="600"/>
              </a:spcBef>
            </a:pPr>
            <a:r>
              <a:rPr lang="en-US" sz="1600" b="1" dirty="0">
                <a:latin typeface="Courier New" panose="02070309020205020404" pitchFamily="49" charset="0"/>
                <a:cs typeface="Courier New" panose="02070309020205020404" pitchFamily="49" charset="0"/>
              </a:rPr>
              <a:t>A TSUNAMI HAS BEEN GENERATED BY A MAGNITUDE 8.4 EARTHQUAKE THAT OCCURRED IN VICINITY OF [Position] DD-MM N/S DDD-MM E/W, THE RYUKYU ISLANDS DDHHMM UTC MMM YY [this is the date/time of the earthquake, rather than the originating message]</a:t>
            </a:r>
          </a:p>
          <a:p>
            <a:pPr>
              <a:spcBef>
                <a:spcPts val="600"/>
              </a:spcBef>
            </a:pPr>
            <a:r>
              <a:rPr lang="en-US" sz="1600" b="1" dirty="0">
                <a:latin typeface="Courier New" panose="02070309020205020404" pitchFamily="49" charset="0"/>
                <a:cs typeface="Courier New" panose="02070309020205020404" pitchFamily="49" charset="0"/>
              </a:rPr>
              <a:t>HAZARDOUS TSUNAMI WAVES ARE FORECAST FOR SOME COASTS OF JAPAN, THE PHILIPPINES, AND INDONESIA [from a list of countries/islands]</a:t>
            </a:r>
          </a:p>
          <a:p>
            <a:pPr>
              <a:spcBef>
                <a:spcPts val="600"/>
              </a:spcBef>
            </a:pPr>
            <a:r>
              <a:rPr lang="en-US" sz="1600" b="1" dirty="0">
                <a:latin typeface="Courier New" panose="02070309020205020404" pitchFamily="49" charset="0"/>
                <a:cs typeface="Courier New" panose="02070309020205020404" pitchFamily="49" charset="0"/>
              </a:rPr>
              <a:t>TSUNAMI WAVES ARE NOT A HAZARD TO SHIPS IN DEEP WATER BUT CAN CAUSE STRONG CURRENTS AND RAPID SEA LEVEL CHANGES IN SHALLOW WATER, AS WELL AS INUNDATION OF THE COAST.  SHIPS APPROACHING THE COAST SHOULD CONSULT LOCAL AUTHORITIES REGARDING LOCAL CONDITIONS AND ADVICES.</a:t>
            </a:r>
          </a:p>
          <a:p>
            <a:endParaRPr lang="en-US" dirty="0" smtClean="0"/>
          </a:p>
          <a:p>
            <a:endParaRPr lang="en-US" dirty="0"/>
          </a:p>
        </p:txBody>
      </p:sp>
    </p:spTree>
    <p:extLst>
      <p:ext uri="{BB962C8B-B14F-4D97-AF65-F5344CB8AC3E}">
        <p14:creationId xmlns:p14="http://schemas.microsoft.com/office/powerpoint/2010/main" val="2035774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8407" y="269419"/>
            <a:ext cx="8507186" cy="5278368"/>
          </a:xfrm>
          <a:prstGeom prst="rect">
            <a:avLst/>
          </a:prstGeom>
          <a:noFill/>
        </p:spPr>
        <p:txBody>
          <a:bodyPr wrap="square" rtlCol="0">
            <a:spAutoFit/>
          </a:bodyPr>
          <a:lstStyle/>
          <a:p>
            <a:pPr algn="ctr"/>
            <a:r>
              <a:rPr lang="en-US" b="1" dirty="0" smtClean="0"/>
              <a:t>Sample Message 2</a:t>
            </a:r>
          </a:p>
          <a:p>
            <a:pPr algn="ctr"/>
            <a:endParaRPr lang="en-US" dirty="0"/>
          </a:p>
          <a:p>
            <a:pPr>
              <a:spcBef>
                <a:spcPts val="600"/>
              </a:spcBef>
            </a:pPr>
            <a:r>
              <a:rPr lang="en-US" sz="1600" b="1" dirty="0">
                <a:latin typeface="Courier New" panose="02070309020205020404" pitchFamily="49" charset="0"/>
                <a:cs typeface="Courier New" panose="02070309020205020404" pitchFamily="49" charset="0"/>
              </a:rPr>
              <a:t>NAVAREA XI, NAVAREA XIII, NAVAREA X</a:t>
            </a:r>
          </a:p>
          <a:p>
            <a:pPr>
              <a:spcBef>
                <a:spcPts val="600"/>
              </a:spcBef>
            </a:pPr>
            <a:r>
              <a:rPr lang="en-US" sz="1600" b="1" dirty="0">
                <a:latin typeface="Courier New" panose="02070309020205020404" pitchFamily="49" charset="0"/>
                <a:cs typeface="Courier New" panose="02070309020205020404" pitchFamily="49" charset="0"/>
              </a:rPr>
              <a:t>NORTHEAST PACIFIC COASTS</a:t>
            </a:r>
          </a:p>
          <a:p>
            <a:pPr>
              <a:spcBef>
                <a:spcPts val="600"/>
              </a:spcBef>
            </a:pPr>
            <a:r>
              <a:rPr lang="en-US" sz="1600" b="1" dirty="0">
                <a:latin typeface="Courier New" panose="02070309020205020404" pitchFamily="49" charset="0"/>
                <a:cs typeface="Courier New" panose="02070309020205020404" pitchFamily="49" charset="0"/>
              </a:rPr>
              <a:t>TSUNAMI CANCELLATION MESSAGE [or whatever the correct term will be] ISSUED BY PACIFIC TSUNAMI WARNING CENTRE [fill in name of the issuing TSP] in support of the UNESCO/IOC PACIFIC TSUNAMI WARNING AND MITIGATION SYSTEM [fill in name of the regional system] AT DDHHMM UTC MMM YY. [This clearly identifies that the message has been issued by the </a:t>
            </a:r>
            <a:r>
              <a:rPr lang="en-US" sz="1600" b="1" dirty="0" err="1">
                <a:latin typeface="Courier New" panose="02070309020205020404" pitchFamily="49" charset="0"/>
                <a:cs typeface="Courier New" panose="02070309020205020404" pitchFamily="49" charset="0"/>
              </a:rPr>
              <a:t>recognised</a:t>
            </a:r>
            <a:r>
              <a:rPr lang="en-US" sz="1600" b="1" dirty="0">
                <a:latin typeface="Courier New" panose="02070309020205020404" pitchFamily="49" charset="0"/>
                <a:cs typeface="Courier New" panose="02070309020205020404" pitchFamily="49" charset="0"/>
              </a:rPr>
              <a:t> expert]</a:t>
            </a:r>
          </a:p>
          <a:p>
            <a:pPr>
              <a:spcBef>
                <a:spcPts val="600"/>
              </a:spcBef>
            </a:pPr>
            <a:r>
              <a:rPr lang="en-US" sz="1600" b="1" dirty="0">
                <a:latin typeface="Courier New" panose="02070309020205020404" pitchFamily="49" charset="0"/>
                <a:cs typeface="Courier New" panose="02070309020205020404" pitchFamily="49" charset="0"/>
              </a:rPr>
              <a:t>THE THREAT HAS NOW LARGELY PASSED FOR THE TSUNAMI GENERATED BY A MAGNITUDE 8.4 EARTHQUAKE THAT OCCURRED IN IN VICINITY OF [Position] DD-MM N/S DDD-MM E/W, THE RYUKYU ISLANDS DDHHMM UTC MMM YY [this is the date/time of the earthquake, rather than the originating message] </a:t>
            </a:r>
          </a:p>
          <a:p>
            <a:pPr>
              <a:spcBef>
                <a:spcPts val="600"/>
              </a:spcBef>
            </a:pPr>
            <a:r>
              <a:rPr lang="en-US" sz="1600" b="1" dirty="0">
                <a:latin typeface="Courier New" panose="02070309020205020404" pitchFamily="49" charset="0"/>
                <a:cs typeface="Courier New" panose="02070309020205020404" pitchFamily="49" charset="0"/>
              </a:rPr>
              <a:t>HOWEVER, SHIPS APPROACHING THE COAST SHOULD STILL CONSULT LOCAL AUTHORITIES REGARDING LOCAL CONDITIONS AND ADVICES.</a:t>
            </a:r>
          </a:p>
          <a:p>
            <a:endParaRPr lang="en-US" dirty="0" smtClean="0"/>
          </a:p>
          <a:p>
            <a:endParaRPr lang="en-US" dirty="0"/>
          </a:p>
        </p:txBody>
      </p:sp>
    </p:spTree>
    <p:extLst>
      <p:ext uri="{BB962C8B-B14F-4D97-AF65-F5344CB8AC3E}">
        <p14:creationId xmlns:p14="http://schemas.microsoft.com/office/powerpoint/2010/main" val="219425602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88</TotalTime>
  <Words>526</Words>
  <Application>Microsoft Office PowerPoint</Application>
  <PresentationFormat>On-screen Show (4:3)</PresentationFormat>
  <Paragraphs>35</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Courier New</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PTWC</dc:creator>
  <cp:lastModifiedBy>PTWC</cp:lastModifiedBy>
  <cp:revision>5</cp:revision>
  <dcterms:created xsi:type="dcterms:W3CDTF">2020-10-28T22:27:13Z</dcterms:created>
  <dcterms:modified xsi:type="dcterms:W3CDTF">2020-10-28T23:56:01Z</dcterms:modified>
</cp:coreProperties>
</file>