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58" r:id="rId1"/>
  </p:sldMasterIdLst>
  <p:notesMasterIdLst>
    <p:notesMasterId r:id="rId7"/>
  </p:notesMasterIdLst>
  <p:handoutMasterIdLst>
    <p:handoutMasterId r:id="rId8"/>
  </p:handoutMasterIdLst>
  <p:sldIdLst>
    <p:sldId id="735" r:id="rId2"/>
    <p:sldId id="811" r:id="rId3"/>
    <p:sldId id="827" r:id="rId4"/>
    <p:sldId id="826" r:id="rId5"/>
    <p:sldId id="785" r:id="rId6"/>
  </p:sldIdLst>
  <p:sldSz cx="13004800" cy="7315200"/>
  <p:notesSz cx="6858000" cy="9190038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1pPr>
    <a:lvl2pPr marL="455303" indent="1583" algn="ctr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2pPr>
    <a:lvl3pPr marL="912196" indent="1583" algn="ctr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3pPr>
    <a:lvl4pPr marL="1369085" indent="1583" algn="ctr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4pPr>
    <a:lvl5pPr marL="1825977" indent="1583" algn="ctr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5pPr>
    <a:lvl6pPr marL="2284454" algn="l" defTabSz="913782" rtl="0" eaLnBrk="1" latinLnBrk="0" hangingPunct="1">
      <a:defRPr sz="4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6pPr>
    <a:lvl7pPr marL="2741345" algn="l" defTabSz="913782" rtl="0" eaLnBrk="1" latinLnBrk="0" hangingPunct="1">
      <a:defRPr sz="4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7pPr>
    <a:lvl8pPr marL="3198237" algn="l" defTabSz="913782" rtl="0" eaLnBrk="1" latinLnBrk="0" hangingPunct="1">
      <a:defRPr sz="4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8pPr>
    <a:lvl9pPr marL="3655127" algn="l" defTabSz="913782" rtl="0" eaLnBrk="1" latinLnBrk="0" hangingPunct="1">
      <a:defRPr sz="4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 userDrawn="1">
          <p15:clr>
            <a:srgbClr val="A4A3A4"/>
          </p15:clr>
        </p15:guide>
        <p15:guide id="2" pos="408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FAF"/>
    <a:srgbClr val="255D9B"/>
    <a:srgbClr val="FFFFFF"/>
    <a:srgbClr val="000080"/>
    <a:srgbClr val="096000"/>
    <a:srgbClr val="0000CC"/>
    <a:srgbClr val="3333FF"/>
    <a:srgbClr val="FFFEDE"/>
    <a:srgbClr val="FFFDC0"/>
    <a:srgbClr val="FFEE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01" autoAdjust="0"/>
    <p:restoredTop sz="95657" autoAdjust="0"/>
  </p:normalViewPr>
  <p:slideViewPr>
    <p:cSldViewPr snapToGrid="0">
      <p:cViewPr varScale="1">
        <p:scale>
          <a:sx n="85" d="100"/>
          <a:sy n="85" d="100"/>
        </p:scale>
        <p:origin x="77" y="67"/>
      </p:cViewPr>
      <p:guideLst>
        <p:guide orient="horz" pos="2304"/>
        <p:guide pos="408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6421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96" tIns="45098" rIns="90196" bIns="45098" numCol="1" anchor="t" anchorCtr="0" compatLnSpc="1">
            <a:prstTxWarp prst="textNoShape">
              <a:avLst/>
            </a:prstTxWarp>
          </a:bodyPr>
          <a:lstStyle>
            <a:lvl1pPr algn="l" defTabSz="901700">
              <a:defRPr sz="1200">
                <a:latin typeface="Times New Roman" pitchFamily="-108" charset="0"/>
                <a:ea typeface="+mn-ea"/>
                <a:cs typeface="Arial Unicode MS" pitchFamily="-10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96" tIns="45098" rIns="90196" bIns="45098" numCol="1" anchor="t" anchorCtr="0" compatLnSpc="1">
            <a:prstTxWarp prst="textNoShape">
              <a:avLst/>
            </a:prstTxWarp>
          </a:bodyPr>
          <a:lstStyle>
            <a:lvl1pPr algn="r" defTabSz="901700">
              <a:defRPr sz="1200">
                <a:latin typeface="Times New Roman" pitchFamily="-108" charset="0"/>
                <a:ea typeface="+mn-ea"/>
                <a:cs typeface="Arial Unicode MS" pitchFamily="-10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3125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96" tIns="45098" rIns="90196" bIns="45098" numCol="1" anchor="b" anchorCtr="0" compatLnSpc="1">
            <a:prstTxWarp prst="textNoShape">
              <a:avLst/>
            </a:prstTxWarp>
          </a:bodyPr>
          <a:lstStyle>
            <a:lvl1pPr algn="l" defTabSz="901700">
              <a:defRPr sz="1200">
                <a:latin typeface="Times New Roman" pitchFamily="-108" charset="0"/>
                <a:ea typeface="+mn-ea"/>
                <a:cs typeface="Arial Unicode MS" pitchFamily="-10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73125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96" tIns="45098" rIns="90196" bIns="45098" numCol="1" anchor="b" anchorCtr="0" compatLnSpc="1">
            <a:prstTxWarp prst="textNoShape">
              <a:avLst/>
            </a:prstTxWarp>
          </a:bodyPr>
          <a:lstStyle>
            <a:lvl1pPr algn="r" defTabSz="901700">
              <a:defRPr sz="1200"/>
            </a:lvl1pPr>
          </a:lstStyle>
          <a:p>
            <a:fld id="{7A877702-35D5-49CB-B4C6-D52CB4B174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21390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-108" charset="0"/>
                <a:ea typeface="+mn-ea"/>
                <a:cs typeface="Arial Unicode MS" pitchFamily="-10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108" charset="0"/>
                <a:ea typeface="+mn-ea"/>
                <a:cs typeface="Arial Unicode MS" pitchFamily="-10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66713" y="688975"/>
            <a:ext cx="6124575" cy="3446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65625"/>
            <a:ext cx="5486400" cy="413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843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2966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-108" charset="0"/>
                <a:ea typeface="+mn-ea"/>
                <a:cs typeface="Arial Unicode MS" pitchFamily="-10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72966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AAD5D31-5659-4FA1-88C6-2C085028B3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84858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ＭＳ Ｐゴシック" pitchFamily="-107" charset="-128"/>
      </a:defRPr>
    </a:lvl1pPr>
    <a:lvl2pPr marL="45530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+mn-cs"/>
      </a:defRPr>
    </a:lvl2pPr>
    <a:lvl3pPr marL="912196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+mn-cs"/>
      </a:defRPr>
    </a:lvl3pPr>
    <a:lvl4pPr marL="136908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+mn-cs"/>
      </a:defRPr>
    </a:lvl4pPr>
    <a:lvl5pPr marL="1825977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+mn-cs"/>
      </a:defRPr>
    </a:lvl5pPr>
    <a:lvl6pPr marL="2284197" algn="l" defTabSz="45684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1036" algn="l" defTabSz="45684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7876" algn="l" defTabSz="45684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4715" algn="l" defTabSz="45684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974483" y="4419600"/>
            <a:ext cx="11053638" cy="96838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2147483647 h 1000"/>
              <a:gd name="T6" fmla="*/ 0 w 1000"/>
              <a:gd name="T7" fmla="*/ 2147483647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folHlink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lIns="132441" tIns="66222" rIns="132441" bIns="66222"/>
          <a:lstStyle/>
          <a:p>
            <a:endParaRPr lang="en-US" sz="6138">
              <a:solidFill>
                <a:srgbClr val="000000"/>
              </a:solidFill>
              <a:cs typeface="Angsana New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1145" y="4648201"/>
            <a:ext cx="7818685" cy="650240"/>
          </a:xfrm>
        </p:spPr>
        <p:txBody>
          <a:bodyPr/>
          <a:lstStyle>
            <a:lvl1pPr marL="0" indent="0" algn="r">
              <a:buFont typeface="Wingdings" charset="2"/>
              <a:buNone/>
              <a:defRPr sz="3069" b="0"/>
            </a:lvl1pPr>
          </a:lstStyle>
          <a:p>
            <a:r>
              <a:rPr lang="th-TH"/>
              <a:t>Click to edit Master subtitle style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74482" y="2286018"/>
            <a:ext cx="11054080" cy="1938867"/>
          </a:xfrm>
          <a:solidFill>
            <a:schemeClr val="bg1"/>
          </a:solidFill>
        </p:spPr>
        <p:txBody>
          <a:bodyPr/>
          <a:lstStyle>
            <a:lvl1pPr>
              <a:defRPr sz="5162"/>
            </a:lvl1pPr>
          </a:lstStyle>
          <a:p>
            <a:r>
              <a:rPr lang="th-TH" dirty="0"/>
              <a:t>Click to edit Master title style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974474" y="6664326"/>
            <a:ext cx="2710810" cy="4889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4933" tIns="47468" rIns="94933" bIns="47468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674">
                <a:solidFill>
                  <a:srgbClr val="000000"/>
                </a:solidFill>
                <a:latin typeface="Verdana" charset="0"/>
                <a:ea typeface="Angsana New"/>
                <a:cs typeface="Angsana New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4442717" y="6664326"/>
            <a:ext cx="4119368" cy="4889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4933" tIns="47468" rIns="94933" bIns="47468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674">
                <a:solidFill>
                  <a:srgbClr val="000000"/>
                </a:solidFill>
                <a:latin typeface="Verdana" charset="0"/>
                <a:ea typeface="Angsana New"/>
                <a:cs typeface="Angsana New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9319516" y="6664326"/>
            <a:ext cx="2710810" cy="4889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4933" tIns="47468" rIns="94933" bIns="47468" numCol="1" anchor="t" anchorCtr="0" compatLnSpc="1">
            <a:prstTxWarp prst="textNoShape">
              <a:avLst/>
            </a:prstTxWarp>
          </a:bodyPr>
          <a:lstStyle>
            <a:lvl1pPr algn="r">
              <a:defRPr sz="1674">
                <a:solidFill>
                  <a:srgbClr val="000000"/>
                </a:solidFill>
                <a:latin typeface="Verdana" pitchFamily="34" charset="0"/>
              </a:defRPr>
            </a:lvl1pPr>
          </a:lstStyle>
          <a:p>
            <a:fld id="{C37C41DD-6635-419F-A81B-1F1A20DD4547}" type="slidenum">
              <a:rPr lang="en-US" altLang="en-US">
                <a:cs typeface="Angsana New"/>
              </a:rPr>
              <a:pPr/>
              <a:t>‹#›</a:t>
            </a:fld>
            <a:endParaRPr lang="th-TH" altLang="en-US">
              <a:cs typeface="Angsana New"/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192" y="375029"/>
            <a:ext cx="1378245" cy="1378245"/>
          </a:xfrm>
          <a:prstGeom prst="rect">
            <a:avLst/>
          </a:prstGeom>
        </p:spPr>
      </p:pic>
      <p:sp>
        <p:nvSpPr>
          <p:cNvPr id="3" name="TextBox 2"/>
          <p:cNvSpPr txBox="1"/>
          <p:nvPr userDrawn="1"/>
        </p:nvSpPr>
        <p:spPr>
          <a:xfrm>
            <a:off x="3951145" y="375029"/>
            <a:ext cx="80769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baseline="0" dirty="0">
                <a:latin typeface="+mj-lt"/>
              </a:rPr>
              <a:t>PTWS </a:t>
            </a:r>
            <a:r>
              <a:rPr lang="en-US" sz="2400" b="0" baseline="0" dirty="0" smtClean="0">
                <a:latin typeface="+mj-lt"/>
              </a:rPr>
              <a:t>Steering Committee </a:t>
            </a:r>
            <a:r>
              <a:rPr lang="en-US" sz="2400" b="0" baseline="0" dirty="0">
                <a:latin typeface="+mj-lt"/>
              </a:rPr>
              <a:t>Meeting</a:t>
            </a:r>
          </a:p>
          <a:p>
            <a:r>
              <a:rPr lang="en-US" sz="2400" b="0" baseline="0" dirty="0">
                <a:latin typeface="+mj-lt"/>
              </a:rPr>
              <a:t> </a:t>
            </a:r>
            <a:r>
              <a:rPr lang="en-US" sz="2400" b="0" baseline="0" dirty="0" smtClean="0">
                <a:latin typeface="+mj-lt"/>
              </a:rPr>
              <a:t>March 6-8, 2023</a:t>
            </a:r>
          </a:p>
          <a:p>
            <a:r>
              <a:rPr lang="en-US" sz="2400" b="0" baseline="0" dirty="0" smtClean="0">
                <a:latin typeface="+mj-lt"/>
              </a:rPr>
              <a:t>UNESCO Headquarters, Paris, France</a:t>
            </a:r>
            <a:endParaRPr lang="en-US" sz="2400" b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17350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9648" y="185827"/>
            <a:ext cx="10868760" cy="812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84601" y="128837"/>
            <a:ext cx="878976" cy="878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447812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84601" y="128837"/>
            <a:ext cx="878976" cy="878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312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59648" y="161925"/>
            <a:ext cx="9691588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944" tIns="47473" rIns="94944" bIns="47473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9658" y="1381136"/>
            <a:ext cx="11997104" cy="5853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944" tIns="47473" rIns="94944" bIns="474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en-US"/>
              <a:t>Click to edit Master text styles</a:t>
            </a:r>
          </a:p>
          <a:p>
            <a:pPr lvl="1"/>
            <a:r>
              <a:rPr lang="th-TH" altLang="en-US"/>
              <a:t>Second level</a:t>
            </a:r>
          </a:p>
          <a:p>
            <a:pPr lvl="2"/>
            <a:r>
              <a:rPr lang="th-TH" altLang="en-US"/>
              <a:t>Third level</a:t>
            </a:r>
          </a:p>
          <a:p>
            <a:pPr lvl="3"/>
            <a:r>
              <a:rPr lang="th-TH" altLang="en-US"/>
              <a:t>Fourth level</a:t>
            </a:r>
          </a:p>
          <a:p>
            <a:pPr lvl="4"/>
            <a:r>
              <a:rPr lang="th-TH" altLang="en-US"/>
              <a:t>Fifth level </a:t>
            </a: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841595" y="1057275"/>
            <a:ext cx="11319403" cy="115888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2147483647 h 1000"/>
              <a:gd name="T6" fmla="*/ 0 w 1000"/>
              <a:gd name="T7" fmla="*/ 2147483647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folHlink"/>
          </a:solidFill>
          <a:ln w="9525">
            <a:solidFill>
              <a:schemeClr val="folHlink"/>
            </a:solidFill>
            <a:round/>
            <a:headEnd/>
            <a:tailEnd/>
          </a:ln>
        </p:spPr>
        <p:txBody>
          <a:bodyPr lIns="132456" tIns="66229" rIns="132456" bIns="66229"/>
          <a:lstStyle/>
          <a:p>
            <a:endParaRPr lang="en-US" sz="6138">
              <a:solidFill>
                <a:srgbClr val="000000"/>
              </a:solidFill>
              <a:cs typeface="Angsana New"/>
            </a:endParaRPr>
          </a:p>
        </p:txBody>
      </p:sp>
    </p:spTree>
    <p:extLst>
      <p:ext uri="{BB962C8B-B14F-4D97-AF65-F5344CB8AC3E}">
        <p14:creationId xmlns:p14="http://schemas.microsoft.com/office/powerpoint/2010/main" val="2147935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59" r:id="rId1"/>
    <p:sldLayoutId id="2147484160" r:id="rId2"/>
    <p:sldLayoutId id="2147484170" r:id="rId3"/>
  </p:sldLayoutIdLst>
  <p:txStyles>
    <p:titleStyle>
      <a:lvl1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4883" b="1">
          <a:solidFill>
            <a:schemeClr val="accent2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4883" b="1">
          <a:solidFill>
            <a:schemeClr val="accent2"/>
          </a:solidFill>
          <a:latin typeface="Arial" charset="0"/>
          <a:ea typeface="MS PGothic" pitchFamily="34" charset="-128"/>
          <a:cs typeface="Angsana New" pitchFamily="18" charset="0"/>
        </a:defRPr>
      </a:lvl2pPr>
      <a:lvl3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4883" b="1">
          <a:solidFill>
            <a:schemeClr val="accent2"/>
          </a:solidFill>
          <a:latin typeface="Arial" charset="0"/>
          <a:ea typeface="MS PGothic" pitchFamily="34" charset="-128"/>
          <a:cs typeface="Angsana New" pitchFamily="18" charset="0"/>
        </a:defRPr>
      </a:lvl3pPr>
      <a:lvl4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4883" b="1">
          <a:solidFill>
            <a:schemeClr val="accent2"/>
          </a:solidFill>
          <a:latin typeface="Arial" charset="0"/>
          <a:ea typeface="MS PGothic" pitchFamily="34" charset="-128"/>
          <a:cs typeface="Angsana New" pitchFamily="18" charset="0"/>
        </a:defRPr>
      </a:lvl4pPr>
      <a:lvl5pPr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4883" b="1">
          <a:solidFill>
            <a:schemeClr val="accent2"/>
          </a:solidFill>
          <a:latin typeface="Arial" charset="0"/>
          <a:ea typeface="MS PGothic" pitchFamily="34" charset="-128"/>
          <a:cs typeface="Angsana New" pitchFamily="18" charset="0"/>
        </a:defRPr>
      </a:lvl5pPr>
      <a:lvl6pPr marL="662280" algn="l" rtl="0" fontAlgn="base">
        <a:lnSpc>
          <a:spcPct val="110000"/>
        </a:lnSpc>
        <a:spcBef>
          <a:spcPct val="0"/>
        </a:spcBef>
        <a:spcAft>
          <a:spcPct val="0"/>
        </a:spcAft>
        <a:defRPr sz="4883" b="1">
          <a:solidFill>
            <a:schemeClr val="accent2"/>
          </a:solidFill>
          <a:latin typeface="Arial" charset="0"/>
          <a:ea typeface="Angsana New" pitchFamily="18" charset="0"/>
          <a:cs typeface="Angsana New" pitchFamily="18" charset="0"/>
        </a:defRPr>
      </a:lvl6pPr>
      <a:lvl7pPr marL="1324553" algn="l" rtl="0" fontAlgn="base">
        <a:lnSpc>
          <a:spcPct val="110000"/>
        </a:lnSpc>
        <a:spcBef>
          <a:spcPct val="0"/>
        </a:spcBef>
        <a:spcAft>
          <a:spcPct val="0"/>
        </a:spcAft>
        <a:defRPr sz="4883" b="1">
          <a:solidFill>
            <a:schemeClr val="accent2"/>
          </a:solidFill>
          <a:latin typeface="Arial" charset="0"/>
          <a:ea typeface="Angsana New" pitchFamily="18" charset="0"/>
          <a:cs typeface="Angsana New" pitchFamily="18" charset="0"/>
        </a:defRPr>
      </a:lvl7pPr>
      <a:lvl8pPr marL="1986827" algn="l" rtl="0" fontAlgn="base">
        <a:lnSpc>
          <a:spcPct val="110000"/>
        </a:lnSpc>
        <a:spcBef>
          <a:spcPct val="0"/>
        </a:spcBef>
        <a:spcAft>
          <a:spcPct val="0"/>
        </a:spcAft>
        <a:defRPr sz="4883" b="1">
          <a:solidFill>
            <a:schemeClr val="accent2"/>
          </a:solidFill>
          <a:latin typeface="Arial" charset="0"/>
          <a:ea typeface="Angsana New" pitchFamily="18" charset="0"/>
          <a:cs typeface="Angsana New" pitchFamily="18" charset="0"/>
        </a:defRPr>
      </a:lvl8pPr>
      <a:lvl9pPr marL="2649105" algn="l" rtl="0" fontAlgn="base">
        <a:lnSpc>
          <a:spcPct val="110000"/>
        </a:lnSpc>
        <a:spcBef>
          <a:spcPct val="0"/>
        </a:spcBef>
        <a:spcAft>
          <a:spcPct val="0"/>
        </a:spcAft>
        <a:defRPr sz="4883" b="1">
          <a:solidFill>
            <a:schemeClr val="accent2"/>
          </a:solidFill>
          <a:latin typeface="Arial" charset="0"/>
          <a:ea typeface="Angsana New" pitchFamily="18" charset="0"/>
          <a:cs typeface="Angsana New" pitchFamily="18" charset="0"/>
        </a:defRPr>
      </a:lvl9pPr>
    </p:titleStyle>
    <p:bodyStyle>
      <a:lvl1pPr marL="677249" indent="-677249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o"/>
        <a:defRPr sz="4325" b="1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1312443" indent="-628555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sz="4046">
          <a:solidFill>
            <a:schemeClr val="tx1"/>
          </a:solidFill>
          <a:latin typeface="+mn-lt"/>
          <a:ea typeface="+mn-ea"/>
          <a:cs typeface="+mn-cs"/>
        </a:defRPr>
      </a:lvl2pPr>
      <a:lvl3pPr marL="1887880" indent="-568799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o"/>
        <a:defRPr sz="3488">
          <a:solidFill>
            <a:schemeClr val="tx1"/>
          </a:solidFill>
          <a:latin typeface="+mn-lt"/>
          <a:ea typeface="+mn-ea"/>
          <a:cs typeface="+mn-cs"/>
        </a:defRPr>
      </a:lvl3pPr>
      <a:lvl4pPr marL="2452252" indent="-557733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sz="3488">
          <a:solidFill>
            <a:schemeClr val="tx1"/>
          </a:solidFill>
          <a:latin typeface="+mn-lt"/>
          <a:ea typeface="+mn-ea"/>
          <a:cs typeface="+mn-cs"/>
        </a:defRPr>
      </a:lvl4pPr>
      <a:lvl5pPr marL="3032116" indent="-573226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 sz="3488">
          <a:solidFill>
            <a:schemeClr val="tx1"/>
          </a:solidFill>
          <a:latin typeface="+mn-lt"/>
          <a:ea typeface="+mn-ea"/>
          <a:cs typeface="+mn-cs"/>
        </a:defRPr>
      </a:lvl5pPr>
      <a:lvl6pPr marL="3695412" indent="-577193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charset="2"/>
        <a:buChar char="§"/>
        <a:defRPr sz="3488">
          <a:solidFill>
            <a:schemeClr val="tx1"/>
          </a:solidFill>
          <a:latin typeface="+mn-lt"/>
          <a:ea typeface="+mn-ea"/>
          <a:cs typeface="+mn-cs"/>
        </a:defRPr>
      </a:lvl6pPr>
      <a:lvl7pPr marL="4357687" indent="-577193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charset="2"/>
        <a:buChar char="§"/>
        <a:defRPr sz="3488">
          <a:solidFill>
            <a:schemeClr val="tx1"/>
          </a:solidFill>
          <a:latin typeface="+mn-lt"/>
          <a:ea typeface="+mn-ea"/>
          <a:cs typeface="+mn-cs"/>
        </a:defRPr>
      </a:lvl7pPr>
      <a:lvl8pPr marL="5019966" indent="-577193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charset="2"/>
        <a:buChar char="§"/>
        <a:defRPr sz="3488">
          <a:solidFill>
            <a:schemeClr val="tx1"/>
          </a:solidFill>
          <a:latin typeface="+mn-lt"/>
          <a:ea typeface="+mn-ea"/>
          <a:cs typeface="+mn-cs"/>
        </a:defRPr>
      </a:lvl8pPr>
      <a:lvl9pPr marL="5682238" indent="-577193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SzPct val="80000"/>
        <a:buFont typeface="Wingdings" charset="2"/>
        <a:buChar char="§"/>
        <a:defRPr sz="3488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62280" rtl="0" eaLnBrk="1" latinLnBrk="0" hangingPunct="1">
        <a:defRPr sz="2651" kern="1200">
          <a:solidFill>
            <a:schemeClr val="tx1"/>
          </a:solidFill>
          <a:latin typeface="+mn-lt"/>
          <a:ea typeface="+mn-ea"/>
          <a:cs typeface="+mn-cs"/>
        </a:defRPr>
      </a:lvl1pPr>
      <a:lvl2pPr marL="662280" algn="l" defTabSz="662280" rtl="0" eaLnBrk="1" latinLnBrk="0" hangingPunct="1">
        <a:defRPr sz="2651" kern="1200">
          <a:solidFill>
            <a:schemeClr val="tx1"/>
          </a:solidFill>
          <a:latin typeface="+mn-lt"/>
          <a:ea typeface="+mn-ea"/>
          <a:cs typeface="+mn-cs"/>
        </a:defRPr>
      </a:lvl2pPr>
      <a:lvl3pPr marL="1324553" algn="l" defTabSz="662280" rtl="0" eaLnBrk="1" latinLnBrk="0" hangingPunct="1">
        <a:defRPr sz="2651" kern="1200">
          <a:solidFill>
            <a:schemeClr val="tx1"/>
          </a:solidFill>
          <a:latin typeface="+mn-lt"/>
          <a:ea typeface="+mn-ea"/>
          <a:cs typeface="+mn-cs"/>
        </a:defRPr>
      </a:lvl3pPr>
      <a:lvl4pPr marL="1986827" algn="l" defTabSz="662280" rtl="0" eaLnBrk="1" latinLnBrk="0" hangingPunct="1">
        <a:defRPr sz="2651" kern="1200">
          <a:solidFill>
            <a:schemeClr val="tx1"/>
          </a:solidFill>
          <a:latin typeface="+mn-lt"/>
          <a:ea typeface="+mn-ea"/>
          <a:cs typeface="+mn-cs"/>
        </a:defRPr>
      </a:lvl4pPr>
      <a:lvl5pPr marL="2649105" algn="l" defTabSz="662280" rtl="0" eaLnBrk="1" latinLnBrk="0" hangingPunct="1">
        <a:defRPr sz="2651" kern="1200">
          <a:solidFill>
            <a:schemeClr val="tx1"/>
          </a:solidFill>
          <a:latin typeface="+mn-lt"/>
          <a:ea typeface="+mn-ea"/>
          <a:cs typeface="+mn-cs"/>
        </a:defRPr>
      </a:lvl5pPr>
      <a:lvl6pPr marL="3311383" algn="l" defTabSz="662280" rtl="0" eaLnBrk="1" latinLnBrk="0" hangingPunct="1">
        <a:defRPr sz="2651" kern="1200">
          <a:solidFill>
            <a:schemeClr val="tx1"/>
          </a:solidFill>
          <a:latin typeface="+mn-lt"/>
          <a:ea typeface="+mn-ea"/>
          <a:cs typeface="+mn-cs"/>
        </a:defRPr>
      </a:lvl6pPr>
      <a:lvl7pPr marL="3973658" algn="l" defTabSz="662280" rtl="0" eaLnBrk="1" latinLnBrk="0" hangingPunct="1">
        <a:defRPr sz="2651" kern="1200">
          <a:solidFill>
            <a:schemeClr val="tx1"/>
          </a:solidFill>
          <a:latin typeface="+mn-lt"/>
          <a:ea typeface="+mn-ea"/>
          <a:cs typeface="+mn-cs"/>
        </a:defRPr>
      </a:lvl7pPr>
      <a:lvl8pPr marL="4635935" algn="l" defTabSz="662280" rtl="0" eaLnBrk="1" latinLnBrk="0" hangingPunct="1">
        <a:defRPr sz="2651" kern="1200">
          <a:solidFill>
            <a:schemeClr val="tx1"/>
          </a:solidFill>
          <a:latin typeface="+mn-lt"/>
          <a:ea typeface="+mn-ea"/>
          <a:cs typeface="+mn-cs"/>
        </a:defRPr>
      </a:lvl8pPr>
      <a:lvl9pPr marL="5298210" algn="l" defTabSz="662280" rtl="0" eaLnBrk="1" latinLnBrk="0" hangingPunct="1">
        <a:defRPr sz="26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51145" y="4648200"/>
            <a:ext cx="7818685" cy="1638299"/>
          </a:xfrm>
        </p:spPr>
        <p:txBody>
          <a:bodyPr/>
          <a:lstStyle/>
          <a:p>
            <a:r>
              <a:rPr lang="en-US" dirty="0"/>
              <a:t>Chip </a:t>
            </a:r>
            <a:r>
              <a:rPr lang="en-US" dirty="0" err="1"/>
              <a:t>McCreery</a:t>
            </a:r>
            <a:r>
              <a:rPr lang="en-US" dirty="0"/>
              <a:t>, PTWC Director</a:t>
            </a:r>
          </a:p>
          <a:p>
            <a:r>
              <a:rPr lang="en-US" dirty="0"/>
              <a:t>charles.mccreery@noaa.gov</a:t>
            </a:r>
          </a:p>
          <a:p>
            <a:r>
              <a:rPr lang="en-US" dirty="0"/>
              <a:t>808-725-6301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sz="5400" dirty="0" smtClean="0">
                <a:solidFill>
                  <a:srgbClr val="CC0000"/>
                </a:solidFill>
                <a:latin typeface="Arial Bold" pitchFamily="-84" charset="0"/>
              </a:rPr>
              <a:t>PTWS </a:t>
            </a:r>
            <a:r>
              <a:rPr lang="en-US" altLang="en-US" sz="5400" dirty="0" smtClean="0">
                <a:solidFill>
                  <a:srgbClr val="CC0000"/>
                </a:solidFill>
                <a:latin typeface="Arial Bold" pitchFamily="-84" charset="0"/>
              </a:rPr>
              <a:t>TSP User’s Guides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753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0556" y="185827"/>
            <a:ext cx="10945193" cy="812800"/>
          </a:xfrm>
        </p:spPr>
        <p:txBody>
          <a:bodyPr/>
          <a:lstStyle/>
          <a:p>
            <a:r>
              <a:rPr lang="en-US" sz="4000" dirty="0" smtClean="0"/>
              <a:t>Goals</a:t>
            </a:r>
            <a:endParaRPr lang="en-US" sz="4000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4294967295"/>
          </p:nvPr>
        </p:nvSpPr>
        <p:spPr bwMode="auto">
          <a:xfrm>
            <a:off x="769937" y="1151456"/>
            <a:ext cx="11359309" cy="2616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AutoNum type="arabicPeriod"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Agree on and use a similar structure and content for the four TSP User’s Guides.</a:t>
            </a:r>
          </a:p>
          <a:p>
            <a:pPr marL="342900" lvl="0" indent="-34290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AutoNum type="arabicPeriod"/>
            </a:pPr>
            <a:r>
              <a:rPr lang="en-US" altLang="en-US" sz="2400" b="0" dirty="0">
                <a:latin typeface="Arial" panose="020B0604020202020204" pitchFamily="34" charset="0"/>
              </a:rPr>
              <a:t>Review the </a:t>
            </a:r>
            <a:r>
              <a:rPr lang="en-US" altLang="en-US" sz="2400" b="0" dirty="0" smtClean="0">
                <a:latin typeface="Arial" panose="020B0604020202020204" pitchFamily="34" charset="0"/>
              </a:rPr>
              <a:t>Operational Users Guide for the Pacific Tsunami Warning and Mitigation System (IOC Technical Series 87).</a:t>
            </a:r>
            <a:endParaRPr lang="en-US" altLang="en-US" sz="2400" b="0" dirty="0">
              <a:latin typeface="Arial" panose="020B0604020202020204" pitchFamily="34" charset="0"/>
            </a:endParaRPr>
          </a:p>
          <a:p>
            <a:pPr marL="342900" lvl="0" indent="-34290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AutoNum type="arabicPeriod"/>
            </a:pPr>
            <a:r>
              <a:rPr lang="en-US" altLang="en-US" sz="2400" b="0" dirty="0" smtClean="0">
                <a:latin typeface="Arial" panose="020B0604020202020204" pitchFamily="34" charset="0"/>
              </a:rPr>
              <a:t>Either revise TS 87, or declare it no longer needed, or incorporate relevant content into the TSP </a:t>
            </a:r>
            <a:r>
              <a:rPr lang="en-US" altLang="en-US" sz="2400" b="0" smtClean="0">
                <a:latin typeface="Arial" panose="020B0604020202020204" pitchFamily="34" charset="0"/>
              </a:rPr>
              <a:t>User’s Guides.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8932530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0556" y="185827"/>
            <a:ext cx="10945193" cy="812800"/>
          </a:xfrm>
        </p:spPr>
        <p:txBody>
          <a:bodyPr/>
          <a:lstStyle/>
          <a:p>
            <a:r>
              <a:rPr lang="en-US" sz="3600" dirty="0"/>
              <a:t>Generally Common to All 4 Users’ Guides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70557" y="1306287"/>
            <a:ext cx="11996737" cy="5927952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/>
              <a:t>Introduction / Background</a:t>
            </a:r>
          </a:p>
          <a:p>
            <a:r>
              <a:rPr lang="en-US" sz="2800" dirty="0"/>
              <a:t>Governance and Approval</a:t>
            </a:r>
          </a:p>
          <a:p>
            <a:r>
              <a:rPr lang="en-US" sz="2800" dirty="0"/>
              <a:t>Implementation Timeline</a:t>
            </a:r>
          </a:p>
          <a:p>
            <a:r>
              <a:rPr lang="en-US" sz="2800" dirty="0"/>
              <a:t>Coastal Area of Service</a:t>
            </a:r>
          </a:p>
          <a:p>
            <a:r>
              <a:rPr lang="en-US" sz="2800" dirty="0" smtClean="0"/>
              <a:t>Tsunami </a:t>
            </a:r>
            <a:r>
              <a:rPr lang="en-US" sz="2800" dirty="0" smtClean="0"/>
              <a:t>Sources Covered</a:t>
            </a:r>
            <a:endParaRPr lang="en-US" sz="2800" dirty="0" smtClean="0"/>
          </a:p>
          <a:p>
            <a:pPr lvl="1"/>
            <a:r>
              <a:rPr lang="en-US" sz="2521" dirty="0" smtClean="0"/>
              <a:t>Earthquake Source Zone (ESZ)</a:t>
            </a:r>
          </a:p>
          <a:p>
            <a:pPr lvl="1"/>
            <a:r>
              <a:rPr lang="en-US" sz="2521" dirty="0" smtClean="0"/>
              <a:t>If outside ESZ</a:t>
            </a:r>
          </a:p>
          <a:p>
            <a:pPr lvl="1"/>
            <a:r>
              <a:rPr lang="en-US" sz="2521" dirty="0" smtClean="0"/>
              <a:t>Non-seismic tsunami sources</a:t>
            </a:r>
            <a:endParaRPr lang="en-US" sz="2521" dirty="0"/>
          </a:p>
          <a:p>
            <a:r>
              <a:rPr lang="en-US" sz="2800" dirty="0" smtClean="0"/>
              <a:t>Methodologies </a:t>
            </a:r>
            <a:r>
              <a:rPr lang="en-US" sz="2800" dirty="0"/>
              <a:t>and Procedures</a:t>
            </a:r>
          </a:p>
          <a:p>
            <a:pPr lvl="1"/>
            <a:r>
              <a:rPr lang="en-US" sz="2521" dirty="0"/>
              <a:t>Criteria – Source regions, magnitude thresholds</a:t>
            </a:r>
          </a:p>
          <a:p>
            <a:pPr lvl="1"/>
            <a:r>
              <a:rPr lang="en-US" sz="2521" dirty="0"/>
              <a:t>Forecasting method(s) – ETAs, Amplitudes</a:t>
            </a:r>
          </a:p>
          <a:p>
            <a:pPr lvl="1"/>
            <a:r>
              <a:rPr lang="en-US" sz="2521" dirty="0"/>
              <a:t>Limitations</a:t>
            </a:r>
          </a:p>
          <a:p>
            <a:pPr lvl="1"/>
            <a:r>
              <a:rPr lang="en-US" sz="2521" dirty="0"/>
              <a:t>Exceptions</a:t>
            </a:r>
          </a:p>
          <a:p>
            <a:pPr lvl="1"/>
            <a:r>
              <a:rPr lang="en-US" sz="2521" dirty="0"/>
              <a:t>Timeline</a:t>
            </a:r>
          </a:p>
          <a:p>
            <a:r>
              <a:rPr lang="en-US" sz="2800" dirty="0"/>
              <a:t>Description of Products</a:t>
            </a:r>
          </a:p>
          <a:p>
            <a:pPr lvl="1"/>
            <a:r>
              <a:rPr lang="en-US" sz="2521" dirty="0"/>
              <a:t>Text messages - Template</a:t>
            </a:r>
            <a:endParaRPr lang="en-US" sz="1963" dirty="0"/>
          </a:p>
          <a:p>
            <a:pPr lvl="1"/>
            <a:r>
              <a:rPr lang="en-US" sz="2521" dirty="0"/>
              <a:t>Graphical products</a:t>
            </a:r>
          </a:p>
          <a:p>
            <a:pPr lvl="1"/>
            <a:r>
              <a:rPr lang="en-US" sz="2521" dirty="0"/>
              <a:t>CAP format</a:t>
            </a:r>
          </a:p>
          <a:p>
            <a:endParaRPr lang="en-US" sz="2800" dirty="0"/>
          </a:p>
          <a:p>
            <a:endParaRPr lang="en-US" sz="2800" dirty="0">
              <a:solidFill>
                <a:srgbClr val="255D9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414556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0556" y="185827"/>
            <a:ext cx="10945193" cy="812800"/>
          </a:xfrm>
        </p:spPr>
        <p:txBody>
          <a:bodyPr/>
          <a:lstStyle/>
          <a:p>
            <a:r>
              <a:rPr lang="en-US" sz="3600" dirty="0"/>
              <a:t>Generally Common to All 4 Users’ Guides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70557" y="1306287"/>
            <a:ext cx="11996737" cy="5927952"/>
          </a:xfrm>
        </p:spPr>
        <p:txBody>
          <a:bodyPr>
            <a:normAutofit/>
          </a:bodyPr>
          <a:lstStyle/>
          <a:p>
            <a:r>
              <a:rPr lang="en-US" sz="2800" dirty="0"/>
              <a:t>Dissemination and Testing</a:t>
            </a:r>
          </a:p>
          <a:p>
            <a:pPr lvl="1"/>
            <a:r>
              <a:rPr lang="en-US" sz="2521" dirty="0"/>
              <a:t>Dissemination Methods</a:t>
            </a:r>
          </a:p>
          <a:p>
            <a:pPr lvl="1"/>
            <a:r>
              <a:rPr lang="en-US" sz="2521" dirty="0"/>
              <a:t>Receipt Verification (routine tests with feedback)</a:t>
            </a:r>
          </a:p>
          <a:p>
            <a:r>
              <a:rPr lang="en-US" sz="2800" dirty="0"/>
              <a:t>Appendices</a:t>
            </a:r>
          </a:p>
          <a:p>
            <a:pPr lvl="1"/>
            <a:r>
              <a:rPr lang="en-US" sz="2521" dirty="0"/>
              <a:t>Sample Products</a:t>
            </a:r>
          </a:p>
          <a:p>
            <a:pPr lvl="1"/>
            <a:r>
              <a:rPr lang="en-US" sz="2521" dirty="0"/>
              <a:t>Place names</a:t>
            </a:r>
          </a:p>
          <a:p>
            <a:pPr lvl="2"/>
            <a:r>
              <a:rPr lang="en-US" sz="1963" dirty="0"/>
              <a:t>Countries and Territories</a:t>
            </a:r>
          </a:p>
          <a:p>
            <a:pPr lvl="2"/>
            <a:r>
              <a:rPr lang="en-US" sz="1963" dirty="0"/>
              <a:t>Forecast Points</a:t>
            </a:r>
          </a:p>
          <a:p>
            <a:pPr lvl="2"/>
            <a:r>
              <a:rPr lang="en-US" sz="1963" dirty="0"/>
              <a:t>Observation Gauges</a:t>
            </a:r>
          </a:p>
          <a:p>
            <a:pPr lvl="1"/>
            <a:r>
              <a:rPr lang="en-US" sz="2521" dirty="0"/>
              <a:t>Glossary</a:t>
            </a:r>
          </a:p>
          <a:p>
            <a:pPr lvl="1"/>
            <a:r>
              <a:rPr lang="en-US" sz="2521" dirty="0"/>
              <a:t>Acronyms</a:t>
            </a:r>
          </a:p>
          <a:p>
            <a:endParaRPr lang="en-US" sz="2800" dirty="0"/>
          </a:p>
          <a:p>
            <a:endParaRPr lang="en-US" sz="2800" dirty="0">
              <a:solidFill>
                <a:srgbClr val="255D9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73577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068966773"/>
      </p:ext>
    </p:extLst>
  </p:cSld>
  <p:clrMapOvr>
    <a:masterClrMapping/>
  </p:clrMapOvr>
</p:sld>
</file>

<file path=ppt/theme/theme1.xml><?xml version="1.0" encoding="utf-8"?>
<a:theme xmlns:a="http://schemas.openxmlformats.org/drawingml/2006/main" name="9_ITTI.McKinnie">
  <a:themeElements>
    <a:clrScheme name="ITTI.McKinni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ITTI.McKinnie">
      <a:majorFont>
        <a:latin typeface="Arial"/>
        <a:ea typeface="Angsana New"/>
        <a:cs typeface="Angsana New"/>
      </a:majorFont>
      <a:minorFont>
        <a:latin typeface="Arial"/>
        <a:ea typeface="Angsana New"/>
        <a:cs typeface="Angsana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1800" dirty="0" smtClean="0">
            <a:solidFill>
              <a:schemeClr val="bg1"/>
            </a:solidFill>
            <a:latin typeface="+mn-lt"/>
          </a:defRPr>
        </a:defPPr>
      </a:lstStyle>
    </a:txDef>
  </a:objectDefaults>
  <a:extraClrSchemeLst>
    <a:extraClrScheme>
      <a:clrScheme name="ITTI.McKinni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TI.McKinni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TI.McKinni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40785</TotalTime>
  <Words>172</Words>
  <Application>Microsoft Office PowerPoint</Application>
  <PresentationFormat>Custom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Arial Unicode MS</vt:lpstr>
      <vt:lpstr>MS PGothic</vt:lpstr>
      <vt:lpstr>MS PGothic</vt:lpstr>
      <vt:lpstr>Angsana New</vt:lpstr>
      <vt:lpstr>Arial</vt:lpstr>
      <vt:lpstr>Arial Bold</vt:lpstr>
      <vt:lpstr>Times New Roman</vt:lpstr>
      <vt:lpstr>Verdana</vt:lpstr>
      <vt:lpstr>Wingdings</vt:lpstr>
      <vt:lpstr>9_ITTI.McKinnie</vt:lpstr>
      <vt:lpstr>PTWS TSP User’s Guides</vt:lpstr>
      <vt:lpstr>Goals</vt:lpstr>
      <vt:lpstr>Generally Common to All 4 Users’ Guides</vt:lpstr>
      <vt:lpstr>Generally Common to All 4 Users’ Guides</vt:lpstr>
      <vt:lpstr>Thank You</vt:lpstr>
    </vt:vector>
  </TitlesOfParts>
  <Company>OSU Dept. of Computer Science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Consolidated IT Pilot –  How it went, and What we propose next</dc:title>
  <dc:creator>pancake</dc:creator>
  <cp:lastModifiedBy>PTWC</cp:lastModifiedBy>
  <cp:revision>653</cp:revision>
  <cp:lastPrinted>2008-03-31T22:30:55Z</cp:lastPrinted>
  <dcterms:created xsi:type="dcterms:W3CDTF">2008-12-08T22:40:07Z</dcterms:created>
  <dcterms:modified xsi:type="dcterms:W3CDTF">2023-03-07T08:29:24Z</dcterms:modified>
</cp:coreProperties>
</file>