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1" r:id="rId1"/>
  </p:sldMasterIdLst>
  <p:notesMasterIdLst>
    <p:notesMasterId r:id="rId20"/>
  </p:notesMasterIdLst>
  <p:handoutMasterIdLst>
    <p:handoutMasterId r:id="rId21"/>
  </p:handoutMasterIdLst>
  <p:sldIdLst>
    <p:sldId id="602" r:id="rId2"/>
    <p:sldId id="871" r:id="rId3"/>
    <p:sldId id="855" r:id="rId4"/>
    <p:sldId id="857" r:id="rId5"/>
    <p:sldId id="860" r:id="rId6"/>
    <p:sldId id="859" r:id="rId7"/>
    <p:sldId id="861" r:id="rId8"/>
    <p:sldId id="862" r:id="rId9"/>
    <p:sldId id="863" r:id="rId10"/>
    <p:sldId id="864" r:id="rId11"/>
    <p:sldId id="865" r:id="rId12"/>
    <p:sldId id="866" r:id="rId13"/>
    <p:sldId id="867" r:id="rId14"/>
    <p:sldId id="868" r:id="rId15"/>
    <p:sldId id="869" r:id="rId16"/>
    <p:sldId id="856" r:id="rId17"/>
    <p:sldId id="870" r:id="rId18"/>
    <p:sldId id="603" r:id="rId19"/>
  </p:sldIdLst>
  <p:sldSz cx="9321800" cy="7315200"/>
  <p:notesSz cx="6858000" cy="91900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5407" indent="1584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2402" indent="1584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69394" indent="1584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6389" indent="1584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4970" algn="l" defTabSz="913988" rtl="0" eaLnBrk="1" latinLnBrk="0" hangingPunct="1"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1963" algn="l" defTabSz="913988" rtl="0" eaLnBrk="1" latinLnBrk="0" hangingPunct="1"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198957" algn="l" defTabSz="913988" rtl="0" eaLnBrk="1" latinLnBrk="0" hangingPunct="1"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5951" algn="l" defTabSz="913988" rtl="0" eaLnBrk="1" latinLnBrk="0" hangingPunct="1">
      <a:defRPr sz="4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1FF"/>
    <a:srgbClr val="CC0000"/>
    <a:srgbClr val="000080"/>
    <a:srgbClr val="00FF00"/>
    <a:srgbClr val="0000FF"/>
    <a:srgbClr val="FF00FF"/>
    <a:srgbClr val="FFCC66"/>
    <a:srgbClr val="99CCFF"/>
    <a:srgbClr val="D9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02" y="72"/>
      </p:cViewPr>
      <p:guideLst>
        <p:guide orient="horz" pos="230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89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6" tIns="45098" rIns="90196" bIns="45098" numCol="1" anchor="t" anchorCtr="0" compatLnSpc="1">
            <a:prstTxWarp prst="textNoShape">
              <a:avLst/>
            </a:prstTxWarp>
          </a:bodyPr>
          <a:lstStyle>
            <a:lvl1pPr algn="l" defTabSz="901700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6" tIns="45098" rIns="90196" bIns="45098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6" tIns="45098" rIns="90196" bIns="45098" numCol="1" anchor="b" anchorCtr="0" compatLnSpc="1">
            <a:prstTxWarp prst="textNoShape">
              <a:avLst/>
            </a:prstTxWarp>
          </a:bodyPr>
          <a:lstStyle>
            <a:lvl1pPr algn="l" defTabSz="901700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96" tIns="45098" rIns="90196" bIns="45098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/>
            </a:lvl1pPr>
          </a:lstStyle>
          <a:p>
            <a:fld id="{F087CA7F-D748-4D84-AC1E-0525847A6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6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3488" y="688975"/>
            <a:ext cx="4391025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5625"/>
            <a:ext cx="54864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  <a:cs typeface="Arial Unicode MS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2966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1AD213-F707-47A1-85C6-89A9779F3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593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pitchFamily="-107" charset="-128"/>
      </a:defRPr>
    </a:lvl1pPr>
    <a:lvl2pPr marL="4554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24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6939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63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4712" algn="l" defTabSz="456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54" algn="l" defTabSz="456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97" algn="l" defTabSz="456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39" algn="l" defTabSz="4569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44C106F-7371-4166-9F18-7040FCFF240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688975"/>
            <a:ext cx="4391025" cy="3446463"/>
          </a:xfrm>
          <a:solidFill>
            <a:srgbClr val="FFFFFF"/>
          </a:solidFill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9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9FFFD49-FC36-4867-B803-0A4ABBE46A3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688975"/>
            <a:ext cx="4391025" cy="3446463"/>
          </a:xfrm>
          <a:solidFill>
            <a:srgbClr val="FFFFFF"/>
          </a:solidFill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8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98504" y="4419600"/>
            <a:ext cx="7923213" cy="968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lIns="94954" tIns="47479" rIns="94954" bIns="47479"/>
          <a:lstStyle/>
          <a:p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3670300" y="228600"/>
            <a:ext cx="5499100" cy="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8" rIns="91358" bIns="45678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ICG/PTWS Steering Committee Meeting   </a:t>
            </a:r>
            <a:endParaRPr lang="en-US" altLang="en-US" sz="1800" b="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1800" b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March 6-9, 2023</a:t>
            </a:r>
            <a:endParaRPr lang="en-US" altLang="en-US" sz="1800" b="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1800" b="0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UNESCO Headquarters, Paris, France</a:t>
            </a:r>
            <a:endParaRPr lang="en-US" altLang="en-US" sz="1800" b="0" dirty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546104" y="477842"/>
            <a:ext cx="2095500" cy="569912"/>
            <a:chOff x="317500" y="477851"/>
            <a:chExt cx="2095207" cy="570274"/>
          </a:xfrm>
        </p:grpSpPr>
        <p:pic>
          <p:nvPicPr>
            <p:cNvPr id="7" name="Picture 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287" y="477851"/>
              <a:ext cx="571420" cy="57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11" descr="UNESCO-IOC_noword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481603"/>
              <a:ext cx="1360987" cy="56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32164" y="4648201"/>
            <a:ext cx="5604409" cy="650240"/>
          </a:xfrm>
        </p:spPr>
        <p:txBody>
          <a:bodyPr/>
          <a:lstStyle>
            <a:lvl1pPr marL="0" indent="0" algn="r">
              <a:buFont typeface="Wingdings" charset="2"/>
              <a:buNone/>
              <a:defRPr sz="2200" b="0"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8506" y="2286011"/>
            <a:ext cx="7923530" cy="1938867"/>
          </a:xfrm>
          <a:solidFill>
            <a:schemeClr val="bg1"/>
          </a:solidFill>
        </p:spPr>
        <p:txBody>
          <a:bodyPr/>
          <a:lstStyle>
            <a:lvl1pPr>
              <a:defRPr sz="3700"/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98500" y="6664326"/>
            <a:ext cx="1943100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54" tIns="47479" rIns="94954" bIns="4747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84526" y="6664326"/>
            <a:ext cx="2952750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54" tIns="47479" rIns="94954" bIns="4747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Verdana" charset="0"/>
                <a:ea typeface="Angsana New"/>
                <a:cs typeface="Angsana New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80200" y="6664326"/>
            <a:ext cx="1943100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4954" tIns="47479" rIns="94954" bIns="47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fld id="{F8A8A337-8906-4406-A921-BFBF80C2A03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9986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CE32-DB5F-2945-9703-2789E119CE03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C3B05-C0A9-1440-8BC3-B8BE7B42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161925"/>
            <a:ext cx="69469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65" tIns="47484" rIns="94965" bIns="4748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7" y="1381129"/>
            <a:ext cx="859948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65" tIns="47484" rIns="94965" bIns="47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 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3250" y="1057275"/>
            <a:ext cx="8113713" cy="11588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lIns="94965" tIns="47484" rIns="94965" bIns="47484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257" r:id="rId2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MS PGothic" pitchFamily="34" charset="-128"/>
          <a:cs typeface="Angsana New" pitchFamily="18" charset="0"/>
        </a:defRPr>
      </a:lvl5pPr>
      <a:lvl6pPr marL="474825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6pPr>
      <a:lvl7pPr marL="949647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7pPr>
      <a:lvl8pPr marL="1424469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8pPr>
      <a:lvl9pPr marL="1899292" algn="l" rtl="0" fontAlgn="base">
        <a:lnSpc>
          <a:spcPct val="110000"/>
        </a:lnSpc>
        <a:spcBef>
          <a:spcPct val="0"/>
        </a:spcBef>
        <a:spcAft>
          <a:spcPct val="0"/>
        </a:spcAft>
        <a:defRPr sz="3500" b="1">
          <a:solidFill>
            <a:schemeClr val="accent2"/>
          </a:solidFill>
          <a:latin typeface="Arial" charset="0"/>
          <a:ea typeface="Angsana New" pitchFamily="18" charset="0"/>
          <a:cs typeface="Angsana New" pitchFamily="18" charset="0"/>
        </a:defRPr>
      </a:lvl9pPr>
    </p:titleStyle>
    <p:bodyStyle>
      <a:lvl1pPr marL="485557" indent="-485557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31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40964" indent="-450647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2pPr>
      <a:lvl3pPr marL="1353528" indent="-40780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o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758158" indent="-39987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500">
          <a:solidFill>
            <a:schemeClr val="tx1"/>
          </a:solidFill>
          <a:latin typeface="+mn-lt"/>
          <a:ea typeface="+mn-ea"/>
          <a:cs typeface="+mn-cs"/>
        </a:defRPr>
      </a:lvl4pPr>
      <a:lvl5pPr marL="2173894" indent="-410978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5pPr>
      <a:lvl6pPr marL="2649448" indent="-413822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124270" indent="-413822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3599095" indent="-413822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073916" indent="-413822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825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647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469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292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116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8938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3762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8585" algn="l" defTabSz="4748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499" y="4745038"/>
            <a:ext cx="4048129" cy="11223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Charles </a:t>
            </a:r>
            <a:r>
              <a:rPr lang="en-US" altLang="en-US" sz="2000" dirty="0" err="1"/>
              <a:t>McCreery</a:t>
            </a: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Pacific Tsunami Warning </a:t>
            </a:r>
            <a:r>
              <a:rPr lang="en-US" altLang="en-US" sz="2000" dirty="0" smtClean="0"/>
              <a:t>Center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charles.mccreery@noaa.gov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0867" y="2819400"/>
            <a:ext cx="8431212" cy="1625604"/>
          </a:xfrm>
        </p:spPr>
        <p:txBody>
          <a:bodyPr/>
          <a:lstStyle/>
          <a:p>
            <a:r>
              <a:rPr lang="en-US" altLang="en-US" sz="3200" dirty="0">
                <a:solidFill>
                  <a:srgbClr val="CC0000"/>
                </a:solidFill>
                <a:latin typeface="Arial Bold" pitchFamily="9" charset="0"/>
              </a:rPr>
              <a:t>Pacific Tsunami Warning Center</a:t>
            </a:r>
            <a:br>
              <a:rPr lang="en-US" altLang="en-US" sz="3200" dirty="0">
                <a:solidFill>
                  <a:srgbClr val="CC0000"/>
                </a:solidFill>
                <a:latin typeface="Arial Bold" pitchFamily="9" charset="0"/>
              </a:rPr>
            </a:br>
            <a:r>
              <a:rPr lang="en-US" altLang="en-US" sz="3200" dirty="0">
                <a:solidFill>
                  <a:srgbClr val="CC0000"/>
                </a:solidFill>
                <a:latin typeface="Arial Bold" pitchFamily="9" charset="0"/>
              </a:rPr>
              <a:t>Interim Procedures for Tsunamis from the </a:t>
            </a:r>
            <a:r>
              <a:rPr lang="en-US" altLang="en-US" sz="3200" dirty="0" err="1">
                <a:solidFill>
                  <a:srgbClr val="CC0000"/>
                </a:solidFill>
                <a:latin typeface="Arial Bold" pitchFamily="9" charset="0"/>
              </a:rPr>
              <a:t>Hunga</a:t>
            </a:r>
            <a:r>
              <a:rPr lang="en-US" altLang="en-US" sz="3200" dirty="0">
                <a:solidFill>
                  <a:srgbClr val="CC0000"/>
                </a:solidFill>
                <a:latin typeface="Arial Bold" pitchFamily="9" charset="0"/>
              </a:rPr>
              <a:t> Tonga – </a:t>
            </a:r>
            <a:r>
              <a:rPr lang="en-US" altLang="en-US" sz="3200" dirty="0" err="1">
                <a:solidFill>
                  <a:srgbClr val="CC0000"/>
                </a:solidFill>
                <a:latin typeface="Arial Bold" pitchFamily="9" charset="0"/>
              </a:rPr>
              <a:t>Hunga</a:t>
            </a:r>
            <a:r>
              <a:rPr lang="en-US" altLang="en-US" sz="3200" dirty="0">
                <a:solidFill>
                  <a:srgbClr val="CC0000"/>
                </a:solidFill>
                <a:latin typeface="Arial Bold" pitchFamily="9" charset="0"/>
              </a:rPr>
              <a:t> </a:t>
            </a:r>
            <a:r>
              <a:rPr lang="en-US" altLang="en-US" sz="3200" dirty="0" err="1">
                <a:solidFill>
                  <a:srgbClr val="CC0000"/>
                </a:solidFill>
                <a:latin typeface="Arial Bold" pitchFamily="9" charset="0"/>
              </a:rPr>
              <a:t>Ha`apai</a:t>
            </a:r>
            <a:r>
              <a:rPr lang="en-US" altLang="en-US" sz="3200" dirty="0">
                <a:solidFill>
                  <a:srgbClr val="CC0000"/>
                </a:solidFill>
                <a:latin typeface="Arial Bold" pitchFamily="9" charset="0"/>
              </a:rPr>
              <a:t> Volcano</a:t>
            </a:r>
            <a:endParaRPr lang="en-US" altLang="en-US" sz="2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221224"/>
            <a:ext cx="8305800" cy="6093976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THE FOLLOWING ARE FORECAST MAXIMUM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TSUNAMI AMPLITUDES RELATIVE TO NORMAL SEA LEVEL AT COASTAL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GAUGES WITHIN CURRENT THREAT AREA. THE FORECAST FOR EACH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GAUGE IS BASED UPON SCALING THE MAXIMUM TSUNAMI AMPLITUDE 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MEASURED ON THAT GAUGE FOR THE JANUARY 15 2022 TSUNAMI USING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THE SCALE FACTOR GIVEN ABOVE. TSUNAMI WAVES ALONG OTHER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COASTS IN THE REGION OF EACH GAUGE MAY BE LARGER OR SMALLER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THAN AT THE GAUGE. A SIMILAR SCALING OF ANY KNOWN JANUARY 15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IMPACTS ALONG THOSE COASTS CAN BE USED AS A GUIDE.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COORDINATES    FIRST WAVE  FORECAST MAX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GAUGE LOCATION        LAT   LON      ETA (UTC) TSUNAMI AMPLITUDE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NUKUALOFA TO         21.1S 175.2W   03/04 1548  0.41M/ 1.34FT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DART 5401003         23.4S 173.4W   03/04 1612  0.10M/ 0.34FT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DART 5401002         29.7S 175.0W   03/04 1655  0.05M/ 0.16FT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PAGO PAGO AS         14.3S 170.7W   03/04 1656  0.31M/ 1.02FT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APIA UPOLU WS        13.8S 171.8W   03/04 1706  0.09M/ 0.28FT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SUVA VITI LEVU FJ    18.1S 178.4E   03/04 1712  0.13M/ 0.43FT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DART 5401001         36.0S 177.7W   03/04 1737  0.04M/ 0.11FT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RAROTONGA CK         21.2S 159.8W   03/04 1745  0.45M/ 1.48FT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DART 5501004         36.1S 178.6E   03/04 1757  0.05M/ 0.18FT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EAST CAPE NZ         37.5S 178.2E   03/04 1814  0.13M/ 0.43FT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FONGAFALE TV          8.5S 179.2E   03/04 1819  0.06M/ 0.20FT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MARE NEW CALEDONIA F 21.5S 167.9E   03/04 1822  0.38M/ 1.23FT</a:t>
            </a:r>
          </a:p>
        </p:txBody>
      </p:sp>
    </p:spTree>
    <p:extLst>
      <p:ext uri="{BB962C8B-B14F-4D97-AF65-F5344CB8AC3E}">
        <p14:creationId xmlns:p14="http://schemas.microsoft.com/office/powerpoint/2010/main" val="129470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75112"/>
            <a:ext cx="8305800" cy="2862322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TEST... RECOMMENDED ACTIONS ...TEST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GOVERNMENT AGENCIES RESPONSIBLE FOR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THREATENED COASTAL AREAS SHOULD TAKE ACTION TO INFORM AND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INSTRUCT ANY COASTAL POPULATIONS AT RISK IN ACCORDANCE WITH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THEIR OWN EVALUATION... PROCEDURES AND THE LEVEL OF THREAT.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PERSONS LOCATED IN THREATENED COASTAL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AREAS SHOULD STAY ALERT FOR INFORMATION AND FOLLOW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INSTRUCTIONS FROM NATIONAL AND LOCAL AUTHORITIES.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3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75112"/>
            <a:ext cx="8305800" cy="5632311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TEST... ESTIMATED TIMES OF ARRIVAL ...TEST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ESTIMATED TIMES OF ARRIVAL -ETA- OF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THE INITIAL TSUNAMI WAVE FOR PLACES WITHIN THE THREAT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REGION. ACTUAL ARRIVAL TIMES MAY DIFFER AND THE INITIAL WAVE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MAY NOT BE THE LARGEST. A TSUNAMI IS A SERIES OF WAVES AND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THE TIME BETWEEN WAVES CAN BE FIVE MINUTES TO ONE HOUR.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LOCATION         REGION             COORDINATES    ETA(UTC)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NUKUALOFA        TONGA             21.0S 175.2W   1540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HOLEVA           TONGA             18.6S 173.9W   1606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NIUE ISLAND      NIUE              19.0S 170.0W   1631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NIUATOPUTAPU     TONGA             15.9S 173.8W   1635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PAGO PAGO        AMERICAN SAMOA    14.3S 170.7W   1652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FUTUNA ISLAND    WALLIS AND FUTUN  14.3S 178.2W   1655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WALLIS ISLAND    WALLIS AND FUTUN  13.2S 176.2W   1659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APIA             SAMOA             13.8S 171.8W   1706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RAOUL ISLAND     KERMADEC ISLANDS  29.2S 177.9W   1709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SUVA             FIJI              18.1S 178.4E   1712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NUKUNONU ISLAND  TOKELAU            9.2S 171.8W   1737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PUKAPUKA ISLAND  COOK ISLANDS      10.8S 165.9W   1739 03/04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RAROTONGA        COOK ISLANDS      21.2S 159.8W   1745 03/04</a:t>
            </a:r>
          </a:p>
        </p:txBody>
      </p:sp>
    </p:spTree>
    <p:extLst>
      <p:ext uri="{BB962C8B-B14F-4D97-AF65-F5344CB8AC3E}">
        <p14:creationId xmlns:p14="http://schemas.microsoft.com/office/powerpoint/2010/main" val="59214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75112"/>
            <a:ext cx="8305800" cy="4708981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TEST... POTENTIAL IMPACTS ...TEST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A TSUNAMI IS A SERIES OF WAVES. THE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TIME BETWEEN WAVE CRESTS CAN VARY FROM 5 MINUTES TO AN HOUR.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THE HAZARD MAY PERSIST FOR MANY HOURS OR LONGER AFTER THE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INITIAL WAVE.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IMPACTS CAN VARY SIGNIFICANTLY FROM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ONE SECTION OF COAST TO THE NEXT DUE TO LOCAL BATHYMETRY AND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THE SHAPE AND ELEVATION OF THE SHORELINE.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IMPACTS CAN ALSO VARY DEPENDING UPON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THE STATE OF THE TIDE AT THE TIME OF THE MAXIMUM TSUNAMI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WAVES.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PERSONS CAUGHT IN THE WATER OF A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TSUNAMI MAY DROWN... BE CRUSHED BY DEBRIS IN THE WATER... OR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BE SWEPT OUT TO SEA.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75112"/>
            <a:ext cx="8305800" cy="3323987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TEST... TSUNAMI OBSERVATIONS ...TEST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THE FOLLOWING ARE TSUNAMI WAVE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OBSERVATIONS FROM COASTAL AND/OR DEEP-OCEAN SEA LEVEL GAUGES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AT THE INDICATED LOCATIONS. THE MAXIMUM TSUNAMI AMPLITUDE IS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MEASURED WITH RESPECT TO THE NORMAL TIDE LEVEL.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GAUGE      TIME OF   MAXIMUM     WAVE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COORDINATES   MEASURE   TSUNAMI   PERIOD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GAUGE LOCATION        LAT   LON     (UTC)   AMPLITUDE    (MIN)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-------------------------------------------------------------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NUKUALOFA TO         21.1S 175.2W    1550   0.39M/ 1.3FT  04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33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75112"/>
            <a:ext cx="8305800" cy="4478149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TEST... NEXT UPDATE AND ADDITIONAL INFORMATION ...TEST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THE NEXT MESSAGE WILL BE ISSUED IN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ONE HOUR... OR SOONER IF THE SITUATION WARRANTS.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FURTHER INFORMATION ABOUT THIS EVENT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MAY BE FOUND AT WWW.TSUNAMI.GOV.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COASTAL REGIONS OF HAWAII... AMERICAN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SAMOA... GUAM... AND CNMI SHOULD REFER TO PACIFIC TSUNAMI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WARNING CENTER MESSAGES SPECIFICALLY FOR THOSE PLACES THAT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CAN BE FOUND AT WWW.TSUNAMI.GOV.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COASTAL REGIONS OF CALIFORNIA...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OREGON... WASHINGTON... BRITISH COLUMBIA AND ALASKA SHOULD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ONLY REFER TO U.S. NATIONAL TSUNAMI WARNING CENTER MESSAGES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THAT CAN BE FOUND AT WWW.TSUNAMI.GOV.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3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The PTWC Interim Procedures - Dissemination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219200"/>
            <a:ext cx="83058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Dissemination will be through all the normal ways that current PTWS messages are sent</a:t>
            </a:r>
          </a:p>
          <a:p>
            <a:pPr marL="798307" lvl="1" indent="-342900" algn="l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</a:rPr>
              <a:t>GTS</a:t>
            </a:r>
          </a:p>
          <a:p>
            <a:pPr marL="798307" lvl="1" indent="-342900" algn="l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</a:rPr>
              <a:t>Email</a:t>
            </a:r>
          </a:p>
          <a:p>
            <a:pPr marL="798307" lvl="1" indent="-342900" algn="l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</a:rPr>
              <a:t>Fax</a:t>
            </a:r>
          </a:p>
          <a:p>
            <a:pPr marL="798307" lvl="1" indent="-342900" algn="l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</a:rPr>
              <a:t>AFTN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There are no graphical products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An SMS will be sent with the first message to alert key government officials in Tonga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The Tonga Meteorological Office will be called to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Messages will appear on the tsunami.gov website, but will indicate an earthquake with a magnitude of 1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Messages will be issued at least once an hour until the threat has passed</a:t>
            </a:r>
          </a:p>
        </p:txBody>
      </p:sp>
    </p:spTree>
    <p:extLst>
      <p:ext uri="{BB962C8B-B14F-4D97-AF65-F5344CB8AC3E}">
        <p14:creationId xmlns:p14="http://schemas.microsoft.com/office/powerpoint/2010/main" val="2229974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001000" cy="582613"/>
          </a:xfrm>
        </p:spPr>
        <p:txBody>
          <a:bodyPr/>
          <a:lstStyle/>
          <a:p>
            <a:r>
              <a:rPr lang="en-US" sz="2800" dirty="0"/>
              <a:t>HTHH Event Response at PTWC - 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219200"/>
            <a:ext cx="8305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The tsunami will be monitored on sea level gauges as it propagates and additional measurements will be made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Based on the additional tide gauge readings:</a:t>
            </a:r>
          </a:p>
          <a:p>
            <a:pPr marL="798307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The forecast will be adjusted if necessary </a:t>
            </a:r>
          </a:p>
          <a:p>
            <a:pPr marL="798307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The threat area will be expanded or contracted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A final Threat Message will be issued when readings on all (or most) gauges are below 0.3m amplitude and when no further impacts above 0.3m are anticipated elsewhere.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Arial"/>
              <a:cs typeface="Angsana New"/>
            </a:endParaRPr>
          </a:p>
          <a:p>
            <a:pPr algn="l">
              <a:spcBef>
                <a:spcPts val="600"/>
              </a:spcBef>
            </a:pPr>
            <a:endParaRPr lang="en-US" sz="2000" b="1" dirty="0">
              <a:solidFill>
                <a:srgbClr val="000000"/>
              </a:solidFill>
              <a:latin typeface="Arial"/>
              <a:cs typeface="Angsana New"/>
            </a:endParaRPr>
          </a:p>
          <a:p>
            <a:pPr algn="l"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ngsana New"/>
              </a:rPr>
              <a:t>Note: An HTHH Information Statement has also been implemented to cover any non-threat situation where a message may </a:t>
            </a:r>
            <a:r>
              <a:rPr lang="en-US" sz="2000" b="1">
                <a:solidFill>
                  <a:srgbClr val="000000"/>
                </a:solidFill>
                <a:latin typeface="Arial"/>
                <a:cs typeface="Angsana New"/>
              </a:rPr>
              <a:t>be useful.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itchFamily="34" charset="-128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41800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0867" y="2198691"/>
            <a:ext cx="8431212" cy="2246313"/>
          </a:xfrm>
        </p:spPr>
        <p:txBody>
          <a:bodyPr/>
          <a:lstStyle/>
          <a:p>
            <a:r>
              <a:rPr lang="en-US" altLang="en-US" sz="3600">
                <a:solidFill>
                  <a:srgbClr val="CC0000"/>
                </a:solidFill>
                <a:latin typeface="Arial Bold" pitchFamily="9" charset="0"/>
              </a:rPr>
              <a:t>Thank You</a:t>
            </a:r>
            <a:endParaRPr lang="en-US" altLang="en-US" sz="320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8499" y="4745038"/>
            <a:ext cx="4048129" cy="11223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Charles </a:t>
            </a:r>
            <a:r>
              <a:rPr lang="en-US" altLang="en-US" sz="2000" dirty="0" err="1"/>
              <a:t>McCreery</a:t>
            </a: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Pacific Tsunami Warning </a:t>
            </a:r>
            <a:r>
              <a:rPr lang="en-US" altLang="en-US" sz="2000" dirty="0" smtClean="0"/>
              <a:t>Center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charles.mccreery@noaa.gov</a:t>
            </a:r>
            <a:endParaRPr lang="en-US" alt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0"/>
            <a:ext cx="8077200" cy="1039813"/>
          </a:xfrm>
        </p:spPr>
        <p:txBody>
          <a:bodyPr/>
          <a:lstStyle/>
          <a:p>
            <a:r>
              <a:rPr lang="en-US" sz="2600" dirty="0"/>
              <a:t>General Challenges with Non-Seismic Tsunamis</a:t>
            </a:r>
            <a:br>
              <a:rPr lang="en-US" sz="2600" dirty="0"/>
            </a:br>
            <a:r>
              <a:rPr lang="en-US" sz="2600" dirty="0"/>
              <a:t>from Volcanoes, Landslides, </a:t>
            </a:r>
            <a:r>
              <a:rPr lang="en-US" sz="2600" dirty="0" err="1"/>
              <a:t>Meteo</a:t>
            </a:r>
            <a:r>
              <a:rPr lang="en-US" sz="2600" dirty="0"/>
              <a:t>, Bolides,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29540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No rapid alert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Seismic waves give an alert within minutes of any large earthquake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But no such alert for a landslide, volcano, bolide 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meteo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-tsunami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Alert is only on later detection of tsunami waves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No source location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Earthquake hypocenter and origin time quickly determined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Landslide, volcano,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meteo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-tsunami source location only estimated later from tsunami arrival times on different gauges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No source mechanism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Earthquake parameters and tsunami source mechanism can be determined quickly to estimate tsunami impacts and drive forecast models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Landslide, volcano,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meteo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-tsunami source mechanisms are only determined later – after event is over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No Forecast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Earthquake-driven tsunami impacts can be numerically forecast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Non-seismic tsunamis can only be observed and reported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No Pre-Scripted Standard Products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Appropriate products may need to be constructed on-the-fly to fit the situation</a:t>
            </a:r>
          </a:p>
          <a:p>
            <a:pPr marL="741157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itchFamily="34" charset="-128"/>
                <a:cs typeface="Angsana New"/>
              </a:rPr>
              <a:t>Recipients may not respond appropriately to these products</a:t>
            </a:r>
          </a:p>
        </p:txBody>
      </p:sp>
    </p:spTree>
    <p:extLst>
      <p:ext uri="{BB962C8B-B14F-4D97-AF65-F5344CB8AC3E}">
        <p14:creationId xmlns:p14="http://schemas.microsoft.com/office/powerpoint/2010/main" val="147135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0"/>
            <a:ext cx="8382000" cy="1039813"/>
          </a:xfrm>
        </p:spPr>
        <p:txBody>
          <a:bodyPr/>
          <a:lstStyle/>
          <a:p>
            <a:r>
              <a:rPr lang="en-US" sz="2600" dirty="0"/>
              <a:t>Alerting and Forecasting for Future HTHH Tsunamis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295400"/>
            <a:ext cx="80772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Messages use the same PTWC Product IDs as PTWC uses for earthquake - generated tsunamis in the PTWS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Message content is similar but modified for the HTHH source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Amplitude forecast is based on scaling the 1/15/2022 observations to match current event observations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This is a “Best Effort” forecasting approach with caveats</a:t>
            </a:r>
          </a:p>
          <a:p>
            <a:pPr marL="741157" lvl="1" indent="-28575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Tsunami generation mechanism at the HTHH may not be the same as on 1/15/22 </a:t>
            </a:r>
          </a:p>
          <a:p>
            <a:pPr marL="741157" lvl="1" indent="-28575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Atmospheric pressure wave generation may or may not be present for a future event</a:t>
            </a:r>
          </a:p>
          <a:p>
            <a:pPr marL="741157" lvl="1" indent="-28575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Scaling for either type of generation mechanism may not be linear (e.g., if half as big on one gauge then half as big everywhere)</a:t>
            </a:r>
          </a:p>
          <a:p>
            <a:pPr marL="741157" lvl="1" indent="-28575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Amplitude forecasts are only for gauge locations, not entire coasts</a:t>
            </a:r>
          </a:p>
          <a:p>
            <a:pPr marL="741157" lvl="1" indent="-285750" algn="l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Estimated arrival times are only based on the normal tsunami travel time calculation from the volcano – not on the atmospheric disturbance generation.</a:t>
            </a:r>
          </a:p>
        </p:txBody>
      </p:sp>
    </p:spTree>
    <p:extLst>
      <p:ext uri="{BB962C8B-B14F-4D97-AF65-F5344CB8AC3E}">
        <p14:creationId xmlns:p14="http://schemas.microsoft.com/office/powerpoint/2010/main" val="137466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161925"/>
            <a:ext cx="8217546" cy="812800"/>
          </a:xfrm>
        </p:spPr>
        <p:txBody>
          <a:bodyPr/>
          <a:lstStyle/>
          <a:p>
            <a:r>
              <a:rPr lang="en-US" sz="2400" dirty="0"/>
              <a:t>HTHH is about 70 km north of </a:t>
            </a:r>
            <a:r>
              <a:rPr lang="en-US" sz="2400" dirty="0" err="1"/>
              <a:t>Tongatapu</a:t>
            </a:r>
            <a:r>
              <a:rPr lang="en-US" sz="2400" dirty="0"/>
              <a:t> Island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383" t="4819"/>
          <a:stretch/>
        </p:blipFill>
        <p:spPr>
          <a:xfrm>
            <a:off x="559741" y="1401248"/>
            <a:ext cx="8202318" cy="53805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37769" y="5397297"/>
            <a:ext cx="1103892" cy="546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en-US" dirty="0" err="1"/>
              <a:t>Tongatapu</a:t>
            </a:r>
            <a:endParaRPr lang="en-US" dirty="0"/>
          </a:p>
          <a:p>
            <a:r>
              <a:rPr lang="en-US" dirty="0"/>
              <a:t>Island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107397" y="5102668"/>
            <a:ext cx="308442" cy="3212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1052D-CC10-4C68-844A-A55D8E38BA51}"/>
              </a:ext>
            </a:extLst>
          </p:cNvPr>
          <p:cNvSpPr txBox="1"/>
          <p:nvPr/>
        </p:nvSpPr>
        <p:spPr>
          <a:xfrm>
            <a:off x="3093609" y="2814380"/>
            <a:ext cx="8886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Volcano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515956D8-8047-449E-B3CC-780A2EEB3E89}"/>
              </a:ext>
            </a:extLst>
          </p:cNvPr>
          <p:cNvSpPr/>
          <p:nvPr/>
        </p:nvSpPr>
        <p:spPr bwMode="auto">
          <a:xfrm rot="20012436" flipH="1">
            <a:off x="3527914" y="4205607"/>
            <a:ext cx="1199171" cy="457200"/>
          </a:xfrm>
          <a:prstGeom prst="arc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880587-7E5A-41E6-B1E5-F0C5F22BB21E}"/>
              </a:ext>
            </a:extLst>
          </p:cNvPr>
          <p:cNvSpPr txBox="1"/>
          <p:nvPr/>
        </p:nvSpPr>
        <p:spPr>
          <a:xfrm>
            <a:off x="3956473" y="4039538"/>
            <a:ext cx="1615955" cy="486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1500"/>
              </a:lnSpc>
              <a:defRPr sz="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Nuku`alofa</a:t>
            </a:r>
          </a:p>
          <a:p>
            <a:pPr algn="l"/>
            <a:r>
              <a:rPr lang="en-US" dirty="0"/>
              <a:t>Sea Level Gauge</a:t>
            </a:r>
          </a:p>
        </p:txBody>
      </p:sp>
    </p:spTree>
    <p:extLst>
      <p:ext uri="{BB962C8B-B14F-4D97-AF65-F5344CB8AC3E}">
        <p14:creationId xmlns:p14="http://schemas.microsoft.com/office/powerpoint/2010/main" val="120375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177800"/>
            <a:ext cx="8217546" cy="812800"/>
          </a:xfrm>
        </p:spPr>
        <p:txBody>
          <a:bodyPr/>
          <a:lstStyle/>
          <a:p>
            <a:r>
              <a:rPr lang="en-US" sz="2400" dirty="0" smtClean="0"/>
              <a:t>Classic Tsunami </a:t>
            </a:r>
            <a:r>
              <a:rPr lang="en-US" sz="2400" dirty="0"/>
              <a:t>Travel Times from HTHH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107397" y="5102668"/>
            <a:ext cx="308442" cy="3212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B1052D-CC10-4C68-844A-A55D8E38BA51}"/>
              </a:ext>
            </a:extLst>
          </p:cNvPr>
          <p:cNvSpPr txBox="1"/>
          <p:nvPr/>
        </p:nvSpPr>
        <p:spPr>
          <a:xfrm>
            <a:off x="3093609" y="2814380"/>
            <a:ext cx="88864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Volcano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515956D8-8047-449E-B3CC-780A2EEB3E89}"/>
              </a:ext>
            </a:extLst>
          </p:cNvPr>
          <p:cNvSpPr/>
          <p:nvPr/>
        </p:nvSpPr>
        <p:spPr bwMode="auto">
          <a:xfrm rot="20012436" flipH="1">
            <a:off x="3527914" y="4205607"/>
            <a:ext cx="1199171" cy="457200"/>
          </a:xfrm>
          <a:prstGeom prst="arc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880587-7E5A-41E6-B1E5-F0C5F22BB21E}"/>
              </a:ext>
            </a:extLst>
          </p:cNvPr>
          <p:cNvSpPr txBox="1"/>
          <p:nvPr/>
        </p:nvSpPr>
        <p:spPr>
          <a:xfrm>
            <a:off x="3956473" y="4039538"/>
            <a:ext cx="1615955" cy="486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ts val="1500"/>
              </a:lnSpc>
              <a:defRPr sz="1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US" dirty="0"/>
              <a:t>Nuku`alofa</a:t>
            </a:r>
          </a:p>
          <a:p>
            <a:pPr algn="l"/>
            <a:r>
              <a:rPr lang="en-US" dirty="0"/>
              <a:t>Sea Level Gauge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76517F-054F-4796-815F-C9613D291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95" y="1216168"/>
            <a:ext cx="6480810" cy="60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5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7315199" cy="582613"/>
          </a:xfrm>
        </p:spPr>
        <p:txBody>
          <a:bodyPr/>
          <a:lstStyle/>
          <a:p>
            <a:r>
              <a:rPr lang="en-US" sz="2800" dirty="0"/>
              <a:t>HTHH Event Response at PTWC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91483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PTWC will be alerted by tsunami waves at the Nuku`alofa gauge or any other nearby gauge (~15 minutes after volcanic event)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PTWC will immediately call the Tonga NTWC (Met Office) to report the waves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The first arrival time and tsunami amplitude at the Nuku`alofa gauge will be measured and recorded. 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An initial PTWS Threat Message will be issued, nominally for all coasts within 3 hours tsunami travel time, that includes: </a:t>
            </a:r>
          </a:p>
          <a:p>
            <a:pPr marL="798307" lvl="1" indent="-342900" algn="l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</a:rPr>
              <a:t>ETAs from HTHH based on the Nuku`alofa arrival time</a:t>
            </a:r>
          </a:p>
          <a:p>
            <a:pPr marL="798307" lvl="1" indent="-342900" algn="l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</a:rPr>
              <a:t>An amplitude forecast at tide gauges based on scaling from the Nuku`alofa amplitude</a:t>
            </a:r>
          </a:p>
          <a:p>
            <a:pPr marL="798307" lvl="1" indent="-342900" algn="l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+mn-lt"/>
              </a:rPr>
              <a:t>ETAs at those tide gauges</a:t>
            </a:r>
          </a:p>
        </p:txBody>
      </p:sp>
    </p:spTree>
    <p:extLst>
      <p:ext uri="{BB962C8B-B14F-4D97-AF65-F5344CB8AC3E}">
        <p14:creationId xmlns:p14="http://schemas.microsoft.com/office/powerpoint/2010/main" val="256337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75112"/>
            <a:ext cx="8305800" cy="5632311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ZCZC WEPA40 PHEB 041555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TSUPAC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TEST...TSUNAMI MESSAGE NUMBER 1...TEST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NWS PACIFIC TSUNAMI WARNING CENTER HONOLULU HI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1555 UTC FRI MAR 4 2022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...THIS MESSAGE IS FOR TEST PURPOSES ONLY...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...TEST PTWC TSUNAMI THREAT MESSAGE TEST...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**** NOTICE **** NOTICE **** NOTICE **** NOTICE **** NOTICE *****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THIS IS A TEST MESSAGE. THIS MESSAGE IS ISSUED FOR INFORMATION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ONLY IN SUPPORT OF THE UNESCO/IOC PACIFIC TSUNAMI WARNING AND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MITIGATION SYSTEM AND IS MEANT FOR NATIONAL AUTHORITIES IN EACH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COUNTRY OF THAT SYSTEM.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THIS IS A TEST MESSAGE. NATIONAL AUTHORITIES WILL DETERMINE THE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APPROPRIATE LEVEL OF ALERT FOR EACH COUNTRY AND MAY ISSUE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ADDITIONAL OR MORE REFINED INFORMATION.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**** NOTICE **** NOTICE **** NOTICE **** NOTICE **** NOTICE *****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334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75112"/>
            <a:ext cx="8305800" cy="5632311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ZCZC WEPA40 PHEB 041555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TSUPAC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--------------------------------------------------------------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TEST... VOLCANIC ACTIVITY IN TONGA GENERATED A TSUNAMI ...TEST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TEST... PRELIMINARY VOLCANO PARAMETERS ...TEST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ACTIVITY TIME  1530 UTC MAR 4 2022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COORDINATES    20.5 SOUTH  175.4 WEST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LOCATION       TONGA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TEST... EVALUATION ...TEST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VOLCANIC ACTIVITY OCCURRED IN THE</a:t>
            </a:r>
          </a:p>
          <a:p>
            <a:pPr algn="l"/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TONGA ISLANDS AT 1530 UTC ON FRIDAY MARCH 4 2022.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3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57200"/>
            <a:ext cx="8229600" cy="582613"/>
          </a:xfrm>
        </p:spPr>
        <p:txBody>
          <a:bodyPr/>
          <a:lstStyle/>
          <a:p>
            <a:r>
              <a:rPr lang="en-US" sz="2800" dirty="0"/>
              <a:t>Sample Message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A510D-958A-4FFE-908E-3F2A19E245CB}"/>
              </a:ext>
            </a:extLst>
          </p:cNvPr>
          <p:cNvSpPr txBox="1"/>
          <p:nvPr/>
        </p:nvSpPr>
        <p:spPr>
          <a:xfrm>
            <a:off x="622300" y="1375112"/>
            <a:ext cx="8305800" cy="4708981"/>
          </a:xfrm>
          <a:prstGeom prst="rect">
            <a:avLst/>
          </a:prstGeom>
          <a:solidFill>
            <a:srgbClr val="B3F1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TEST... TSUNAMI THREAT FORECAST ...TEST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HAZARDOUS TSUNAMI WAVES FROM THIS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VOLCANIC ACTIVITY ARE POSSIBLE ALONG SOME COASTS OF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TONGA... NIUE... AMERICAN SAMOA... WALLIS AND FUTUNA...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SAMOA... KERMADEC ISLANDS... FIJI... TOKELAU... COOK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ISLANDS... VANUATU... TUVALU... NEW ZEALAND... KIRIBATI...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HOWLAND AND BAKER... NEW CALEDONIA... FRENCH POLYNESIA...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JARVIS ISLAND... SOLOMON ISLANDS... PALMYRA ISLAND...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NAURU... MARSHALL ISLANDS... KOSRAE... JOHNSTON ISLAND...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PAPUA NEW GUINEA... AUSTRALIA... PITCAIRN... POHNPEI...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  WAKE ISLAND... HAWAII AND NORTHWEST HAWAII</a:t>
            </a:r>
          </a:p>
          <a:p>
            <a:pPr algn="l"/>
            <a:endParaRPr lang="en-US" sz="15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* THIS IS A TEST MESSAGE. BASED UPON THE INITIAL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OBSERVATIONS... THIS TSUNAMI IS FORECAST TO BE ABOUT 0.5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TIMES THE SIZE OF THE JANUARY 15 2022 TSUNAMI FROM THE SAME</a:t>
            </a:r>
          </a:p>
          <a:p>
            <a:pPr algn="l"/>
            <a:r>
              <a:rPr lang="en-US" sz="1500" b="1">
                <a:latin typeface="Courier New" panose="02070309020205020404" pitchFamily="49" charset="0"/>
                <a:cs typeface="Courier New" panose="02070309020205020404" pitchFamily="49" charset="0"/>
              </a:rPr>
              <a:t>    VOLCANO IN TONGA.</a:t>
            </a:r>
          </a:p>
          <a:p>
            <a:pPr algn="l"/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47543"/>
      </p:ext>
    </p:extLst>
  </p:cSld>
  <p:clrMapOvr>
    <a:masterClrMapping/>
  </p:clrMapOvr>
</p:sld>
</file>

<file path=ppt/theme/theme1.xml><?xml version="1.0" encoding="utf-8"?>
<a:theme xmlns:a="http://schemas.openxmlformats.org/drawingml/2006/main" name="6_ITTI.McKinnie">
  <a:themeElements>
    <a:clrScheme name="ITTI.McKinni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ITTI.McKinnie">
      <a:majorFont>
        <a:latin typeface="Arial"/>
        <a:ea typeface="Angsana New"/>
        <a:cs typeface="Angsana New"/>
      </a:majorFont>
      <a:minorFont>
        <a:latin typeface="Arial"/>
        <a:ea typeface="Angsana New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TI.McKinni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TI.McKinni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TI.McKinni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64528</TotalTime>
  <Words>1739</Words>
  <Application>Microsoft Office PowerPoint</Application>
  <PresentationFormat>Custom</PresentationFormat>
  <Paragraphs>265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 Unicode MS</vt:lpstr>
      <vt:lpstr>MS PGothic</vt:lpstr>
      <vt:lpstr>MS PGothic</vt:lpstr>
      <vt:lpstr>Angsana New</vt:lpstr>
      <vt:lpstr>Arial</vt:lpstr>
      <vt:lpstr>Arial Bold</vt:lpstr>
      <vt:lpstr>Calibri</vt:lpstr>
      <vt:lpstr>Courier New</vt:lpstr>
      <vt:lpstr>Times New Roman</vt:lpstr>
      <vt:lpstr>Verdana</vt:lpstr>
      <vt:lpstr>Wingdings</vt:lpstr>
      <vt:lpstr>6_ITTI.McKinnie</vt:lpstr>
      <vt:lpstr>Pacific Tsunami Warning Center Interim Procedures for Tsunamis from the Hunga Tonga – Hunga Ha`apai Volcano</vt:lpstr>
      <vt:lpstr>General Challenges with Non-Seismic Tsunamis from Volcanoes, Landslides, Meteo, Bolides, etc.</vt:lpstr>
      <vt:lpstr>Alerting and Forecasting for Future HTHH Tsunamis</vt:lpstr>
      <vt:lpstr>HTHH is about 70 km north of Tongatapu Island</vt:lpstr>
      <vt:lpstr>Classic Tsunami Travel Times from HTHH</vt:lpstr>
      <vt:lpstr>HTHH Event Response at PTWC</vt:lpstr>
      <vt:lpstr>Sample Message Product</vt:lpstr>
      <vt:lpstr>Sample Message Product</vt:lpstr>
      <vt:lpstr>Sample Message Product</vt:lpstr>
      <vt:lpstr>Sample Message Product</vt:lpstr>
      <vt:lpstr>Sample Message Product</vt:lpstr>
      <vt:lpstr>Sample Message Product</vt:lpstr>
      <vt:lpstr>Sample Message Product</vt:lpstr>
      <vt:lpstr>Sample Message Product</vt:lpstr>
      <vt:lpstr>Sample Message Product</vt:lpstr>
      <vt:lpstr>The PTWC Interim Procedures - Dissemination</vt:lpstr>
      <vt:lpstr>HTHH Event Response at PTWC - Continued</vt:lpstr>
      <vt:lpstr>Thank You</vt:lpstr>
    </vt:vector>
  </TitlesOfParts>
  <Company>OSU Dept. of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Consolidated IT Pilot –  How it went, and What we propose next</dc:title>
  <dc:creator>pancake</dc:creator>
  <cp:lastModifiedBy>PTWC</cp:lastModifiedBy>
  <cp:revision>489</cp:revision>
  <cp:lastPrinted>2008-03-31T22:30:55Z</cp:lastPrinted>
  <dcterms:created xsi:type="dcterms:W3CDTF">2008-12-08T22:40:07Z</dcterms:created>
  <dcterms:modified xsi:type="dcterms:W3CDTF">2023-03-06T13:23:56Z</dcterms:modified>
</cp:coreProperties>
</file>