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8" r:id="rId1"/>
    <p:sldMasterId id="2147484171" r:id="rId2"/>
  </p:sldMasterIdLst>
  <p:notesMasterIdLst>
    <p:notesMasterId r:id="rId11"/>
  </p:notesMasterIdLst>
  <p:handoutMasterIdLst>
    <p:handoutMasterId r:id="rId12"/>
  </p:handoutMasterIdLst>
  <p:sldIdLst>
    <p:sldId id="735" r:id="rId3"/>
    <p:sldId id="811" r:id="rId4"/>
    <p:sldId id="828" r:id="rId5"/>
    <p:sldId id="827" r:id="rId6"/>
    <p:sldId id="826" r:id="rId7"/>
    <p:sldId id="829" r:id="rId8"/>
    <p:sldId id="830" r:id="rId9"/>
    <p:sldId id="785" r:id="rId10"/>
  </p:sldIdLst>
  <p:sldSz cx="13004800" cy="7315200"/>
  <p:notesSz cx="6858000" cy="91900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5303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2196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69085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5977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4454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1345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198237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5127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40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FAF"/>
    <a:srgbClr val="255D9B"/>
    <a:srgbClr val="FFFFFF"/>
    <a:srgbClr val="000080"/>
    <a:srgbClr val="096000"/>
    <a:srgbClr val="0000CC"/>
    <a:srgbClr val="3333FF"/>
    <a:srgbClr val="FFFEDE"/>
    <a:srgbClr val="FFFDC0"/>
    <a:srgbClr val="FFE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1" autoAdjust="0"/>
    <p:restoredTop sz="95657" autoAdjust="0"/>
  </p:normalViewPr>
  <p:slideViewPr>
    <p:cSldViewPr snapToGrid="0">
      <p:cViewPr varScale="1">
        <p:scale>
          <a:sx n="85" d="100"/>
          <a:sy n="85" d="100"/>
        </p:scale>
        <p:origin x="77" y="67"/>
      </p:cViewPr>
      <p:guideLst>
        <p:guide orient="horz" pos="2304"/>
        <p:guide pos="40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64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7A877702-35D5-49CB-B4C6-D52CB4B17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139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6713" y="688975"/>
            <a:ext cx="6124575" cy="3446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5625"/>
            <a:ext cx="54864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966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2966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AD5D31-5659-4FA1-88C6-2C085028B3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485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pitchFamily="-107" charset="-128"/>
      </a:defRPr>
    </a:lvl1pPr>
    <a:lvl2pPr marL="4553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219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690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59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4197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036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876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715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74483" y="4419600"/>
            <a:ext cx="11053638" cy="968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132441" tIns="66222" rIns="132441" bIns="66222"/>
          <a:lstStyle/>
          <a:p>
            <a:endParaRPr lang="en-US" sz="6138">
              <a:solidFill>
                <a:srgbClr val="000000"/>
              </a:solidFill>
              <a:cs typeface="Angsana New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1145" y="4648201"/>
            <a:ext cx="7818685" cy="650240"/>
          </a:xfrm>
        </p:spPr>
        <p:txBody>
          <a:bodyPr/>
          <a:lstStyle>
            <a:lvl1pPr marL="0" indent="0" algn="r">
              <a:buFont typeface="Wingdings" charset="2"/>
              <a:buNone/>
              <a:defRPr sz="3069" b="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4482" y="2286018"/>
            <a:ext cx="11054080" cy="1938867"/>
          </a:xfrm>
          <a:solidFill>
            <a:schemeClr val="bg1"/>
          </a:solidFill>
        </p:spPr>
        <p:txBody>
          <a:bodyPr/>
          <a:lstStyle>
            <a:lvl1pPr>
              <a:defRPr sz="5162"/>
            </a:lvl1pPr>
          </a:lstStyle>
          <a:p>
            <a:r>
              <a:rPr lang="th-TH" dirty="0"/>
              <a:t>Click to edit Master 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74474" y="6664326"/>
            <a:ext cx="2710810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674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442717" y="6664326"/>
            <a:ext cx="4119368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74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19516" y="6664326"/>
            <a:ext cx="2710810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r">
              <a:defRPr sz="1674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fld id="{C37C41DD-6635-419F-A81B-1F1A20DD4547}" type="slidenum">
              <a:rPr lang="en-US" altLang="en-US">
                <a:cs typeface="Angsana New"/>
              </a:rPr>
              <a:pPr/>
              <a:t>‹#›</a:t>
            </a:fld>
            <a:endParaRPr lang="th-TH" altLang="en-US">
              <a:cs typeface="Angsana New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192" y="375029"/>
            <a:ext cx="1378245" cy="1378245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3951145" y="375029"/>
            <a:ext cx="8076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baseline="0" dirty="0">
                <a:latin typeface="+mj-lt"/>
              </a:rPr>
              <a:t>PTWS </a:t>
            </a:r>
            <a:r>
              <a:rPr lang="en-US" sz="2400" b="0" baseline="0" dirty="0" smtClean="0">
                <a:latin typeface="+mj-lt"/>
              </a:rPr>
              <a:t>Steering Committee </a:t>
            </a:r>
            <a:r>
              <a:rPr lang="en-US" sz="2400" b="0" baseline="0" dirty="0">
                <a:latin typeface="+mj-lt"/>
              </a:rPr>
              <a:t>Meeting</a:t>
            </a:r>
          </a:p>
          <a:p>
            <a:r>
              <a:rPr lang="en-US" sz="2400" b="0" baseline="0" dirty="0">
                <a:latin typeface="+mj-lt"/>
              </a:rPr>
              <a:t> </a:t>
            </a:r>
            <a:r>
              <a:rPr lang="en-US" sz="2400" b="0" baseline="0" dirty="0" smtClean="0">
                <a:latin typeface="+mj-lt"/>
              </a:rPr>
              <a:t>March 6-8, 2023</a:t>
            </a:r>
          </a:p>
          <a:p>
            <a:r>
              <a:rPr lang="en-US" sz="2400" b="0" baseline="0" dirty="0" smtClean="0">
                <a:latin typeface="+mj-lt"/>
              </a:rPr>
              <a:t>UNESCO Headquarters, Paris, France</a:t>
            </a:r>
            <a:endParaRPr lang="en-US" sz="2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735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13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487680"/>
            <a:ext cx="4194386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734" y="1053255"/>
            <a:ext cx="658368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194560"/>
            <a:ext cx="4194386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07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487680"/>
            <a:ext cx="4194386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28734" y="1053255"/>
            <a:ext cx="658368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194560"/>
            <a:ext cx="4194386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61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592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6561" y="389467"/>
            <a:ext cx="2804160" cy="61992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1" y="389467"/>
            <a:ext cx="8249920" cy="61992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2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648" y="185827"/>
            <a:ext cx="10868760" cy="812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601" y="128837"/>
            <a:ext cx="878976" cy="87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47812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601" y="128837"/>
            <a:ext cx="878976" cy="87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1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1197187"/>
            <a:ext cx="1105408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3842174"/>
            <a:ext cx="97536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67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307" y="1823722"/>
            <a:ext cx="11216640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307" y="4895429"/>
            <a:ext cx="11216640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/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0" y="1947333"/>
            <a:ext cx="552704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3680" y="1947333"/>
            <a:ext cx="552704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64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389468"/>
            <a:ext cx="11216640" cy="14139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775" y="1793241"/>
            <a:ext cx="5501639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775" y="2672080"/>
            <a:ext cx="5501639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681" y="1793241"/>
            <a:ext cx="5528734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681" y="2672080"/>
            <a:ext cx="5528734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14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1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9648" y="161925"/>
            <a:ext cx="9691588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944" tIns="47473" rIns="94944" bIns="4747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9658" y="1381136"/>
            <a:ext cx="11997104" cy="585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944" tIns="47473" rIns="94944" bIns="474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41595" y="1057275"/>
            <a:ext cx="11319403" cy="1158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lIns="132456" tIns="66229" rIns="132456" bIns="66229"/>
          <a:lstStyle/>
          <a:p>
            <a:endParaRPr lang="en-US" sz="6138">
              <a:solidFill>
                <a:srgbClr val="000000"/>
              </a:solidFill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21479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70" r:id="rId3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5pPr>
      <a:lvl6pPr marL="662280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1324553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986827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2649105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677249" indent="-67724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4325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1312443" indent="-62855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4046">
          <a:solidFill>
            <a:schemeClr val="tx1"/>
          </a:solidFill>
          <a:latin typeface="+mn-lt"/>
          <a:ea typeface="+mn-ea"/>
          <a:cs typeface="+mn-cs"/>
        </a:defRPr>
      </a:lvl2pPr>
      <a:lvl3pPr marL="1887880" indent="-56879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3488">
          <a:solidFill>
            <a:schemeClr val="tx1"/>
          </a:solidFill>
          <a:latin typeface="+mn-lt"/>
          <a:ea typeface="+mn-ea"/>
          <a:cs typeface="+mn-cs"/>
        </a:defRPr>
      </a:lvl3pPr>
      <a:lvl4pPr marL="2452252" indent="-55773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3488">
          <a:solidFill>
            <a:schemeClr val="tx1"/>
          </a:solidFill>
          <a:latin typeface="+mn-lt"/>
          <a:ea typeface="+mn-ea"/>
          <a:cs typeface="+mn-cs"/>
        </a:defRPr>
      </a:lvl4pPr>
      <a:lvl5pPr marL="3032116" indent="-573226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5pPr>
      <a:lvl6pPr marL="3695412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6pPr>
      <a:lvl7pPr marL="4357687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7pPr>
      <a:lvl8pPr marL="5019966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8pPr>
      <a:lvl9pPr marL="5682238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1pPr>
      <a:lvl2pPr marL="66228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2pPr>
      <a:lvl3pPr marL="1324553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3pPr>
      <a:lvl4pPr marL="1986827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4pPr>
      <a:lvl5pPr marL="2649105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5pPr>
      <a:lvl6pPr marL="3311383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6pPr>
      <a:lvl7pPr marL="3973658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7pPr>
      <a:lvl8pPr marL="4635935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8pPr>
      <a:lvl9pPr marL="529821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4080" y="389468"/>
            <a:ext cx="1121664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80" y="1947333"/>
            <a:ext cx="1121664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" y="6780108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D35FD4A-D06B-49A4-9CC9-D875322D168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3/5/2023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0" y="6780108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0" y="6780108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713E3E6-F19B-48A7-A4BE-CA45D891F5F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0741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1" r:id="rId10"/>
    <p:sldLayoutId id="2147484182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51145" y="4648200"/>
            <a:ext cx="7818685" cy="1638299"/>
          </a:xfrm>
        </p:spPr>
        <p:txBody>
          <a:bodyPr/>
          <a:lstStyle/>
          <a:p>
            <a:r>
              <a:rPr lang="en-US" dirty="0"/>
              <a:t>Chip </a:t>
            </a:r>
            <a:r>
              <a:rPr lang="en-US" dirty="0" err="1"/>
              <a:t>McCreery</a:t>
            </a:r>
            <a:r>
              <a:rPr lang="en-US" dirty="0"/>
              <a:t>, PTWC Director</a:t>
            </a:r>
          </a:p>
          <a:p>
            <a:r>
              <a:rPr lang="en-US" dirty="0"/>
              <a:t>charles.mccreery@noaa.gov</a:t>
            </a:r>
          </a:p>
          <a:p>
            <a:r>
              <a:rPr lang="en-US" dirty="0"/>
              <a:t>808-725-6301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5400" dirty="0" smtClean="0">
                <a:solidFill>
                  <a:srgbClr val="CC0000"/>
                </a:solidFill>
                <a:latin typeface="Arial Bold" pitchFamily="-84" charset="0"/>
              </a:rPr>
              <a:t>PTWS WG2 – Task Team of TSPs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5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4000" dirty="0" smtClean="0"/>
              <a:t>PTWS WG2 Task Team of TSPs - TOR</a:t>
            </a:r>
            <a:endParaRPr lang="en-US" sz="40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4294967295"/>
          </p:nvPr>
        </p:nvSpPr>
        <p:spPr bwMode="auto">
          <a:xfrm>
            <a:off x="769937" y="1477301"/>
            <a:ext cx="11359309" cy="5586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Terms of Reference</a:t>
            </a:r>
            <a:endParaRPr kumimoji="0" lang="en-US" alt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WG2 Task Team:  Tsunami service Providers (TSPs)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1.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Share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 with each other their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response to significant events 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including a timeline of actions,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analyses made and the result of those analyses, decisions made and the basis for those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decisions, the timeliness and accuracy of products issued, and any other notable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successes or challenges.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2.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Share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 with each other information about existing and any new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methodologies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 for rapidly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detecting and characterizing tsunami source events, for detecting and measuring tsunami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waves, and for forecasting tsunami propagation and impacts.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3.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Share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 with each other information on the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effectiveness of products 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including format and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content to make them understandable and actionable, dissemination methods and their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testing, and any other support to customers prior to and during events.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4. </a:t>
            </a: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Report to ICG 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on Task Team activities during the intersessional period as well as any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resulting findings, changes, or recommendations regarding TSP operations.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The Task Team will be composed of representatives of PTWS Tsunami Service Providers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</a:rPr>
              <a:t>(TSPs) and a representative from ITIC. 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32530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3600" dirty="0" smtClean="0"/>
              <a:t>Task Team of TSPs – Meeting January 15, 2023 </a:t>
            </a:r>
            <a:endParaRPr lang="en-US" sz="36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4294967295"/>
          </p:nvPr>
        </p:nvSpPr>
        <p:spPr bwMode="auto">
          <a:xfrm>
            <a:off x="769937" y="1249155"/>
            <a:ext cx="11359309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dirty="0" smtClean="0">
                <a:latin typeface="Verdana" panose="020B0604030504040204" pitchFamily="34" charset="0"/>
              </a:rPr>
              <a:t>AGENDA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 smtClean="0">
                <a:latin typeface="Verdana" panose="020B0604030504040204" pitchFamily="34" charset="0"/>
              </a:rPr>
              <a:t>1</a:t>
            </a:r>
            <a:r>
              <a:rPr lang="en-US" altLang="en-US" sz="1500" b="0" dirty="0">
                <a:latin typeface="Verdana" panose="020B0604030504040204" pitchFamily="34" charset="0"/>
              </a:rPr>
              <a:t>. Opening (5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minutes) Dr</a:t>
            </a:r>
            <a:r>
              <a:rPr lang="en-US" altLang="en-US" sz="1500" b="0" dirty="0">
                <a:latin typeface="Verdana" panose="020B0604030504040204" pitchFamily="34" charset="0"/>
              </a:rPr>
              <a:t>. </a:t>
            </a:r>
            <a:r>
              <a:rPr lang="en-US" altLang="en-US" sz="1500" b="0" dirty="0" err="1">
                <a:latin typeface="Verdana" panose="020B0604030504040204" pitchFamily="34" charset="0"/>
              </a:rPr>
              <a:t>McCreery</a:t>
            </a:r>
            <a:r>
              <a:rPr lang="en-US" altLang="en-US" sz="1500" b="0" dirty="0">
                <a:latin typeface="Verdana" panose="020B0604030504040204" pitchFamily="34" charset="0"/>
              </a:rPr>
              <a:t> (the chair of the Task Team) will make a welcome and opening address.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2. Adoption of agenda (5 minutes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) Dr</a:t>
            </a:r>
            <a:r>
              <a:rPr lang="en-US" altLang="en-US" sz="1500" b="0" dirty="0">
                <a:latin typeface="Verdana" panose="020B0604030504040204" pitchFamily="34" charset="0"/>
              </a:rPr>
              <a:t>. </a:t>
            </a:r>
            <a:r>
              <a:rPr lang="en-US" altLang="en-US" sz="1500" b="0" dirty="0" err="1">
                <a:latin typeface="Verdana" panose="020B0604030504040204" pitchFamily="34" charset="0"/>
              </a:rPr>
              <a:t>McCreery</a:t>
            </a:r>
            <a:r>
              <a:rPr lang="en-US" altLang="en-US" sz="1500" b="0" dirty="0">
                <a:latin typeface="Verdana" panose="020B0604030504040204" pitchFamily="34" charset="0"/>
              </a:rPr>
              <a:t> (the chair of the Task Team) will present the agenda items of the meeting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. The </a:t>
            </a:r>
            <a:r>
              <a:rPr lang="en-US" altLang="en-US" sz="1500" b="0" dirty="0">
                <a:latin typeface="Verdana" panose="020B0604030504040204" pitchFamily="34" charset="0"/>
              </a:rPr>
              <a:t>agenda will be approved as is or with some changes after discussion among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the participants</a:t>
            </a:r>
            <a:r>
              <a:rPr lang="en-US" altLang="en-US" sz="1500" b="0" dirty="0">
                <a:latin typeface="Verdana" panose="020B060403050404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3. </a:t>
            </a:r>
            <a:r>
              <a:rPr lang="en-US" altLang="en-US" sz="1500" dirty="0">
                <a:latin typeface="Verdana" panose="020B0604030504040204" pitchFamily="34" charset="0"/>
              </a:rPr>
              <a:t>Report on the IOC </a:t>
            </a:r>
            <a:r>
              <a:rPr lang="en-US" altLang="en-US" sz="1500" dirty="0" smtClean="0">
                <a:latin typeface="Verdana" panose="020B0604030504040204" pitchFamily="34" charset="0"/>
              </a:rPr>
              <a:t>55th </a:t>
            </a:r>
            <a:r>
              <a:rPr lang="en-US" altLang="en-US" sz="1500" dirty="0">
                <a:latin typeface="Verdana" panose="020B0604030504040204" pitchFamily="34" charset="0"/>
              </a:rPr>
              <a:t>Executive Council </a:t>
            </a:r>
            <a:r>
              <a:rPr lang="en-US" altLang="en-US" sz="1500" b="0" dirty="0">
                <a:latin typeface="Verdana" panose="020B0604030504040204" pitchFamily="34" charset="0"/>
              </a:rPr>
              <a:t>(10 minutes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) Mr</a:t>
            </a:r>
            <a:r>
              <a:rPr lang="en-US" altLang="en-US" sz="1500" b="0" dirty="0">
                <a:latin typeface="Verdana" panose="020B0604030504040204" pitchFamily="34" charset="0"/>
              </a:rPr>
              <a:t>. </a:t>
            </a:r>
            <a:r>
              <a:rPr lang="en-US" altLang="en-US" sz="1500" b="0" dirty="0" err="1">
                <a:latin typeface="Verdana" panose="020B0604030504040204" pitchFamily="34" charset="0"/>
              </a:rPr>
              <a:t>Nishimae</a:t>
            </a:r>
            <a:r>
              <a:rPr lang="en-US" altLang="en-US" sz="1500" b="0" dirty="0">
                <a:latin typeface="Verdana" panose="020B0604030504040204" pitchFamily="34" charset="0"/>
              </a:rPr>
              <a:t>, ICG/PTWS chair, will reports the outcomes of the discussion on the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agenda item </a:t>
            </a:r>
            <a:r>
              <a:rPr lang="en-US" altLang="en-US" sz="1500" b="0" dirty="0">
                <a:latin typeface="Verdana" panose="020B0604030504040204" pitchFamily="34" charset="0"/>
              </a:rPr>
              <a:t>of the tsunami warning system in the IOC Executive Council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55th </a:t>
            </a:r>
            <a:r>
              <a:rPr lang="en-US" altLang="en-US" sz="1500" b="0" dirty="0">
                <a:latin typeface="Verdana" panose="020B0604030504040204" pitchFamily="34" charset="0"/>
              </a:rPr>
              <a:t>session held in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June 2022</a:t>
            </a:r>
            <a:r>
              <a:rPr lang="en-US" altLang="en-US" sz="1500" b="0" dirty="0">
                <a:latin typeface="Verdana" panose="020B060403050404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4. </a:t>
            </a:r>
            <a:r>
              <a:rPr lang="en-US" altLang="en-US" sz="1500" dirty="0">
                <a:latin typeface="Verdana" panose="020B0604030504040204" pitchFamily="34" charset="0"/>
              </a:rPr>
              <a:t>Report of TSPs </a:t>
            </a:r>
            <a:r>
              <a:rPr lang="en-US" altLang="en-US" sz="1500" b="0" dirty="0">
                <a:latin typeface="Verdana" panose="020B0604030504040204" pitchFamily="34" charset="0"/>
              </a:rPr>
              <a:t>(10 minutes for each TSP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)</a:t>
            </a:r>
            <a:r>
              <a:rPr lang="en-US" altLang="en-US" sz="1500" b="0" dirty="0">
                <a:latin typeface="Verdana" panose="020B0604030504040204" pitchFamily="34" charset="0"/>
              </a:rPr>
              <a:t> Each TSP will report its activities about issuance of tsunami bulletins as well as improvement of the tsunami warning system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.</a:t>
            </a:r>
            <a:endParaRPr lang="en-US" altLang="en-US" sz="1500" b="0" dirty="0">
              <a:latin typeface="Verdana" panose="020B0604030504040204" pitchFamily="34" charset="0"/>
            </a:endParaRP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4.1. PTWC</a:t>
            </a: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4.2. NWPTAC</a:t>
            </a: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4.3. SCSTAC</a:t>
            </a:r>
          </a:p>
          <a:p>
            <a:pPr marL="635194" lvl="1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4.4. CATAC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 smtClean="0">
                <a:latin typeface="Verdana" panose="020B0604030504040204" pitchFamily="34" charset="0"/>
              </a:rPr>
              <a:t>5</a:t>
            </a:r>
            <a:r>
              <a:rPr lang="en-US" altLang="en-US" sz="1500" b="0" dirty="0">
                <a:latin typeface="Verdana" panose="020B0604030504040204" pitchFamily="34" charset="0"/>
              </a:rPr>
              <a:t>. Revision of </a:t>
            </a:r>
            <a:r>
              <a:rPr lang="en-US" altLang="en-US" sz="1500" dirty="0">
                <a:latin typeface="Verdana" panose="020B0604030504040204" pitchFamily="34" charset="0"/>
              </a:rPr>
              <a:t>TSP’s User’s Guide with unified format </a:t>
            </a:r>
            <a:r>
              <a:rPr lang="en-US" altLang="en-US" sz="1500" b="0" dirty="0">
                <a:latin typeface="Verdana" panose="020B0604030504040204" pitchFamily="34" charset="0"/>
              </a:rPr>
              <a:t>(30 minutes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) WG2 </a:t>
            </a:r>
            <a:r>
              <a:rPr lang="en-US" altLang="en-US" sz="1500" b="0" dirty="0">
                <a:latin typeface="Verdana" panose="020B0604030504040204" pitchFamily="34" charset="0"/>
              </a:rPr>
              <a:t>is considering unifying the formats of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users </a:t>
            </a:r>
            <a:r>
              <a:rPr lang="en-US" altLang="en-US" sz="1500" b="0" dirty="0">
                <a:latin typeface="Verdana" panose="020B0604030504040204" pitchFamily="34" charset="0"/>
              </a:rPr>
              <a:t>guides of the </a:t>
            </a:r>
            <a:r>
              <a:rPr lang="en-US" altLang="en-US" sz="1500" b="0" dirty="0" err="1">
                <a:latin typeface="Verdana" panose="020B0604030504040204" pitchFamily="34" charset="0"/>
              </a:rPr>
              <a:t>TSPs.</a:t>
            </a:r>
            <a:r>
              <a:rPr lang="en-US" altLang="en-US" sz="1500" b="0" dirty="0">
                <a:latin typeface="Verdana" panose="020B0604030504040204" pitchFamily="34" charset="0"/>
              </a:rPr>
              <a:t> In this regard, Dr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. </a:t>
            </a:r>
            <a:r>
              <a:rPr lang="en-US" altLang="en-US" sz="1500" b="0" dirty="0" err="1" smtClean="0">
                <a:latin typeface="Verdana" panose="020B0604030504040204" pitchFamily="34" charset="0"/>
              </a:rPr>
              <a:t>McCreery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 </a:t>
            </a:r>
            <a:r>
              <a:rPr lang="en-US" altLang="en-US" sz="1500" b="0" dirty="0">
                <a:latin typeface="Verdana" panose="020B0604030504040204" pitchFamily="34" charset="0"/>
              </a:rPr>
              <a:t>has taken a lead on this matter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. He </a:t>
            </a:r>
            <a:r>
              <a:rPr lang="en-US" altLang="en-US" sz="1500" b="0" dirty="0">
                <a:latin typeface="Verdana" panose="020B0604030504040204" pitchFamily="34" charset="0"/>
              </a:rPr>
              <a:t>will report progress about unifying the format and TSPs will discuss a future action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on revision </a:t>
            </a:r>
            <a:r>
              <a:rPr lang="en-US" altLang="en-US" sz="1500" b="0" dirty="0">
                <a:latin typeface="Verdana" panose="020B0604030504040204" pitchFamily="34" charset="0"/>
              </a:rPr>
              <a:t>of each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users </a:t>
            </a:r>
            <a:r>
              <a:rPr lang="en-US" altLang="en-US" sz="1500" b="0" dirty="0">
                <a:latin typeface="Verdana" panose="020B0604030504040204" pitchFamily="34" charset="0"/>
              </a:rPr>
              <a:t>guide.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6. </a:t>
            </a:r>
            <a:r>
              <a:rPr lang="en-US" altLang="en-US" sz="1500" dirty="0">
                <a:latin typeface="Verdana" panose="020B0604030504040204" pitchFamily="34" charset="0"/>
              </a:rPr>
              <a:t>Navigational Warning to Maritime Community </a:t>
            </a:r>
            <a:r>
              <a:rPr lang="en-US" altLang="en-US" sz="1500" b="0" dirty="0">
                <a:latin typeface="Verdana" panose="020B0604030504040204" pitchFamily="34" charset="0"/>
              </a:rPr>
              <a:t>in the ICG/PTWS (30 minutes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) TOWS-WG </a:t>
            </a:r>
            <a:r>
              <a:rPr lang="en-US" altLang="en-US" sz="1500" b="0" dirty="0">
                <a:latin typeface="Verdana" panose="020B0604030504040204" pitchFamily="34" charset="0"/>
              </a:rPr>
              <a:t>recommends that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ICG </a:t>
            </a:r>
            <a:r>
              <a:rPr lang="en-US" altLang="en-US" sz="1500" b="0" dirty="0">
                <a:latin typeface="Verdana" panose="020B0604030504040204" pitchFamily="34" charset="0"/>
              </a:rPr>
              <a:t>TSPs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cooperate </a:t>
            </a:r>
            <a:r>
              <a:rPr lang="en-US" altLang="en-US" sz="1500" b="0" dirty="0">
                <a:latin typeface="Verdana" panose="020B0604030504040204" pitchFamily="34" charset="0"/>
              </a:rPr>
              <a:t>with the NAVAREA coordinators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to provide </a:t>
            </a:r>
            <a:r>
              <a:rPr lang="en-US" altLang="en-US" sz="1500" b="0" dirty="0">
                <a:latin typeface="Verdana" panose="020B0604030504040204" pitchFamily="34" charset="0"/>
              </a:rPr>
              <a:t>tsunami information for navigational warnings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. TSPs </a:t>
            </a:r>
            <a:r>
              <a:rPr lang="en-US" altLang="en-US" sz="1500" b="0" dirty="0">
                <a:latin typeface="Verdana" panose="020B0604030504040204" pitchFamily="34" charset="0"/>
              </a:rPr>
              <a:t>will discuss how their tsunami information is provide to the NAVAREA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coordinators in </a:t>
            </a:r>
            <a:r>
              <a:rPr lang="en-US" altLang="en-US" sz="1500" b="0" dirty="0">
                <a:latin typeface="Verdana" panose="020B0604030504040204" pitchFamily="34" charset="0"/>
              </a:rPr>
              <a:t>the Pacific.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7. Any other business (5 minutes)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</a:pPr>
            <a:r>
              <a:rPr lang="en-US" altLang="en-US" sz="1500" b="0" dirty="0">
                <a:latin typeface="Verdana" panose="020B0604030504040204" pitchFamily="34" charset="0"/>
              </a:rPr>
              <a:t>8. Closing (5 </a:t>
            </a:r>
            <a:r>
              <a:rPr lang="en-US" altLang="en-US" sz="1500" b="0" dirty="0" smtClean="0">
                <a:latin typeface="Verdana" panose="020B0604030504040204" pitchFamily="34" charset="0"/>
              </a:rPr>
              <a:t>minutes) Dr</a:t>
            </a:r>
            <a:r>
              <a:rPr lang="en-US" altLang="en-US" sz="1500" b="0" dirty="0">
                <a:latin typeface="Verdana" panose="020B0604030504040204" pitchFamily="34" charset="0"/>
              </a:rPr>
              <a:t>. </a:t>
            </a:r>
            <a:r>
              <a:rPr lang="en-US" altLang="en-US" sz="1500" b="0" dirty="0" err="1">
                <a:latin typeface="Verdana" panose="020B0604030504040204" pitchFamily="34" charset="0"/>
              </a:rPr>
              <a:t>McCreery</a:t>
            </a:r>
            <a:r>
              <a:rPr lang="en-US" altLang="en-US" sz="1500" b="0" dirty="0">
                <a:latin typeface="Verdana" panose="020B0604030504040204" pitchFamily="34" charset="0"/>
              </a:rPr>
              <a:t> will provide any closing remarks.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79013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3600" dirty="0"/>
              <a:t>Generally Common to All 4 Users’ Guides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0557" y="1306287"/>
            <a:ext cx="11996737" cy="5927952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Introduction / Background</a:t>
            </a:r>
          </a:p>
          <a:p>
            <a:r>
              <a:rPr lang="en-US" sz="2800" dirty="0"/>
              <a:t>Governance and Approval</a:t>
            </a:r>
          </a:p>
          <a:p>
            <a:r>
              <a:rPr lang="en-US" sz="2800" dirty="0"/>
              <a:t>Implementation Timeline</a:t>
            </a:r>
          </a:p>
          <a:p>
            <a:r>
              <a:rPr lang="en-US" sz="2800" dirty="0"/>
              <a:t>Coastal Area of Service</a:t>
            </a:r>
          </a:p>
          <a:p>
            <a:r>
              <a:rPr lang="en-US" sz="2800" dirty="0" smtClean="0"/>
              <a:t>Tsunami Sources</a:t>
            </a:r>
          </a:p>
          <a:p>
            <a:pPr lvl="1"/>
            <a:r>
              <a:rPr lang="en-US" sz="2521" dirty="0" smtClean="0"/>
              <a:t>Earthquake Source Zone (ESZ)</a:t>
            </a:r>
          </a:p>
          <a:p>
            <a:pPr lvl="1"/>
            <a:r>
              <a:rPr lang="en-US" sz="2521" dirty="0" smtClean="0"/>
              <a:t>If outside ESZ</a:t>
            </a:r>
          </a:p>
          <a:p>
            <a:pPr lvl="1"/>
            <a:r>
              <a:rPr lang="en-US" sz="2521" dirty="0" smtClean="0"/>
              <a:t>Non-seismic tsunami sources</a:t>
            </a:r>
            <a:endParaRPr lang="en-US" sz="2521" dirty="0"/>
          </a:p>
          <a:p>
            <a:r>
              <a:rPr lang="en-US" sz="2800" dirty="0" smtClean="0"/>
              <a:t>Methodologies </a:t>
            </a:r>
            <a:r>
              <a:rPr lang="en-US" sz="2800" dirty="0"/>
              <a:t>and Procedures</a:t>
            </a:r>
          </a:p>
          <a:p>
            <a:pPr lvl="1"/>
            <a:r>
              <a:rPr lang="en-US" sz="2521" dirty="0"/>
              <a:t>Criteria – Source regions, magnitude thresholds</a:t>
            </a:r>
          </a:p>
          <a:p>
            <a:pPr lvl="1"/>
            <a:r>
              <a:rPr lang="en-US" sz="2521" dirty="0"/>
              <a:t>Forecasting method(s) – ETAs, Amplitudes</a:t>
            </a:r>
          </a:p>
          <a:p>
            <a:pPr lvl="1"/>
            <a:r>
              <a:rPr lang="en-US" sz="2521" dirty="0"/>
              <a:t>Limitations</a:t>
            </a:r>
          </a:p>
          <a:p>
            <a:pPr lvl="1"/>
            <a:r>
              <a:rPr lang="en-US" sz="2521" dirty="0"/>
              <a:t>Exceptions</a:t>
            </a:r>
          </a:p>
          <a:p>
            <a:pPr lvl="1"/>
            <a:r>
              <a:rPr lang="en-US" sz="2521" dirty="0"/>
              <a:t>Timeline</a:t>
            </a:r>
          </a:p>
          <a:p>
            <a:r>
              <a:rPr lang="en-US" sz="2800" dirty="0"/>
              <a:t>Description of Products</a:t>
            </a:r>
          </a:p>
          <a:p>
            <a:pPr lvl="1"/>
            <a:r>
              <a:rPr lang="en-US" sz="2521" dirty="0"/>
              <a:t>Text messages - Template</a:t>
            </a:r>
            <a:endParaRPr lang="en-US" sz="1963" dirty="0"/>
          </a:p>
          <a:p>
            <a:pPr lvl="1"/>
            <a:r>
              <a:rPr lang="en-US" sz="2521" dirty="0"/>
              <a:t>Graphical products</a:t>
            </a:r>
          </a:p>
          <a:p>
            <a:pPr lvl="1"/>
            <a:r>
              <a:rPr lang="en-US" sz="2521" dirty="0"/>
              <a:t>CAP format</a:t>
            </a:r>
          </a:p>
          <a:p>
            <a:endParaRPr lang="en-US" sz="2800" dirty="0"/>
          </a:p>
          <a:p>
            <a:endParaRPr lang="en-US" sz="2800" dirty="0">
              <a:solidFill>
                <a:srgbClr val="255D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1455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3600" dirty="0"/>
              <a:t>Generally Common to All 4 Users’ Guides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0557" y="1306287"/>
            <a:ext cx="11996737" cy="5927952"/>
          </a:xfrm>
        </p:spPr>
        <p:txBody>
          <a:bodyPr>
            <a:normAutofit/>
          </a:bodyPr>
          <a:lstStyle/>
          <a:p>
            <a:r>
              <a:rPr lang="en-US" sz="2800" dirty="0"/>
              <a:t>Dissemination and Testing</a:t>
            </a:r>
          </a:p>
          <a:p>
            <a:pPr lvl="1"/>
            <a:r>
              <a:rPr lang="en-US" sz="2521" dirty="0"/>
              <a:t>Dissemination Methods</a:t>
            </a:r>
          </a:p>
          <a:p>
            <a:pPr lvl="1"/>
            <a:r>
              <a:rPr lang="en-US" sz="2521" dirty="0"/>
              <a:t>Receipt Verification (routine tests with feedback)</a:t>
            </a:r>
          </a:p>
          <a:p>
            <a:r>
              <a:rPr lang="en-US" sz="2800" dirty="0"/>
              <a:t>Appendices</a:t>
            </a:r>
          </a:p>
          <a:p>
            <a:pPr lvl="1"/>
            <a:r>
              <a:rPr lang="en-US" sz="2521" dirty="0"/>
              <a:t>Sample Products</a:t>
            </a:r>
          </a:p>
          <a:p>
            <a:pPr lvl="1"/>
            <a:r>
              <a:rPr lang="en-US" sz="2521" dirty="0"/>
              <a:t>Place names</a:t>
            </a:r>
          </a:p>
          <a:p>
            <a:pPr lvl="2"/>
            <a:r>
              <a:rPr lang="en-US" sz="1963" dirty="0"/>
              <a:t>Countries and Territories</a:t>
            </a:r>
          </a:p>
          <a:p>
            <a:pPr lvl="2"/>
            <a:r>
              <a:rPr lang="en-US" sz="1963" dirty="0"/>
              <a:t>Forecast Points</a:t>
            </a:r>
          </a:p>
          <a:p>
            <a:pPr lvl="2"/>
            <a:r>
              <a:rPr lang="en-US" sz="1963" dirty="0"/>
              <a:t>Observation Gauges</a:t>
            </a:r>
          </a:p>
          <a:p>
            <a:pPr lvl="1"/>
            <a:r>
              <a:rPr lang="en-US" sz="2521" dirty="0"/>
              <a:t>Glossary</a:t>
            </a:r>
          </a:p>
          <a:p>
            <a:pPr lvl="1"/>
            <a:r>
              <a:rPr lang="en-US" sz="2521" dirty="0"/>
              <a:t>Acronyms</a:t>
            </a:r>
          </a:p>
          <a:p>
            <a:endParaRPr lang="en-US" sz="2800" dirty="0"/>
          </a:p>
          <a:p>
            <a:endParaRPr lang="en-US" sz="2800" dirty="0">
              <a:solidFill>
                <a:srgbClr val="255D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7357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5234" y="287381"/>
            <a:ext cx="9074332" cy="7183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92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Overview of TOWS-WG Proposal to the World-Wide Navigational Warning Service Sub-Committee (WWNWS-SC) 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92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Tsunami Service Provider Messages for the Maritime Community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920" dirty="0">
              <a:solidFill>
                <a:prstClr val="black"/>
              </a:solidFill>
              <a:latin typeface="Calibri" panose="020F0502020204030204"/>
              <a:ea typeface="+mn-ea"/>
            </a:endParaRP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Only for potential or confirmed tsunamis &gt;0.3m in TSP’s Area of Service (AOS)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Disseminated to IMO/IHO NAVAREA Coordinators covering that TSP’s AOS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Issued when TSP issues a Quantitative, not Qualitative, forecast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Only reissue if forecast changes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Issue a final message when threat mostly passed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NAVAREA Coordinators turn into maritime safety messages issued via </a:t>
            </a:r>
            <a:r>
              <a:rPr lang="en-US" sz="1920" dirty="0" err="1">
                <a:solidFill>
                  <a:prstClr val="black"/>
                </a:solidFill>
                <a:latin typeface="Calibri" panose="020F0502020204030204"/>
                <a:ea typeface="+mn-ea"/>
              </a:rPr>
              <a:t>SafetyNet</a:t>
            </a: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 to ships at sea.</a:t>
            </a:r>
          </a:p>
          <a:p>
            <a:pPr marL="304810" indent="-304810" algn="l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920" dirty="0">
              <a:solidFill>
                <a:prstClr val="black"/>
              </a:solidFill>
              <a:latin typeface="Calibri" panose="020F0502020204030204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92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Message Content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920" dirty="0">
              <a:solidFill>
                <a:prstClr val="black"/>
              </a:solidFill>
              <a:latin typeface="Calibri" panose="020F0502020204030204"/>
              <a:ea typeface="+mn-ea"/>
            </a:endParaRP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NAVAREA names (21 of these world-wide)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General Area (e.g., Western Pacific, South China Sea)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Key Subject (e.g., Confirmed Tsunami Threat, Final Message)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Tsunami Source (e.g., a magnitude 8.4 earthquake on May 17, 2020 at 0718 UTC in the Solomon Islands)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List of countries and islands with threat &gt;0.3m and corresponding harbors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Amplifying remarks (e.g., strong currents, coastal flooding, etc.)</a:t>
            </a:r>
          </a:p>
          <a:p>
            <a:pPr marL="365771" indent="-365771" algn="l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20" dirty="0">
                <a:solidFill>
                  <a:prstClr val="black"/>
                </a:solidFill>
                <a:latin typeface="Calibri" panose="020F0502020204030204"/>
                <a:ea typeface="+mn-ea"/>
              </a:rPr>
              <a:t>Cancellation Details – up to local authorities to determine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920" dirty="0">
              <a:solidFill>
                <a:prstClr val="black"/>
              </a:solidFill>
              <a:latin typeface="Calibri" panose="020F0502020204030204"/>
              <a:ea typeface="+mn-ea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920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0361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577" y="460393"/>
            <a:ext cx="8377647" cy="63944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990" y="269966"/>
            <a:ext cx="723682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133" dirty="0">
                <a:solidFill>
                  <a:prstClr val="black"/>
                </a:solidFill>
                <a:latin typeface="Calibri" panose="020F0502020204030204"/>
                <a:ea typeface="+mn-ea"/>
              </a:rPr>
              <a:t>Global NAVAREAs</a:t>
            </a:r>
          </a:p>
        </p:txBody>
      </p:sp>
    </p:spTree>
    <p:extLst>
      <p:ext uri="{BB962C8B-B14F-4D97-AF65-F5344CB8AC3E}">
        <p14:creationId xmlns:p14="http://schemas.microsoft.com/office/powerpoint/2010/main" val="1264086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68966773"/>
      </p:ext>
    </p:extLst>
  </p:cSld>
  <p:clrMapOvr>
    <a:masterClrMapping/>
  </p:clrMapOvr>
</p:sld>
</file>

<file path=ppt/theme/theme1.xml><?xml version="1.0" encoding="utf-8"?>
<a:theme xmlns:a="http://schemas.openxmlformats.org/drawingml/2006/main" name="9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 smtClean="0">
            <a:solidFill>
              <a:schemeClr val="bg1"/>
            </a:solidFill>
            <a:latin typeface="+mn-lt"/>
          </a:defRPr>
        </a:defPPr>
      </a:lstStyle>
    </a:tx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40770</TotalTime>
  <Words>624</Words>
  <Application>Microsoft Office PowerPoint</Application>
  <PresentationFormat>Custom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Arial Unicode MS</vt:lpstr>
      <vt:lpstr>MS PGothic</vt:lpstr>
      <vt:lpstr>MS PGothic</vt:lpstr>
      <vt:lpstr>Angsana New</vt:lpstr>
      <vt:lpstr>Arial</vt:lpstr>
      <vt:lpstr>Arial Bold</vt:lpstr>
      <vt:lpstr>Calibri</vt:lpstr>
      <vt:lpstr>Calibri Light</vt:lpstr>
      <vt:lpstr>Times New Roman</vt:lpstr>
      <vt:lpstr>Verdana</vt:lpstr>
      <vt:lpstr>Wingdings</vt:lpstr>
      <vt:lpstr>9_ITTI.McKinnie</vt:lpstr>
      <vt:lpstr>Office Theme</vt:lpstr>
      <vt:lpstr>PTWS WG2 – Task Team of TSPs</vt:lpstr>
      <vt:lpstr>PTWS WG2 Task Team of TSPs - TOR</vt:lpstr>
      <vt:lpstr>Task Team of TSPs – Meeting January 15, 2023 </vt:lpstr>
      <vt:lpstr>Generally Common to All 4 Users’ Guides</vt:lpstr>
      <vt:lpstr>Generally Common to All 4 Users’ Guides</vt:lpstr>
      <vt:lpstr>PowerPoint Presentation</vt:lpstr>
      <vt:lpstr>PowerPoint Presentation</vt:lpstr>
      <vt:lpstr>Thank You</vt:lpstr>
    </vt:vector>
  </TitlesOfParts>
  <Company>OSU Dept. of Computer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Consolidated IT Pilot –  How it went, and What we propose next</dc:title>
  <dc:creator>pancake</dc:creator>
  <cp:lastModifiedBy>PTWC</cp:lastModifiedBy>
  <cp:revision>650</cp:revision>
  <cp:lastPrinted>2008-03-31T22:30:55Z</cp:lastPrinted>
  <dcterms:created xsi:type="dcterms:W3CDTF">2008-12-08T22:40:07Z</dcterms:created>
  <dcterms:modified xsi:type="dcterms:W3CDTF">2023-03-06T09:31:07Z</dcterms:modified>
</cp:coreProperties>
</file>