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1"/>
    <p:sldMasterId id="2147483679" r:id="rId2"/>
    <p:sldMasterId id="2147483684" r:id="rId3"/>
    <p:sldMasterId id="2147483691" r:id="rId4"/>
    <p:sldMasterId id="2147483693" r:id="rId5"/>
    <p:sldMasterId id="2147483695" r:id="rId6"/>
    <p:sldMasterId id="2147483697" r:id="rId7"/>
    <p:sldMasterId id="2147483699" r:id="rId8"/>
    <p:sldMasterId id="2147483706" r:id="rId9"/>
    <p:sldMasterId id="2147483709" r:id="rId10"/>
    <p:sldMasterId id="2147483711" r:id="rId11"/>
  </p:sldMasterIdLst>
  <p:notesMasterIdLst>
    <p:notesMasterId r:id="rId27"/>
  </p:notesMasterIdLst>
  <p:handoutMasterIdLst>
    <p:handoutMasterId r:id="rId28"/>
  </p:handoutMasterIdLst>
  <p:sldIdLst>
    <p:sldId id="256" r:id="rId12"/>
    <p:sldId id="278" r:id="rId13"/>
    <p:sldId id="294" r:id="rId14"/>
    <p:sldId id="284" r:id="rId15"/>
    <p:sldId id="286" r:id="rId16"/>
    <p:sldId id="288" r:id="rId17"/>
    <p:sldId id="289" r:id="rId18"/>
    <p:sldId id="290" r:id="rId19"/>
    <p:sldId id="292" r:id="rId20"/>
    <p:sldId id="287" r:id="rId21"/>
    <p:sldId id="282" r:id="rId22"/>
    <p:sldId id="285" r:id="rId23"/>
    <p:sldId id="295" r:id="rId24"/>
    <p:sldId id="297" r:id="rId25"/>
    <p:sldId id="276"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5" autoAdjust="0"/>
    <p:restoredTop sz="86406" autoAdjust="0"/>
  </p:normalViewPr>
  <p:slideViewPr>
    <p:cSldViewPr snapToGrid="0" showGuides="1">
      <p:cViewPr>
        <p:scale>
          <a:sx n="113" d="100"/>
          <a:sy n="113" d="100"/>
        </p:scale>
        <p:origin x="264" y="-504"/>
      </p:cViewPr>
      <p:guideLst>
        <p:guide orient="horz" pos="2160"/>
        <p:guide pos="3840"/>
      </p:guideLst>
    </p:cSldViewPr>
  </p:slideViewPr>
  <p:outlineViewPr>
    <p:cViewPr>
      <p:scale>
        <a:sx n="33" d="100"/>
        <a:sy n="33" d="100"/>
      </p:scale>
      <p:origin x="0" y="-43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61A3E-AC6E-4B60-95A4-C1B3371851F9}" type="datetimeFigureOut">
              <a:rPr kumimoji="1" lang="ja-JP" altLang="en-US" smtClean="0"/>
              <a:t>2023/3/3</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90A3E0-14E8-4BE6-85AB-5C5385A62A44}"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34F6E-DEEE-400C-92A1-19923C75B907}" type="datetimeFigureOut">
              <a:rPr kumimoji="1" lang="ja-JP" altLang="en-US" smtClean="0"/>
              <a:t>2023/3/3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3A1E1-D89E-4D9F-ACC7-724568FAD569}"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53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100A0C6-C354-4AEA-AE4D-C43C6449392C}"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9316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C54A57-4768-425F-82D9-5DEC7BB9BCC6}"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99846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5DBAD-F062-4320-8A2B-85A68E676193}"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594480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1E96472-67F3-4BE7-B8D4-0C41B6970670}"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790374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68924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5329951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67943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2" y="420414"/>
            <a:ext cx="756742" cy="12191999"/>
          </a:xfrm>
          <a:prstGeom prst="rect">
            <a:avLst/>
          </a:prstGeom>
        </p:spPr>
      </p:pic>
    </p:spTree>
    <p:extLst>
      <p:ext uri="{BB962C8B-B14F-4D97-AF65-F5344CB8AC3E}">
        <p14:creationId xmlns:p14="http://schemas.microsoft.com/office/powerpoint/2010/main" val="67986848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1409" y="1881352"/>
            <a:ext cx="3490843" cy="3531476"/>
          </a:xfrm>
          <a:prstGeom prst="rect">
            <a:avLst/>
          </a:prstGeom>
        </p:spPr>
      </p:pic>
    </p:spTree>
    <p:extLst>
      <p:ext uri="{BB962C8B-B14F-4D97-AF65-F5344CB8AC3E}">
        <p14:creationId xmlns:p14="http://schemas.microsoft.com/office/powerpoint/2010/main" val="252058123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9850" t="-943" r="-1"/>
          <a:stretch/>
        </p:blipFill>
        <p:spPr>
          <a:xfrm>
            <a:off x="7338430" y="1779105"/>
            <a:ext cx="3970735" cy="3977470"/>
          </a:xfrm>
          <a:prstGeom prst="rect">
            <a:avLst/>
          </a:prstGeom>
        </p:spPr>
      </p:pic>
      <p:sp>
        <p:nvSpPr>
          <p:cNvPr id="4" name="Slide Number Placeholder 5"/>
          <p:cNvSpPr txBox="1">
            <a:spLocks/>
          </p:cNvSpPr>
          <p:nvPr userDrawn="1"/>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Tree>
    <p:extLst>
      <p:ext uri="{BB962C8B-B14F-4D97-AF65-F5344CB8AC3E}">
        <p14:creationId xmlns:p14="http://schemas.microsoft.com/office/powerpoint/2010/main" val="41025286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4E72D8-59FE-4246-B614-846CC7D2BBBA}"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89180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1AB730-0DCE-48DD-9E93-7B74F8592BCA}"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677796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FFEA569-B11D-4A16-867C-BA7906E53C34}"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230253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391552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1939B-A42E-451E-B7B1-AEBDA3FF056A}"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122939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389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5C3A2D7-9CE7-45D2-A29B-34686F2B7D82}"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55929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276210-0E44-4A7A-ABEB-2CDDF81485E1}"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850057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572D9-28E3-4DF2-B65F-2378A035DDDD}"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539679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CA96EBB-4FBF-40F0-8DAE-6C07D516A879}"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631635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37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2E7DA-12BF-4802-A01C-C6DE4C400865}"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46480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fr-FR"/>
          </a:p>
        </p:txBody>
      </p:sp>
    </p:spTree>
    <p:extLst>
      <p:ext uri="{BB962C8B-B14F-4D97-AF65-F5344CB8AC3E}">
        <p14:creationId xmlns:p14="http://schemas.microsoft.com/office/powerpoint/2010/main" val="1042970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BA44D21-CA32-4DE2-81BB-8EEEA8CC3152}"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220451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AA31A8-0ABE-4EB8-9272-41B84181F7D4}"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062944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011F2-00AC-44C2-A7AB-CFC85292A3F2}"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610979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30147E6-9ACA-4DCA-8FFD-F7BAAF6CCCE2}"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565394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43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5D05F32-6383-4B2C-8D3D-6AF51286F6D2}"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991826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962E88-6DFA-41E0-9B70-52B3F6D2D2D1}"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770183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01A2D-A0F4-45C8-9E06-5400D5630D9A}"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567844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E2B0D83-3DC2-4D9B-97F2-5F2770D1C425}"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3122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0AC88FB-920C-441C-A347-2CC026D4C7B1}"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107591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695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235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881202"/>
            <a:ext cx="12192001" cy="4397389"/>
          </a:xfrm>
          <a:prstGeom prst="rect">
            <a:avLst/>
          </a:prstGeom>
        </p:spPr>
      </p:pic>
      <p:sp>
        <p:nvSpPr>
          <p:cNvPr id="5" name="Rectangle 4"/>
          <p:cNvSpPr/>
          <p:nvPr userDrawn="1"/>
        </p:nvSpPr>
        <p:spPr>
          <a:xfrm>
            <a:off x="2031714" y="3892154"/>
            <a:ext cx="8128572" cy="375485"/>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
        <p:nvSpPr>
          <p:cNvPr id="6" name="Oval 17"/>
          <p:cNvSpPr/>
          <p:nvPr userDrawn="1"/>
        </p:nvSpPr>
        <p:spPr>
          <a:xfrm>
            <a:off x="1703253" y="1972195"/>
            <a:ext cx="955433" cy="955433"/>
          </a:xfrm>
          <a:prstGeom prst="ellipse">
            <a:avLst/>
          </a:prstGeom>
          <a:solidFill>
            <a:srgbClr val="0069B4"/>
          </a:solidFill>
          <a:ln w="12700">
            <a:solidFill>
              <a:srgbClr val="0069B4"/>
            </a:solidFill>
            <a:miter lim="400000"/>
          </a:ln>
        </p:spPr>
        <p:txBody>
          <a:bodyPr lIns="48767" tIns="48767" rIns="48767" bIns="48767" anchor="ctr"/>
          <a:lstStyle/>
          <a:p>
            <a:pPr algn="ctr">
              <a:defRPr sz="1800">
                <a:solidFill>
                  <a:srgbClr val="FFFFFF"/>
                </a:solidFill>
              </a:defRPr>
            </a:pPr>
            <a:endParaRPr sz="1350" dirty="0"/>
          </a:p>
        </p:txBody>
      </p:sp>
    </p:spTree>
    <p:extLst>
      <p:ext uri="{BB962C8B-B14F-4D97-AF65-F5344CB8AC3E}">
        <p14:creationId xmlns:p14="http://schemas.microsoft.com/office/powerpoint/2010/main" val="224625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3D55D0-3C72-4164-9340-C8944BC236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10860"/>
            <a:ext cx="12192000" cy="4539343"/>
          </a:xfrm>
          <a:prstGeom prst="rect">
            <a:avLst/>
          </a:prstGeom>
        </p:spPr>
      </p:pic>
      <p:sp>
        <p:nvSpPr>
          <p:cNvPr id="5" name="Rectangle 4"/>
          <p:cNvSpPr/>
          <p:nvPr userDrawn="1"/>
        </p:nvSpPr>
        <p:spPr>
          <a:xfrm>
            <a:off x="2031715" y="3792789"/>
            <a:ext cx="8128572" cy="375485"/>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421307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52641"/>
            <a:ext cx="12192000" cy="4539343"/>
          </a:xfrm>
          <a:prstGeom prst="rect">
            <a:avLst/>
          </a:prstGeom>
        </p:spPr>
      </p:pic>
      <p:sp>
        <p:nvSpPr>
          <p:cNvPr id="8" name="Rectangle 7"/>
          <p:cNvSpPr/>
          <p:nvPr userDrawn="1"/>
        </p:nvSpPr>
        <p:spPr>
          <a:xfrm>
            <a:off x="2151899" y="3434571"/>
            <a:ext cx="8128572" cy="375485"/>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495864" y="1170916"/>
            <a:ext cx="955433" cy="955433"/>
          </a:xfrm>
          <a:prstGeom prst="ellipse">
            <a:avLst/>
          </a:prstGeom>
          <a:solidFill>
            <a:srgbClr val="41B7C8"/>
          </a:solidFill>
          <a:ln w="12700">
            <a:miter lim="400000"/>
          </a:ln>
        </p:spPr>
        <p:txBody>
          <a:bodyPr lIns="48767" tIns="48767" rIns="48767" bIns="48767" anchor="ctr"/>
          <a:lstStyle/>
          <a:p>
            <a:pPr algn="ctr">
              <a:defRPr sz="1800">
                <a:solidFill>
                  <a:srgbClr val="FFFFFF"/>
                </a:solidFill>
              </a:defRPr>
            </a:pPr>
            <a:endParaRPr sz="1350" dirty="0"/>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5536" y="-115614"/>
            <a:ext cx="1629168" cy="1629168"/>
          </a:xfrm>
          <a:prstGeom prst="rect">
            <a:avLst/>
          </a:prstGeom>
        </p:spPr>
      </p:pic>
    </p:spTree>
    <p:extLst>
      <p:ext uri="{BB962C8B-B14F-4D97-AF65-F5344CB8AC3E}">
        <p14:creationId xmlns:p14="http://schemas.microsoft.com/office/powerpoint/2010/main" val="2344354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p:cNvSpPr/>
          <p:nvPr userDrawn="1"/>
        </p:nvSpPr>
        <p:spPr>
          <a:xfrm>
            <a:off x="0" y="1990017"/>
            <a:ext cx="12192000" cy="4365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1"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33109" y="1990019"/>
            <a:ext cx="3458892" cy="4365641"/>
          </a:xfrm>
          <a:prstGeom prst="rect">
            <a:avLst/>
          </a:prstGeom>
          <a:solidFill>
            <a:srgbClr val="41B7C8"/>
          </a:solidFill>
          <a:ln w="12700">
            <a:solidFill>
              <a:srgbClr val="41B7C8"/>
            </a:solidFill>
          </a:ln>
        </p:spPr>
      </p:pic>
    </p:spTree>
    <p:extLst>
      <p:ext uri="{BB962C8B-B14F-4D97-AF65-F5344CB8AC3E}">
        <p14:creationId xmlns:p14="http://schemas.microsoft.com/office/powerpoint/2010/main" val="1693167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0560F88-0F7C-423A-A922-3894009904E6}"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736993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40F83DB-6513-4035-81A5-9CE3B3F0616C}"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994223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245AC-E9B2-41EC-A6C6-F1D7D0F4B1F5}"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791031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D79101E-8A2C-4E39-B2DC-3EFACFCD841C}"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70549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13021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Rectangle 4"/>
          <p:cNvSpPr/>
          <p:nvPr userDrawn="1"/>
        </p:nvSpPr>
        <p:spPr>
          <a:xfrm>
            <a:off x="5988818" y="3293509"/>
            <a:ext cx="6203183" cy="375485"/>
          </a:xfrm>
          <a:prstGeom prst="rect">
            <a:avLst/>
          </a:prstGeom>
          <a:solidFill>
            <a:srgbClr val="183254"/>
          </a:solidFill>
          <a:ln w="12700" cap="flat">
            <a:solidFill>
              <a:srgbClr val="1F476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pic>
        <p:nvPicPr>
          <p:cNvPr id="4" name="Picture 3">
            <a:extLst>
              <a:ext uri="{FF2B5EF4-FFF2-40B4-BE49-F238E27FC236}">
                <a16:creationId xmlns:a16="http://schemas.microsoft.com/office/drawing/2014/main" id="{A00B0CD4-6B8D-45A9-9DCA-8CB0A0C642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575486" y="136525"/>
            <a:ext cx="1495759" cy="1437388"/>
          </a:xfrm>
          <a:prstGeom prst="rect">
            <a:avLst/>
          </a:prstGeom>
        </p:spPr>
      </p:pic>
    </p:spTree>
    <p:extLst>
      <p:ext uri="{BB962C8B-B14F-4D97-AF65-F5344CB8AC3E}">
        <p14:creationId xmlns:p14="http://schemas.microsoft.com/office/powerpoint/2010/main" val="3867376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093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A3ED1DA-F835-44C3-9A43-A5B911E5D505}"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2890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63D0D2-62F2-470F-902A-7463E07FCFE2}"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874090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FDD14-F682-4BAD-9ABA-06E5FFF9AD02}"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517663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601390B-237C-4913-9A16-1E255619FD66}"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645687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143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D18BEAC-8BBA-4D63-9D1F-0850D306AD4F}"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286071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11655A0-7E68-4676-837A-30E125C63F62}"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10076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A4B12-85D3-439E-A6DC-FE5CAEE0A323}"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5291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Title 1"/>
          <p:cNvSpPr txBox="1">
            <a:spLocks/>
          </p:cNvSpPr>
          <p:nvPr userDrawn="1"/>
        </p:nvSpPr>
        <p:spPr>
          <a:xfrm>
            <a:off x="2596056" y="268758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sz="3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3016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5BCD240-ED32-4677-B80A-3BE9E4ED0E48}"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106218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504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7C0731A-9560-497B-A32F-AAF7E05AEE9F}"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3213814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7009647-8A50-41BA-8CFF-5BB1115650C5}"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0456497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3565B-0014-4C31-BDA9-E0D543BCF31C}"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819843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BDEA45D-C66F-40DF-94B0-66CF45048A10}"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61487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04858" y="0"/>
            <a:ext cx="5987143" cy="6858000"/>
          </a:xfrm>
          <a:prstGeom prst="rect">
            <a:avLst/>
          </a:prstGeom>
        </p:spPr>
      </p:pic>
      <p:pic>
        <p:nvPicPr>
          <p:cNvPr id="5" name="Picture 4">
            <a:extLst>
              <a:ext uri="{FF2B5EF4-FFF2-40B4-BE49-F238E27FC236}">
                <a16:creationId xmlns:a16="http://schemas.microsoft.com/office/drawing/2014/main" id="{E8FB8DA0-25B2-48F6-8868-B213CEA0119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0622622" y="5349548"/>
            <a:ext cx="1495759" cy="1437388"/>
          </a:xfrm>
          <a:prstGeom prst="rect">
            <a:avLst/>
          </a:prstGeom>
        </p:spPr>
      </p:pic>
      <p:sp>
        <p:nvSpPr>
          <p:cNvPr id="6" name="Rectangle">
            <a:extLst>
              <a:ext uri="{FF2B5EF4-FFF2-40B4-BE49-F238E27FC236}">
                <a16:creationId xmlns:a16="http://schemas.microsoft.com/office/drawing/2014/main" id="{6339B7C9-369B-4FBD-93AB-42CB9FBB9CB7}"/>
              </a:ext>
            </a:extLst>
          </p:cNvPr>
          <p:cNvSpPr/>
          <p:nvPr userDrawn="1"/>
        </p:nvSpPr>
        <p:spPr>
          <a:xfrm rot="10800000">
            <a:off x="1790483" y="1302602"/>
            <a:ext cx="2423423" cy="98238"/>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679846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Rectangle 6"/>
          <p:cNvSpPr/>
          <p:nvPr userDrawn="1"/>
        </p:nvSpPr>
        <p:spPr>
          <a:xfrm>
            <a:off x="1"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Rectangle">
            <a:extLst>
              <a:ext uri="{FF2B5EF4-FFF2-40B4-BE49-F238E27FC236}">
                <a16:creationId xmlns:a16="http://schemas.microsoft.com/office/drawing/2014/main" id="{694F4ECB-61D4-4894-A69C-2CEC9B9D8136}"/>
              </a:ext>
            </a:extLst>
          </p:cNvPr>
          <p:cNvSpPr/>
          <p:nvPr userDrawn="1"/>
        </p:nvSpPr>
        <p:spPr>
          <a:xfrm rot="5400000">
            <a:off x="1412796" y="3379882"/>
            <a:ext cx="2423422" cy="98239"/>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344491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9"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p:cNvSpPr/>
          <p:nvPr userDrawn="1"/>
        </p:nvSpPr>
        <p:spPr>
          <a:xfrm rot="5400000">
            <a:off x="1412796" y="3379882"/>
            <a:ext cx="2423422" cy="98239"/>
          </a:xfrm>
          <a:prstGeom prst="rect">
            <a:avLst/>
          </a:prstGeom>
          <a:solidFill>
            <a:srgbClr val="183254"/>
          </a:solidFill>
          <a:ln w="12700">
            <a:miter lim="400000"/>
          </a:ln>
        </p:spPr>
        <p:txBody>
          <a:bodyPr lIns="48767" tIns="48767" rIns="48767" bIns="48767" anchor="ctr"/>
          <a:lstStyle/>
          <a:p>
            <a:pPr>
              <a:defRPr>
                <a:solidFill>
                  <a:srgbClr val="3C3C3C"/>
                </a:solidFill>
              </a:defRPr>
            </a:pPr>
            <a:endParaRPr sz="1350"/>
          </a:p>
        </p:txBody>
      </p:sp>
      <p:sp>
        <p:nvSpPr>
          <p:cNvPr id="2" name="Rectangle 1"/>
          <p:cNvSpPr/>
          <p:nvPr userDrawn="1"/>
        </p:nvSpPr>
        <p:spPr>
          <a:xfrm>
            <a:off x="1"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Tree>
    <p:extLst>
      <p:ext uri="{BB962C8B-B14F-4D97-AF65-F5344CB8AC3E}">
        <p14:creationId xmlns:p14="http://schemas.microsoft.com/office/powerpoint/2010/main" val="3973615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image" Target="../media/image9.jpeg"/><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1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10.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3.xml"/><Relationship Id="rId7" Type="http://schemas.openxmlformats.org/officeDocument/2006/relationships/image" Target="../media/image21.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11.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image" Target="../media/image1.pn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6.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1.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7.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1.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8.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2.xml"/><Relationship Id="rId7"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90C563-6D40-43C8-8B29-88A681590551}" type="datetime1">
              <a:rPr kumimoji="1" lang="ja-JP" altLang="en-US" smtClean="0"/>
              <a:t>2023/3/5</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61B85B-3F11-4807-BF0A-089ABAB91E6D}" type="slidenum">
              <a:rPr kumimoji="1" lang="ja-JP" altLang="en-US" smtClean="0"/>
              <a:t>‹#›</a:t>
            </a:fld>
            <a:endParaRPr kumimoji="1" lang="ja-JP" altLang="en-US"/>
          </a:p>
        </p:txBody>
      </p:sp>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1545" y="216364"/>
            <a:ext cx="1999700" cy="951923"/>
          </a:xfrm>
          <a:prstGeom prst="rect">
            <a:avLst/>
          </a:prstGeom>
        </p:spPr>
      </p:pic>
      <p:sp>
        <p:nvSpPr>
          <p:cNvPr id="10" name="Rectangle"/>
          <p:cNvSpPr/>
          <p:nvPr/>
        </p:nvSpPr>
        <p:spPr>
          <a:xfrm rot="5400000">
            <a:off x="1721008" y="3812569"/>
            <a:ext cx="1639614" cy="110484"/>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1" name="Rectangle 10"/>
          <p:cNvSpPr/>
          <p:nvPr userDrawn="1"/>
        </p:nvSpPr>
        <p:spPr>
          <a:xfrm>
            <a:off x="178418"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Picture 12"/>
          <p:cNvPicPr>
            <a:picLocks noChangeAspect="1"/>
          </p:cNvPicPr>
          <p:nvPr/>
        </p:nvPicPr>
        <p:blipFill>
          <a:blip r:embed="rId8">
            <a:extLst>
              <a:ext uri="{28A0092B-C50C-407E-A947-70E740481C1C}">
                <a14:useLocalDpi xmlns:a14="http://schemas.microsoft.com/office/drawing/2010/main"/>
              </a:ext>
            </a:extLst>
          </a:blip>
          <a:srcRect/>
          <a:stretch/>
        </p:blipFill>
        <p:spPr>
          <a:xfrm>
            <a:off x="1548953"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p:nvSpPr>
        <p:spPr>
          <a:xfrm rot="5400000">
            <a:off x="4884289" y="3379882"/>
            <a:ext cx="2423422" cy="98239"/>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pic>
        <p:nvPicPr>
          <p:cNvPr id="2" name="Picture 4" descr="NOAA 20210324 no text">
            <a:extLst>
              <a:ext uri="{FF2B5EF4-FFF2-40B4-BE49-F238E27FC236}">
                <a16:creationId xmlns:a16="http://schemas.microsoft.com/office/drawing/2014/main" id="{9C7520A2-A239-3103-3A05-D02720582C8C}"/>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014912" y="5636943"/>
            <a:ext cx="1064373" cy="1090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BEB6E05A-913A-29FB-5189-859EB421D3D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481139" y="5595130"/>
            <a:ext cx="733723" cy="1173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TSUNAMI WARNING DECISION SUPPORT TOOLS TABLE OF CONTENTS">
            <a:extLst>
              <a:ext uri="{FF2B5EF4-FFF2-40B4-BE49-F238E27FC236}">
                <a16:creationId xmlns:a16="http://schemas.microsoft.com/office/drawing/2014/main" id="{93816629-244A-AB7F-E4EE-F8C9C8390B8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650974" y="5800873"/>
            <a:ext cx="852768" cy="852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NOAA Center for Tsunami Research">
            <a:extLst>
              <a:ext uri="{FF2B5EF4-FFF2-40B4-BE49-F238E27FC236}">
                <a16:creationId xmlns:a16="http://schemas.microsoft.com/office/drawing/2014/main" id="{BAF0875E-DFBF-0D53-B7AA-0B45DF7DE497}"/>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838318" y="5586493"/>
            <a:ext cx="1182594" cy="118259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55">
            <a:extLst>
              <a:ext uri="{FF2B5EF4-FFF2-40B4-BE49-F238E27FC236}">
                <a16:creationId xmlns:a16="http://schemas.microsoft.com/office/drawing/2014/main" id="{4B6A5678-B848-36B4-EB23-94DAC26DBF3E}"/>
              </a:ext>
            </a:extLst>
          </p:cNvPr>
          <p:cNvPicPr>
            <a:picLocks noChangeAspect="1"/>
          </p:cNvPicPr>
          <p:nvPr userDrawn="1"/>
        </p:nvPicPr>
        <p:blipFill rotWithShape="1">
          <a:blip r:embed="rId13"/>
          <a:srcRect r="49856" b="25510"/>
          <a:stretch/>
        </p:blipFill>
        <p:spPr>
          <a:xfrm>
            <a:off x="638280" y="5773234"/>
            <a:ext cx="2133327" cy="545964"/>
          </a:xfrm>
          <a:prstGeom prst="rect">
            <a:avLst/>
          </a:prstGeom>
        </p:spPr>
      </p:pic>
      <p:pic>
        <p:nvPicPr>
          <p:cNvPr id="17" name="Graphic 55">
            <a:extLst>
              <a:ext uri="{FF2B5EF4-FFF2-40B4-BE49-F238E27FC236}">
                <a16:creationId xmlns:a16="http://schemas.microsoft.com/office/drawing/2014/main" id="{686B3E0C-628C-5DAE-2810-54415838FB0A}"/>
              </a:ext>
            </a:extLst>
          </p:cNvPr>
          <p:cNvPicPr>
            <a:picLocks noChangeAspect="1"/>
          </p:cNvPicPr>
          <p:nvPr userDrawn="1"/>
        </p:nvPicPr>
        <p:blipFill rotWithShape="1">
          <a:blip r:embed="rId13"/>
          <a:srcRect l="49856" b="81277"/>
          <a:stretch/>
        </p:blipFill>
        <p:spPr>
          <a:xfrm>
            <a:off x="578977" y="6377005"/>
            <a:ext cx="2133332" cy="137225"/>
          </a:xfrm>
          <a:prstGeom prst="rect">
            <a:avLst/>
          </a:prstGeom>
        </p:spPr>
      </p:pic>
      <p:pic>
        <p:nvPicPr>
          <p:cNvPr id="18" name="Picture 4" descr="CEA">
            <a:extLst>
              <a:ext uri="{FF2B5EF4-FFF2-40B4-BE49-F238E27FC236}">
                <a16:creationId xmlns:a16="http://schemas.microsoft.com/office/drawing/2014/main" id="{0E8DAFCA-6169-2D38-F414-19EA8F23991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304875" y="5719996"/>
            <a:ext cx="1252255" cy="1021670"/>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2" descr="CSIRO job openings and vacancies | seek.com.au">
            <a:extLst>
              <a:ext uri="{FF2B5EF4-FFF2-40B4-BE49-F238E27FC236}">
                <a16:creationId xmlns:a16="http://schemas.microsoft.com/office/drawing/2014/main" id="{41CC5F52-95DB-9CA3-9BAE-F70541FB190E}"/>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a:extLst>
              <a:ext uri="{FF2B5EF4-FFF2-40B4-BE49-F238E27FC236}">
                <a16:creationId xmlns:a16="http://schemas.microsoft.com/office/drawing/2014/main" id="{C0F2B05F-3240-C141-A1F8-C111C0EEEB1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25713" y="5643938"/>
            <a:ext cx="1612122" cy="98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5198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7" r:id="rId3"/>
    <p:sldLayoutId id="2147483678" r:id="rId4"/>
    <p:sldLayoutId id="2147483672"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Date Placeholder 3"/>
          <p:cNvSpPr txBox="1">
            <a:spLocks/>
          </p:cNvSpPr>
          <p:nvPr/>
        </p:nvSpPr>
        <p:spPr>
          <a:xfrm>
            <a:off x="838200" y="6356351"/>
            <a:ext cx="2743200" cy="365125"/>
          </a:xfrm>
          <a:prstGeom prst="rect">
            <a:avLst/>
          </a:prstGeom>
        </p:spPr>
        <p:txBody>
          <a:bodyPr vert="horz" lIns="68580" tIns="34290" rIns="68580" bIns="3429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2A5ED9-6140-49EF-92C0-7F9DD0623968}" type="datetimeFigureOut">
              <a:rPr lang="fr-FR" sz="900" smtClean="0"/>
              <a:pPr/>
              <a:t>03/03/2023</a:t>
            </a:fld>
            <a:endParaRPr lang="fr-FR" sz="900" dirty="0"/>
          </a:p>
        </p:txBody>
      </p:sp>
      <p:sp>
        <p:nvSpPr>
          <p:cNvPr id="12" name="Rectangle 11"/>
          <p:cNvSpPr/>
          <p:nvPr/>
        </p:nvSpPr>
        <p:spPr>
          <a:xfrm>
            <a:off x="1"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 name="Rectangle"/>
          <p:cNvSpPr/>
          <p:nvPr/>
        </p:nvSpPr>
        <p:spPr>
          <a:xfrm rot="5400000">
            <a:off x="1974074" y="3090728"/>
            <a:ext cx="1328398" cy="125771"/>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6" name="Rectangle 15"/>
          <p:cNvSpPr/>
          <p:nvPr/>
        </p:nvSpPr>
        <p:spPr>
          <a:xfrm>
            <a:off x="1"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Rectangle 1"/>
          <p:cNvSpPr/>
          <p:nvPr/>
        </p:nvSpPr>
        <p:spPr>
          <a:xfrm>
            <a:off x="2529840" y="2716523"/>
            <a:ext cx="7532915" cy="900246"/>
          </a:xfrm>
          <a:prstGeom prst="rect">
            <a:avLst/>
          </a:prstGeom>
        </p:spPr>
        <p:txBody>
          <a:bodyPr wrap="square">
            <a:spAutoFit/>
          </a:bodyPr>
          <a:lstStyle/>
          <a:p>
            <a:pPr marL="0" marR="0" lvl="0" indent="0" algn="l" defTabSz="975360" rtl="0" eaLnBrk="1" fontAlgn="auto" latinLnBrk="0" hangingPunct="0">
              <a:lnSpc>
                <a:spcPct val="100000"/>
              </a:lnSpc>
              <a:spcBef>
                <a:spcPts val="0"/>
              </a:spcBef>
              <a:spcAft>
                <a:spcPts val="0"/>
              </a:spcAft>
              <a:buClrTx/>
              <a:buSzTx/>
              <a:buFontTx/>
              <a:buNone/>
              <a:tabLst/>
              <a:defRPr/>
            </a:pPr>
            <a:r>
              <a:rPr kumimoji="0" lang="en-US" sz="5250" b="1" i="0" u="none" strike="noStrike" kern="0" cap="none" spc="0" normalizeH="0" baseline="0" noProof="0" dirty="0">
                <a:ln>
                  <a:noFill/>
                </a:ln>
                <a:solidFill>
                  <a:srgbClr val="0069B4"/>
                </a:solidFill>
                <a:effectLst/>
                <a:uLnTx/>
                <a:uFillTx/>
                <a:latin typeface="Arial" panose="020B0604020202020204" pitchFamily="34" charset="0"/>
                <a:cs typeface="Arial" panose="020B0604020202020204" pitchFamily="34" charset="0"/>
                <a:sym typeface="Roboto"/>
              </a:rPr>
              <a:t>THANK YOU</a:t>
            </a:r>
            <a:endParaRPr kumimoji="0" lang="fr-FR" sz="5250" b="1" i="0" u="none" strike="noStrike" kern="0" cap="none" spc="0" normalizeH="0" baseline="0" noProof="0" dirty="0">
              <a:ln>
                <a:noFill/>
              </a:ln>
              <a:solidFill>
                <a:srgbClr val="0069B4"/>
              </a:solidFill>
              <a:effectLst/>
              <a:uLnTx/>
              <a:uFillTx/>
              <a:latin typeface="Arial" panose="020B0604020202020204" pitchFamily="34" charset="0"/>
              <a:cs typeface="Arial" panose="020B0604020202020204" pitchFamily="34" charset="0"/>
              <a:sym typeface="Roboto"/>
            </a:endParaRPr>
          </a:p>
        </p:txBody>
      </p:sp>
      <p:sp>
        <p:nvSpPr>
          <p:cNvPr id="9" name="Rectangle">
            <a:extLst>
              <a:ext uri="{FF2B5EF4-FFF2-40B4-BE49-F238E27FC236}">
                <a16:creationId xmlns:a16="http://schemas.microsoft.com/office/drawing/2014/main" id="{77534053-254D-4E28-925D-C8196B6A1DA0}"/>
              </a:ext>
            </a:extLst>
          </p:cNvPr>
          <p:cNvSpPr/>
          <p:nvPr/>
        </p:nvSpPr>
        <p:spPr>
          <a:xfrm rot="5400000">
            <a:off x="1001944" y="3379882"/>
            <a:ext cx="2423422" cy="98239"/>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pic>
        <p:nvPicPr>
          <p:cNvPr id="11" name="Picture 10">
            <a:extLst>
              <a:ext uri="{FF2B5EF4-FFF2-40B4-BE49-F238E27FC236}">
                <a16:creationId xmlns:a16="http://schemas.microsoft.com/office/drawing/2014/main" id="{2BDEE516-FBD8-4DC1-9266-A07046C0240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Tree>
    <p:extLst>
      <p:ext uri="{BB962C8B-B14F-4D97-AF65-F5344CB8AC3E}">
        <p14:creationId xmlns:p14="http://schemas.microsoft.com/office/powerpoint/2010/main" val="47358074"/>
      </p:ext>
    </p:extLst>
  </p:cSld>
  <p:clrMap bg1="lt1" tx1="dk1" bg2="lt2" tx2="dk2" accent1="accent1" accent2="accent2" accent3="accent3" accent4="accent4" accent5="accent5" accent6="accent6" hlink="hlink" folHlink="folHlink"/>
  <p:sldLayoutIdLst>
    <p:sldLayoutId id="2147483710" r:id="rId1"/>
    <p:sldLayoutId id="2147483737" r:id="rId2"/>
    <p:sldLayoutId id="2147483738" r:id="rId3"/>
    <p:sldLayoutId id="2147483739" r:id="rId4"/>
    <p:sldLayoutId id="2147483740"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238897" y="635634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8" name="Slide Number Placeholder 5"/>
          <p:cNvSpPr txBox="1">
            <a:spLocks/>
          </p:cNvSpPr>
          <p:nvPr/>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
        <p:nvSpPr>
          <p:cNvPr id="11" name="Slide Number Placeholder 5"/>
          <p:cNvSpPr>
            <a:spLocks noGrp="1"/>
          </p:cNvSpPr>
          <p:nvPr>
            <p:ph type="sldNum" sz="quarter" idx="4"/>
          </p:nvPr>
        </p:nvSpPr>
        <p:spPr>
          <a:xfrm>
            <a:off x="8610600" y="6356352"/>
            <a:ext cx="2743200" cy="365125"/>
          </a:xfrm>
          <a:prstGeom prst="rect">
            <a:avLst/>
          </a:prstGeom>
        </p:spPr>
        <p:txBody>
          <a:bodyPr/>
          <a:lstStyle/>
          <a:p>
            <a:fld id="{2F397117-F3A1-41B5-B5A5-0FD5A7D43CA4}" type="slidenum">
              <a:rPr lang="fr-FR" smtClean="0"/>
              <a:t>‹#›</a:t>
            </a:fld>
            <a:endParaRPr lang="fr-FR"/>
          </a:p>
        </p:txBody>
      </p:sp>
      <p:sp>
        <p:nvSpPr>
          <p:cNvPr id="14" name="Rectangle"/>
          <p:cNvSpPr/>
          <p:nvPr/>
        </p:nvSpPr>
        <p:spPr>
          <a:xfrm rot="5400000">
            <a:off x="1974074" y="3090728"/>
            <a:ext cx="1328398" cy="125771"/>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6" name="Rectangle 15"/>
          <p:cNvSpPr/>
          <p:nvPr/>
        </p:nvSpPr>
        <p:spPr>
          <a:xfrm>
            <a:off x="2396837" y="0"/>
            <a:ext cx="9826971"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Rectangle 1"/>
          <p:cNvSpPr/>
          <p:nvPr/>
        </p:nvSpPr>
        <p:spPr>
          <a:xfrm>
            <a:off x="2557321" y="2786402"/>
            <a:ext cx="7532915" cy="900246"/>
          </a:xfrm>
          <a:prstGeom prst="rect">
            <a:avLst/>
          </a:prstGeom>
        </p:spPr>
        <p:txBody>
          <a:bodyPr wrap="square">
            <a:spAutoFit/>
          </a:bodyPr>
          <a:lstStyle/>
          <a:p>
            <a:pPr marL="0" marR="0" lvl="0" indent="0" algn="l" defTabSz="975360" rtl="0" eaLnBrk="1" fontAlgn="auto" latinLnBrk="0" hangingPunct="0">
              <a:lnSpc>
                <a:spcPct val="100000"/>
              </a:lnSpc>
              <a:spcBef>
                <a:spcPts val="0"/>
              </a:spcBef>
              <a:spcAft>
                <a:spcPts val="0"/>
              </a:spcAft>
              <a:buClrTx/>
              <a:buSzTx/>
              <a:buFontTx/>
              <a:buNone/>
              <a:tabLst/>
              <a:defRPr/>
            </a:pPr>
            <a:r>
              <a:rPr kumimoji="0" lang="en-US" sz="525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rPr>
              <a:t>THANK YOU</a:t>
            </a:r>
            <a:endParaRPr kumimoji="0" lang="fr-FR" sz="525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endParaRPr>
          </a:p>
        </p:txBody>
      </p:sp>
      <p:pic>
        <p:nvPicPr>
          <p:cNvPr id="15" name="Picture 14"/>
          <p:cNvPicPr>
            <a:picLocks noChangeAspect="1"/>
          </p:cNvPicPr>
          <p:nvPr/>
        </p:nvPicPr>
        <p:blipFill rotWithShape="1">
          <a:blip r:embed="rId7" cstate="screen">
            <a:extLst>
              <a:ext uri="{28A0092B-C50C-407E-A947-70E740481C1C}">
                <a14:useLocalDpi xmlns:a14="http://schemas.microsoft.com/office/drawing/2010/main"/>
              </a:ext>
            </a:extLst>
          </a:blip>
          <a:srcRect t="24095" r="-1568"/>
          <a:stretch/>
        </p:blipFill>
        <p:spPr>
          <a:xfrm>
            <a:off x="8255300" y="2786397"/>
            <a:ext cx="1161899" cy="868324"/>
          </a:xfrm>
          <a:prstGeom prst="rect">
            <a:avLst/>
          </a:prstGeom>
        </p:spPr>
      </p:pic>
      <p:pic>
        <p:nvPicPr>
          <p:cNvPr id="12" name="Picture 11">
            <a:extLst>
              <a:ext uri="{FF2B5EF4-FFF2-40B4-BE49-F238E27FC236}">
                <a16:creationId xmlns:a16="http://schemas.microsoft.com/office/drawing/2014/main" id="{764F7D3D-79F0-46CE-815A-70D872E7A56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10575486" y="136525"/>
            <a:ext cx="1495759" cy="1437388"/>
          </a:xfrm>
          <a:prstGeom prst="rect">
            <a:avLst/>
          </a:prstGeom>
        </p:spPr>
      </p:pic>
      <p:sp>
        <p:nvSpPr>
          <p:cNvPr id="13" name="Rectangle">
            <a:extLst>
              <a:ext uri="{FF2B5EF4-FFF2-40B4-BE49-F238E27FC236}">
                <a16:creationId xmlns:a16="http://schemas.microsoft.com/office/drawing/2014/main" id="{A47F5B70-A4B3-46E6-B156-999A54EA23A3}"/>
              </a:ext>
            </a:extLst>
          </p:cNvPr>
          <p:cNvSpPr/>
          <p:nvPr/>
        </p:nvSpPr>
        <p:spPr>
          <a:xfrm rot="5400000">
            <a:off x="1001944" y="3379882"/>
            <a:ext cx="2423422" cy="98239"/>
          </a:xfrm>
          <a:prstGeom prst="rect">
            <a:avLst/>
          </a:prstGeom>
          <a:solidFill>
            <a:srgbClr val="183254"/>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642943072"/>
      </p:ext>
    </p:extLst>
  </p:cSld>
  <p:clrMap bg1="lt1" tx1="dk1" bg2="lt2" tx2="dk2" accent1="accent1" accent2="accent2" accent3="accent3" accent4="accent4" accent5="accent5" accent6="accent6" hlink="hlink" folHlink="folHlink"/>
  <p:sldLayoutIdLst>
    <p:sldLayoutId id="2147483712" r:id="rId1"/>
    <p:sldLayoutId id="2147483741" r:id="rId2"/>
    <p:sldLayoutId id="2147483742" r:id="rId3"/>
    <p:sldLayoutId id="2147483743" r:id="rId4"/>
    <p:sldLayoutId id="2147483744"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764A60-1254-47E3-A8CD-8136A9B59320}" type="datetime1">
              <a:rPr lang="ja-JP" altLang="en-US" smtClean="0"/>
              <a:t>2023/3/3</a:t>
            </a:fld>
            <a:endParaRPr lang="fr-F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71545" y="216364"/>
            <a:ext cx="1999700" cy="951923"/>
          </a:xfrm>
          <a:prstGeom prst="rect">
            <a:avLst/>
          </a:prstGeom>
        </p:spPr>
      </p:pic>
      <p:sp>
        <p:nvSpPr>
          <p:cNvPr id="10" name="Rectangle"/>
          <p:cNvSpPr/>
          <p:nvPr/>
        </p:nvSpPr>
        <p:spPr>
          <a:xfrm rot="5400000">
            <a:off x="1721008" y="3812569"/>
            <a:ext cx="1639614" cy="110484"/>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1" name="Rectangle 10"/>
          <p:cNvSpPr/>
          <p:nvPr/>
        </p:nvSpPr>
        <p:spPr>
          <a:xfrm>
            <a:off x="0" y="0"/>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2" name="Picture 11"/>
          <p:cNvPicPr>
            <a:picLocks noChangeAspect="1"/>
          </p:cNvPicPr>
          <p:nvPr/>
        </p:nvPicPr>
        <p:blipFill>
          <a:blip r:embed="rId11">
            <a:extLst>
              <a:ext uri="{28A0092B-C50C-407E-A947-70E740481C1C}">
                <a14:useLocalDpi xmlns:a14="http://schemas.microsoft.com/office/drawing/2010/main"/>
              </a:ext>
            </a:extLst>
          </a:blip>
          <a:srcRect/>
          <a:stretch/>
        </p:blipFill>
        <p:spPr>
          <a:xfrm>
            <a:off x="10575486" y="136525"/>
            <a:ext cx="1495759" cy="1437388"/>
          </a:xfrm>
          <a:prstGeom prst="rect">
            <a:avLst/>
          </a:prstGeom>
        </p:spPr>
      </p:pic>
    </p:spTree>
    <p:extLst>
      <p:ext uri="{BB962C8B-B14F-4D97-AF65-F5344CB8AC3E}">
        <p14:creationId xmlns:p14="http://schemas.microsoft.com/office/powerpoint/2010/main" val="33651104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5" r:id="rId5"/>
    <p:sldLayoutId id="2147483746" r:id="rId6"/>
    <p:sldLayoutId id="2147483747" r:id="rId7"/>
    <p:sldLayoutId id="2147483748" r:id="rId8"/>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AB9F8-DCDF-4F56-BFC8-6D6873D2C01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5771385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713" r:id="rId7"/>
    <p:sldLayoutId id="2147483714" r:id="rId8"/>
    <p:sldLayoutId id="2147483715" r:id="rId9"/>
    <p:sldLayoutId id="2147483716" r:id="rId10"/>
  </p:sldLayoutIdLst>
  <p:transition spd="med"/>
  <p:hf sldNum="0" hdr="0" ftr="0" dt="0"/>
  <p:txStyles>
    <p:title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p:titleStyle>
    <p:bodyStyle>
      <a:lvl1pPr marL="163598" marR="0" indent="-16359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1pPr>
      <a:lvl2pPr marL="431958" marR="0" indent="-190865"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2pPr>
      <a:lvl3pPr marL="711224" marR="0" indent="-22903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3pPr>
      <a:lvl4pPr marL="977766"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4pPr>
      <a:lvl5pPr marL="1218859"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5pPr>
      <a:lvl6pPr marL="1459952"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6pPr>
      <a:lvl7pPr marL="1701045"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7pPr>
      <a:lvl8pPr marL="1942138"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8pPr>
      <a:lvl9pPr marL="2183231"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9pPr>
    </p:bodyStyle>
    <p:otherStyle>
      <a:lvl1pPr marL="0" marR="0" indent="0"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1pPr>
      <a:lvl2pPr marL="0" marR="0" indent="241093"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2pPr>
      <a:lvl3pPr marL="0" marR="0" indent="482186"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3pPr>
      <a:lvl4pPr marL="0" marR="0" indent="723279"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4pPr>
      <a:lvl5pPr marL="0" marR="0" indent="964372"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5pPr>
      <a:lvl6pPr marL="0" marR="0" indent="1205465"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6pPr>
      <a:lvl7pPr marL="0" marR="0" indent="1446558"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7pPr>
      <a:lvl8pPr marL="0" marR="0" indent="1687651"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8pPr>
      <a:lvl9pPr marL="0" marR="0" indent="1928744"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1" name="Oval 8"/>
          <p:cNvSpPr/>
          <p:nvPr/>
        </p:nvSpPr>
        <p:spPr>
          <a:xfrm>
            <a:off x="518275" y="1855801"/>
            <a:ext cx="594088" cy="583454"/>
          </a:xfrm>
          <a:prstGeom prst="ellipse">
            <a:avLst/>
          </a:prstGeom>
          <a:solidFill>
            <a:srgbClr val="0069B4"/>
          </a:solidFill>
          <a:ln w="12700">
            <a:miter lim="400000"/>
          </a:ln>
        </p:spPr>
        <p:txBody>
          <a:bodyPr lIns="48767" tIns="48767" rIns="48767" bIns="48767" anchor="ctr"/>
          <a:lstStyle/>
          <a:p>
            <a:pPr marL="0" marR="0" lvl="0" indent="0" algn="ctr" defTabSz="975360" eaLnBrk="1" fontAlgn="auto" latinLnBrk="0" hangingPunct="0">
              <a:lnSpc>
                <a:spcPct val="100000"/>
              </a:lnSpc>
              <a:spcBef>
                <a:spcPts val="0"/>
              </a:spcBef>
              <a:spcAft>
                <a:spcPts val="0"/>
              </a:spcAft>
              <a:buClrTx/>
              <a:buSzTx/>
              <a:buFontTx/>
              <a:buNone/>
              <a:tabLst/>
              <a:defRPr sz="1800">
                <a:solidFill>
                  <a:srgbClr val="FFFFFF"/>
                </a:solidFill>
              </a:defRPr>
            </a:pPr>
            <a:endParaRPr kumimoji="0" sz="1350" b="0" i="0" u="none" strike="noStrike" kern="0" cap="none" spc="0" normalizeH="0" baseline="0" noProof="0">
              <a:ln>
                <a:noFill/>
              </a:ln>
              <a:solidFill>
                <a:srgbClr val="41B7C8"/>
              </a:solidFill>
              <a:effectLst/>
              <a:uLnTx/>
              <a:uFillTx/>
              <a:latin typeface="Roboto"/>
              <a:sym typeface="Roboto"/>
            </a:endParaRPr>
          </a:p>
        </p:txBody>
      </p:sp>
      <p:pic>
        <p:nvPicPr>
          <p:cNvPr id="11" name="Picture 10">
            <a:extLst>
              <a:ext uri="{FF2B5EF4-FFF2-40B4-BE49-F238E27FC236}">
                <a16:creationId xmlns:a16="http://schemas.microsoft.com/office/drawing/2014/main" id="{A08AB85A-D4DC-48B7-AC15-2A576CD744D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12" name="Rectangle">
            <a:extLst>
              <a:ext uri="{FF2B5EF4-FFF2-40B4-BE49-F238E27FC236}">
                <a16:creationId xmlns:a16="http://schemas.microsoft.com/office/drawing/2014/main" id="{AEC65851-C120-4AE0-9C20-79A8D25101DF}"/>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sp>
        <p:nvSpPr>
          <p:cNvPr id="13" name="Oval 8">
            <a:extLst>
              <a:ext uri="{FF2B5EF4-FFF2-40B4-BE49-F238E27FC236}">
                <a16:creationId xmlns:a16="http://schemas.microsoft.com/office/drawing/2014/main" id="{3FB3321D-09B7-419A-8BAF-CB3FBE47F72F}"/>
              </a:ext>
            </a:extLst>
          </p:cNvPr>
          <p:cNvSpPr/>
          <p:nvPr/>
        </p:nvSpPr>
        <p:spPr>
          <a:xfrm>
            <a:off x="502508" y="3269246"/>
            <a:ext cx="594088" cy="583454"/>
          </a:xfrm>
          <a:prstGeom prst="ellipse">
            <a:avLst/>
          </a:prstGeom>
          <a:solidFill>
            <a:srgbClr val="0069B4"/>
          </a:solidFill>
          <a:ln w="12700">
            <a:miter lim="400000"/>
          </a:ln>
        </p:spPr>
        <p:txBody>
          <a:bodyPr lIns="48767" tIns="48767" rIns="48767" bIns="48767" anchor="ctr"/>
          <a:lstStyle/>
          <a:p>
            <a:pPr marL="0" marR="0" lvl="0" indent="0" algn="ctr" defTabSz="975360" eaLnBrk="1" fontAlgn="auto" latinLnBrk="0" hangingPunct="0">
              <a:lnSpc>
                <a:spcPct val="100000"/>
              </a:lnSpc>
              <a:spcBef>
                <a:spcPts val="0"/>
              </a:spcBef>
              <a:spcAft>
                <a:spcPts val="0"/>
              </a:spcAft>
              <a:buClrTx/>
              <a:buSzTx/>
              <a:buFontTx/>
              <a:buNone/>
              <a:tabLst/>
              <a:defRPr sz="1800">
                <a:solidFill>
                  <a:srgbClr val="FFFFFF"/>
                </a:solidFill>
              </a:defRPr>
            </a:pPr>
            <a:endParaRPr kumimoji="0" sz="1350" b="0" i="0" u="none" strike="noStrike" kern="0" cap="none" spc="0" normalizeH="0" baseline="0" noProof="0">
              <a:ln>
                <a:noFill/>
              </a:ln>
              <a:solidFill>
                <a:srgbClr val="41B7C8"/>
              </a:solidFill>
              <a:effectLst/>
              <a:uLnTx/>
              <a:uFillTx/>
              <a:latin typeface="Roboto"/>
              <a:sym typeface="Roboto"/>
            </a:endParaRPr>
          </a:p>
        </p:txBody>
      </p:sp>
      <p:sp>
        <p:nvSpPr>
          <p:cNvPr id="14" name="Oval 8">
            <a:extLst>
              <a:ext uri="{FF2B5EF4-FFF2-40B4-BE49-F238E27FC236}">
                <a16:creationId xmlns:a16="http://schemas.microsoft.com/office/drawing/2014/main" id="{62CCC20A-A1CA-4F8C-9E43-B430FE3E37D3}"/>
              </a:ext>
            </a:extLst>
          </p:cNvPr>
          <p:cNvSpPr/>
          <p:nvPr/>
        </p:nvSpPr>
        <p:spPr>
          <a:xfrm>
            <a:off x="518275" y="4682691"/>
            <a:ext cx="594088" cy="583454"/>
          </a:xfrm>
          <a:prstGeom prst="ellipse">
            <a:avLst/>
          </a:prstGeom>
          <a:solidFill>
            <a:srgbClr val="0069B4"/>
          </a:solidFill>
          <a:ln w="12700">
            <a:miter lim="400000"/>
          </a:ln>
        </p:spPr>
        <p:txBody>
          <a:bodyPr lIns="48767" tIns="48767" rIns="48767" bIns="48767" anchor="ctr"/>
          <a:lstStyle/>
          <a:p>
            <a:pPr marL="0" marR="0" lvl="0" indent="0" algn="ctr" defTabSz="975360" eaLnBrk="1" fontAlgn="auto" latinLnBrk="0" hangingPunct="0">
              <a:lnSpc>
                <a:spcPct val="100000"/>
              </a:lnSpc>
              <a:spcBef>
                <a:spcPts val="0"/>
              </a:spcBef>
              <a:spcAft>
                <a:spcPts val="0"/>
              </a:spcAft>
              <a:buClrTx/>
              <a:buSzTx/>
              <a:buFontTx/>
              <a:buNone/>
              <a:tabLst/>
              <a:defRPr sz="1800">
                <a:solidFill>
                  <a:srgbClr val="FFFFFF"/>
                </a:solidFill>
              </a:defRPr>
            </a:pPr>
            <a:endParaRPr kumimoji="0" sz="1350" b="0" i="0" u="none" strike="noStrike" kern="0" cap="none" spc="0" normalizeH="0" baseline="0" noProof="0">
              <a:ln>
                <a:noFill/>
              </a:ln>
              <a:solidFill>
                <a:srgbClr val="41B7C8"/>
              </a:solidFill>
              <a:effectLst/>
              <a:uLnTx/>
              <a:uFillTx/>
              <a:latin typeface="Roboto"/>
              <a:sym typeface="Roboto"/>
            </a:endParaRPr>
          </a:p>
        </p:txBody>
      </p:sp>
      <p:sp>
        <p:nvSpPr>
          <p:cNvPr id="16" name="Rectangle 15">
            <a:extLst>
              <a:ext uri="{FF2B5EF4-FFF2-40B4-BE49-F238E27FC236}">
                <a16:creationId xmlns:a16="http://schemas.microsoft.com/office/drawing/2014/main" id="{BF509056-E910-4D3F-9F8A-C35247846223}"/>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422792442"/>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18" r:id="rId3"/>
    <p:sldLayoutId id="2147483719" r:id="rId4"/>
    <p:sldLayoutId id="2147483720"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Oval 8"/>
          <p:cNvSpPr/>
          <p:nvPr/>
        </p:nvSpPr>
        <p:spPr>
          <a:xfrm>
            <a:off x="4585099" y="2105715"/>
            <a:ext cx="2976412" cy="3010378"/>
          </a:xfrm>
          <a:prstGeom prst="ellipse">
            <a:avLst/>
          </a:prstGeom>
          <a:solidFill>
            <a:schemeClr val="bg1">
              <a:lumMod val="95000"/>
            </a:schemeClr>
          </a:solidFill>
          <a:ln w="57150">
            <a:solidFill>
              <a:srgbClr val="0069B4"/>
            </a:solidFill>
            <a:miter lim="400000"/>
          </a:ln>
        </p:spPr>
        <p:txBody>
          <a:bodyPr lIns="48767" tIns="48767" rIns="48767" bIns="48767" anchor="ctr"/>
          <a:lstStyle/>
          <a:p>
            <a:pPr algn="ctr">
              <a:defRPr sz="1800">
                <a:solidFill>
                  <a:srgbClr val="FFFFFF"/>
                </a:solidFill>
              </a:defRPr>
            </a:pPr>
            <a:endParaRPr sz="1350">
              <a:solidFill>
                <a:srgbClr val="41B7C8"/>
              </a:solidFill>
            </a:endParaRPr>
          </a:p>
        </p:txBody>
      </p:sp>
      <p:sp>
        <p:nvSpPr>
          <p:cNvPr id="12" name="Oval 8"/>
          <p:cNvSpPr/>
          <p:nvPr/>
        </p:nvSpPr>
        <p:spPr>
          <a:xfrm>
            <a:off x="701294" y="2204006"/>
            <a:ext cx="2976412" cy="3010378"/>
          </a:xfrm>
          <a:prstGeom prst="ellipse">
            <a:avLst/>
          </a:prstGeom>
          <a:solidFill>
            <a:schemeClr val="bg1">
              <a:lumMod val="95000"/>
            </a:schemeClr>
          </a:solidFill>
          <a:ln w="57150">
            <a:solidFill>
              <a:srgbClr val="0069B4"/>
            </a:solidFill>
            <a:miter lim="400000"/>
          </a:ln>
        </p:spPr>
        <p:txBody>
          <a:bodyPr lIns="48767" tIns="48767" rIns="48767" bIns="48767" anchor="ctr"/>
          <a:lstStyle/>
          <a:p>
            <a:pPr algn="ctr">
              <a:defRPr sz="1800">
                <a:solidFill>
                  <a:srgbClr val="FFFFFF"/>
                </a:solidFill>
              </a:defRPr>
            </a:pPr>
            <a:endParaRPr sz="1350">
              <a:solidFill>
                <a:srgbClr val="41B7C8"/>
              </a:solidFill>
            </a:endParaRPr>
          </a:p>
        </p:txBody>
      </p:sp>
      <p:sp>
        <p:nvSpPr>
          <p:cNvPr id="14" name="TextBox 27"/>
          <p:cNvSpPr txBox="1"/>
          <p:nvPr/>
        </p:nvSpPr>
        <p:spPr>
          <a:xfrm>
            <a:off x="1697785" y="3511090"/>
            <a:ext cx="98551" cy="35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defRPr sz="2200" b="1">
                <a:latin typeface="Open Sans"/>
                <a:ea typeface="Open Sans"/>
                <a:cs typeface="Open Sans"/>
                <a:sym typeface="Open Sans"/>
              </a:defRPr>
            </a:lvl1pPr>
          </a:lstStyle>
          <a:p>
            <a:endParaRPr sz="1650" dirty="0"/>
          </a:p>
        </p:txBody>
      </p:sp>
      <p:sp>
        <p:nvSpPr>
          <p:cNvPr id="15" name="TextBox 27"/>
          <p:cNvSpPr txBox="1"/>
          <p:nvPr/>
        </p:nvSpPr>
        <p:spPr>
          <a:xfrm>
            <a:off x="5592373" y="3291783"/>
            <a:ext cx="98551" cy="35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defRPr sz="2200" b="1">
                <a:latin typeface="Open Sans"/>
                <a:ea typeface="Open Sans"/>
                <a:cs typeface="Open Sans"/>
                <a:sym typeface="Open Sans"/>
              </a:defRPr>
            </a:lvl1pPr>
          </a:lstStyle>
          <a:p>
            <a:endParaRPr lang="en-US" sz="1650" dirty="0"/>
          </a:p>
        </p:txBody>
      </p:sp>
      <p:sp>
        <p:nvSpPr>
          <p:cNvPr id="16" name="Oval 8"/>
          <p:cNvSpPr/>
          <p:nvPr/>
        </p:nvSpPr>
        <p:spPr>
          <a:xfrm>
            <a:off x="8491954" y="2236268"/>
            <a:ext cx="2976412" cy="3010378"/>
          </a:xfrm>
          <a:prstGeom prst="ellipse">
            <a:avLst/>
          </a:prstGeom>
          <a:solidFill>
            <a:schemeClr val="bg1">
              <a:lumMod val="95000"/>
            </a:schemeClr>
          </a:solidFill>
          <a:ln w="57150">
            <a:solidFill>
              <a:srgbClr val="0069B4"/>
            </a:solidFill>
            <a:miter lim="400000"/>
          </a:ln>
        </p:spPr>
        <p:txBody>
          <a:bodyPr lIns="48767" tIns="48767" rIns="48767" bIns="48767" anchor="ctr"/>
          <a:lstStyle/>
          <a:p>
            <a:pPr algn="ctr">
              <a:defRPr sz="1800">
                <a:solidFill>
                  <a:srgbClr val="FFFFFF"/>
                </a:solidFill>
              </a:defRPr>
            </a:pPr>
            <a:endParaRPr sz="1350">
              <a:solidFill>
                <a:srgbClr val="41B7C8"/>
              </a:solidFill>
            </a:endParaRPr>
          </a:p>
        </p:txBody>
      </p:sp>
      <p:sp>
        <p:nvSpPr>
          <p:cNvPr id="17" name="Oval 8"/>
          <p:cNvSpPr/>
          <p:nvPr/>
        </p:nvSpPr>
        <p:spPr>
          <a:xfrm>
            <a:off x="10561169" y="1924232"/>
            <a:ext cx="1025587" cy="1024496"/>
          </a:xfrm>
          <a:prstGeom prst="ellipse">
            <a:avLst/>
          </a:prstGeom>
          <a:solidFill>
            <a:srgbClr val="183254"/>
          </a:solidFill>
          <a:ln w="12700">
            <a:miter lim="400000"/>
          </a:ln>
        </p:spPr>
        <p:txBody>
          <a:bodyPr lIns="48767" tIns="48767" rIns="48767" bIns="48767" anchor="ctr"/>
          <a:lstStyle/>
          <a:p>
            <a:pPr algn="ctr">
              <a:defRPr sz="1800">
                <a:solidFill>
                  <a:srgbClr val="FFFFFF"/>
                </a:solidFill>
              </a:defRPr>
            </a:pPr>
            <a:endParaRPr sz="1350" dirty="0">
              <a:solidFill>
                <a:srgbClr val="41B7C8"/>
              </a:solidFill>
            </a:endParaRPr>
          </a:p>
        </p:txBody>
      </p:sp>
      <p:sp>
        <p:nvSpPr>
          <p:cNvPr id="18" name="TextBox 27"/>
          <p:cNvSpPr txBox="1"/>
          <p:nvPr/>
        </p:nvSpPr>
        <p:spPr>
          <a:xfrm>
            <a:off x="9529309" y="3526718"/>
            <a:ext cx="98551" cy="35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defRPr sz="2200" b="1">
                <a:latin typeface="Open Sans"/>
                <a:ea typeface="Open Sans"/>
                <a:cs typeface="Open Sans"/>
                <a:sym typeface="Open Sans"/>
              </a:defRPr>
            </a:lvl1pPr>
          </a:lstStyle>
          <a:p>
            <a:endParaRPr sz="1650" dirty="0"/>
          </a:p>
        </p:txBody>
      </p:sp>
      <p:sp>
        <p:nvSpPr>
          <p:cNvPr id="19" name="Oval 8"/>
          <p:cNvSpPr/>
          <p:nvPr/>
        </p:nvSpPr>
        <p:spPr>
          <a:xfrm>
            <a:off x="4731524" y="4539439"/>
            <a:ext cx="1025587" cy="1024496"/>
          </a:xfrm>
          <a:prstGeom prst="ellipse">
            <a:avLst/>
          </a:prstGeom>
          <a:solidFill>
            <a:srgbClr val="67BB89"/>
          </a:solidFill>
          <a:ln w="12700">
            <a:miter lim="400000"/>
          </a:ln>
        </p:spPr>
        <p:txBody>
          <a:bodyPr lIns="48767" tIns="48767" rIns="48767" bIns="48767" anchor="ctr"/>
          <a:lstStyle/>
          <a:p>
            <a:pPr algn="ctr">
              <a:defRPr sz="1800">
                <a:solidFill>
                  <a:srgbClr val="FFFFFF"/>
                </a:solidFill>
              </a:defRPr>
            </a:pPr>
            <a:endParaRPr sz="1350" dirty="0">
              <a:solidFill>
                <a:srgbClr val="41B7C8"/>
              </a:solidFill>
            </a:endParaRPr>
          </a:p>
        </p:txBody>
      </p:sp>
      <p:sp>
        <p:nvSpPr>
          <p:cNvPr id="20" name="Oval 8"/>
          <p:cNvSpPr/>
          <p:nvPr/>
        </p:nvSpPr>
        <p:spPr>
          <a:xfrm>
            <a:off x="582903" y="1846397"/>
            <a:ext cx="1025587" cy="1024496"/>
          </a:xfrm>
          <a:prstGeom prst="ellipse">
            <a:avLst/>
          </a:prstGeom>
          <a:solidFill>
            <a:srgbClr val="FCC002"/>
          </a:solidFill>
          <a:ln w="12700">
            <a:miter lim="400000"/>
          </a:ln>
        </p:spPr>
        <p:txBody>
          <a:bodyPr lIns="48767" tIns="48767" rIns="48767" bIns="48767" anchor="ctr"/>
          <a:lstStyle/>
          <a:p>
            <a:pPr algn="ctr">
              <a:defRPr sz="1800">
                <a:solidFill>
                  <a:srgbClr val="FFFFFF"/>
                </a:solidFill>
              </a:defRPr>
            </a:pPr>
            <a:endParaRPr sz="1350" dirty="0">
              <a:solidFill>
                <a:srgbClr val="41B7C8"/>
              </a:solidFill>
            </a:endParaRPr>
          </a:p>
        </p:txBody>
      </p:sp>
      <p:pic>
        <p:nvPicPr>
          <p:cNvPr id="21" name="Picture 20">
            <a:extLst>
              <a:ext uri="{FF2B5EF4-FFF2-40B4-BE49-F238E27FC236}">
                <a16:creationId xmlns:a16="http://schemas.microsoft.com/office/drawing/2014/main" id="{6D4347AA-9E03-4E79-83A3-F0BEFFA791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22" name="Rectangle">
            <a:extLst>
              <a:ext uri="{FF2B5EF4-FFF2-40B4-BE49-F238E27FC236}">
                <a16:creationId xmlns:a16="http://schemas.microsoft.com/office/drawing/2014/main" id="{139CCA59-4736-4A16-BAF9-7008590D0EB3}"/>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sp>
        <p:nvSpPr>
          <p:cNvPr id="24" name="Rectangle 23">
            <a:extLst>
              <a:ext uri="{FF2B5EF4-FFF2-40B4-BE49-F238E27FC236}">
                <a16:creationId xmlns:a16="http://schemas.microsoft.com/office/drawing/2014/main" id="{A4F40950-1C56-4BF3-A2DD-AF830DAE5D27}"/>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148738386"/>
      </p:ext>
    </p:extLst>
  </p:cSld>
  <p:clrMap bg1="lt1" tx1="dk1" bg2="lt2" tx2="dk2" accent1="accent1" accent2="accent2" accent3="accent3" accent4="accent4" accent5="accent5" accent6="accent6" hlink="hlink" folHlink="folHlink"/>
  <p:sldLayoutIdLst>
    <p:sldLayoutId id="2147483694" r:id="rId1"/>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p:nvPr/>
        </p:nvSpPr>
        <p:spPr>
          <a:xfrm>
            <a:off x="558707" y="3941578"/>
            <a:ext cx="11074588" cy="375485"/>
          </a:xfrm>
          <a:prstGeom prst="rect">
            <a:avLst/>
          </a:prstGeom>
          <a:solidFill>
            <a:schemeClr val="bg1"/>
          </a:solidFill>
          <a:ln w="28575"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pic>
        <p:nvPicPr>
          <p:cNvPr id="9" name="Picture 8">
            <a:extLst>
              <a:ext uri="{FF2B5EF4-FFF2-40B4-BE49-F238E27FC236}">
                <a16:creationId xmlns:a16="http://schemas.microsoft.com/office/drawing/2014/main" id="{DA34FD65-7187-4ED1-A740-6B2F1CAEAE1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10" name="Rectangle">
            <a:extLst>
              <a:ext uri="{FF2B5EF4-FFF2-40B4-BE49-F238E27FC236}">
                <a16:creationId xmlns:a16="http://schemas.microsoft.com/office/drawing/2014/main" id="{D21CA73B-23B0-4E0C-A623-4B3E1ABEB8B3}"/>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3644826989"/>
      </p:ext>
    </p:extLst>
  </p:cSld>
  <p:clrMap bg1="lt1" tx1="dk1" bg2="lt2" tx2="dk2" accent1="accent1" accent2="accent2" accent3="accent3" accent4="accent4" accent5="accent5" accent6="accent6" hlink="hlink" folHlink="folHlink"/>
  <p:sldLayoutIdLst>
    <p:sldLayoutId id="2147483696" r:id="rId1"/>
    <p:sldLayoutId id="2147483721" r:id="rId2"/>
    <p:sldLayoutId id="2147483722" r:id="rId3"/>
    <p:sldLayoutId id="2147483723" r:id="rId4"/>
    <p:sldLayoutId id="2147483724"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57"/>
          <p:cNvSpPr/>
          <p:nvPr/>
        </p:nvSpPr>
        <p:spPr>
          <a:xfrm>
            <a:off x="8909764" y="3829971"/>
            <a:ext cx="1774525" cy="116156"/>
          </a:xfrm>
          <a:prstGeom prst="rect">
            <a:avLst/>
          </a:prstGeom>
          <a:solidFill>
            <a:srgbClr val="0069B4"/>
          </a:solidFill>
          <a:ln w="12700">
            <a:solidFill>
              <a:srgbClr val="0069B4"/>
            </a:solidFill>
            <a:miter lim="400000"/>
          </a:ln>
        </p:spPr>
        <p:txBody>
          <a:bodyPr lIns="48767" tIns="48767" rIns="48767" bIns="48767" anchor="ctr"/>
          <a:lstStyle/>
          <a:p>
            <a:pPr algn="ctr">
              <a:defRPr sz="1800">
                <a:solidFill>
                  <a:srgbClr val="FFFFFF"/>
                </a:solidFill>
              </a:defRPr>
            </a:pPr>
            <a:endParaRPr sz="1350"/>
          </a:p>
        </p:txBody>
      </p:sp>
      <p:sp>
        <p:nvSpPr>
          <p:cNvPr id="10" name="Rectangle 59"/>
          <p:cNvSpPr/>
          <p:nvPr/>
        </p:nvSpPr>
        <p:spPr>
          <a:xfrm>
            <a:off x="5367338" y="3829971"/>
            <a:ext cx="1774525" cy="116156"/>
          </a:xfrm>
          <a:prstGeom prst="rect">
            <a:avLst/>
          </a:prstGeom>
          <a:solidFill>
            <a:srgbClr val="67BB89"/>
          </a:solidFill>
          <a:ln w="12700">
            <a:solidFill>
              <a:srgbClr val="67BB89"/>
            </a:solidFill>
            <a:miter lim="400000"/>
          </a:ln>
        </p:spPr>
        <p:txBody>
          <a:bodyPr lIns="48767" tIns="48767" rIns="48767" bIns="48767" anchor="ctr"/>
          <a:lstStyle/>
          <a:p>
            <a:pPr algn="ctr">
              <a:defRPr sz="1800">
                <a:solidFill>
                  <a:srgbClr val="FFFFFF"/>
                </a:solidFill>
              </a:defRPr>
            </a:pPr>
            <a:endParaRPr sz="1350"/>
          </a:p>
        </p:txBody>
      </p:sp>
      <p:sp>
        <p:nvSpPr>
          <p:cNvPr id="11" name="Rectangle 60"/>
          <p:cNvSpPr/>
          <p:nvPr/>
        </p:nvSpPr>
        <p:spPr>
          <a:xfrm>
            <a:off x="7140607" y="3829971"/>
            <a:ext cx="1774527" cy="116156"/>
          </a:xfrm>
          <a:prstGeom prst="rect">
            <a:avLst/>
          </a:prstGeom>
          <a:solidFill>
            <a:srgbClr val="FCC002"/>
          </a:solidFill>
          <a:ln w="12700">
            <a:solidFill>
              <a:srgbClr val="FCC002"/>
            </a:solidFill>
            <a:miter lim="400000"/>
          </a:ln>
        </p:spPr>
        <p:txBody>
          <a:bodyPr lIns="48767" tIns="48767" rIns="48767" bIns="48767" anchor="ctr"/>
          <a:lstStyle/>
          <a:p>
            <a:pPr algn="ctr">
              <a:defRPr sz="1800">
                <a:solidFill>
                  <a:srgbClr val="FFFFFF"/>
                </a:solidFill>
              </a:defRPr>
            </a:pPr>
            <a:endParaRPr sz="1350"/>
          </a:p>
        </p:txBody>
      </p:sp>
      <p:sp>
        <p:nvSpPr>
          <p:cNvPr id="12" name="Oval 62"/>
          <p:cNvSpPr/>
          <p:nvPr/>
        </p:nvSpPr>
        <p:spPr>
          <a:xfrm>
            <a:off x="2271204" y="2112580"/>
            <a:ext cx="848697" cy="794330"/>
          </a:xfrm>
          <a:prstGeom prst="ellipse">
            <a:avLst/>
          </a:prstGeom>
          <a:solidFill>
            <a:srgbClr val="0069B4"/>
          </a:solidFill>
          <a:ln w="12700">
            <a:solidFill>
              <a:srgbClr val="41B7C8"/>
            </a:solidFill>
            <a:miter lim="400000"/>
          </a:ln>
        </p:spPr>
        <p:txBody>
          <a:bodyPr lIns="48767" tIns="48767" rIns="48767" bIns="48767" anchor="ctr"/>
          <a:lstStyle/>
          <a:p>
            <a:pPr algn="ctr">
              <a:defRPr sz="1800">
                <a:solidFill>
                  <a:srgbClr val="FFFFFF"/>
                </a:solidFill>
              </a:defRPr>
            </a:pPr>
            <a:endParaRPr sz="1350">
              <a:solidFill>
                <a:srgbClr val="41B7C8"/>
              </a:solidFill>
            </a:endParaRPr>
          </a:p>
        </p:txBody>
      </p:sp>
      <p:cxnSp>
        <p:nvCxnSpPr>
          <p:cNvPr id="13" name="Straight Connector 9"/>
          <p:cNvCxnSpPr>
            <a:endCxn id="12" idx="0"/>
          </p:cNvCxnSpPr>
          <p:nvPr/>
        </p:nvCxnSpPr>
        <p:spPr>
          <a:xfrm flipV="1">
            <a:off x="2695552" y="2112580"/>
            <a:ext cx="1" cy="1724728"/>
          </a:xfrm>
          <a:prstGeom prst="straightConnector1">
            <a:avLst/>
          </a:prstGeom>
          <a:ln w="25400">
            <a:solidFill>
              <a:srgbClr val="0069B4"/>
            </a:solidFill>
            <a:miter/>
          </a:ln>
        </p:spPr>
      </p:cxnSp>
      <p:sp>
        <p:nvSpPr>
          <p:cNvPr id="14" name="Oval 67"/>
          <p:cNvSpPr/>
          <p:nvPr/>
        </p:nvSpPr>
        <p:spPr>
          <a:xfrm>
            <a:off x="5823633" y="2112580"/>
            <a:ext cx="848697" cy="794330"/>
          </a:xfrm>
          <a:prstGeom prst="ellipse">
            <a:avLst/>
          </a:prstGeom>
          <a:solidFill>
            <a:srgbClr val="67BB89"/>
          </a:solidFill>
          <a:ln w="12700">
            <a:solidFill>
              <a:srgbClr val="67BB89"/>
            </a:solidFill>
            <a:miter lim="400000"/>
          </a:ln>
        </p:spPr>
        <p:txBody>
          <a:bodyPr lIns="48767" tIns="48767" rIns="48767" bIns="48767" anchor="ctr"/>
          <a:lstStyle/>
          <a:p>
            <a:pPr algn="ctr">
              <a:defRPr sz="1800">
                <a:solidFill>
                  <a:srgbClr val="FFFFFF"/>
                </a:solidFill>
              </a:defRPr>
            </a:pPr>
            <a:endParaRPr sz="1350"/>
          </a:p>
        </p:txBody>
      </p:sp>
      <p:cxnSp>
        <p:nvCxnSpPr>
          <p:cNvPr id="15" name="Straight Connector 68"/>
          <p:cNvCxnSpPr>
            <a:stCxn id="10" idx="0"/>
            <a:endCxn id="14" idx="0"/>
          </p:cNvCxnSpPr>
          <p:nvPr/>
        </p:nvCxnSpPr>
        <p:spPr>
          <a:xfrm flipV="1">
            <a:off x="6247981" y="2509747"/>
            <a:ext cx="1" cy="1385641"/>
          </a:xfrm>
          <a:prstGeom prst="straightConnector1">
            <a:avLst/>
          </a:prstGeom>
          <a:ln w="25400">
            <a:solidFill>
              <a:srgbClr val="67BB89"/>
            </a:solidFill>
            <a:miter/>
          </a:ln>
        </p:spPr>
      </p:cxnSp>
      <p:sp>
        <p:nvSpPr>
          <p:cNvPr id="16" name="Oval 72"/>
          <p:cNvSpPr/>
          <p:nvPr/>
        </p:nvSpPr>
        <p:spPr>
          <a:xfrm>
            <a:off x="9335365" y="2112580"/>
            <a:ext cx="848697" cy="794330"/>
          </a:xfrm>
          <a:prstGeom prst="ellipse">
            <a:avLst/>
          </a:prstGeom>
          <a:solidFill>
            <a:srgbClr val="0069B4"/>
          </a:solidFill>
          <a:ln w="12700">
            <a:solidFill>
              <a:srgbClr val="0069B4"/>
            </a:solidFill>
            <a:miter lim="400000"/>
          </a:ln>
        </p:spPr>
        <p:txBody>
          <a:bodyPr lIns="48767" tIns="48767" rIns="48767" bIns="48767" anchor="ctr"/>
          <a:lstStyle/>
          <a:p>
            <a:pPr algn="ctr">
              <a:defRPr sz="1800">
                <a:solidFill>
                  <a:srgbClr val="FFFFFF"/>
                </a:solidFill>
              </a:defRPr>
            </a:pPr>
            <a:endParaRPr sz="1350"/>
          </a:p>
        </p:txBody>
      </p:sp>
      <p:cxnSp>
        <p:nvCxnSpPr>
          <p:cNvPr id="17" name="Straight Connector 73"/>
          <p:cNvCxnSpPr>
            <a:stCxn id="9" idx="0"/>
            <a:endCxn id="16" idx="0"/>
          </p:cNvCxnSpPr>
          <p:nvPr/>
        </p:nvCxnSpPr>
        <p:spPr>
          <a:xfrm flipH="1" flipV="1">
            <a:off x="9759712" y="2509747"/>
            <a:ext cx="5" cy="1385641"/>
          </a:xfrm>
          <a:prstGeom prst="straightConnector1">
            <a:avLst/>
          </a:prstGeom>
          <a:ln w="25400">
            <a:solidFill>
              <a:srgbClr val="0069B4"/>
            </a:solidFill>
            <a:miter/>
          </a:ln>
        </p:spPr>
      </p:cxnSp>
      <p:sp>
        <p:nvSpPr>
          <p:cNvPr id="18" name="Oval 76"/>
          <p:cNvSpPr/>
          <p:nvPr/>
        </p:nvSpPr>
        <p:spPr>
          <a:xfrm>
            <a:off x="4049106" y="4859415"/>
            <a:ext cx="848697" cy="794330"/>
          </a:xfrm>
          <a:prstGeom prst="ellipse">
            <a:avLst/>
          </a:prstGeom>
          <a:solidFill>
            <a:srgbClr val="183254"/>
          </a:solidFill>
          <a:ln w="12700">
            <a:solidFill>
              <a:srgbClr val="183254"/>
            </a:solidFill>
            <a:miter lim="400000"/>
          </a:ln>
        </p:spPr>
        <p:txBody>
          <a:bodyPr lIns="48767" tIns="48767" rIns="48767" bIns="48767" anchor="ctr"/>
          <a:lstStyle/>
          <a:p>
            <a:pPr algn="ctr">
              <a:defRPr sz="1800">
                <a:solidFill>
                  <a:srgbClr val="FFFFFF"/>
                </a:solidFill>
              </a:defRPr>
            </a:pPr>
            <a:endParaRPr sz="1350">
              <a:solidFill>
                <a:srgbClr val="F4C646"/>
              </a:solidFill>
            </a:endParaRPr>
          </a:p>
        </p:txBody>
      </p:sp>
      <p:cxnSp>
        <p:nvCxnSpPr>
          <p:cNvPr id="19" name="Straight Connector 77"/>
          <p:cNvCxnSpPr>
            <a:stCxn id="18" idx="0"/>
          </p:cNvCxnSpPr>
          <p:nvPr/>
        </p:nvCxnSpPr>
        <p:spPr>
          <a:xfrm flipV="1">
            <a:off x="4473456" y="3837309"/>
            <a:ext cx="1" cy="1022107"/>
          </a:xfrm>
          <a:prstGeom prst="straightConnector1">
            <a:avLst/>
          </a:prstGeom>
          <a:ln w="25400">
            <a:solidFill>
              <a:srgbClr val="183254"/>
            </a:solidFill>
            <a:miter/>
          </a:ln>
        </p:spPr>
      </p:cxnSp>
      <p:sp>
        <p:nvSpPr>
          <p:cNvPr id="20" name="Oval 80"/>
          <p:cNvSpPr/>
          <p:nvPr/>
        </p:nvSpPr>
        <p:spPr>
          <a:xfrm>
            <a:off x="7560838" y="4859415"/>
            <a:ext cx="848697" cy="794330"/>
          </a:xfrm>
          <a:prstGeom prst="ellipse">
            <a:avLst/>
          </a:prstGeom>
          <a:solidFill>
            <a:srgbClr val="FCC002"/>
          </a:solidFill>
          <a:ln w="12700">
            <a:solidFill>
              <a:srgbClr val="FCC002"/>
            </a:solidFill>
            <a:miter lim="400000"/>
          </a:ln>
        </p:spPr>
        <p:txBody>
          <a:bodyPr lIns="48767" tIns="48767" rIns="48767" bIns="48767" anchor="ctr"/>
          <a:lstStyle/>
          <a:p>
            <a:pPr algn="ctr">
              <a:defRPr sz="1800">
                <a:solidFill>
                  <a:srgbClr val="FFFFFF"/>
                </a:solidFill>
              </a:defRPr>
            </a:pPr>
            <a:endParaRPr sz="1350"/>
          </a:p>
        </p:txBody>
      </p:sp>
      <p:cxnSp>
        <p:nvCxnSpPr>
          <p:cNvPr id="21" name="Straight Connector 81"/>
          <p:cNvCxnSpPr>
            <a:stCxn id="20" idx="0"/>
            <a:endCxn id="11" idx="0"/>
          </p:cNvCxnSpPr>
          <p:nvPr/>
        </p:nvCxnSpPr>
        <p:spPr>
          <a:xfrm flipV="1">
            <a:off x="7985187" y="3837309"/>
            <a:ext cx="1255" cy="1022107"/>
          </a:xfrm>
          <a:prstGeom prst="straightConnector1">
            <a:avLst/>
          </a:prstGeom>
          <a:ln w="25400">
            <a:solidFill>
              <a:srgbClr val="FCC002"/>
            </a:solidFill>
            <a:miter/>
          </a:ln>
        </p:spPr>
      </p:cxnSp>
      <p:sp>
        <p:nvSpPr>
          <p:cNvPr id="32" name="Rectangle 59"/>
          <p:cNvSpPr/>
          <p:nvPr/>
        </p:nvSpPr>
        <p:spPr>
          <a:xfrm>
            <a:off x="3594067" y="3829971"/>
            <a:ext cx="1774525" cy="116156"/>
          </a:xfrm>
          <a:prstGeom prst="rect">
            <a:avLst/>
          </a:prstGeom>
          <a:solidFill>
            <a:srgbClr val="183254"/>
          </a:solidFill>
          <a:ln w="12700">
            <a:solidFill>
              <a:srgbClr val="183254"/>
            </a:solidFill>
            <a:miter lim="400000"/>
          </a:ln>
        </p:spPr>
        <p:txBody>
          <a:bodyPr lIns="48767" tIns="48767" rIns="48767" bIns="48767" anchor="ctr"/>
          <a:lstStyle/>
          <a:p>
            <a:pPr algn="ctr">
              <a:defRPr sz="1800">
                <a:solidFill>
                  <a:srgbClr val="FFFFFF"/>
                </a:solidFill>
              </a:defRPr>
            </a:pPr>
            <a:endParaRPr sz="1350"/>
          </a:p>
        </p:txBody>
      </p:sp>
      <p:sp>
        <p:nvSpPr>
          <p:cNvPr id="33" name="Rectangle 59"/>
          <p:cNvSpPr/>
          <p:nvPr/>
        </p:nvSpPr>
        <p:spPr>
          <a:xfrm>
            <a:off x="1818290" y="3829971"/>
            <a:ext cx="1774525" cy="116156"/>
          </a:xfrm>
          <a:prstGeom prst="rect">
            <a:avLst/>
          </a:prstGeom>
          <a:solidFill>
            <a:srgbClr val="0069B4"/>
          </a:solidFill>
          <a:ln w="12700">
            <a:miter lim="400000"/>
          </a:ln>
        </p:spPr>
        <p:txBody>
          <a:bodyPr lIns="48767" tIns="48767" rIns="48767" bIns="48767" anchor="ctr"/>
          <a:lstStyle/>
          <a:p>
            <a:pPr algn="ctr">
              <a:defRPr sz="1800">
                <a:solidFill>
                  <a:srgbClr val="FFFFFF"/>
                </a:solidFill>
              </a:defRPr>
            </a:pPr>
            <a:endParaRPr sz="1350"/>
          </a:p>
        </p:txBody>
      </p:sp>
      <p:sp>
        <p:nvSpPr>
          <p:cNvPr id="22" name="Rectangle">
            <a:extLst>
              <a:ext uri="{FF2B5EF4-FFF2-40B4-BE49-F238E27FC236}">
                <a16:creationId xmlns:a16="http://schemas.microsoft.com/office/drawing/2014/main" id="{AA509E63-55CD-40EB-85AD-92344A66B7D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23" name="Picture 22">
            <a:extLst>
              <a:ext uri="{FF2B5EF4-FFF2-40B4-BE49-F238E27FC236}">
                <a16:creationId xmlns:a16="http://schemas.microsoft.com/office/drawing/2014/main" id="{7156F82B-0653-4C84-95C0-C657FF2E425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Tree>
    <p:extLst>
      <p:ext uri="{BB962C8B-B14F-4D97-AF65-F5344CB8AC3E}">
        <p14:creationId xmlns:p14="http://schemas.microsoft.com/office/powerpoint/2010/main" val="1720781604"/>
      </p:ext>
    </p:extLst>
  </p:cSld>
  <p:clrMap bg1="lt1" tx1="dk1" bg2="lt2" tx2="dk2" accent1="accent1" accent2="accent2" accent3="accent3" accent4="accent4" accent5="accent5" accent6="accent6" hlink="hlink" folHlink="folHlink"/>
  <p:sldLayoutIdLst>
    <p:sldLayoutId id="2147483698" r:id="rId1"/>
    <p:sldLayoutId id="2147483725" r:id="rId2"/>
    <p:sldLayoutId id="2147483726" r:id="rId3"/>
    <p:sldLayoutId id="2147483727" r:id="rId4"/>
    <p:sldLayoutId id="2147483728"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A3FE81-0D90-4272-BC39-C055F7743ABF}"/>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4" name="Rectangle">
            <a:extLst>
              <a:ext uri="{FF2B5EF4-FFF2-40B4-BE49-F238E27FC236}">
                <a16:creationId xmlns:a16="http://schemas.microsoft.com/office/drawing/2014/main" id="{EB2C2B3B-334A-4D6A-B56D-1C2D00B9E443}"/>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10426441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29" r:id="rId7"/>
    <p:sldLayoutId id="2147483730" r:id="rId8"/>
    <p:sldLayoutId id="2147483731" r:id="rId9"/>
    <p:sldLayoutId id="2147483732" r:id="rId10"/>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1949" y="362664"/>
            <a:ext cx="1692368" cy="805623"/>
          </a:xfrm>
          <a:prstGeom prst="rect">
            <a:avLst/>
          </a:prstGeom>
        </p:spPr>
      </p:pic>
      <p:sp>
        <p:nvSpPr>
          <p:cNvPr id="4" name="Rectangle">
            <a:extLst>
              <a:ext uri="{FF2B5EF4-FFF2-40B4-BE49-F238E27FC236}">
                <a16:creationId xmlns:a16="http://schemas.microsoft.com/office/drawing/2014/main" id="{31C4609B-4DB2-4730-BF27-120777E420A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5" name="Picture 4">
            <a:extLst>
              <a:ext uri="{FF2B5EF4-FFF2-40B4-BE49-F238E27FC236}">
                <a16:creationId xmlns:a16="http://schemas.microsoft.com/office/drawing/2014/main" id="{A98383C4-C2B5-4C73-B449-6D166856C7A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Tree>
    <p:extLst>
      <p:ext uri="{BB962C8B-B14F-4D97-AF65-F5344CB8AC3E}">
        <p14:creationId xmlns:p14="http://schemas.microsoft.com/office/powerpoint/2010/main" val="36471350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33" r:id="rId3"/>
    <p:sldLayoutId id="2147483734" r:id="rId4"/>
    <p:sldLayoutId id="2147483735" r:id="rId5"/>
    <p:sldLayoutId id="2147483736" r:id="rId6"/>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446701" y="2155031"/>
            <a:ext cx="5356679" cy="2922588"/>
          </a:xfrm>
        </p:spPr>
        <p:txBody>
          <a:bodyPr>
            <a:normAutofit/>
          </a:bodyPr>
          <a:lstStyle/>
          <a:p>
            <a:pPr algn="ctr"/>
            <a:r>
              <a:rPr lang="en-US" altLang="ja-JP" sz="3600" dirty="0">
                <a:solidFill>
                  <a:schemeClr val="bg1"/>
                </a:solidFill>
                <a:latin typeface="+mn-lt"/>
              </a:rPr>
              <a:t>Report on the ICG/PTWS WG2 Activities from ICG XXIX to March, 2023</a:t>
            </a:r>
          </a:p>
        </p:txBody>
      </p:sp>
      <p:sp>
        <p:nvSpPr>
          <p:cNvPr id="3" name="サブタイトル 2"/>
          <p:cNvSpPr>
            <a:spLocks noGrp="1"/>
          </p:cNvSpPr>
          <p:nvPr>
            <p:ph type="subTitle" idx="4294967295"/>
          </p:nvPr>
        </p:nvSpPr>
        <p:spPr>
          <a:xfrm>
            <a:off x="7206734" y="4113734"/>
            <a:ext cx="3559175" cy="1655762"/>
          </a:xfrm>
        </p:spPr>
        <p:txBody>
          <a:bodyPr>
            <a:normAutofit/>
          </a:bodyPr>
          <a:lstStyle/>
          <a:p>
            <a:pPr marL="0" indent="0" algn="ctr">
              <a:buNone/>
            </a:pPr>
            <a:r>
              <a:rPr lang="en-US" altLang="ja-JP" sz="2800" dirty="0">
                <a:solidFill>
                  <a:schemeClr val="bg1"/>
                </a:solidFill>
              </a:rPr>
              <a:t>Bill Fry, New Zealand</a:t>
            </a:r>
          </a:p>
          <a:p>
            <a:pPr marL="0" indent="0" algn="ctr">
              <a:buNone/>
            </a:pPr>
            <a:r>
              <a:rPr lang="en-US" altLang="ja-JP" sz="2800" dirty="0">
                <a:solidFill>
                  <a:schemeClr val="bg1"/>
                </a:solidFill>
              </a:rPr>
              <a:t>Chair WG2</a:t>
            </a:r>
          </a:p>
        </p:txBody>
      </p:sp>
      <p:sp>
        <p:nvSpPr>
          <p:cNvPr id="4" name="テキスト ボックス 3">
            <a:extLst>
              <a:ext uri="{FF2B5EF4-FFF2-40B4-BE49-F238E27FC236}">
                <a16:creationId xmlns:a16="http://schemas.microsoft.com/office/drawing/2014/main" id="{4FC007AE-3D96-E082-81A4-11105E19AC55}"/>
              </a:ext>
            </a:extLst>
          </p:cNvPr>
          <p:cNvSpPr txBox="1"/>
          <p:nvPr/>
        </p:nvSpPr>
        <p:spPr>
          <a:xfrm>
            <a:off x="9421342" y="79512"/>
            <a:ext cx="2334292" cy="1015663"/>
          </a:xfrm>
          <a:prstGeom prst="rect">
            <a:avLst/>
          </a:prstGeom>
          <a:noFill/>
        </p:spPr>
        <p:txBody>
          <a:bodyPr wrap="none" rtlCol="0">
            <a:spAutoFit/>
          </a:bodyPr>
          <a:lstStyle/>
          <a:p>
            <a:pPr algn="ctr"/>
            <a:r>
              <a:rPr kumimoji="1" lang="en-US" altLang="ja-JP" sz="2000" dirty="0">
                <a:solidFill>
                  <a:schemeClr val="bg1"/>
                </a:solidFill>
                <a:latin typeface="Arial" panose="020B0604020202020204" pitchFamily="34" charset="0"/>
                <a:cs typeface="Arial" panose="020B0604020202020204" pitchFamily="34" charset="0"/>
              </a:rPr>
              <a:t>PTWS-SG</a:t>
            </a:r>
          </a:p>
          <a:p>
            <a:pPr algn="ctr"/>
            <a:r>
              <a:rPr kumimoji="1" lang="en-US" altLang="ja-JP" sz="2000" dirty="0">
                <a:solidFill>
                  <a:schemeClr val="bg1"/>
                </a:solidFill>
                <a:latin typeface="Arial" panose="020B0604020202020204" pitchFamily="34" charset="0"/>
                <a:cs typeface="Arial" panose="020B0604020202020204" pitchFamily="34" charset="0"/>
              </a:rPr>
              <a:t>6</a:t>
            </a:r>
            <a:r>
              <a:rPr kumimoji="1" lang="en-US" altLang="ja-JP" sz="2000" baseline="30000" dirty="0">
                <a:solidFill>
                  <a:schemeClr val="bg1"/>
                </a:solidFill>
                <a:latin typeface="Arial" panose="020B0604020202020204" pitchFamily="34" charset="0"/>
                <a:cs typeface="Arial" panose="020B0604020202020204" pitchFamily="34" charset="0"/>
              </a:rPr>
              <a:t>th</a:t>
            </a:r>
            <a:r>
              <a:rPr kumimoji="1" lang="en-US" altLang="ja-JP" sz="2000" dirty="0">
                <a:solidFill>
                  <a:schemeClr val="bg1"/>
                </a:solidFill>
                <a:latin typeface="Arial" panose="020B0604020202020204" pitchFamily="34" charset="0"/>
                <a:cs typeface="Arial" panose="020B0604020202020204" pitchFamily="34" charset="0"/>
              </a:rPr>
              <a:t>-9</a:t>
            </a:r>
            <a:r>
              <a:rPr kumimoji="1" lang="en-US" altLang="ja-JP" sz="2000" baseline="30000" dirty="0">
                <a:solidFill>
                  <a:schemeClr val="bg1"/>
                </a:solidFill>
                <a:latin typeface="Arial" panose="020B0604020202020204" pitchFamily="34" charset="0"/>
                <a:cs typeface="Arial" panose="020B0604020202020204" pitchFamily="34" charset="0"/>
              </a:rPr>
              <a:t>th</a:t>
            </a:r>
            <a:r>
              <a:rPr kumimoji="1" lang="en-US" altLang="ja-JP" sz="2000" dirty="0">
                <a:solidFill>
                  <a:schemeClr val="bg1"/>
                </a:solidFill>
                <a:latin typeface="Arial" panose="020B0604020202020204" pitchFamily="34" charset="0"/>
                <a:cs typeface="Arial" panose="020B0604020202020204" pitchFamily="34" charset="0"/>
              </a:rPr>
              <a:t> March, 2023</a:t>
            </a:r>
          </a:p>
          <a:p>
            <a:pPr algn="ctr"/>
            <a:r>
              <a:rPr kumimoji="1" lang="en-US" altLang="ja-JP" sz="2000" dirty="0">
                <a:solidFill>
                  <a:schemeClr val="bg1"/>
                </a:solidFill>
                <a:latin typeface="Arial" panose="020B0604020202020204" pitchFamily="34" charset="0"/>
                <a:cs typeface="Arial" panose="020B0604020202020204" pitchFamily="34" charset="0"/>
              </a:rPr>
              <a:t>Paris HQ</a:t>
            </a:r>
            <a:endParaRPr kumimoji="1" lang="ja-JP" altLang="en-US" sz="20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78786" y="206779"/>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 </a:t>
            </a:r>
            <a:endParaRPr kumimoji="1" lang="ja-JP" altLang="en-US" sz="2800" b="0" i="0" u="none" strike="noStrike" kern="1200" cap="none" spc="0" normalizeH="0" baseline="0" noProof="0" dirty="0">
              <a:ln>
                <a:noFill/>
              </a:ln>
              <a:effectLst/>
              <a:uLnTx/>
              <a:uFillTx/>
              <a:latin typeface="Roboto"/>
              <a:cs typeface="Helvetica"/>
            </a:endParaRPr>
          </a:p>
        </p:txBody>
      </p:sp>
      <p:sp>
        <p:nvSpPr>
          <p:cNvPr id="3" name="タイトル 1">
            <a:extLst>
              <a:ext uri="{FF2B5EF4-FFF2-40B4-BE49-F238E27FC236}">
                <a16:creationId xmlns:a16="http://schemas.microsoft.com/office/drawing/2014/main" id="{DCCC3403-ECB6-9FAA-557B-F54FB089AF61}"/>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1" i="0" u="none" strike="noStrike" kern="1200" cap="none" spc="0" normalizeH="0" baseline="0" noProof="0" dirty="0">
                <a:ln>
                  <a:noFill/>
                </a:ln>
                <a:effectLst/>
                <a:uLnTx/>
                <a:uFillTx/>
                <a:latin typeface="Roboto"/>
                <a:cs typeface="Helvetica"/>
              </a:rPr>
              <a:t>Task Team Minimum Competency for NTWC</a:t>
            </a:r>
            <a:endParaRPr kumimoji="1" lang="ja-JP" altLang="en-US" sz="2800" b="1" i="0" u="none" strike="noStrike" kern="1200" cap="none" spc="0" normalizeH="0" baseline="0" noProof="0" dirty="0">
              <a:ln>
                <a:noFill/>
              </a:ln>
              <a:effectLst/>
              <a:uLnTx/>
              <a:uFillTx/>
              <a:latin typeface="Roboto"/>
              <a:cs typeface="Helvetica"/>
            </a:endParaRPr>
          </a:p>
        </p:txBody>
      </p:sp>
      <p:sp>
        <p:nvSpPr>
          <p:cNvPr id="4" name="コンテンツ プレースホルダー 2">
            <a:extLst>
              <a:ext uri="{FF2B5EF4-FFF2-40B4-BE49-F238E27FC236}">
                <a16:creationId xmlns:a16="http://schemas.microsoft.com/office/drawing/2014/main" id="{A1D9589C-1051-2AA3-4483-B689D8396C23}"/>
              </a:ext>
            </a:extLst>
          </p:cNvPr>
          <p:cNvSpPr txBox="1">
            <a:spLocks/>
          </p:cNvSpPr>
          <p:nvPr/>
        </p:nvSpPr>
        <p:spPr>
          <a:xfrm>
            <a:off x="114523" y="720577"/>
            <a:ext cx="11534918" cy="6137423"/>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just">
              <a:lnSpc>
                <a:spcPct val="110000"/>
              </a:lnSpc>
              <a:spcAft>
                <a:spcPts val="600"/>
              </a:spcAft>
              <a:buNone/>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0000"/>
              </a:lnSpc>
              <a:spcAft>
                <a:spcPts val="6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sym typeface="Roboto"/>
              </a:rPr>
              <a:t>Competency Framework piloted, NTWC Training, Tonga 14-24 Oct 2019.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0000"/>
              </a:lnSpc>
              <a:spcAft>
                <a:spcPts val="60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Recent TT work has identified gaps in the framework and competency including:</a:t>
            </a:r>
          </a:p>
          <a:p>
            <a:pPr lvl="1" algn="just">
              <a:lnSpc>
                <a:spcPct val="110000"/>
              </a:lnSpc>
              <a:spcAft>
                <a:spcPts val="600"/>
              </a:spcAft>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Times New Roman" panose="02020603050405020304" pitchFamily="18" charset="0"/>
              </a:rPr>
              <a:t>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eed to better understand volcano monitoring within NTWC</a:t>
            </a:r>
          </a:p>
          <a:p>
            <a:pPr lvl="1" algn="just">
              <a:spcAft>
                <a:spcPts val="60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Utility of learning from operational staff at PTWC in Hawaii or other NTWC;</a:t>
            </a:r>
          </a:p>
          <a:p>
            <a:pPr lvl="1" algn="just">
              <a:spcAft>
                <a:spcPts val="60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Need for Met Svc operational staff familiarize with Seismic Monitoring</a:t>
            </a:r>
          </a:p>
          <a:p>
            <a:pPr lvl="1" algn="just">
              <a:lnSpc>
                <a:spcPct val="110000"/>
              </a:lnSpc>
              <a:spcAft>
                <a:spcPts val="60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Following Impact Based Forecasting Training in the Solomon Islands Met Service, a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nned</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was identified for forecasters to understand DRR aspects in issuance of warnings. It is recommended to be included in NTWC competency framework. </a:t>
            </a:r>
          </a:p>
          <a:p>
            <a:pPr lvl="1" algn="just">
              <a:lnSpc>
                <a:spcPct val="110000"/>
              </a:lnSpc>
              <a:spcAft>
                <a:spcPts val="60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It is noted that PICT warning centers equipped with tools but staff needs to be trained </a:t>
            </a:r>
          </a:p>
          <a:p>
            <a:pPr lvl="1" algn="just">
              <a:lnSpc>
                <a:spcPct val="110000"/>
              </a:lnSpc>
              <a:spcAft>
                <a:spcPts val="60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National initiative and perhaps support needed from stakeholders/partners (ITIC to implement, UNDRR, SPC to scope issues in region) </a:t>
            </a:r>
          </a:p>
          <a:p>
            <a:pPr algn="just">
              <a:lnSpc>
                <a:spcPct val="110000"/>
              </a:lnSpc>
              <a:spcAft>
                <a:spcPts val="60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75631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78786" y="206779"/>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 </a:t>
            </a:r>
            <a:endParaRPr kumimoji="1" lang="ja-JP" altLang="en-US" sz="2800" b="0" i="0" u="none" strike="noStrike" kern="1200" cap="none" spc="0" normalizeH="0" baseline="0" noProof="0" dirty="0">
              <a:ln>
                <a:noFill/>
              </a:ln>
              <a:effectLst/>
              <a:uLnTx/>
              <a:uFillTx/>
              <a:latin typeface="Roboto"/>
              <a:cs typeface="Helvetica"/>
            </a:endParaRPr>
          </a:p>
        </p:txBody>
      </p:sp>
      <p:sp>
        <p:nvSpPr>
          <p:cNvPr id="3" name="タイトル 1">
            <a:extLst>
              <a:ext uri="{FF2B5EF4-FFF2-40B4-BE49-F238E27FC236}">
                <a16:creationId xmlns:a16="http://schemas.microsoft.com/office/drawing/2014/main" id="{DCCC3403-ECB6-9FAA-557B-F54FB089AF61}"/>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Ad hoc HTHH Response</a:t>
            </a:r>
            <a:endParaRPr kumimoji="1" lang="ja-JP" altLang="en-US" sz="2800" b="0" i="0" u="none" strike="noStrike" kern="1200" cap="none" spc="0" normalizeH="0" baseline="0" noProof="0" dirty="0">
              <a:ln>
                <a:noFill/>
              </a:ln>
              <a:effectLst/>
              <a:uLnTx/>
              <a:uFillTx/>
              <a:latin typeface="Roboto"/>
              <a:cs typeface="Helvetica"/>
            </a:endParaRPr>
          </a:p>
        </p:txBody>
      </p:sp>
      <p:sp>
        <p:nvSpPr>
          <p:cNvPr id="4" name="コンテンツ プレースホルダー 2">
            <a:extLst>
              <a:ext uri="{FF2B5EF4-FFF2-40B4-BE49-F238E27FC236}">
                <a16:creationId xmlns:a16="http://schemas.microsoft.com/office/drawing/2014/main" id="{A1D9589C-1051-2AA3-4483-B689D8396C23}"/>
              </a:ext>
            </a:extLst>
          </p:cNvPr>
          <p:cNvSpPr txBox="1">
            <a:spLocks/>
          </p:cNvSpPr>
          <p:nvPr/>
        </p:nvSpPr>
        <p:spPr>
          <a:xfrm>
            <a:off x="249199" y="651324"/>
            <a:ext cx="9969911" cy="5708452"/>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ClrTx/>
              <a:buNone/>
            </a:pPr>
            <a:endParaRPr lang="en-US" altLang="ja-JP" sz="2000" dirty="0">
              <a:latin typeface="Arial" panose="020B0604020202020204" pitchFamily="34" charset="0"/>
              <a:cs typeface="Arial" panose="020B0604020202020204" pitchFamily="34" charset="0"/>
            </a:endParaRPr>
          </a:p>
          <a:p>
            <a:pPr algn="just">
              <a:lnSpc>
                <a:spcPct val="110000"/>
              </a:lnSpc>
              <a:spcAft>
                <a:spcPts val="60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WG2 contributed to immediate response and recovery through the daily meetings with Tonga Met and TGS and convened ad hoc debrief meetings three times; 20 January, 3, 10 February.</a:t>
            </a:r>
          </a:p>
          <a:p>
            <a:pPr algn="just">
              <a:lnSpc>
                <a:spcPct val="110000"/>
              </a:lnSpc>
              <a:spcAft>
                <a:spcPts val="60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By end of January</a:t>
            </a:r>
            <a:r>
              <a:rPr lang="en-US" sz="2000" dirty="0">
                <a:latin typeface="Arial" panose="020B0604020202020204" pitchFamily="34" charset="0"/>
                <a:ea typeface="Times New Roman" panose="02020603050405020304" pitchFamily="18" charset="0"/>
                <a:cs typeface="Times New Roman" panose="02020603050405020304" pitchFamily="18" charset="0"/>
              </a:rPr>
              <a:t> there existed a draft interim operational procedure for PTWC based on sea level observations from the coastal tide gauge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Nukua’lofa</a:t>
            </a:r>
            <a:r>
              <a:rPr lang="en-US" sz="2000" dirty="0">
                <a:latin typeface="Arial" panose="020B0604020202020204" pitchFamily="34" charset="0"/>
                <a:ea typeface="Times New Roman" panose="02020603050405020304" pitchFamily="18" charset="0"/>
                <a:cs typeface="Times New Roman" panose="02020603050405020304" pitchFamily="18" charset="0"/>
              </a:rPr>
              <a:t> and NZDART network. Procedures were stood up by February 2022.</a:t>
            </a:r>
          </a:p>
          <a:p>
            <a:pPr algn="just">
              <a:lnSpc>
                <a:spcPct val="110000"/>
              </a:lnSpc>
              <a:spcAft>
                <a:spcPts val="6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17 August : User’s Guide for interim procedures Published (CL-2902) </a:t>
            </a:r>
          </a:p>
          <a:p>
            <a:pPr algn="just">
              <a:lnSpc>
                <a:spcPct val="110000"/>
              </a:lnSpc>
              <a:spcAft>
                <a:spcPts val="6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6 September : ICG/PTWS HTHH Interim Procedures and PTWS Products Informational Webinar </a:t>
            </a:r>
          </a:p>
          <a:p>
            <a:pPr algn="just">
              <a:lnSpc>
                <a:spcPct val="110000"/>
              </a:lnSpc>
              <a:spcAft>
                <a:spcPts val="6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PICT drill in the </a:t>
            </a:r>
            <a:r>
              <a:rPr lang="en-US" sz="2000" dirty="0" err="1">
                <a:latin typeface="Arial" panose="020B0604020202020204" pitchFamily="34" charset="0"/>
                <a:ea typeface="Times New Roman" panose="02020603050405020304" pitchFamily="18" charset="0"/>
                <a:cs typeface="Times New Roman" panose="02020603050405020304" pitchFamily="18" charset="0"/>
              </a:rPr>
              <a:t>PacWave</a:t>
            </a:r>
            <a:r>
              <a:rPr lang="en-US" sz="2000" dirty="0">
                <a:latin typeface="Arial" panose="020B0604020202020204" pitchFamily="34" charset="0"/>
                <a:ea typeface="Times New Roman" panose="02020603050405020304" pitchFamily="18" charset="0"/>
                <a:cs typeface="Times New Roman" panose="02020603050405020304" pitchFamily="18" charset="0"/>
              </a:rPr>
              <a:t> 2022 to test interim procedures</a:t>
            </a:r>
          </a:p>
          <a:p>
            <a:pPr algn="just">
              <a:lnSpc>
                <a:spcPct val="110000"/>
              </a:lnSpc>
              <a:spcAft>
                <a:spcPts val="600"/>
              </a:spcAft>
            </a:pPr>
            <a:r>
              <a:rPr lang="en-US" sz="20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The event response highlighted the urgent need to address atypical tsunamis within our ICG.</a:t>
            </a:r>
          </a:p>
        </p:txBody>
      </p:sp>
    </p:spTree>
    <p:extLst>
      <p:ext uri="{BB962C8B-B14F-4D97-AF65-F5344CB8AC3E}">
        <p14:creationId xmlns:p14="http://schemas.microsoft.com/office/powerpoint/2010/main" val="39874191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21CF72-4815-81B8-6F7C-9D065A9F96CB}"/>
              </a:ext>
            </a:extLst>
          </p:cNvPr>
          <p:cNvSpPr txBox="1"/>
          <p:nvPr/>
        </p:nvSpPr>
        <p:spPr>
          <a:xfrm>
            <a:off x="378786" y="851740"/>
            <a:ext cx="11341290"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spcBef>
                <a:spcPts val="0"/>
              </a:spcBef>
              <a:spcAft>
                <a:spcPts val="1200"/>
              </a:spcAft>
            </a:pPr>
            <a:r>
              <a:rPr lang="en-US" sz="2200" b="1" kern="100" dirty="0">
                <a:latin typeface="Arial" panose="020B0604020202020204" pitchFamily="34" charset="0"/>
                <a:ea typeface="Times New Roman" panose="02020603050405020304" pitchFamily="18" charset="0"/>
                <a:cs typeface="Arial" panose="020B0604020202020204" pitchFamily="34" charset="0"/>
              </a:rPr>
              <a:t>WG2 notes </a:t>
            </a:r>
            <a:r>
              <a:rPr lang="en-US" sz="2200" kern="100" dirty="0">
                <a:latin typeface="Arial" panose="020B0604020202020204" pitchFamily="34" charset="0"/>
                <a:ea typeface="Times New Roman" panose="02020603050405020304" pitchFamily="18" charset="0"/>
                <a:cs typeface="Arial" panose="020B0604020202020204" pitchFamily="34" charset="0"/>
              </a:rPr>
              <a:t>with appreciation</a:t>
            </a:r>
          </a:p>
          <a:p>
            <a:pPr marL="342900" marR="0" lvl="0" indent="-342900">
              <a:spcBef>
                <a:spcPts val="0"/>
              </a:spcBef>
              <a:spcAft>
                <a:spcPts val="1200"/>
              </a:spcAft>
              <a:buFont typeface="Arial" panose="020B0604020202020204" pitchFamily="34" charset="0"/>
              <a:buChar char="•"/>
            </a:pPr>
            <a:r>
              <a:rPr lang="en-US" sz="2200" kern="100" dirty="0">
                <a:latin typeface="Arial" panose="020B0604020202020204" pitchFamily="34" charset="0"/>
                <a:ea typeface="Times New Roman" panose="02020603050405020304" pitchFamily="18" charset="0"/>
                <a:cs typeface="Arial" panose="020B0604020202020204" pitchFamily="34" charset="0"/>
              </a:rPr>
              <a:t>The continued efforts of ORSNET to provide open access seismic</a:t>
            </a:r>
          </a:p>
          <a:p>
            <a:pPr marL="342900" marR="0" lvl="0" indent="-342900">
              <a:spcBef>
                <a:spcPts val="0"/>
              </a:spcBef>
              <a:spcAft>
                <a:spcPts val="1200"/>
              </a:spcAft>
              <a:buFont typeface="Arial" panose="020B0604020202020204" pitchFamily="34" charset="0"/>
              <a:buChar char="•"/>
            </a:pPr>
            <a:r>
              <a:rPr lang="en-US" sz="2200" kern="100" dirty="0">
                <a:latin typeface="Arial" panose="020B0604020202020204" pitchFamily="34" charset="0"/>
                <a:ea typeface="Times New Roman" panose="02020603050405020304" pitchFamily="18" charset="0"/>
                <a:cs typeface="Arial" panose="020B0604020202020204" pitchFamily="34" charset="0"/>
              </a:rPr>
              <a:t>The efforts of Geoscience Australia (GA) and the Kingdom of Tonga to establish 8 new seismic stations in response to the HTHH event.</a:t>
            </a:r>
          </a:p>
          <a:p>
            <a:pPr marL="342900" indent="-342900">
              <a:spcAft>
                <a:spcPts val="1200"/>
              </a:spcAft>
              <a:buFont typeface="Arial" panose="020B0604020202020204" pitchFamily="34" charset="0"/>
              <a:buChar char="•"/>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The deployment of the twelve dart buoys in the SW Pacific by New Zealand and thanked New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Zealnd</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for re-establishing the buoy network to full functionality closest to the Tonga Trench, noting that the real-time data is accessible online and feeding into warning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centres</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kern="1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1200"/>
              </a:spcAft>
              <a:buFont typeface="Arial" panose="020B0604020202020204" pitchFamily="34" charset="0"/>
              <a:buChar char="•"/>
            </a:pPr>
            <a:r>
              <a:rPr lang="en-US" sz="2200" kern="100" dirty="0">
                <a:latin typeface="Arial" panose="020B0604020202020204" pitchFamily="34" charset="0"/>
                <a:ea typeface="Times New Roman" panose="02020603050405020304" pitchFamily="18" charset="0"/>
                <a:cs typeface="Arial" panose="020B0604020202020204" pitchFamily="34" charset="0"/>
              </a:rPr>
              <a:t>The efforts of ITIC, Australia, New Zealand and USA to support the immediate response to and recovery from the January 15, 2022 eruption of HTHH and subsequent tsunami.</a:t>
            </a:r>
          </a:p>
          <a:p>
            <a:pPr marL="342900" marR="0" lvl="0" indent="-342900">
              <a:spcBef>
                <a:spcPts val="0"/>
              </a:spcBef>
              <a:spcAft>
                <a:spcPts val="1200"/>
              </a:spcAft>
              <a:buFont typeface="Arial" panose="020B0604020202020204" pitchFamily="34" charset="0"/>
              <a:buChar char="•"/>
            </a:pPr>
            <a:r>
              <a:rPr lang="en-US" sz="2200" kern="100" dirty="0">
                <a:latin typeface="Arial" panose="020B0604020202020204" pitchFamily="34" charset="0"/>
                <a:ea typeface="Times New Roman" panose="02020603050405020304" pitchFamily="18" charset="0"/>
                <a:cs typeface="Arial" panose="020B0604020202020204" pitchFamily="34" charset="0"/>
              </a:rPr>
              <a:t>The efforts of the PTWC and ad hoc task team to rapidly deliver interim procedures for HTHH tsunamigenic activity after the Jan 15, 2022 eruption and tsunami.</a:t>
            </a:r>
          </a:p>
        </p:txBody>
      </p:sp>
      <p:sp>
        <p:nvSpPr>
          <p:cNvPr id="4" name="タイトル 1">
            <a:extLst>
              <a:ext uri="{FF2B5EF4-FFF2-40B4-BE49-F238E27FC236}">
                <a16:creationId xmlns:a16="http://schemas.microsoft.com/office/drawing/2014/main" id="{FFF0400D-A138-99C4-01D9-99B4B31322ED}"/>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effectLst/>
              <a:uLnTx/>
              <a:uFillTx/>
              <a:latin typeface="Roboto"/>
              <a:cs typeface="Helvetica"/>
            </a:endParaRPr>
          </a:p>
        </p:txBody>
      </p:sp>
      <p:sp>
        <p:nvSpPr>
          <p:cNvPr id="6" name="TextBox 5">
            <a:extLst>
              <a:ext uri="{FF2B5EF4-FFF2-40B4-BE49-F238E27FC236}">
                <a16:creationId xmlns:a16="http://schemas.microsoft.com/office/drawing/2014/main" id="{4DF5DABE-023D-8B5B-DD7D-4962E636B8E0}"/>
              </a:ext>
            </a:extLst>
          </p:cNvPr>
          <p:cNvSpPr txBox="1"/>
          <p:nvPr/>
        </p:nvSpPr>
        <p:spPr>
          <a:xfrm>
            <a:off x="240033" y="150130"/>
            <a:ext cx="7861111" cy="623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Roboto"/>
              </a:rPr>
              <a:t>DRAFT recommendations</a:t>
            </a:r>
          </a:p>
        </p:txBody>
      </p:sp>
    </p:spTree>
    <p:extLst>
      <p:ext uri="{BB962C8B-B14F-4D97-AF65-F5344CB8AC3E}">
        <p14:creationId xmlns:p14="http://schemas.microsoft.com/office/powerpoint/2010/main" val="306492776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21CF72-4815-81B8-6F7C-9D065A9F96CB}"/>
              </a:ext>
            </a:extLst>
          </p:cNvPr>
          <p:cNvSpPr txBox="1"/>
          <p:nvPr/>
        </p:nvSpPr>
        <p:spPr>
          <a:xfrm>
            <a:off x="517538" y="980310"/>
            <a:ext cx="9710738" cy="550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spcBef>
                <a:spcPts val="0"/>
              </a:spcBef>
              <a:spcAft>
                <a:spcPts val="1200"/>
              </a:spcAft>
            </a:pPr>
            <a:r>
              <a:rPr lang="en-US" sz="2400" b="1" kern="100" dirty="0">
                <a:latin typeface="Arial" panose="020B0604020202020204" pitchFamily="34" charset="0"/>
                <a:ea typeface="Times New Roman" panose="02020603050405020304" pitchFamily="18" charset="0"/>
                <a:cs typeface="Arial" panose="020B0604020202020204" pitchFamily="34" charset="0"/>
              </a:rPr>
              <a:t>WG2 recommends </a:t>
            </a:r>
            <a:r>
              <a:rPr lang="en-US" sz="2400" kern="100" dirty="0">
                <a:latin typeface="Arial" panose="020B0604020202020204" pitchFamily="34" charset="0"/>
                <a:ea typeface="Times New Roman" panose="02020603050405020304" pitchFamily="18" charset="0"/>
                <a:cs typeface="Arial" panose="020B0604020202020204" pitchFamily="34" charset="0"/>
              </a:rPr>
              <a:t>that the ICG PTWS</a:t>
            </a:r>
          </a:p>
          <a:p>
            <a:pPr marL="342900" marR="0" lvl="0" indent="-342900">
              <a:spcBef>
                <a:spcPts val="0"/>
              </a:spcBef>
              <a:spcAft>
                <a:spcPts val="1200"/>
              </a:spcAft>
              <a:buFont typeface="Arial" panose="020B0604020202020204" pitchFamily="34" charset="0"/>
              <a:buChar char="•"/>
            </a:pPr>
            <a:r>
              <a:rPr lang="en-US" sz="2400" kern="100" dirty="0">
                <a:latin typeface="Arial" panose="020B0604020202020204" pitchFamily="34" charset="0"/>
                <a:ea typeface="Times New Roman" panose="02020603050405020304" pitchFamily="18" charset="0"/>
                <a:cs typeface="Arial" panose="020B0604020202020204" pitchFamily="34" charset="0"/>
              </a:rPr>
              <a:t>Continues to </a:t>
            </a:r>
            <a:r>
              <a:rPr lang="en-US" sz="2400" b="1" kern="100" dirty="0">
                <a:latin typeface="Arial" panose="020B0604020202020204" pitchFamily="34" charset="0"/>
                <a:ea typeface="Times New Roman" panose="02020603050405020304" pitchFamily="18" charset="0"/>
                <a:cs typeface="Arial" panose="020B0604020202020204" pitchFamily="34" charset="0"/>
              </a:rPr>
              <a:t>support</a:t>
            </a:r>
            <a:r>
              <a:rPr lang="en-US" sz="2400" kern="100" dirty="0">
                <a:latin typeface="Arial" panose="020B0604020202020204" pitchFamily="34" charset="0"/>
                <a:ea typeface="Times New Roman" panose="02020603050405020304" pitchFamily="18" charset="0"/>
                <a:cs typeface="Arial" panose="020B0604020202020204" pitchFamily="34" charset="0"/>
              </a:rPr>
              <a:t> initiatives promoting open access data sharing among member states in support of tsunami monitoring and forecasting.</a:t>
            </a:r>
          </a:p>
          <a:p>
            <a:pPr marL="342900" marR="0" lvl="0" indent="-342900">
              <a:spcBef>
                <a:spcPts val="0"/>
              </a:spcBef>
              <a:spcAft>
                <a:spcPts val="1200"/>
              </a:spcAft>
              <a:buFont typeface="Arial" panose="020B0604020202020204" pitchFamily="34" charset="0"/>
              <a:buChar char="•"/>
            </a:pPr>
            <a:r>
              <a:rPr lang="en-US" sz="2400" kern="100" dirty="0">
                <a:latin typeface="Arial" panose="020B0604020202020204" pitchFamily="34" charset="0"/>
                <a:ea typeface="Times New Roman" panose="02020603050405020304" pitchFamily="18" charset="0"/>
                <a:cs typeface="Arial" panose="020B0604020202020204" pitchFamily="34" charset="0"/>
              </a:rPr>
              <a:t>Supports the task team on minimum competency levels by </a:t>
            </a:r>
            <a:r>
              <a:rPr lang="en-US" sz="2400" b="1" kern="100" dirty="0">
                <a:latin typeface="Arial" panose="020B0604020202020204" pitchFamily="34" charset="0"/>
                <a:ea typeface="Times New Roman" panose="02020603050405020304" pitchFamily="18" charset="0"/>
                <a:cs typeface="Arial" panose="020B0604020202020204" pitchFamily="34" charset="0"/>
              </a:rPr>
              <a:t>considering</a:t>
            </a:r>
            <a:r>
              <a:rPr lang="en-US" sz="2400" kern="100" dirty="0">
                <a:latin typeface="Arial" panose="020B0604020202020204" pitchFamily="34" charset="0"/>
                <a:ea typeface="Times New Roman" panose="02020603050405020304" pitchFamily="18" charset="0"/>
                <a:cs typeface="Arial" panose="020B0604020202020204" pitchFamily="34" charset="0"/>
              </a:rPr>
              <a:t> delegation of responsibility to scope need in region on competency framework and to map and develop framework among PICTs.</a:t>
            </a:r>
          </a:p>
          <a:p>
            <a:pPr marL="342900" marR="0" lvl="0" indent="-342900">
              <a:spcBef>
                <a:spcPts val="0"/>
              </a:spcBef>
              <a:spcAft>
                <a:spcPts val="1200"/>
              </a:spcAft>
              <a:buFont typeface="Arial" panose="020B0604020202020204" pitchFamily="34" charset="0"/>
              <a:buChar char="•"/>
            </a:pPr>
            <a:r>
              <a:rPr lang="en-US" sz="2400" kern="100" dirty="0">
                <a:latin typeface="Arial" panose="020B0604020202020204" pitchFamily="34" charset="0"/>
                <a:ea typeface="Times New Roman" panose="02020603050405020304" pitchFamily="18" charset="0"/>
                <a:cs typeface="Arial" panose="020B0604020202020204" pitchFamily="34" charset="0"/>
              </a:rPr>
              <a:t>Urgently explore options for detection and forecasting of tsunamis generated from non-earthquake sources with instrumentation and data currently available. It is </a:t>
            </a:r>
            <a:r>
              <a:rPr lang="en-US" sz="2400" b="1" kern="100" dirty="0">
                <a:latin typeface="Arial" panose="020B0604020202020204" pitchFamily="34" charset="0"/>
                <a:ea typeface="Times New Roman" panose="02020603050405020304" pitchFamily="18" charset="0"/>
                <a:cs typeface="Arial" panose="020B0604020202020204" pitchFamily="34" charset="0"/>
              </a:rPr>
              <a:t>recommended</a:t>
            </a:r>
            <a:r>
              <a:rPr lang="en-US" sz="2400" kern="100" dirty="0">
                <a:latin typeface="Arial" panose="020B0604020202020204" pitchFamily="34" charset="0"/>
                <a:ea typeface="Times New Roman" panose="02020603050405020304" pitchFamily="18" charset="0"/>
                <a:cs typeface="Arial" panose="020B0604020202020204" pitchFamily="34" charset="0"/>
              </a:rPr>
              <a:t> that an additional task team be convened for this purpose.</a:t>
            </a:r>
          </a:p>
          <a:p>
            <a:pPr marL="342900" marR="0" lvl="0" indent="-342900">
              <a:spcBef>
                <a:spcPts val="0"/>
              </a:spcBef>
              <a:spcAft>
                <a:spcPts val="1200"/>
              </a:spcAft>
              <a:buFont typeface="Arial" panose="020B0604020202020204" pitchFamily="34" charset="0"/>
              <a:buChar char="•"/>
            </a:pPr>
            <a:endParaRPr lang="en-US" sz="2400" kern="1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タイトル 1">
            <a:extLst>
              <a:ext uri="{FF2B5EF4-FFF2-40B4-BE49-F238E27FC236}">
                <a16:creationId xmlns:a16="http://schemas.microsoft.com/office/drawing/2014/main" id="{FFF0400D-A138-99C4-01D9-99B4B31322ED}"/>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effectLst/>
              <a:uLnTx/>
              <a:uFillTx/>
              <a:latin typeface="Roboto"/>
              <a:cs typeface="Helvetica"/>
            </a:endParaRPr>
          </a:p>
        </p:txBody>
      </p:sp>
      <p:sp>
        <p:nvSpPr>
          <p:cNvPr id="2" name="TextBox 1">
            <a:extLst>
              <a:ext uri="{FF2B5EF4-FFF2-40B4-BE49-F238E27FC236}">
                <a16:creationId xmlns:a16="http://schemas.microsoft.com/office/drawing/2014/main" id="{2E5BCD68-573F-1438-D28D-4E63ABE76FFE}"/>
              </a:ext>
            </a:extLst>
          </p:cNvPr>
          <p:cNvSpPr txBox="1"/>
          <p:nvPr/>
        </p:nvSpPr>
        <p:spPr>
          <a:xfrm>
            <a:off x="240033" y="150130"/>
            <a:ext cx="7861111" cy="623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Roboto"/>
              </a:rPr>
              <a:t>DRAFT recommendations</a:t>
            </a:r>
          </a:p>
        </p:txBody>
      </p:sp>
    </p:spTree>
    <p:extLst>
      <p:ext uri="{BB962C8B-B14F-4D97-AF65-F5344CB8AC3E}">
        <p14:creationId xmlns:p14="http://schemas.microsoft.com/office/powerpoint/2010/main" val="21502308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21CF72-4815-81B8-6F7C-9D065A9F96CB}"/>
              </a:ext>
            </a:extLst>
          </p:cNvPr>
          <p:cNvSpPr txBox="1"/>
          <p:nvPr/>
        </p:nvSpPr>
        <p:spPr>
          <a:xfrm>
            <a:off x="572129" y="1219320"/>
            <a:ext cx="9710738" cy="3508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spcBef>
                <a:spcPts val="0"/>
              </a:spcBef>
              <a:spcAft>
                <a:spcPts val="1200"/>
              </a:spcAft>
            </a:pPr>
            <a:r>
              <a:rPr lang="en-US" sz="2400" b="1" kern="100" dirty="0">
                <a:latin typeface="Arial" panose="020B0604020202020204" pitchFamily="34" charset="0"/>
                <a:ea typeface="Times New Roman" panose="02020603050405020304" pitchFamily="18" charset="0"/>
                <a:cs typeface="Arial" panose="020B0604020202020204" pitchFamily="34" charset="0"/>
              </a:rPr>
              <a:t>WG2 </a:t>
            </a:r>
            <a:r>
              <a:rPr lang="en-US" sz="2400" kern="100" dirty="0">
                <a:latin typeface="Arial" panose="020B0604020202020204" pitchFamily="34" charset="0"/>
                <a:ea typeface="Times New Roman" panose="02020603050405020304" pitchFamily="18" charset="0"/>
                <a:cs typeface="Arial" panose="020B0604020202020204" pitchFamily="34" charset="0"/>
              </a:rPr>
              <a:t>further</a:t>
            </a:r>
            <a:r>
              <a:rPr lang="en-US" sz="2400" b="1" kern="100" dirty="0">
                <a:latin typeface="Arial" panose="020B0604020202020204" pitchFamily="34" charset="0"/>
                <a:ea typeface="Times New Roman" panose="02020603050405020304" pitchFamily="18" charset="0"/>
                <a:cs typeface="Arial" panose="020B0604020202020204" pitchFamily="34" charset="0"/>
              </a:rPr>
              <a:t> recommends </a:t>
            </a:r>
            <a:r>
              <a:rPr lang="en-US" sz="2400" kern="100" dirty="0">
                <a:latin typeface="Arial" panose="020B0604020202020204" pitchFamily="34" charset="0"/>
                <a:ea typeface="Times New Roman" panose="02020603050405020304" pitchFamily="18" charset="0"/>
                <a:cs typeface="Arial" panose="020B0604020202020204" pitchFamily="34" charset="0"/>
              </a:rPr>
              <a:t>that the ICG PTWS</a:t>
            </a:r>
          </a:p>
          <a:p>
            <a:pPr marL="342900" marR="0" lvl="0" indent="-342900">
              <a:spcBef>
                <a:spcPts val="0"/>
              </a:spcBef>
              <a:spcAft>
                <a:spcPts val="1200"/>
              </a:spcAft>
              <a:buFont typeface="Arial" panose="020B0604020202020204" pitchFamily="34" charset="0"/>
              <a:buChar char="•"/>
            </a:pPr>
            <a:r>
              <a:rPr lang="en-US" sz="2400" kern="100" dirty="0">
                <a:latin typeface="Arial" panose="020B0604020202020204" pitchFamily="34" charset="0"/>
                <a:ea typeface="Times New Roman" panose="02020603050405020304" pitchFamily="18" charset="0"/>
                <a:cs typeface="Arial" panose="020B0604020202020204" pitchFamily="34" charset="0"/>
              </a:rPr>
              <a:t>Extend all 4 task teams within WG2 until at least the ICG XXX in September, 2023.</a:t>
            </a:r>
          </a:p>
          <a:p>
            <a:pPr marL="342900" marR="0" lvl="0" indent="-342900">
              <a:spcBef>
                <a:spcPts val="0"/>
              </a:spcBef>
              <a:spcAft>
                <a:spcPts val="1200"/>
              </a:spcAft>
              <a:buFont typeface="Arial" panose="020B0604020202020204" pitchFamily="34" charset="0"/>
              <a:buChar char="•"/>
            </a:pPr>
            <a:r>
              <a:rPr lang="en-US" sz="2400" kern="100" dirty="0">
                <a:latin typeface="Arial" panose="020B0604020202020204" pitchFamily="34" charset="0"/>
                <a:ea typeface="Times New Roman" panose="02020603050405020304" pitchFamily="18" charset="0"/>
                <a:cs typeface="Arial" panose="020B0604020202020204" pitchFamily="34" charset="0"/>
              </a:rPr>
              <a:t>Consider extending the scope of the TT on the Integrated Sensor Network to address global capability in TEW in support of Decade targets or recommending the analysis be extended within TOWS WG.</a:t>
            </a:r>
          </a:p>
          <a:p>
            <a:pPr marL="342900" marR="0" lvl="0" indent="-342900">
              <a:spcBef>
                <a:spcPts val="0"/>
              </a:spcBef>
              <a:spcAft>
                <a:spcPts val="1200"/>
              </a:spcAft>
              <a:buFont typeface="Arial" panose="020B0604020202020204" pitchFamily="34" charset="0"/>
              <a:buChar char="•"/>
            </a:pPr>
            <a:r>
              <a:rPr lang="en-US" sz="2400" kern="100" dirty="0">
                <a:latin typeface="Arial" panose="020B0604020202020204" pitchFamily="34" charset="0"/>
                <a:ea typeface="Times New Roman" panose="02020603050405020304" pitchFamily="18" charset="0"/>
                <a:cs typeface="Arial" panose="020B0604020202020204" pitchFamily="34" charset="0"/>
              </a:rPr>
              <a:t>Consider appointing a Vice-Chair to WG2</a:t>
            </a:r>
          </a:p>
        </p:txBody>
      </p:sp>
      <p:sp>
        <p:nvSpPr>
          <p:cNvPr id="4" name="タイトル 1">
            <a:extLst>
              <a:ext uri="{FF2B5EF4-FFF2-40B4-BE49-F238E27FC236}">
                <a16:creationId xmlns:a16="http://schemas.microsoft.com/office/drawing/2014/main" id="{FFF0400D-A138-99C4-01D9-99B4B31322ED}"/>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effectLst/>
              <a:uLnTx/>
              <a:uFillTx/>
              <a:latin typeface="Roboto"/>
              <a:cs typeface="Helvetica"/>
            </a:endParaRPr>
          </a:p>
        </p:txBody>
      </p:sp>
      <p:sp>
        <p:nvSpPr>
          <p:cNvPr id="2" name="TextBox 1">
            <a:extLst>
              <a:ext uri="{FF2B5EF4-FFF2-40B4-BE49-F238E27FC236}">
                <a16:creationId xmlns:a16="http://schemas.microsoft.com/office/drawing/2014/main" id="{7D65BBDF-F5DA-9E5F-DE28-8525082DBB96}"/>
              </a:ext>
            </a:extLst>
          </p:cNvPr>
          <p:cNvSpPr txBox="1"/>
          <p:nvPr/>
        </p:nvSpPr>
        <p:spPr>
          <a:xfrm>
            <a:off x="240033" y="150130"/>
            <a:ext cx="7861111" cy="623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Roboto"/>
              </a:rPr>
              <a:t>DRAFT recommendations</a:t>
            </a:r>
          </a:p>
        </p:txBody>
      </p:sp>
    </p:spTree>
    <p:extLst>
      <p:ext uri="{BB962C8B-B14F-4D97-AF65-F5344CB8AC3E}">
        <p14:creationId xmlns:p14="http://schemas.microsoft.com/office/powerpoint/2010/main" val="260062835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222124" y="2184682"/>
            <a:ext cx="5570614" cy="1077218"/>
          </a:xfrm>
          <a:prstGeom prst="rect">
            <a:avLst/>
          </a:prstGeom>
        </p:spPr>
        <p:txBody>
          <a:bodyPr wrap="square">
            <a:spAutoFit/>
          </a:bodyPr>
          <a:lstStyle/>
          <a:p>
            <a:pPr algn="ctr"/>
            <a:r>
              <a:rPr kumimoji="1" lang="en-US" altLang="ja-JP"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very much for your kind attention.</a:t>
            </a:r>
            <a:endParaRPr kumimoji="1" lang="ja-JP" alt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1407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78786" y="206779"/>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 </a:t>
            </a:r>
            <a:endParaRPr kumimoji="1" lang="ja-JP" altLang="en-US" sz="2800" b="0" i="0" u="none" strike="noStrike" kern="1200" cap="none" spc="0" normalizeH="0" baseline="0" noProof="0" dirty="0">
              <a:ln>
                <a:noFill/>
              </a:ln>
              <a:effectLst/>
              <a:uLnTx/>
              <a:uFillTx/>
              <a:latin typeface="Roboto"/>
              <a:cs typeface="Helvetica"/>
            </a:endParaRPr>
          </a:p>
        </p:txBody>
      </p:sp>
      <p:pic>
        <p:nvPicPr>
          <p:cNvPr id="7" name="Picture 6" descr="Diagram, text&#10;&#10;Description automatically generated">
            <a:extLst>
              <a:ext uri="{FF2B5EF4-FFF2-40B4-BE49-F238E27FC236}">
                <a16:creationId xmlns:a16="http://schemas.microsoft.com/office/drawing/2014/main" id="{CB9AFE45-F5D4-94C8-17F2-DF0E3B4E1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74" y="206779"/>
            <a:ext cx="8600828" cy="5981986"/>
          </a:xfrm>
          <a:prstGeom prst="rect">
            <a:avLst/>
          </a:prstGeom>
        </p:spPr>
      </p:pic>
    </p:spTree>
    <p:extLst>
      <p:ext uri="{BB962C8B-B14F-4D97-AF65-F5344CB8AC3E}">
        <p14:creationId xmlns:p14="http://schemas.microsoft.com/office/powerpoint/2010/main" val="293598931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78786" y="206779"/>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 </a:t>
            </a:r>
            <a:endParaRPr kumimoji="1" lang="ja-JP" altLang="en-US" sz="2800" b="0" i="0" u="none" strike="noStrike" kern="1200" cap="none" spc="0" normalizeH="0" baseline="0" noProof="0" dirty="0">
              <a:ln>
                <a:noFill/>
              </a:ln>
              <a:effectLst/>
              <a:uLnTx/>
              <a:uFillTx/>
              <a:latin typeface="Roboto"/>
              <a:cs typeface="Helvetica"/>
            </a:endParaRPr>
          </a:p>
        </p:txBody>
      </p:sp>
      <p:sp>
        <p:nvSpPr>
          <p:cNvPr id="3" name="タイトル 1">
            <a:extLst>
              <a:ext uri="{FF2B5EF4-FFF2-40B4-BE49-F238E27FC236}">
                <a16:creationId xmlns:a16="http://schemas.microsoft.com/office/drawing/2014/main" id="{DCCC3403-ECB6-9FAA-557B-F54FB089AF61}"/>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1" i="0" u="none" strike="noStrike" kern="1200" cap="none" spc="0" normalizeH="0" baseline="0" noProof="0" dirty="0">
                <a:ln>
                  <a:noFill/>
                </a:ln>
                <a:effectLst/>
                <a:uLnTx/>
                <a:uFillTx/>
                <a:latin typeface="Roboto"/>
                <a:cs typeface="Helvetica"/>
              </a:rPr>
              <a:t>Task Team Seismic Data Sharing</a:t>
            </a:r>
            <a:endParaRPr kumimoji="1" lang="ja-JP" altLang="en-US" sz="2800" b="1" i="0" u="none" strike="noStrike" kern="1200" cap="none" spc="0" normalizeH="0" baseline="0" noProof="0" dirty="0">
              <a:ln>
                <a:noFill/>
              </a:ln>
              <a:effectLst/>
              <a:uLnTx/>
              <a:uFillTx/>
              <a:latin typeface="Roboto"/>
              <a:cs typeface="Helvetica"/>
            </a:endParaRPr>
          </a:p>
        </p:txBody>
      </p:sp>
      <p:sp>
        <p:nvSpPr>
          <p:cNvPr id="4" name="コンテンツ プレースホルダー 2">
            <a:extLst>
              <a:ext uri="{FF2B5EF4-FFF2-40B4-BE49-F238E27FC236}">
                <a16:creationId xmlns:a16="http://schemas.microsoft.com/office/drawing/2014/main" id="{A1D9589C-1051-2AA3-4483-B689D8396C23}"/>
              </a:ext>
            </a:extLst>
          </p:cNvPr>
          <p:cNvSpPr txBox="1">
            <a:spLocks/>
          </p:cNvSpPr>
          <p:nvPr/>
        </p:nvSpPr>
        <p:spPr>
          <a:xfrm>
            <a:off x="278296" y="594129"/>
            <a:ext cx="10084904" cy="5708452"/>
          </a:xfrm>
          <a:prstGeom prst="rect">
            <a:avLst/>
          </a:prstGeom>
        </p:spPr>
        <p:txBody>
          <a:bodyPr vert="horz" lIns="68580" tIns="34290" rIns="68580" bIns="3429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ClrTx/>
              <a:buNone/>
            </a:pPr>
            <a:endParaRPr lang="en-US" altLang="ja-JP" sz="2000" dirty="0">
              <a:latin typeface="Arial" panose="020B0604020202020204" pitchFamily="34" charset="0"/>
              <a:cs typeface="Arial" panose="020B0604020202020204" pitchFamily="34" charset="0"/>
            </a:endParaRPr>
          </a:p>
          <a:p>
            <a:pPr algn="just">
              <a:lnSpc>
                <a:spcPct val="110000"/>
              </a:lnSpc>
              <a:spcAft>
                <a:spcPts val="6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Noted that the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ORSNET Data Sharing Memorandum of Agreement (MOA) ensures that all local stations are shared with third party from the Regional ORSNET server. National Seismic Data are not to be shared without the consent of relevant ORSNET member state.</a:t>
            </a:r>
          </a:p>
          <a:p>
            <a:pPr algn="just">
              <a:lnSpc>
                <a:spcPct val="110000"/>
              </a:lnSpc>
              <a:spcAft>
                <a:spcPts val="60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Noted that ORSNET MOA has been </a:t>
            </a:r>
            <a:r>
              <a:rPr lang="en-US" sz="2000" dirty="0">
                <a:latin typeface="Arial" panose="020B0604020202020204" pitchFamily="34" charset="0"/>
                <a:ea typeface="Times New Roman" panose="02020603050405020304" pitchFamily="18" charset="0"/>
                <a:cs typeface="Times New Roman" panose="02020603050405020304" pitchFamily="18" charset="0"/>
              </a:rPr>
              <a:t>endorsed by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Fiji and is with other member countries for consideration. </a:t>
            </a:r>
          </a:p>
          <a:p>
            <a:pPr algn="just">
              <a:lnSpc>
                <a:spcPct val="110000"/>
              </a:lnSpc>
              <a:spcAft>
                <a:spcPts val="6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Noted that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all ORSNET countries are sharing seismic data with PTWC from local stations with the exception of Samoa, PNG and a few stations in Solomon Islands.</a:t>
            </a:r>
            <a:endParaRPr lang="en-NZ"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0000"/>
              </a:lnSpc>
              <a:spcAft>
                <a:spcPts val="600"/>
              </a:spcAft>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Commended</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Geoscience Australia for collaboration with the Kingdom of Tonga to establish 8 new seismic stations in response to the HTHH event.</a:t>
            </a:r>
          </a:p>
          <a:p>
            <a:pPr algn="just">
              <a:lnSpc>
                <a:spcPct val="110000"/>
              </a:lnSpc>
              <a:spcAft>
                <a:spcPts val="60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Commended</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the deployment of the twelve dart buoys in the SW Pacific by New Zealand and thanked New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Zealnd</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for re-establishing the buoy network to full functionality closest to the Tonga Trench, noting that the real-time data is accessible online and feeding into warning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centres</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10000"/>
              </a:lnSpc>
              <a:spcAft>
                <a:spcPts val="600"/>
              </a:spcAft>
            </a:pPr>
            <a:endParaRPr lang="en-NZ"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04873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78786" y="206779"/>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 </a:t>
            </a:r>
            <a:endParaRPr kumimoji="1" lang="ja-JP" altLang="en-US" sz="2800" b="0" i="0" u="none" strike="noStrike" kern="1200" cap="none" spc="0" normalizeH="0" baseline="0" noProof="0" dirty="0">
              <a:ln>
                <a:noFill/>
              </a:ln>
              <a:effectLst/>
              <a:uLnTx/>
              <a:uFillTx/>
              <a:latin typeface="Roboto"/>
              <a:cs typeface="Helvetica"/>
            </a:endParaRPr>
          </a:p>
        </p:txBody>
      </p:sp>
      <p:sp>
        <p:nvSpPr>
          <p:cNvPr id="3" name="タイトル 1">
            <a:extLst>
              <a:ext uri="{FF2B5EF4-FFF2-40B4-BE49-F238E27FC236}">
                <a16:creationId xmlns:a16="http://schemas.microsoft.com/office/drawing/2014/main" id="{DCCC3403-ECB6-9FAA-557B-F54FB089AF61}"/>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1" i="0" u="none" strike="noStrike" kern="1200" cap="none" spc="0" normalizeH="0" baseline="0" noProof="0" dirty="0">
                <a:ln>
                  <a:noFill/>
                </a:ln>
                <a:effectLst/>
                <a:uLnTx/>
                <a:uFillTx/>
                <a:latin typeface="Roboto"/>
                <a:cs typeface="Helvetica"/>
              </a:rPr>
              <a:t>Task Team Seismic Data Sharing</a:t>
            </a:r>
            <a:endParaRPr kumimoji="1" lang="ja-JP" altLang="en-US" sz="2800" b="1" i="0" u="none" strike="noStrike" kern="1200" cap="none" spc="0" normalizeH="0" baseline="0" noProof="0" dirty="0">
              <a:ln>
                <a:noFill/>
              </a:ln>
              <a:effectLst/>
              <a:uLnTx/>
              <a:uFillTx/>
              <a:latin typeface="Roboto"/>
              <a:cs typeface="Helvetica"/>
            </a:endParaRPr>
          </a:p>
        </p:txBody>
      </p:sp>
      <p:sp>
        <p:nvSpPr>
          <p:cNvPr id="4" name="コンテンツ プレースホルダー 2">
            <a:extLst>
              <a:ext uri="{FF2B5EF4-FFF2-40B4-BE49-F238E27FC236}">
                <a16:creationId xmlns:a16="http://schemas.microsoft.com/office/drawing/2014/main" id="{A1D9589C-1051-2AA3-4483-B689D8396C23}"/>
              </a:ext>
            </a:extLst>
          </p:cNvPr>
          <p:cNvSpPr txBox="1">
            <a:spLocks/>
          </p:cNvSpPr>
          <p:nvPr/>
        </p:nvSpPr>
        <p:spPr>
          <a:xfrm>
            <a:off x="328541" y="1633053"/>
            <a:ext cx="11534918" cy="5292173"/>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ClrTx/>
              <a:buNone/>
            </a:pPr>
            <a:endParaRPr lang="en-US" altLang="ja-JP" sz="1800" dirty="0">
              <a:latin typeface="Arial" panose="020B0604020202020204" pitchFamily="34" charset="0"/>
              <a:cs typeface="Arial" panose="020B0604020202020204" pitchFamily="34" charset="0"/>
            </a:endParaRPr>
          </a:p>
          <a:p>
            <a:pPr algn="just">
              <a:lnSpc>
                <a:spcPct val="110000"/>
              </a:lnSpc>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Recent work presented at the SDS TT meeting suggests that currently available data in the SW Pacific is insufficient to meet the ambitious Decade goals for seismic information to underpin tsunami forecasting. </a:t>
            </a:r>
          </a:p>
          <a:p>
            <a:pPr algn="just">
              <a:lnSpc>
                <a:spcPct val="110000"/>
              </a:lnSpc>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Data to support determination of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Mww</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the best rapid earthquake magnitude and location estimation for underpinning tsunami forecasting, is available for most regionally tsunamigenic events within about 30 minutes after the earthquake. </a:t>
            </a:r>
          </a:p>
          <a:p>
            <a:pPr algn="just">
              <a:lnSpc>
                <a:spcPct val="110000"/>
              </a:lnSpc>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It was noted that the geography of the region makes tsunami early warning particularly challenging. Results show that the dominant limitation of more rapid, reliable and consistent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Mww</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determination is the azimuthal distribution of the network and target 15-minute forecasts may be possible with more widespread availability of data.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The results strongly support open access data for all available seismic stations. </a:t>
            </a:r>
            <a:endParaRPr lang="en-NZ" sz="1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6853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10;&#10;Description automatically generated">
            <a:extLst>
              <a:ext uri="{FF2B5EF4-FFF2-40B4-BE49-F238E27FC236}">
                <a16:creationId xmlns:a16="http://schemas.microsoft.com/office/drawing/2014/main" id="{E6BCFA5C-881E-3129-C8FE-45D3B09ABB64}"/>
              </a:ext>
            </a:extLst>
          </p:cNvPr>
          <p:cNvPicPr>
            <a:picLocks noChangeAspect="1"/>
          </p:cNvPicPr>
          <p:nvPr/>
        </p:nvPicPr>
        <p:blipFill rotWithShape="1">
          <a:blip r:embed="rId2"/>
          <a:srcRect l="3886" t="7193" r="3081" b="3544"/>
          <a:stretch/>
        </p:blipFill>
        <p:spPr>
          <a:xfrm>
            <a:off x="414615" y="874960"/>
            <a:ext cx="5681385" cy="5431778"/>
          </a:xfrm>
          <a:prstGeom prst="rect">
            <a:avLst/>
          </a:prstGeom>
        </p:spPr>
      </p:pic>
      <p:pic>
        <p:nvPicPr>
          <p:cNvPr id="4" name="Picture 3" descr="Chart, scatter chart&#10;&#10;Description automatically generated">
            <a:extLst>
              <a:ext uri="{FF2B5EF4-FFF2-40B4-BE49-F238E27FC236}">
                <a16:creationId xmlns:a16="http://schemas.microsoft.com/office/drawing/2014/main" id="{90CAB4A9-8E8C-8246-3499-3F5691D7AE5A}"/>
              </a:ext>
            </a:extLst>
          </p:cNvPr>
          <p:cNvPicPr>
            <a:picLocks noChangeAspect="1"/>
          </p:cNvPicPr>
          <p:nvPr/>
        </p:nvPicPr>
        <p:blipFill rotWithShape="1">
          <a:blip r:embed="rId3"/>
          <a:srcRect l="9172" t="1388" r="8267" b="3356"/>
          <a:stretch/>
        </p:blipFill>
        <p:spPr>
          <a:xfrm>
            <a:off x="6500065" y="872028"/>
            <a:ext cx="3899298" cy="4498873"/>
          </a:xfrm>
          <a:prstGeom prst="rect">
            <a:avLst/>
          </a:prstGeom>
        </p:spPr>
      </p:pic>
      <p:sp>
        <p:nvSpPr>
          <p:cNvPr id="3" name="TextBox 2">
            <a:extLst>
              <a:ext uri="{FF2B5EF4-FFF2-40B4-BE49-F238E27FC236}">
                <a16:creationId xmlns:a16="http://schemas.microsoft.com/office/drawing/2014/main" id="{2995C78C-97D0-DA03-C706-8726BE9F4E14}"/>
              </a:ext>
            </a:extLst>
          </p:cNvPr>
          <p:cNvSpPr txBox="1"/>
          <p:nvPr/>
        </p:nvSpPr>
        <p:spPr>
          <a:xfrm>
            <a:off x="236220" y="219325"/>
            <a:ext cx="96052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angal Pro"/>
                <a:ea typeface="+mn-lt"/>
                <a:cs typeface="Calibri"/>
              </a:rPr>
              <a:t>Regional </a:t>
            </a:r>
            <a:r>
              <a:rPr lang="en-US" sz="2800" b="1" dirty="0" err="1">
                <a:latin typeface="Mangal Pro"/>
                <a:ea typeface="+mn-lt"/>
                <a:cs typeface="Calibri"/>
              </a:rPr>
              <a:t>Mww</a:t>
            </a:r>
            <a:r>
              <a:rPr lang="en-US" sz="2800" b="1" dirty="0">
                <a:latin typeface="Mangal Pro"/>
                <a:ea typeface="+mn-lt"/>
                <a:cs typeface="Calibri"/>
              </a:rPr>
              <a:t> estimation vs. number of phases</a:t>
            </a:r>
            <a:endParaRPr lang="en-US" sz="2800" b="1" dirty="0">
              <a:latin typeface="Mangal Pro"/>
              <a:cs typeface="Calibri"/>
            </a:endParaRPr>
          </a:p>
        </p:txBody>
      </p:sp>
      <p:sp>
        <p:nvSpPr>
          <p:cNvPr id="7" name="Oval 6">
            <a:extLst>
              <a:ext uri="{FF2B5EF4-FFF2-40B4-BE49-F238E27FC236}">
                <a16:creationId xmlns:a16="http://schemas.microsoft.com/office/drawing/2014/main" id="{27B94067-5EA2-8C08-8EFB-6D35636A99DC}"/>
              </a:ext>
            </a:extLst>
          </p:cNvPr>
          <p:cNvSpPr/>
          <p:nvPr/>
        </p:nvSpPr>
        <p:spPr>
          <a:xfrm rot="19680000">
            <a:off x="737065" y="5028918"/>
            <a:ext cx="868790" cy="854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F7C056-A60E-BC95-195E-8B3CDD0E2E53}"/>
              </a:ext>
            </a:extLst>
          </p:cNvPr>
          <p:cNvSpPr/>
          <p:nvPr/>
        </p:nvSpPr>
        <p:spPr>
          <a:xfrm rot="19680000">
            <a:off x="764361" y="3524091"/>
            <a:ext cx="868790" cy="854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13237B8-3E1A-0BCC-8A37-8E4FA2C15DAD}"/>
              </a:ext>
            </a:extLst>
          </p:cNvPr>
          <p:cNvSpPr/>
          <p:nvPr/>
        </p:nvSpPr>
        <p:spPr>
          <a:xfrm rot="19680000">
            <a:off x="764360" y="1855813"/>
            <a:ext cx="868790" cy="854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A43CABA-6B1C-A439-53B5-80D9505DB2CE}"/>
              </a:ext>
            </a:extLst>
          </p:cNvPr>
          <p:cNvSpPr txBox="1"/>
          <p:nvPr/>
        </p:nvSpPr>
        <p:spPr>
          <a:xfrm>
            <a:off x="158589" y="5987432"/>
            <a:ext cx="15904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cs typeface="Arial"/>
              </a:rPr>
              <a:t>!Lack of data!</a:t>
            </a:r>
          </a:p>
        </p:txBody>
      </p:sp>
      <p:sp>
        <p:nvSpPr>
          <p:cNvPr id="6" name="TextBox 5">
            <a:extLst>
              <a:ext uri="{FF2B5EF4-FFF2-40B4-BE49-F238E27FC236}">
                <a16:creationId xmlns:a16="http://schemas.microsoft.com/office/drawing/2014/main" id="{C298DBE0-EE08-CFF3-15A1-6CCD092E45F3}"/>
              </a:ext>
            </a:extLst>
          </p:cNvPr>
          <p:cNvSpPr txBox="1"/>
          <p:nvPr/>
        </p:nvSpPr>
        <p:spPr>
          <a:xfrm>
            <a:off x="6352026" y="5363890"/>
            <a:ext cx="6098582"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rial" panose="020B0604020202020204" pitchFamily="34" charset="0"/>
                <a:ea typeface="Times New Roman" panose="02020603050405020304" pitchFamily="18" charset="0"/>
                <a:cs typeface="Times New Roman" panose="02020603050405020304" pitchFamily="18" charset="0"/>
              </a:rPr>
              <a:t>Work from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RCET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Programme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Pū</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GNS Science), including partner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organisations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CPPT and Geoscience Australia</a:t>
            </a:r>
            <a:endParaRPr lang="en-US" dirty="0"/>
          </a:p>
        </p:txBody>
      </p:sp>
    </p:spTree>
    <p:extLst>
      <p:ext uri="{BB962C8B-B14F-4D97-AF65-F5344CB8AC3E}">
        <p14:creationId xmlns:p14="http://schemas.microsoft.com/office/powerpoint/2010/main" val="2076465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974749-571A-A3DD-0364-70DAA883AE59}"/>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1" i="0" u="none" strike="noStrike" kern="1200" cap="none" spc="0" normalizeH="0" baseline="0" noProof="0" dirty="0">
                <a:ln>
                  <a:noFill/>
                </a:ln>
                <a:effectLst/>
                <a:uLnTx/>
                <a:uFillTx/>
                <a:latin typeface="Roboto"/>
                <a:cs typeface="Helvetica"/>
              </a:rPr>
              <a:t>Task Team Integrated Sensor Network</a:t>
            </a:r>
            <a:endParaRPr kumimoji="1" lang="ja-JP" altLang="en-US" sz="2800" b="1" i="0" u="none" strike="noStrike" kern="1200" cap="none" spc="0" normalizeH="0" baseline="0" noProof="0" dirty="0">
              <a:ln>
                <a:noFill/>
              </a:ln>
              <a:effectLst/>
              <a:uLnTx/>
              <a:uFillTx/>
              <a:latin typeface="Roboto"/>
              <a:cs typeface="Helvetica"/>
            </a:endParaRPr>
          </a:p>
        </p:txBody>
      </p:sp>
      <p:sp>
        <p:nvSpPr>
          <p:cNvPr id="3" name="コンテンツ プレースホルダー 2">
            <a:extLst>
              <a:ext uri="{FF2B5EF4-FFF2-40B4-BE49-F238E27FC236}">
                <a16:creationId xmlns:a16="http://schemas.microsoft.com/office/drawing/2014/main" id="{EADD357B-6718-BFD0-CD2A-77AC44E28D7C}"/>
              </a:ext>
            </a:extLst>
          </p:cNvPr>
          <p:cNvSpPr txBox="1">
            <a:spLocks/>
          </p:cNvSpPr>
          <p:nvPr/>
        </p:nvSpPr>
        <p:spPr>
          <a:xfrm>
            <a:off x="328541" y="1149548"/>
            <a:ext cx="11534918" cy="5708452"/>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ClrTx/>
              <a:buNone/>
            </a:pPr>
            <a:endParaRPr lang="en-US" altLang="ja-JP" sz="1800" dirty="0">
              <a:latin typeface="Arial" panose="020B0604020202020204" pitchFamily="34" charset="0"/>
              <a:cs typeface="Arial" panose="020B0604020202020204" pitchFamily="34" charset="0"/>
            </a:endParaRPr>
          </a:p>
          <a:p>
            <a:pPr algn="just">
              <a:lnSpc>
                <a:spcPct val="110000"/>
              </a:lnSpc>
              <a:spcAft>
                <a:spcPts val="600"/>
              </a:spcAft>
            </a:pPr>
            <a:r>
              <a:rPr lang="en-US" sz="2800" dirty="0">
                <a:effectLst/>
                <a:latin typeface="Arial" panose="020B0604020202020204" pitchFamily="34" charset="0"/>
                <a:ea typeface="Times New Roman" panose="02020603050405020304" pitchFamily="18" charset="0"/>
                <a:cs typeface="Times New Roman" panose="02020603050405020304" pitchFamily="18" charset="0"/>
              </a:rPr>
              <a:t>Created to understand the role of sensor networks, emerging sensing technology and tsunami early warning approaches in the PTWS early warning context.</a:t>
            </a:r>
          </a:p>
          <a:p>
            <a:pPr algn="just">
              <a:lnSpc>
                <a:spcPct val="110000"/>
              </a:lnSpc>
              <a:spcAft>
                <a:spcPts val="600"/>
              </a:spcAft>
            </a:pPr>
            <a:r>
              <a:rPr lang="en-US" sz="2800" dirty="0">
                <a:latin typeface="Arial" panose="020B0604020202020204" pitchFamily="34" charset="0"/>
                <a:ea typeface="Times New Roman" panose="02020603050405020304" pitchFamily="18" charset="0"/>
                <a:cs typeface="Times New Roman" panose="02020603050405020304" pitchFamily="18" charset="0"/>
              </a:rPr>
              <a:t>Considered data include real-time seismic data, real-time ocean observations including DARTs and coastal tide gauges, geodetic (GNSS) and potential SMART Cable deployments.</a:t>
            </a:r>
          </a:p>
          <a:p>
            <a:pPr algn="just">
              <a:lnSpc>
                <a:spcPct val="110000"/>
              </a:lnSpc>
              <a:spcAft>
                <a:spcPts val="600"/>
              </a:spcAft>
            </a:pPr>
            <a:r>
              <a:rPr lang="en-US" sz="2800" dirty="0">
                <a:effectLst/>
                <a:latin typeface="Arial" panose="020B0604020202020204" pitchFamily="34" charset="0"/>
                <a:ea typeface="Times New Roman" panose="02020603050405020304" pitchFamily="18" charset="0"/>
                <a:cs typeface="Times New Roman" panose="02020603050405020304" pitchFamily="18" charset="0"/>
              </a:rPr>
              <a:t>We note, the scope of the task team has evolved with developments around TEW goals of the Decade of Ocean Science</a:t>
            </a:r>
          </a:p>
        </p:txBody>
      </p:sp>
    </p:spTree>
    <p:extLst>
      <p:ext uri="{BB962C8B-B14F-4D97-AF65-F5344CB8AC3E}">
        <p14:creationId xmlns:p14="http://schemas.microsoft.com/office/powerpoint/2010/main" val="346535234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F028B-E3EE-614F-B044-1E551C0135AF}"/>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Task Team Integrated Sensor Network – TOWARD RISK</a:t>
            </a:r>
            <a:endParaRPr kumimoji="1" lang="ja-JP" altLang="en-US" sz="2800" b="0" i="0" u="none" strike="noStrike" kern="1200" cap="none" spc="0" normalizeH="0" baseline="0" noProof="0" dirty="0">
              <a:ln>
                <a:noFill/>
              </a:ln>
              <a:effectLst/>
              <a:uLnTx/>
              <a:uFillTx/>
              <a:latin typeface="Roboto"/>
              <a:cs typeface="Helvetica"/>
            </a:endParaRPr>
          </a:p>
        </p:txBody>
      </p:sp>
      <p:pic>
        <p:nvPicPr>
          <p:cNvPr id="4" name="Picture 3">
            <a:extLst>
              <a:ext uri="{FF2B5EF4-FFF2-40B4-BE49-F238E27FC236}">
                <a16:creationId xmlns:a16="http://schemas.microsoft.com/office/drawing/2014/main" id="{142FDAC4-619A-2B09-C030-ACFB755CA452}"/>
              </a:ext>
            </a:extLst>
          </p:cNvPr>
          <p:cNvPicPr>
            <a:picLocks noChangeAspect="1"/>
          </p:cNvPicPr>
          <p:nvPr/>
        </p:nvPicPr>
        <p:blipFill>
          <a:blip r:embed="rId2"/>
          <a:stretch>
            <a:fillRect/>
          </a:stretch>
        </p:blipFill>
        <p:spPr>
          <a:xfrm>
            <a:off x="5441567" y="1797803"/>
            <a:ext cx="6353934" cy="4359633"/>
          </a:xfrm>
          <a:prstGeom prst="rect">
            <a:avLst/>
          </a:prstGeom>
        </p:spPr>
      </p:pic>
      <p:pic>
        <p:nvPicPr>
          <p:cNvPr id="3" name="Picture 2">
            <a:extLst>
              <a:ext uri="{FF2B5EF4-FFF2-40B4-BE49-F238E27FC236}">
                <a16:creationId xmlns:a16="http://schemas.microsoft.com/office/drawing/2014/main" id="{9C3C4936-56D5-2449-9AC3-A73DE83491F0}"/>
              </a:ext>
            </a:extLst>
          </p:cNvPr>
          <p:cNvPicPr>
            <a:picLocks noChangeAspect="1"/>
          </p:cNvPicPr>
          <p:nvPr/>
        </p:nvPicPr>
        <p:blipFill>
          <a:blip r:embed="rId3"/>
          <a:stretch>
            <a:fillRect/>
          </a:stretch>
        </p:blipFill>
        <p:spPr>
          <a:xfrm>
            <a:off x="189854" y="998029"/>
            <a:ext cx="5906146" cy="4162426"/>
          </a:xfrm>
          <a:prstGeom prst="rect">
            <a:avLst/>
          </a:prstGeom>
        </p:spPr>
      </p:pic>
    </p:spTree>
    <p:extLst>
      <p:ext uri="{BB962C8B-B14F-4D97-AF65-F5344CB8AC3E}">
        <p14:creationId xmlns:p14="http://schemas.microsoft.com/office/powerpoint/2010/main" val="11484750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F028B-E3EE-614F-B044-1E551C0135AF}"/>
              </a:ext>
            </a:extLst>
          </p:cNvPr>
          <p:cNvSpPr txBox="1">
            <a:spLocks/>
          </p:cNvSpPr>
          <p:nvPr/>
        </p:nvSpPr>
        <p:spPr>
          <a:xfrm>
            <a:off x="378786" y="400454"/>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Task Team Integrated Sensor Network – TOWARD RISK Step 2: Calculating coverage</a:t>
            </a:r>
            <a:endParaRPr kumimoji="1" lang="ja-JP" altLang="en-US" sz="2800" b="0" i="0" u="none" strike="noStrike" kern="1200" cap="none" spc="0" normalizeH="0" baseline="0" noProof="0" dirty="0">
              <a:ln>
                <a:noFill/>
              </a:ln>
              <a:effectLst/>
              <a:uLnTx/>
              <a:uFillTx/>
              <a:latin typeface="Roboto"/>
              <a:cs typeface="Helvetica"/>
            </a:endParaRPr>
          </a:p>
        </p:txBody>
      </p:sp>
      <p:pic>
        <p:nvPicPr>
          <p:cNvPr id="8" name="Picture 7" descr="Graphical user interface&#10;&#10;Description automatically generated">
            <a:extLst>
              <a:ext uri="{FF2B5EF4-FFF2-40B4-BE49-F238E27FC236}">
                <a16:creationId xmlns:a16="http://schemas.microsoft.com/office/drawing/2014/main" id="{13E254D9-E206-69CE-934A-E7FB2838A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865" y="2429870"/>
            <a:ext cx="5309263" cy="3677635"/>
          </a:xfrm>
          <a:prstGeom prst="rect">
            <a:avLst/>
          </a:prstGeom>
        </p:spPr>
      </p:pic>
      <p:pic>
        <p:nvPicPr>
          <p:cNvPr id="10" name="Picture 9" descr="Map&#10;&#10;Description automatically generated">
            <a:extLst>
              <a:ext uri="{FF2B5EF4-FFF2-40B4-BE49-F238E27FC236}">
                <a16:creationId xmlns:a16="http://schemas.microsoft.com/office/drawing/2014/main" id="{A6067D17-B69A-3E3F-ED8C-D61E1116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74" y="1542197"/>
            <a:ext cx="5426038" cy="3722209"/>
          </a:xfrm>
          <a:prstGeom prst="rect">
            <a:avLst/>
          </a:prstGeom>
        </p:spPr>
      </p:pic>
    </p:spTree>
    <p:extLst>
      <p:ext uri="{BB962C8B-B14F-4D97-AF65-F5344CB8AC3E}">
        <p14:creationId xmlns:p14="http://schemas.microsoft.com/office/powerpoint/2010/main" val="24167591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F028B-E3EE-614F-B044-1E551C0135AF}"/>
              </a:ext>
            </a:extLst>
          </p:cNvPr>
          <p:cNvSpPr txBox="1">
            <a:spLocks/>
          </p:cNvSpPr>
          <p:nvPr/>
        </p:nvSpPr>
        <p:spPr>
          <a:xfrm>
            <a:off x="8398932" y="1743832"/>
            <a:ext cx="4140279" cy="178959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Task Team Integrated Sensor Network – TOWARD RISK Step 3: Cumulative risk per coastal population</a:t>
            </a:r>
            <a:endParaRPr kumimoji="1" lang="ja-JP" altLang="en-US" sz="2800" b="0" i="0" u="none" strike="noStrike" kern="1200" cap="none" spc="0" normalizeH="0" baseline="0" noProof="0" dirty="0">
              <a:ln>
                <a:noFill/>
              </a:ln>
              <a:effectLst/>
              <a:uLnTx/>
              <a:uFillTx/>
              <a:latin typeface="Roboto"/>
              <a:cs typeface="Helvetica"/>
            </a:endParaRPr>
          </a:p>
        </p:txBody>
      </p:sp>
      <p:pic>
        <p:nvPicPr>
          <p:cNvPr id="4" name="Picture 3">
            <a:extLst>
              <a:ext uri="{FF2B5EF4-FFF2-40B4-BE49-F238E27FC236}">
                <a16:creationId xmlns:a16="http://schemas.microsoft.com/office/drawing/2014/main" id="{8C837ECC-A120-7B7C-1F31-A3F93AE35DC0}"/>
              </a:ext>
            </a:extLst>
          </p:cNvPr>
          <p:cNvPicPr>
            <a:picLocks noChangeAspect="1"/>
          </p:cNvPicPr>
          <p:nvPr/>
        </p:nvPicPr>
        <p:blipFill>
          <a:blip r:embed="rId2"/>
          <a:stretch>
            <a:fillRect/>
          </a:stretch>
        </p:blipFill>
        <p:spPr>
          <a:xfrm>
            <a:off x="254607" y="440267"/>
            <a:ext cx="8053491" cy="5470443"/>
          </a:xfrm>
          <a:prstGeom prst="rect">
            <a:avLst/>
          </a:prstGeom>
        </p:spPr>
      </p:pic>
      <p:sp>
        <p:nvSpPr>
          <p:cNvPr id="5" name="TextBox 4">
            <a:extLst>
              <a:ext uri="{FF2B5EF4-FFF2-40B4-BE49-F238E27FC236}">
                <a16:creationId xmlns:a16="http://schemas.microsoft.com/office/drawing/2014/main" id="{62201FB2-988F-F2ED-003F-0CE46D47D98F}"/>
              </a:ext>
            </a:extLst>
          </p:cNvPr>
          <p:cNvSpPr txBox="1"/>
          <p:nvPr/>
        </p:nvSpPr>
        <p:spPr>
          <a:xfrm>
            <a:off x="254607" y="5883464"/>
            <a:ext cx="6355644"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Roboto"/>
              </a:rPr>
              <a:t>Based on 20 minutes of pre-arrival warning</a:t>
            </a:r>
          </a:p>
        </p:txBody>
      </p:sp>
      <p:sp>
        <p:nvSpPr>
          <p:cNvPr id="6" name="TextBox 5">
            <a:extLst>
              <a:ext uri="{FF2B5EF4-FFF2-40B4-BE49-F238E27FC236}">
                <a16:creationId xmlns:a16="http://schemas.microsoft.com/office/drawing/2014/main" id="{62CE6112-3D92-F486-BD14-A28F37F0CA73}"/>
              </a:ext>
            </a:extLst>
          </p:cNvPr>
          <p:cNvSpPr txBox="1"/>
          <p:nvPr/>
        </p:nvSpPr>
        <p:spPr>
          <a:xfrm>
            <a:off x="8917698" y="4302067"/>
            <a:ext cx="2654020" cy="1608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Roboto"/>
              </a:rPr>
              <a:t>Work concluding. </a:t>
            </a:r>
            <a:r>
              <a:rPr lang="en-US" sz="2400" dirty="0" err="1">
                <a:solidFill>
                  <a:srgbClr val="000000"/>
                </a:solidFill>
                <a:sym typeface="Roboto"/>
              </a:rPr>
              <a:t>Targetting</a:t>
            </a:r>
            <a:r>
              <a:rPr lang="en-US" sz="2400" dirty="0">
                <a:solidFill>
                  <a:srgbClr val="000000"/>
                </a:solidFill>
                <a:sym typeface="Roboto"/>
              </a:rPr>
              <a:t> report finalization before September ICG.</a:t>
            </a:r>
            <a:endParaRPr kumimoji="0" lang="en-US"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19857466"/>
      </p:ext>
    </p:extLst>
  </p:cSld>
  <p:clrMapOvr>
    <a:masterClrMapping/>
  </p:clrMapOvr>
  <p:transition spd="med"/>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5D0FC492-41C1-471F-B0FE-1346596ADD6A}"/>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B13FDAD6-7AD1-42FE-8A4E-E96C4AED2565}"/>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746743D3-9BF1-4F37-9E90-12BB0B17C0B2}"/>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30156B24-9CF6-43A2-A0E5-94F72B391F2E}"/>
    </a:ext>
  </a:ext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OC_PPT_Template_NewLogo_June2021.pptx" id="{E3C7363B-5C74-42EB-A3EB-6EBE46FBFE7A}" vid="{7D1EE385-4B87-49B7-A642-75E2E3944241}"/>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324C5DA6-45BD-4B4B-9260-240EBD6A640C}"/>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197A9F0E-3400-4037-8CC3-A2A23DF8B6D6}"/>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7D585DBE-C9EC-423D-B740-7932DE33820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C1CB18CD-FBC3-4DE9-8EFD-DA967A080843}"/>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19DB3EB8-CEB4-47CF-9E62-432247038579}"/>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B2464D8B-D0F5-46C6-A84E-CD3CA882E6BD}"/>
    </a:ext>
  </a:extLst>
</a:theme>
</file>

<file path=docProps/app.xml><?xml version="1.0" encoding="utf-8"?>
<Properties xmlns="http://schemas.openxmlformats.org/officeDocument/2006/extended-properties" xmlns:vt="http://schemas.openxmlformats.org/officeDocument/2006/docPropsVTypes">
  <Template>IOC_PPT_Template_NewLogo_June2021</Template>
  <TotalTime>6280</TotalTime>
  <Words>1085</Words>
  <Application>Microsoft Macintosh PowerPoint</Application>
  <PresentationFormat>Widescreen</PresentationFormat>
  <Paragraphs>72</Paragraphs>
  <Slides>15</Slides>
  <Notes>0</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15</vt:i4>
      </vt:variant>
    </vt:vector>
  </HeadingPairs>
  <TitlesOfParts>
    <vt:vector size="33" baseType="lpstr">
      <vt:lpstr>Arial</vt:lpstr>
      <vt:lpstr>Calibri</vt:lpstr>
      <vt:lpstr>Calibri Light</vt:lpstr>
      <vt:lpstr>Mangal Pro</vt:lpstr>
      <vt:lpstr>Open Sans</vt:lpstr>
      <vt:lpstr>Roboto</vt:lpstr>
      <vt:lpstr>Wingdings 3</vt:lpstr>
      <vt:lpstr>9_Custom Design</vt:lpstr>
      <vt:lpstr>Custom Design</vt:lpstr>
      <vt:lpstr>1_Office Theme</vt:lpstr>
      <vt:lpstr>1_Custom Design</vt:lpstr>
      <vt:lpstr>4_Custom Design</vt:lpstr>
      <vt:lpstr>6_Custom Design</vt:lpstr>
      <vt:lpstr>3_Custom Design</vt:lpstr>
      <vt:lpstr>2_Custom Design</vt:lpstr>
      <vt:lpstr>5_Custom Design</vt:lpstr>
      <vt:lpstr>7_Custom Design</vt:lpstr>
      <vt:lpstr>8_Custom Design</vt:lpstr>
      <vt:lpstr>Report on the ICG/PTWS WG2 Activities from ICG XXIX to March,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ICG/PTWS activities from Feb 2021 to Feb 2022</dc:title>
  <dc:creator>Nihismae</dc:creator>
  <cp:lastModifiedBy>Bill Fry</cp:lastModifiedBy>
  <cp:revision>109</cp:revision>
  <dcterms:created xsi:type="dcterms:W3CDTF">2022-12-06T02:55:00Z</dcterms:created>
  <dcterms:modified xsi:type="dcterms:W3CDTF">2023-03-05T21:11:25Z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1041-11.8.2.8498</vt:lpwstr>
  </property>
</Properties>
</file>