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22"/>
  </p:notesMasterIdLst>
  <p:handoutMasterIdLst>
    <p:handoutMasterId r:id="rId23"/>
  </p:handoutMasterIdLst>
  <p:sldIdLst>
    <p:sldId id="269" r:id="rId15"/>
    <p:sldId id="286" r:id="rId16"/>
    <p:sldId id="284" r:id="rId17"/>
    <p:sldId id="288" r:id="rId18"/>
    <p:sldId id="287" r:id="rId19"/>
    <p:sldId id="289" r:id="rId20"/>
    <p:sldId id="28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DA"/>
    <a:srgbClr val="FFEECA"/>
    <a:srgbClr val="D883FF"/>
    <a:srgbClr val="0432FF"/>
    <a:srgbClr val="183254"/>
    <a:srgbClr val="0069B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02/03/2023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02/03/2023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9335" y="5269008"/>
            <a:ext cx="26487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WG – XV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March 2023</a:t>
            </a:r>
          </a:p>
          <a:p>
            <a:pPr algn="ctr"/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Laura Kong, ITIC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239190" y="2551836"/>
            <a:ext cx="5330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 Coalition</a:t>
            </a: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Tsunami Ready Coalition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4716" y="1337237"/>
            <a:ext cx="11467395" cy="55207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IOC Decision EC-55/3.5.1 (July 2022) Warning and Mitigation Systems of Ocean Hazards.  </a:t>
            </a:r>
            <a:r>
              <a:rPr lang="en-US" sz="2200" dirty="0">
                <a:solidFill>
                  <a:schemeClr val="tx1"/>
                </a:solidFill>
              </a:rPr>
              <a:t>Part IV: Working Group on Tsunamis and Other Hazards related to Sea         Level Warning and Mitigation Systems (TOWS-WG)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Approves the establishment of the UNESCO/IOC Tsunami Ready Recognition </a:t>
            </a:r>
            <a:r>
              <a:rPr lang="en-US" sz="2200" b="1" dirty="0" err="1">
                <a:solidFill>
                  <a:srgbClr val="C00000"/>
                </a:solidFill>
              </a:rPr>
              <a:t>Programme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as described in the working document “Tsunami Ready </a:t>
            </a:r>
            <a:r>
              <a:rPr lang="en-US" sz="2200" dirty="0" err="1"/>
              <a:t>Programme</a:t>
            </a:r>
            <a:r>
              <a:rPr lang="en-US" sz="2200" dirty="0"/>
              <a:t> –          Proposal for endorsement by IOC” dated 21 February 2022;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Approves also </a:t>
            </a:r>
          </a:p>
          <a:p>
            <a:pPr marL="344488" indent="0">
              <a:spcBef>
                <a:spcPts val="384"/>
              </a:spcBef>
              <a:buNone/>
            </a:pPr>
            <a:r>
              <a:rPr lang="en-US" sz="2200" b="1" dirty="0">
                <a:solidFill>
                  <a:srgbClr val="C00000"/>
                </a:solidFill>
              </a:rPr>
              <a:t>(ii)  the Terms of Reference for the Tsunami Ready Coalition, as included under Annex 2 to this decision</a:t>
            </a:r>
            <a:r>
              <a:rPr lang="en-US" sz="2200" dirty="0">
                <a:solidFill>
                  <a:srgbClr val="C00000"/>
                </a:solidFill>
              </a:rPr>
              <a:t>; </a:t>
            </a:r>
          </a:p>
          <a:p>
            <a:pPr marL="0" indent="0">
              <a:buNone/>
            </a:pPr>
            <a:r>
              <a:rPr lang="en-US" sz="2200" b="1" dirty="0"/>
              <a:t>Annex 1. Revised Terms of Reference of the Working Group on Tsunamis and            Other Hazards Related to Sea-Level Warning and Mitigation Systems (TOWS-WG) </a:t>
            </a:r>
            <a:endParaRPr lang="en-US" sz="2200" dirty="0"/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b="1" dirty="0">
                <a:solidFill>
                  <a:srgbClr val="C00000"/>
                </a:solidFill>
              </a:rPr>
              <a:t>The membership of the TOWS-WG will be constituted by</a:t>
            </a:r>
            <a:r>
              <a:rPr lang="en-US" sz="2200" b="1" dirty="0"/>
              <a:t>: </a:t>
            </a:r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dirty="0"/>
              <a:t>a)  The Chairpersons of the four ICG-TWSs, the Scientific Committee of the UN     Ocean Decade Tsunami </a:t>
            </a:r>
            <a:r>
              <a:rPr lang="en-US" sz="2200" dirty="0" err="1"/>
              <a:t>programme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C00000"/>
                </a:solidFill>
              </a:rPr>
              <a:t>the special Tsunami Ready Coalition</a:t>
            </a:r>
            <a:r>
              <a:rPr lang="en-US" sz="2200" dirty="0"/>
              <a:t>, and representatives of the GOOS Steering Committee and IODE, </a:t>
            </a:r>
          </a:p>
          <a:p>
            <a:pPr marL="357813" lvl="1" indent="0">
              <a:spcBef>
                <a:spcPts val="384"/>
              </a:spcBef>
              <a:buNone/>
            </a:pPr>
            <a:r>
              <a:rPr lang="en-US" sz="2200" dirty="0"/>
              <a:t>b)  …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75644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Annex 2.  Terms of Reference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3246" y="1226401"/>
            <a:ext cx="11707918" cy="56315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dirty="0"/>
              <a:t>Goal:  </a:t>
            </a:r>
            <a:r>
              <a:rPr lang="en-US" sz="2400" dirty="0"/>
              <a:t>Contribute to increasing the number of Tsunami Ready recognized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   communities as part of the UN Ocean Decade.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b="1" dirty="0"/>
              <a:t>Objectives: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The goal should be achieved through the following objectives: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Raise the profile </a:t>
            </a:r>
            <a:r>
              <a:rPr lang="en-US" sz="2300" dirty="0">
                <a:solidFill>
                  <a:srgbClr val="C00000"/>
                </a:solidFill>
              </a:rPr>
              <a:t>of Tsunami Ready in collaboration with critical stakeholders  across the UN system, interested regional organizations, national disaster management agencies and the public,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Increase funding </a:t>
            </a:r>
            <a:r>
              <a:rPr lang="en-US" sz="2300" dirty="0">
                <a:solidFill>
                  <a:schemeClr val="tx1"/>
                </a:solidFill>
              </a:rPr>
              <a:t>resources for the implementation of Tsunami Ready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432FF"/>
                </a:solidFill>
              </a:rPr>
              <a:t>Advise </a:t>
            </a:r>
            <a:r>
              <a:rPr lang="en-US" sz="2300" dirty="0">
                <a:solidFill>
                  <a:srgbClr val="0432FF"/>
                </a:solidFill>
              </a:rPr>
              <a:t>the TOWS-WG, TTDMP, and TTTWO on the implementation of Tsunami Ready, including on measures related to</a:t>
            </a:r>
            <a:r>
              <a:rPr lang="en-US" sz="2400" dirty="0">
                <a:solidFill>
                  <a:srgbClr val="0432FF"/>
                </a:solidFill>
              </a:rPr>
              <a:t>: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>
                <a:solidFill>
                  <a:srgbClr val="0432FF"/>
                </a:solidFill>
              </a:rPr>
              <a:t>flexibility </a:t>
            </a:r>
            <a:r>
              <a:rPr lang="en-US" sz="2300" dirty="0">
                <a:solidFill>
                  <a:srgbClr val="0432FF"/>
                </a:solidFill>
              </a:rPr>
              <a:t>with regards to accomplishing the indicators to allow for circumstances where formal bureaucratic frameworks/requirements may pose barriers,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300" dirty="0">
                <a:solidFill>
                  <a:srgbClr val="0432FF"/>
                </a:solidFill>
              </a:rPr>
              <a:t>consideration of </a:t>
            </a:r>
            <a:r>
              <a:rPr lang="en-US" sz="2400" b="1" dirty="0">
                <a:solidFill>
                  <a:srgbClr val="0432FF"/>
                </a:solidFill>
              </a:rPr>
              <a:t>unique regional and/or local </a:t>
            </a:r>
            <a:r>
              <a:rPr lang="en-US" sz="2300" dirty="0">
                <a:solidFill>
                  <a:srgbClr val="0432FF"/>
                </a:solidFill>
              </a:rPr>
              <a:t>circumstances, </a:t>
            </a:r>
          </a:p>
          <a:p>
            <a:pPr marL="982663" lvl="1" indent="-514350">
              <a:spcBef>
                <a:spcPts val="600"/>
              </a:spcBef>
              <a:buFont typeface="+mj-lt"/>
              <a:buAutoNum type="romanLcPeriod"/>
            </a:pPr>
            <a:r>
              <a:rPr lang="en-US" sz="2400" b="1" dirty="0">
                <a:solidFill>
                  <a:srgbClr val="0432FF"/>
                </a:solidFill>
              </a:rPr>
              <a:t>recognition of similar standards </a:t>
            </a:r>
            <a:r>
              <a:rPr lang="en-US" sz="2300" dirty="0">
                <a:solidFill>
                  <a:srgbClr val="0432FF"/>
                </a:solidFill>
              </a:rPr>
              <a:t>already in place in some countries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28195-B631-D641-8BAF-743605D58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310" y="1378396"/>
            <a:ext cx="1013763" cy="1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Annex 2.  Terms of Reference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4082" y="1337238"/>
            <a:ext cx="11209154" cy="50635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The Coalition will </a:t>
            </a:r>
            <a:r>
              <a:rPr lang="en-US" sz="2400" b="1" dirty="0"/>
              <a:t>not have a programmatic role </a:t>
            </a:r>
            <a:r>
              <a:rPr lang="en-US" sz="2400" dirty="0"/>
              <a:t>with regards to the Tsunami Ready initiative; the technical aspects (i.e. IOC Manual &amp; Guides, 74: Standard Guidelines for the Tsunami Ready Recognition </a:t>
            </a:r>
            <a:r>
              <a:rPr lang="en-US" sz="2400" dirty="0" err="1"/>
              <a:t>Programme</a:t>
            </a:r>
            <a:r>
              <a:rPr lang="en-US" sz="2400" dirty="0"/>
              <a:t>) will </a:t>
            </a:r>
            <a:r>
              <a:rPr lang="en-US" sz="2400" b="1" dirty="0"/>
              <a:t>remain the mandate and responsibility of the TT-DMP and the respective ICGs</a:t>
            </a:r>
            <a:r>
              <a:rPr lang="en-US" sz="24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Organizational structure </a:t>
            </a:r>
          </a:p>
          <a:p>
            <a:r>
              <a:rPr lang="en-US" sz="2600" dirty="0"/>
              <a:t>Given the potential size of the Coalition, the Chair of the Coalition will </a:t>
            </a:r>
            <a:r>
              <a:rPr lang="en-US" sz="2600" dirty="0">
                <a:solidFill>
                  <a:srgbClr val="C00000"/>
                </a:solidFill>
              </a:rPr>
              <a:t>propose a governing structure </a:t>
            </a:r>
            <a:r>
              <a:rPr lang="en-US" sz="2600" dirty="0"/>
              <a:t>to the TOWS-WG at its  </a:t>
            </a:r>
            <a:r>
              <a:rPr lang="en-US" sz="2600" dirty="0">
                <a:solidFill>
                  <a:srgbClr val="C00000"/>
                </a:solidFill>
              </a:rPr>
              <a:t>sixteenth meeting</a:t>
            </a:r>
            <a:r>
              <a:rPr lang="en-US" sz="2600" dirty="0"/>
              <a:t>. </a:t>
            </a:r>
          </a:p>
          <a:p>
            <a:r>
              <a:rPr lang="en-US" sz="2600" dirty="0"/>
              <a:t>The Chair of the Coalition will be appointed by the Chair of IOC in consultation with the Chair of the TOWS-WG.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b="1" dirty="0"/>
              <a:t>Reporting:</a:t>
            </a:r>
            <a:endParaRPr lang="en-US" sz="26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The Coalition will </a:t>
            </a:r>
            <a:r>
              <a:rPr lang="en-US" sz="2600" dirty="0">
                <a:solidFill>
                  <a:srgbClr val="C00000"/>
                </a:solidFill>
              </a:rPr>
              <a:t>report activities and progress to the TOWS-WG</a:t>
            </a:r>
            <a:r>
              <a:rPr lang="en-US" sz="2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28195-B631-D641-8BAF-743605D58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26" y="4897677"/>
            <a:ext cx="928254" cy="13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1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52" y="150129"/>
            <a:ext cx="10515600" cy="1005281"/>
          </a:xfrm>
        </p:spPr>
        <p:txBody>
          <a:bodyPr>
            <a:normAutofit fontScale="90000"/>
          </a:bodyPr>
          <a:lstStyle/>
          <a:p>
            <a:r>
              <a:rPr lang="en-US" dirty="0"/>
              <a:t>Annex 2.  Terms of Reference – Membership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8E4994-5360-F44C-807A-13CA14D2F066}"/>
              </a:ext>
            </a:extLst>
          </p:cNvPr>
          <p:cNvSpPr/>
          <p:nvPr/>
        </p:nvSpPr>
        <p:spPr>
          <a:xfrm>
            <a:off x="521930" y="1861985"/>
            <a:ext cx="5486400" cy="2169825"/>
          </a:xfrm>
          <a:prstGeom prst="rect">
            <a:avLst/>
          </a:prstGeom>
          <a:solidFill>
            <a:srgbClr val="FFEECA"/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International: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IFRC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 Association of Emergency Managers (IEAM)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 Council for the Exploration of the Sea (ICES)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Relevant ICG Working Groups and Task Teams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Save the Children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Tsunami Information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UNDP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UNDRR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02AAA-2FD8-0F47-B576-1AA3EA59C62A}"/>
              </a:ext>
            </a:extLst>
          </p:cNvPr>
          <p:cNvSpPr/>
          <p:nvPr/>
        </p:nvSpPr>
        <p:spPr>
          <a:xfrm>
            <a:off x="540328" y="3964900"/>
            <a:ext cx="11485417" cy="2893100"/>
          </a:xfrm>
          <a:prstGeom prst="rect">
            <a:avLst/>
          </a:prstGeom>
          <a:solidFill>
            <a:srgbClr val="E5FFDA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Regional: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Arab League Educational, Cultural and Scientific Organization (ALESCO) • ASEAN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Caribbean Disaster Emergency Management Agency (CDEMA)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CARIDIMA Youth Platform for DRM in the Caribbean.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Coordination Center for Disaster Prevention in Central America and the Dominican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Republic (CEPREDENAC)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Directorate-General for the European Civil Protection and Humanitarian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Operations of the EC (DG-ECHO-EC)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Islamic World Educational, Scientific and Cultural Organization (ICESCO) (Headquarters in Rabat, Morocco).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Joint Research Centre of the European Commission (JRC-EC)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Pacific Community (SPC)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U-INSPIRE Alliance (Asia and the Pacific Alliance of Youth and Young Professionals in Science, Engineering, Technology, and Innovation for Disaster Risk Reduction and Resilience)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UNESCAP 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74CD2B2A-8F0D-2B47-8153-E65C02FF3898}"/>
              </a:ext>
            </a:extLst>
          </p:cNvPr>
          <p:cNvSpPr txBox="1">
            <a:spLocks/>
          </p:cNvSpPr>
          <p:nvPr/>
        </p:nvSpPr>
        <p:spPr>
          <a:xfrm>
            <a:off x="478177" y="1182567"/>
            <a:ext cx="11573915" cy="6716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kern="0" dirty="0"/>
              <a:t>Membership could include, as appropriate, representatives from international, regional and national organizations, such as: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300" kern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E5B3F3-DE14-F744-AC3D-832BFA396CE7}"/>
              </a:ext>
            </a:extLst>
          </p:cNvPr>
          <p:cNvSpPr/>
          <p:nvPr/>
        </p:nvSpPr>
        <p:spPr>
          <a:xfrm>
            <a:off x="5985162" y="1703534"/>
            <a:ext cx="6054438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National: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AID National Agencies/Organizations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Emergency Management Agencies/EDMAs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French Inter- Ministerial for the Antilles Estate Major Zone (EMIZA)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IOC &amp; Tsunami National Contacts (TNCs) &amp; Tsunami Ready Focal Points (TRFPs)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Commissions for UNESCO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National Youth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</a:p>
          <a:p>
            <a:pPr marL="179388" indent="-1793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relevant Members of the UN Ocean Decade Alliance with a focus on commitments towards Tsunami Ready actions; </a:t>
            </a:r>
          </a:p>
        </p:txBody>
      </p:sp>
    </p:spTree>
    <p:extLst>
      <p:ext uri="{BB962C8B-B14F-4D97-AF65-F5344CB8AC3E}">
        <p14:creationId xmlns:p14="http://schemas.microsoft.com/office/powerpoint/2010/main" val="4110961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80109"/>
            <a:ext cx="10515600" cy="1005281"/>
          </a:xfrm>
        </p:spPr>
        <p:txBody>
          <a:bodyPr>
            <a:normAutofit/>
          </a:bodyPr>
          <a:lstStyle/>
          <a:p>
            <a:r>
              <a:rPr lang="en-US" dirty="0"/>
              <a:t>Thoughts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33142" y="1907998"/>
            <a:ext cx="7020313" cy="3564546"/>
          </a:xfrm>
          <a:noFill/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2400"/>
              </a:spcBef>
            </a:pPr>
            <a:r>
              <a:rPr lang="en-US" sz="3500" dirty="0">
                <a:solidFill>
                  <a:schemeClr val="tx1"/>
                </a:solidFill>
                <a:latin typeface="Skia" panose="020D0502020204020204" pitchFamily="34" charset="0"/>
              </a:rPr>
              <a:t>Gather, Listen, Ponder, Imagine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</a:pPr>
            <a:r>
              <a:rPr lang="en-US" sz="3600" dirty="0">
                <a:solidFill>
                  <a:schemeClr val="tx1"/>
                </a:solidFill>
                <a:latin typeface="Bernard MT Condensed" panose="02050806060905020404" pitchFamily="18" charset="77"/>
              </a:rPr>
              <a:t>Broad, Narrow, Conservative, Wild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</a:pPr>
            <a:r>
              <a:rPr lang="en-US" sz="4000" dirty="0">
                <a:solidFill>
                  <a:schemeClr val="tx1"/>
                </a:solidFill>
                <a:latin typeface="Colonna MT" pitchFamily="82" charset="77"/>
              </a:rPr>
              <a:t>Looking Outside in, Inside out</a:t>
            </a:r>
          </a:p>
          <a:p>
            <a:pPr marL="342900" indent="-342900">
              <a:lnSpc>
                <a:spcPct val="100000"/>
              </a:lnSpc>
              <a:spcBef>
                <a:spcPts val="2400"/>
              </a:spcBef>
            </a:pPr>
            <a:r>
              <a:rPr lang="en-US" sz="4800" dirty="0">
                <a:solidFill>
                  <a:schemeClr val="tx1"/>
                </a:solidFill>
                <a:latin typeface="Mistral" panose="03090702030407020403" pitchFamily="66" charset="0"/>
              </a:rPr>
              <a:t>Innovative, High-tech, Low-tech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4DDD5-D40F-9E49-B6E8-778B92E77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5649">
            <a:off x="845566" y="1432905"/>
            <a:ext cx="3821685" cy="509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944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9335" y="5269008"/>
            <a:ext cx="26487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TOWS WG – XV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2-3 March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Laura Kong, ITIC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B72B9-DB9F-D84C-8F49-C333A6E78A67}"/>
              </a:ext>
            </a:extLst>
          </p:cNvPr>
          <p:cNvSpPr/>
          <p:nvPr/>
        </p:nvSpPr>
        <p:spPr>
          <a:xfrm>
            <a:off x="6239190" y="2551836"/>
            <a:ext cx="5330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Ready Coalition</a:t>
            </a:r>
          </a:p>
        </p:txBody>
      </p:sp>
    </p:spTree>
    <p:extLst>
      <p:ext uri="{BB962C8B-B14F-4D97-AF65-F5344CB8AC3E}">
        <p14:creationId xmlns:p14="http://schemas.microsoft.com/office/powerpoint/2010/main" val="552334333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752</Words>
  <Application>Microsoft Macintosh PowerPoint</Application>
  <PresentationFormat>Widescreen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Arial</vt:lpstr>
      <vt:lpstr>Bernard MT Condensed</vt:lpstr>
      <vt:lpstr>Calibri</vt:lpstr>
      <vt:lpstr>Calibri Light</vt:lpstr>
      <vt:lpstr>Colonna MT</vt:lpstr>
      <vt:lpstr>Mistral</vt:lpstr>
      <vt:lpstr>Open Sans</vt:lpstr>
      <vt:lpstr>Roboto</vt:lpstr>
      <vt:lpstr>Skia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Tsunami Ready Coalition</vt:lpstr>
      <vt:lpstr>Annex 2.  Terms of Reference</vt:lpstr>
      <vt:lpstr>Annex 2.  Terms of Reference</vt:lpstr>
      <vt:lpstr>Annex 2.  Terms of Reference – Membership</vt:lpstr>
      <vt:lpstr>Thoughts</vt:lpstr>
      <vt:lpstr>PowerPoint Presentation</vt:lpstr>
    </vt:vector>
  </TitlesOfParts>
  <Company>UNESCO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Laura Kong</cp:lastModifiedBy>
  <cp:revision>97</cp:revision>
  <dcterms:created xsi:type="dcterms:W3CDTF">2019-09-03T09:02:06Z</dcterms:created>
  <dcterms:modified xsi:type="dcterms:W3CDTF">2023-03-03T08:40:32Z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