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28_DAA3D7C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98" r:id="rId5"/>
    <p:sldMasterId id="2147483683" r:id="rId6"/>
    <p:sldMasterId id="2147483697" r:id="rId7"/>
    <p:sldMasterId id="2147483701" r:id="rId8"/>
    <p:sldMasterId id="2147483648" r:id="rId9"/>
  </p:sldMasterIdLst>
  <p:notesMasterIdLst>
    <p:notesMasterId r:id="rId22"/>
  </p:notesMasterIdLst>
  <p:sldIdLst>
    <p:sldId id="286" r:id="rId10"/>
    <p:sldId id="292" r:id="rId11"/>
    <p:sldId id="291" r:id="rId12"/>
    <p:sldId id="297" r:id="rId13"/>
    <p:sldId id="298" r:id="rId14"/>
    <p:sldId id="302" r:id="rId15"/>
    <p:sldId id="273" r:id="rId16"/>
    <p:sldId id="301" r:id="rId17"/>
    <p:sldId id="300" r:id="rId18"/>
    <p:sldId id="299" r:id="rId19"/>
    <p:sldId id="296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00936D-D152-7C87-63BA-60122FB35D7C}" name="Hassan Haddouch" initials="HH" userId="S::hhaddouch@wmo.int::38bca422-f6bf-43f4-8b2e-93319d8cf316" providerId="AD"/>
  <p188:author id="{A4FF7593-88DD-9CE8-5D97-549A2F86F682}" name="Cyrille Honoré" initials="CH" userId="S::chonore@wmo.int::3f9f7add-e844-41e1-94ba-63b519e16336" providerId="AD"/>
  <p188:author id="{5C5022B4-212D-4FC8-BE11-D579FCBC9749}" name="Sarah Grimes" initials="SG" userId="S::sgrimes@wmo.int::dd3bbae2-2cc1-4852-8d22-14b152c00a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0CA48-F00C-5363-BD3D-ACFEE87569E0}" v="145" dt="2023-03-01T19:16:55.250"/>
    <p1510:client id="{0D1719C0-03C8-8878-3256-4359C3D98507}" v="1686" dt="2023-03-01T14:56:58.345"/>
    <p1510:client id="{729D2073-64A6-491D-9277-ADEC4FC56404}" v="2" dt="2023-03-01T15:30:33.950"/>
    <p1510:client id="{91E2C246-019A-9F1B-65B9-E4116E00114E}" v="13" dt="2023-03-01T19:51:07.240"/>
    <p1510:client id="{9992E009-17D2-C1AC-631D-EFA0964C9EC4}" v="9" dt="2023-03-01T19:39:52.292"/>
    <p1510:client id="{C576D045-E062-4AB0-8B6F-EE018901C6A3}" v="145" dt="2023-03-01T19:38:30.894"/>
    <p1510:client id="{C84B06FA-5546-A383-BA51-831AD3411C43}" v="5" dt="2023-03-01T19:12:02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128_DAA3D7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CCAC09D-AB65-4712-BAEB-D355AAE86555}" authorId="{5C5022B4-212D-4FC8-BE11-D579FCBC9749}" created="2023-02-28T15:15:13.0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68170700" sldId="296"/>
      <ac:spMk id="5" creationId="{CE3CD741-C3FA-A64E-AE30-5FB4F75FBB71}"/>
      <ac:txMk cp="213" len="14">
        <ac:context len="240" hash="2546958023"/>
      </ac:txMk>
    </ac:txMkLst>
    <p188:pos x="5573485" y="4303485"/>
    <p188:replyLst>
      <p188:reply id="{E2D88513-F798-41AE-8AC4-2F34EEE1309B}" authorId="{4D00936D-D152-7C87-63BA-60122FB35D7C}" created="2023-03-01T15:30:33.950">
        <p188:txBody>
          <a:bodyPr/>
          <a:lstStyle/>
          <a:p>
            <a:r>
              <a:rPr lang="en-US"/>
              <a:t>INFCOM-3 will be in 2024 but I don't know the exact date</a:t>
            </a:r>
          </a:p>
        </p188:txBody>
      </p188:reply>
    </p188:replyLst>
    <p188:txBody>
      <a:bodyPr/>
      <a:lstStyle/>
      <a:p>
        <a:r>
          <a:rPr lang="en-US"/>
          <a:t>[@Hassan Haddouch] please can you indicate INFCOM-3  dates and any other dates relevant to the WIS work.</a:t>
        </a:r>
      </a:p>
    </p188:txBody>
  </p188:cm>
  <p188:cm id="{16840738-DDED-47B8-B7AD-989CE72BB3DC}" authorId="{5C5022B4-212D-4FC8-BE11-D579FCBC9749}" created="2023-03-01T12:08:03.76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68170700" sldId="296"/>
      <ac:spMk id="4" creationId="{24E30F95-94C3-844E-8902-2A0E978526F4}"/>
      <ac:txMk cp="0" len="30">
        <ac:context len="31" hash="3358614115"/>
      </ac:txMk>
    </ac:txMkLst>
    <p188:pos x="8928212" y="364141"/>
    <p188:txBody>
      <a:bodyPr/>
      <a:lstStyle/>
      <a:p>
        <a:r>
          <a:rPr lang="en-US"/>
          <a:t>[@Cyrille Honoré] are there other key dates ? Pls can you enter them direcly on the slide... tks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17FE-9A73-41B7-B146-5DD61C3D8AF7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350E919D-1C00-429F-BF0B-06A45B70ADA1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/>
            <a:t>NCs / DCPCs are going to implement a WIS2 Node to exchange data in WIS2</a:t>
          </a:r>
          <a:endParaRPr lang="en-CH"/>
        </a:p>
      </dgm:t>
    </dgm:pt>
    <dgm:pt modelId="{03B57292-F5E3-414A-9764-8CBC37A42490}" type="parTrans" cxnId="{BAD99116-0530-4DC1-897A-996C714EEDC0}">
      <dgm:prSet/>
      <dgm:spPr/>
      <dgm:t>
        <a:bodyPr/>
        <a:lstStyle/>
        <a:p>
          <a:endParaRPr lang="en-CH"/>
        </a:p>
      </dgm:t>
    </dgm:pt>
    <dgm:pt modelId="{6337E091-4DA1-4318-83B3-CC48FCEB868D}" type="sibTrans" cxnId="{BAD99116-0530-4DC1-897A-996C714EEDC0}">
      <dgm:prSet/>
      <dgm:spPr/>
      <dgm:t>
        <a:bodyPr/>
        <a:lstStyle/>
        <a:p>
          <a:endParaRPr lang="en-CH"/>
        </a:p>
      </dgm:t>
    </dgm:pt>
    <dgm:pt modelId="{2357D645-736E-4D87-9596-09E3EE5FF7C4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/>
            <a:t>The WIS2 Node shares data from an HTTPS service and sends notifications to MQTT subscribers</a:t>
          </a:r>
          <a:endParaRPr lang="en-CH"/>
        </a:p>
      </dgm:t>
    </dgm:pt>
    <dgm:pt modelId="{B493A2FB-69BD-4F6D-9B6D-D400329DB045}" type="parTrans" cxnId="{E645C9A4-0184-4D1A-A0BC-2464F0BA1FCA}">
      <dgm:prSet/>
      <dgm:spPr/>
      <dgm:t>
        <a:bodyPr/>
        <a:lstStyle/>
        <a:p>
          <a:endParaRPr lang="en-CH"/>
        </a:p>
      </dgm:t>
    </dgm:pt>
    <dgm:pt modelId="{4BDAB657-5FC8-40B8-819A-0944E6317E35}" type="sibTrans" cxnId="{E645C9A4-0184-4D1A-A0BC-2464F0BA1FCA}">
      <dgm:prSet/>
      <dgm:spPr/>
      <dgm:t>
        <a:bodyPr/>
        <a:lstStyle/>
        <a:p>
          <a:endParaRPr lang="en-CH"/>
        </a:p>
      </dgm:t>
    </dgm:pt>
    <dgm:pt modelId="{4AE830CA-B81F-4EE1-82B8-4E2ECEFF7687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/>
            <a:t>No need to provide access to all the users in the world, only to some WIS2 Global Services</a:t>
          </a:r>
          <a:endParaRPr lang="en-CH"/>
        </a:p>
      </dgm:t>
    </dgm:pt>
    <dgm:pt modelId="{A83D31E5-ECA8-4EB8-B1BB-A87B9A35CEAB}" type="parTrans" cxnId="{B8E430AB-89E6-44C4-81A5-A4338BCD8DAE}">
      <dgm:prSet/>
      <dgm:spPr/>
      <dgm:t>
        <a:bodyPr/>
        <a:lstStyle/>
        <a:p>
          <a:endParaRPr lang="en-CH"/>
        </a:p>
      </dgm:t>
    </dgm:pt>
    <dgm:pt modelId="{9404DB5D-DC2E-4494-B395-140705B90371}" type="sibTrans" cxnId="{B8E430AB-89E6-44C4-81A5-A4338BCD8DAE}">
      <dgm:prSet/>
      <dgm:spPr/>
      <dgm:t>
        <a:bodyPr/>
        <a:lstStyle/>
        <a:p>
          <a:endParaRPr lang="en-CH"/>
        </a:p>
      </dgm:t>
    </dgm:pt>
    <dgm:pt modelId="{434173C3-46E6-40D7-BA7D-A304172C89D6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en-US"/>
            <a:t>WIS2 node is the component to provide data and associated metadata</a:t>
          </a:r>
          <a:endParaRPr lang="en-CH"/>
        </a:p>
      </dgm:t>
    </dgm:pt>
    <dgm:pt modelId="{EFE6E3FE-7005-49F3-897F-213B21652A7D}" type="parTrans" cxnId="{4833255F-C2D9-4D68-A50F-362ECFBC291E}">
      <dgm:prSet/>
      <dgm:spPr/>
      <dgm:t>
        <a:bodyPr/>
        <a:lstStyle/>
        <a:p>
          <a:endParaRPr lang="en-GB"/>
        </a:p>
      </dgm:t>
    </dgm:pt>
    <dgm:pt modelId="{9C0DFAA8-F14E-4496-9576-779DDA0F29D6}" type="sibTrans" cxnId="{4833255F-C2D9-4D68-A50F-362ECFBC291E}">
      <dgm:prSet/>
      <dgm:spPr/>
      <dgm:t>
        <a:bodyPr/>
        <a:lstStyle/>
        <a:p>
          <a:endParaRPr lang="en-GB"/>
        </a:p>
      </dgm:t>
    </dgm:pt>
    <dgm:pt modelId="{E79DAF62-B826-944F-A674-53895B6DEE15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en-CH"/>
            <a:t>WIS2 node replaces the GTS Message Switching System</a:t>
          </a:r>
        </a:p>
      </dgm:t>
    </dgm:pt>
    <dgm:pt modelId="{FA67A093-0D15-3F46-AC82-0861843F7E65}" type="parTrans" cxnId="{357FD490-7EF4-BD4C-896B-4E1C88B909A2}">
      <dgm:prSet/>
      <dgm:spPr/>
      <dgm:t>
        <a:bodyPr/>
        <a:lstStyle/>
        <a:p>
          <a:endParaRPr lang="en-GB"/>
        </a:p>
      </dgm:t>
    </dgm:pt>
    <dgm:pt modelId="{250651CD-5511-EF42-91F0-5A9D31E7F845}" type="sibTrans" cxnId="{357FD490-7EF4-BD4C-896B-4E1C88B909A2}">
      <dgm:prSet/>
      <dgm:spPr/>
      <dgm:t>
        <a:bodyPr/>
        <a:lstStyle/>
        <a:p>
          <a:endParaRPr lang="en-GB"/>
        </a:p>
      </dgm:t>
    </dgm:pt>
    <dgm:pt modelId="{B5FEFA07-4EFC-41B9-B508-467877AD988A}" type="pres">
      <dgm:prSet presAssocID="{76AF17FE-9A73-41B7-B146-5DD61C3D8AF7}" presName="linearFlow" presStyleCnt="0">
        <dgm:presLayoutVars>
          <dgm:dir/>
          <dgm:resizeHandles val="exact"/>
        </dgm:presLayoutVars>
      </dgm:prSet>
      <dgm:spPr/>
    </dgm:pt>
    <dgm:pt modelId="{14D3804A-E38D-4244-A4DF-D9BEC890DDEA}" type="pres">
      <dgm:prSet presAssocID="{434173C3-46E6-40D7-BA7D-A304172C89D6}" presName="composite" presStyleCnt="0"/>
      <dgm:spPr/>
    </dgm:pt>
    <dgm:pt modelId="{2FD79F02-E460-4536-B255-602FED97B9DD}" type="pres">
      <dgm:prSet presAssocID="{434173C3-46E6-40D7-BA7D-A304172C89D6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30E623F-E623-4A47-9023-D9D3DA7CA424}" type="pres">
      <dgm:prSet presAssocID="{434173C3-46E6-40D7-BA7D-A304172C89D6}" presName="txShp" presStyleLbl="node1" presStyleIdx="0" presStyleCnt="5">
        <dgm:presLayoutVars>
          <dgm:bulletEnabled val="1"/>
        </dgm:presLayoutVars>
      </dgm:prSet>
      <dgm:spPr/>
    </dgm:pt>
    <dgm:pt modelId="{C9AE16D5-8369-4E8E-AC92-D9ABB0CEB9CF}" type="pres">
      <dgm:prSet presAssocID="{9C0DFAA8-F14E-4496-9576-779DDA0F29D6}" presName="spacing" presStyleCnt="0"/>
      <dgm:spPr/>
    </dgm:pt>
    <dgm:pt modelId="{5C431D3E-7F46-DE47-9633-44ED58DC89DF}" type="pres">
      <dgm:prSet presAssocID="{E79DAF62-B826-944F-A674-53895B6DEE15}" presName="composite" presStyleCnt="0"/>
      <dgm:spPr/>
    </dgm:pt>
    <dgm:pt modelId="{A2B38C17-0E10-9146-9B4D-DC80E0BEA0DA}" type="pres">
      <dgm:prSet presAssocID="{E79DAF62-B826-944F-A674-53895B6DEE15}" presName="imgShp" presStyleLbl="fgImgPlace1" presStyleIdx="1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2A7178E-9CD0-3344-81D6-4569349C20EB}" type="pres">
      <dgm:prSet presAssocID="{E79DAF62-B826-944F-A674-53895B6DEE15}" presName="txShp" presStyleLbl="node1" presStyleIdx="1" presStyleCnt="5">
        <dgm:presLayoutVars>
          <dgm:bulletEnabled val="1"/>
        </dgm:presLayoutVars>
      </dgm:prSet>
      <dgm:spPr/>
    </dgm:pt>
    <dgm:pt modelId="{9CE12DAE-DD8A-294E-9887-D66FEC9E026E}" type="pres">
      <dgm:prSet presAssocID="{250651CD-5511-EF42-91F0-5A9D31E7F845}" presName="spacing" presStyleCnt="0"/>
      <dgm:spPr/>
    </dgm:pt>
    <dgm:pt modelId="{0ECC8740-6FC3-421E-9384-FBAA311CC6C4}" type="pres">
      <dgm:prSet presAssocID="{350E919D-1C00-429F-BF0B-06A45B70ADA1}" presName="composite" presStyleCnt="0"/>
      <dgm:spPr/>
    </dgm:pt>
    <dgm:pt modelId="{57AC9574-9FB3-409F-BE62-B69FFD58A62D}" type="pres">
      <dgm:prSet presAssocID="{350E919D-1C00-429F-BF0B-06A45B70ADA1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0352DD2-D2FC-4120-AA7F-A12E77C33DBD}" type="pres">
      <dgm:prSet presAssocID="{350E919D-1C00-429F-BF0B-06A45B70ADA1}" presName="txShp" presStyleLbl="node1" presStyleIdx="2" presStyleCnt="5">
        <dgm:presLayoutVars>
          <dgm:bulletEnabled val="1"/>
        </dgm:presLayoutVars>
      </dgm:prSet>
      <dgm:spPr/>
    </dgm:pt>
    <dgm:pt modelId="{DBFD95E8-CB20-441F-A56C-7179FE2935C7}" type="pres">
      <dgm:prSet presAssocID="{6337E091-4DA1-4318-83B3-CC48FCEB868D}" presName="spacing" presStyleCnt="0"/>
      <dgm:spPr/>
    </dgm:pt>
    <dgm:pt modelId="{7AC4BC9D-0553-44A6-8419-8EF3956B112F}" type="pres">
      <dgm:prSet presAssocID="{2357D645-736E-4D87-9596-09E3EE5FF7C4}" presName="composite" presStyleCnt="0"/>
      <dgm:spPr/>
    </dgm:pt>
    <dgm:pt modelId="{D9884946-BAAE-414B-B5DB-FE42E5C77CA9}" type="pres">
      <dgm:prSet presAssocID="{2357D645-736E-4D87-9596-09E3EE5FF7C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5684B81-25BA-41CA-8FB3-018EA6BCFB4A}" type="pres">
      <dgm:prSet presAssocID="{2357D645-736E-4D87-9596-09E3EE5FF7C4}" presName="txShp" presStyleLbl="node1" presStyleIdx="3" presStyleCnt="5">
        <dgm:presLayoutVars>
          <dgm:bulletEnabled val="1"/>
        </dgm:presLayoutVars>
      </dgm:prSet>
      <dgm:spPr/>
    </dgm:pt>
    <dgm:pt modelId="{77BD6478-9860-4527-84D2-8E260BF6EB19}" type="pres">
      <dgm:prSet presAssocID="{4BDAB657-5FC8-40B8-819A-0944E6317E35}" presName="spacing" presStyleCnt="0"/>
      <dgm:spPr/>
    </dgm:pt>
    <dgm:pt modelId="{9BF615A7-7859-44CD-9E0B-3BAE76187F71}" type="pres">
      <dgm:prSet presAssocID="{4AE830CA-B81F-4EE1-82B8-4E2ECEFF7687}" presName="composite" presStyleCnt="0"/>
      <dgm:spPr/>
    </dgm:pt>
    <dgm:pt modelId="{21769C13-E38D-4209-9B64-5DD6CDC95CAA}" type="pres">
      <dgm:prSet presAssocID="{4AE830CA-B81F-4EE1-82B8-4E2ECEFF7687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A8A8DC8-8446-42C9-AFFA-25DB6CBBA623}" type="pres">
      <dgm:prSet presAssocID="{4AE830CA-B81F-4EE1-82B8-4E2ECEFF7687}" presName="txShp" presStyleLbl="node1" presStyleIdx="4" presStyleCnt="5">
        <dgm:presLayoutVars>
          <dgm:bulletEnabled val="1"/>
        </dgm:presLayoutVars>
      </dgm:prSet>
      <dgm:spPr/>
    </dgm:pt>
  </dgm:ptLst>
  <dgm:cxnLst>
    <dgm:cxn modelId="{BAD99116-0530-4DC1-897A-996C714EEDC0}" srcId="{76AF17FE-9A73-41B7-B146-5DD61C3D8AF7}" destId="{350E919D-1C00-429F-BF0B-06A45B70ADA1}" srcOrd="2" destOrd="0" parTransId="{03B57292-F5E3-414A-9764-8CBC37A42490}" sibTransId="{6337E091-4DA1-4318-83B3-CC48FCEB868D}"/>
    <dgm:cxn modelId="{30D4A63D-1A03-4072-8B5A-C9C181BC8053}" type="presOf" srcId="{350E919D-1C00-429F-BF0B-06A45B70ADA1}" destId="{10352DD2-D2FC-4120-AA7F-A12E77C33DBD}" srcOrd="0" destOrd="0" presId="urn:microsoft.com/office/officeart/2005/8/layout/vList3"/>
    <dgm:cxn modelId="{4833255F-C2D9-4D68-A50F-362ECFBC291E}" srcId="{76AF17FE-9A73-41B7-B146-5DD61C3D8AF7}" destId="{434173C3-46E6-40D7-BA7D-A304172C89D6}" srcOrd="0" destOrd="0" parTransId="{EFE6E3FE-7005-49F3-897F-213B21652A7D}" sibTransId="{9C0DFAA8-F14E-4496-9576-779DDA0F29D6}"/>
    <dgm:cxn modelId="{3E1B4544-7CE5-4F34-8417-DD43C06E6801}" type="presOf" srcId="{76AF17FE-9A73-41B7-B146-5DD61C3D8AF7}" destId="{B5FEFA07-4EFC-41B9-B508-467877AD988A}" srcOrd="0" destOrd="0" presId="urn:microsoft.com/office/officeart/2005/8/layout/vList3"/>
    <dgm:cxn modelId="{08CC1676-1AA6-4DD7-9F58-FAAD5EFCDA25}" type="presOf" srcId="{2357D645-736E-4D87-9596-09E3EE5FF7C4}" destId="{15684B81-25BA-41CA-8FB3-018EA6BCFB4A}" srcOrd="0" destOrd="0" presId="urn:microsoft.com/office/officeart/2005/8/layout/vList3"/>
    <dgm:cxn modelId="{357FD490-7EF4-BD4C-896B-4E1C88B909A2}" srcId="{76AF17FE-9A73-41B7-B146-5DD61C3D8AF7}" destId="{E79DAF62-B826-944F-A674-53895B6DEE15}" srcOrd="1" destOrd="0" parTransId="{FA67A093-0D15-3F46-AC82-0861843F7E65}" sibTransId="{250651CD-5511-EF42-91F0-5A9D31E7F845}"/>
    <dgm:cxn modelId="{03E1329D-D017-4725-8772-EA17E9F08D75}" type="presOf" srcId="{4AE830CA-B81F-4EE1-82B8-4E2ECEFF7687}" destId="{5A8A8DC8-8446-42C9-AFFA-25DB6CBBA623}" srcOrd="0" destOrd="0" presId="urn:microsoft.com/office/officeart/2005/8/layout/vList3"/>
    <dgm:cxn modelId="{367835A0-C36C-4C48-879F-673ED0C77747}" type="presOf" srcId="{E79DAF62-B826-944F-A674-53895B6DEE15}" destId="{52A7178E-9CD0-3344-81D6-4569349C20EB}" srcOrd="0" destOrd="0" presId="urn:microsoft.com/office/officeart/2005/8/layout/vList3"/>
    <dgm:cxn modelId="{32E381A1-6378-4961-9075-2F51EC8656AE}" type="presOf" srcId="{434173C3-46E6-40D7-BA7D-A304172C89D6}" destId="{430E623F-E623-4A47-9023-D9D3DA7CA424}" srcOrd="0" destOrd="0" presId="urn:microsoft.com/office/officeart/2005/8/layout/vList3"/>
    <dgm:cxn modelId="{E645C9A4-0184-4D1A-A0BC-2464F0BA1FCA}" srcId="{76AF17FE-9A73-41B7-B146-5DD61C3D8AF7}" destId="{2357D645-736E-4D87-9596-09E3EE5FF7C4}" srcOrd="3" destOrd="0" parTransId="{B493A2FB-69BD-4F6D-9B6D-D400329DB045}" sibTransId="{4BDAB657-5FC8-40B8-819A-0944E6317E35}"/>
    <dgm:cxn modelId="{B8E430AB-89E6-44C4-81A5-A4338BCD8DAE}" srcId="{76AF17FE-9A73-41B7-B146-5DD61C3D8AF7}" destId="{4AE830CA-B81F-4EE1-82B8-4E2ECEFF7687}" srcOrd="4" destOrd="0" parTransId="{A83D31E5-ECA8-4EB8-B1BB-A87B9A35CEAB}" sibTransId="{9404DB5D-DC2E-4494-B395-140705B90371}"/>
    <dgm:cxn modelId="{96BFB4D7-106D-40D4-9A72-5DA731031861}" type="presParOf" srcId="{B5FEFA07-4EFC-41B9-B508-467877AD988A}" destId="{14D3804A-E38D-4244-A4DF-D9BEC890DDEA}" srcOrd="0" destOrd="0" presId="urn:microsoft.com/office/officeart/2005/8/layout/vList3"/>
    <dgm:cxn modelId="{483B871D-913F-4C45-8723-D62697951E53}" type="presParOf" srcId="{14D3804A-E38D-4244-A4DF-D9BEC890DDEA}" destId="{2FD79F02-E460-4536-B255-602FED97B9DD}" srcOrd="0" destOrd="0" presId="urn:microsoft.com/office/officeart/2005/8/layout/vList3"/>
    <dgm:cxn modelId="{F41D9523-4E11-4B9D-9E52-ECFF04EF367D}" type="presParOf" srcId="{14D3804A-E38D-4244-A4DF-D9BEC890DDEA}" destId="{430E623F-E623-4A47-9023-D9D3DA7CA424}" srcOrd="1" destOrd="0" presId="urn:microsoft.com/office/officeart/2005/8/layout/vList3"/>
    <dgm:cxn modelId="{42C0AAF1-91C9-43F3-94E4-CD73FF685577}" type="presParOf" srcId="{B5FEFA07-4EFC-41B9-B508-467877AD988A}" destId="{C9AE16D5-8369-4E8E-AC92-D9ABB0CEB9CF}" srcOrd="1" destOrd="0" presId="urn:microsoft.com/office/officeart/2005/8/layout/vList3"/>
    <dgm:cxn modelId="{B6818B16-B5A9-E046-9FCA-E7A04529DEDD}" type="presParOf" srcId="{B5FEFA07-4EFC-41B9-B508-467877AD988A}" destId="{5C431D3E-7F46-DE47-9633-44ED58DC89DF}" srcOrd="2" destOrd="0" presId="urn:microsoft.com/office/officeart/2005/8/layout/vList3"/>
    <dgm:cxn modelId="{B856C07D-7FF8-434B-9E9B-9F444BF1EBD2}" type="presParOf" srcId="{5C431D3E-7F46-DE47-9633-44ED58DC89DF}" destId="{A2B38C17-0E10-9146-9B4D-DC80E0BEA0DA}" srcOrd="0" destOrd="0" presId="urn:microsoft.com/office/officeart/2005/8/layout/vList3"/>
    <dgm:cxn modelId="{6FDDB5F3-7C5E-1643-A74E-0A8868AD2A2B}" type="presParOf" srcId="{5C431D3E-7F46-DE47-9633-44ED58DC89DF}" destId="{52A7178E-9CD0-3344-81D6-4569349C20EB}" srcOrd="1" destOrd="0" presId="urn:microsoft.com/office/officeart/2005/8/layout/vList3"/>
    <dgm:cxn modelId="{68488684-8F67-7441-8A2A-C124B3AC9202}" type="presParOf" srcId="{B5FEFA07-4EFC-41B9-B508-467877AD988A}" destId="{9CE12DAE-DD8A-294E-9887-D66FEC9E026E}" srcOrd="3" destOrd="0" presId="urn:microsoft.com/office/officeart/2005/8/layout/vList3"/>
    <dgm:cxn modelId="{0DA1C362-508E-45BC-919F-D5BA7456B453}" type="presParOf" srcId="{B5FEFA07-4EFC-41B9-B508-467877AD988A}" destId="{0ECC8740-6FC3-421E-9384-FBAA311CC6C4}" srcOrd="4" destOrd="0" presId="urn:microsoft.com/office/officeart/2005/8/layout/vList3"/>
    <dgm:cxn modelId="{84774C40-C39F-48D9-9A8B-E225E88E154C}" type="presParOf" srcId="{0ECC8740-6FC3-421E-9384-FBAA311CC6C4}" destId="{57AC9574-9FB3-409F-BE62-B69FFD58A62D}" srcOrd="0" destOrd="0" presId="urn:microsoft.com/office/officeart/2005/8/layout/vList3"/>
    <dgm:cxn modelId="{4E38A0E3-19D8-45B0-84C6-8F1ED7942348}" type="presParOf" srcId="{0ECC8740-6FC3-421E-9384-FBAA311CC6C4}" destId="{10352DD2-D2FC-4120-AA7F-A12E77C33DBD}" srcOrd="1" destOrd="0" presId="urn:microsoft.com/office/officeart/2005/8/layout/vList3"/>
    <dgm:cxn modelId="{2BFC1FCE-450D-49CA-AFF6-0B2DDC0D1A10}" type="presParOf" srcId="{B5FEFA07-4EFC-41B9-B508-467877AD988A}" destId="{DBFD95E8-CB20-441F-A56C-7179FE2935C7}" srcOrd="5" destOrd="0" presId="urn:microsoft.com/office/officeart/2005/8/layout/vList3"/>
    <dgm:cxn modelId="{530F363A-2456-491B-B71E-00C82141A8EA}" type="presParOf" srcId="{B5FEFA07-4EFC-41B9-B508-467877AD988A}" destId="{7AC4BC9D-0553-44A6-8419-8EF3956B112F}" srcOrd="6" destOrd="0" presId="urn:microsoft.com/office/officeart/2005/8/layout/vList3"/>
    <dgm:cxn modelId="{B4CD5B84-A125-4DCF-93F7-8124EB9C0B88}" type="presParOf" srcId="{7AC4BC9D-0553-44A6-8419-8EF3956B112F}" destId="{D9884946-BAAE-414B-B5DB-FE42E5C77CA9}" srcOrd="0" destOrd="0" presId="urn:microsoft.com/office/officeart/2005/8/layout/vList3"/>
    <dgm:cxn modelId="{3453E51B-BEAB-427C-A771-B256843D0481}" type="presParOf" srcId="{7AC4BC9D-0553-44A6-8419-8EF3956B112F}" destId="{15684B81-25BA-41CA-8FB3-018EA6BCFB4A}" srcOrd="1" destOrd="0" presId="urn:microsoft.com/office/officeart/2005/8/layout/vList3"/>
    <dgm:cxn modelId="{B763B3A3-2379-470C-BBF8-8EA9DDA0E532}" type="presParOf" srcId="{B5FEFA07-4EFC-41B9-B508-467877AD988A}" destId="{77BD6478-9860-4527-84D2-8E260BF6EB19}" srcOrd="7" destOrd="0" presId="urn:microsoft.com/office/officeart/2005/8/layout/vList3"/>
    <dgm:cxn modelId="{03704564-FCB3-486C-82C3-9A1CD0004AC7}" type="presParOf" srcId="{B5FEFA07-4EFC-41B9-B508-467877AD988A}" destId="{9BF615A7-7859-44CD-9E0B-3BAE76187F71}" srcOrd="8" destOrd="0" presId="urn:microsoft.com/office/officeart/2005/8/layout/vList3"/>
    <dgm:cxn modelId="{21572213-CF38-4634-BD28-93C26F63CB0A}" type="presParOf" srcId="{9BF615A7-7859-44CD-9E0B-3BAE76187F71}" destId="{21769C13-E38D-4209-9B64-5DD6CDC95CAA}" srcOrd="0" destOrd="0" presId="urn:microsoft.com/office/officeart/2005/8/layout/vList3"/>
    <dgm:cxn modelId="{E219FC7D-5DB7-4F72-8F95-E497A83A91E6}" type="presParOf" srcId="{9BF615A7-7859-44CD-9E0B-3BAE76187F71}" destId="{5A8A8DC8-8446-42C9-AFFA-25DB6CBBA6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E623F-E623-4A47-9023-D9D3DA7CA424}">
      <dsp:nvSpPr>
        <dsp:cNvPr id="0" name=""/>
        <dsp:cNvSpPr/>
      </dsp:nvSpPr>
      <dsp:spPr>
        <a:xfrm rot="10800000">
          <a:off x="1521482" y="1830"/>
          <a:ext cx="5405120" cy="640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9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/>
            <a:t>WIS2 node is the component to provide data and associated metadata</a:t>
          </a:r>
          <a:endParaRPr lang="en-CH" sz="1800" kern="1200"/>
        </a:p>
      </dsp:txBody>
      <dsp:txXfrm rot="10800000">
        <a:off x="1681524" y="1830"/>
        <a:ext cx="5245078" cy="640169"/>
      </dsp:txXfrm>
    </dsp:sp>
    <dsp:sp modelId="{2FD79F02-E460-4536-B255-602FED97B9DD}">
      <dsp:nvSpPr>
        <dsp:cNvPr id="0" name=""/>
        <dsp:cNvSpPr/>
      </dsp:nvSpPr>
      <dsp:spPr>
        <a:xfrm>
          <a:off x="1201397" y="1830"/>
          <a:ext cx="640169" cy="640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7178E-9CD0-3344-81D6-4569349C20EB}">
      <dsp:nvSpPr>
        <dsp:cNvPr id="0" name=""/>
        <dsp:cNvSpPr/>
      </dsp:nvSpPr>
      <dsp:spPr>
        <a:xfrm rot="10800000">
          <a:off x="1521482" y="833094"/>
          <a:ext cx="5405120" cy="640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9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CH" sz="1800" kern="1200"/>
            <a:t>WIS2 node replaces the GTS Message Switching System</a:t>
          </a:r>
        </a:p>
      </dsp:txBody>
      <dsp:txXfrm rot="10800000">
        <a:off x="1681524" y="833094"/>
        <a:ext cx="5245078" cy="640169"/>
      </dsp:txXfrm>
    </dsp:sp>
    <dsp:sp modelId="{A2B38C17-0E10-9146-9B4D-DC80E0BEA0DA}">
      <dsp:nvSpPr>
        <dsp:cNvPr id="0" name=""/>
        <dsp:cNvSpPr/>
      </dsp:nvSpPr>
      <dsp:spPr>
        <a:xfrm>
          <a:off x="1201397" y="833094"/>
          <a:ext cx="640169" cy="64016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52DD2-D2FC-4120-AA7F-A12E77C33DBD}">
      <dsp:nvSpPr>
        <dsp:cNvPr id="0" name=""/>
        <dsp:cNvSpPr/>
      </dsp:nvSpPr>
      <dsp:spPr>
        <a:xfrm rot="10800000">
          <a:off x="1521482" y="1664359"/>
          <a:ext cx="5405120" cy="640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kern="1200"/>
            <a:t>NCs / DCPCs are going to implement a WIS2 Node to exchange data in WIS2</a:t>
          </a:r>
          <a:endParaRPr lang="en-CH" sz="1800" kern="1200"/>
        </a:p>
      </dsp:txBody>
      <dsp:txXfrm rot="10800000">
        <a:off x="1681524" y="1664359"/>
        <a:ext cx="5245078" cy="640169"/>
      </dsp:txXfrm>
    </dsp:sp>
    <dsp:sp modelId="{57AC9574-9FB3-409F-BE62-B69FFD58A62D}">
      <dsp:nvSpPr>
        <dsp:cNvPr id="0" name=""/>
        <dsp:cNvSpPr/>
      </dsp:nvSpPr>
      <dsp:spPr>
        <a:xfrm>
          <a:off x="1201397" y="1664359"/>
          <a:ext cx="640169" cy="640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84B81-25BA-41CA-8FB3-018EA6BCFB4A}">
      <dsp:nvSpPr>
        <dsp:cNvPr id="0" name=""/>
        <dsp:cNvSpPr/>
      </dsp:nvSpPr>
      <dsp:spPr>
        <a:xfrm rot="10800000">
          <a:off x="1521482" y="2495623"/>
          <a:ext cx="5405120" cy="640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kern="1200"/>
            <a:t>The WIS2 Node shares data from an HTTPS service and sends notifications to MQTT subscribers</a:t>
          </a:r>
          <a:endParaRPr lang="en-CH" sz="1800" kern="1200"/>
        </a:p>
      </dsp:txBody>
      <dsp:txXfrm rot="10800000">
        <a:off x="1681524" y="2495623"/>
        <a:ext cx="5245078" cy="640169"/>
      </dsp:txXfrm>
    </dsp:sp>
    <dsp:sp modelId="{D9884946-BAAE-414B-B5DB-FE42E5C77CA9}">
      <dsp:nvSpPr>
        <dsp:cNvPr id="0" name=""/>
        <dsp:cNvSpPr/>
      </dsp:nvSpPr>
      <dsp:spPr>
        <a:xfrm>
          <a:off x="1201397" y="2495623"/>
          <a:ext cx="640169" cy="640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A8DC8-8446-42C9-AFFA-25DB6CBBA623}">
      <dsp:nvSpPr>
        <dsp:cNvPr id="0" name=""/>
        <dsp:cNvSpPr/>
      </dsp:nvSpPr>
      <dsp:spPr>
        <a:xfrm rot="10800000">
          <a:off x="1521482" y="3326888"/>
          <a:ext cx="5405120" cy="640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kern="1200"/>
            <a:t>No need to provide access to all the users in the world, only to some WIS2 Global Services</a:t>
          </a:r>
          <a:endParaRPr lang="en-CH" sz="1800" kern="1200"/>
        </a:p>
      </dsp:txBody>
      <dsp:txXfrm rot="10800000">
        <a:off x="1681524" y="3326888"/>
        <a:ext cx="5245078" cy="640169"/>
      </dsp:txXfrm>
    </dsp:sp>
    <dsp:sp modelId="{21769C13-E38D-4209-9B64-5DD6CDC95CAA}">
      <dsp:nvSpPr>
        <dsp:cNvPr id="0" name=""/>
        <dsp:cNvSpPr/>
      </dsp:nvSpPr>
      <dsp:spPr>
        <a:xfrm>
          <a:off x="1201397" y="3326888"/>
          <a:ext cx="640169" cy="640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84045-8120-1740-82B2-F61F80904E4C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9201-0724-6540-9343-900670A3685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325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E546C-FC1A-A944-A4BD-D1E9EA4F76CA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937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D7448-BA1D-3742-9819-D3EC6E0D6A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0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D7448-BA1D-3742-9819-D3EC6E0D6AB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7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B9201-0724-6540-9343-900670A3685B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661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968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7702" y="3681919"/>
            <a:ext cx="80998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7011482" y="5819978"/>
            <a:ext cx="4853020" cy="65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CBS ET-WISC/TT-GISC</a:t>
            </a:r>
            <a:r>
              <a:rPr lang="en-US" sz="1600" b="0" baseline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  <a:p>
            <a:r>
              <a:rPr lang="en-US" sz="1600" b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Offenbach,</a:t>
            </a:r>
            <a:r>
              <a:rPr lang="en-US" sz="1600" b="0" baseline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Germany, 26-29 August 2019</a:t>
            </a:r>
            <a:endParaRPr lang="en-US" sz="1600" b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68C4-2462-96DC-9DA7-F0967B3E5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EC603-A210-B1AD-7019-9B4B700E8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BBD0-D5AB-BE1B-5651-536B715F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82BDA-8AFE-4FAE-C00C-D71611A5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7030F-CB47-704F-BDB1-F97536E6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9451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0045-1644-7357-6FE5-F513A4F1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2863-D99E-B59E-7EBF-7622AAE1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D967-8636-F25B-03A9-D177DCD9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0925-BA3E-38A3-D2EB-2C8D8F61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E84D-849C-C044-1F65-86F5D951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7599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BF1A-A02A-3E67-4D58-750DD9C6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515E-B973-3193-2EEE-010B3AC30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11316-6DC2-EE9C-1D6A-2E2D3F88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29740-179C-978C-1776-11F0A079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9E9D-1485-4D98-6E32-5E452031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60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26D8-5966-EED9-CBA4-4A134629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721D8-4095-8A7A-6254-B44EBB715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A741A-9838-D5C9-8907-4D9A1F7B8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FBBD4-8F59-D469-91D8-87629857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27902-5ACE-3F13-E45E-C103231C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36D09-A3C4-2217-BA42-C0723026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991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9BBD-02D5-A928-7630-33B24D8F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79FF8-29F1-4AA0-3C44-0AD112DE2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92F5F-2D74-EB4C-9C8B-7606AF42A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3FE1D-9EB3-5C5C-EC62-57366C2B2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F11DA-B101-EC3F-3E9A-6A7F25AAA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5A161-C748-6491-ADF3-737068A6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ECF6A-991A-0F5A-A611-F7FF35F6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8A5C1-5CF4-876A-472F-3F66907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215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167E-A60C-0013-D1A2-18B72951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DDDE2-793E-E4F6-8B3E-C4CBEA79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26F2C-B0A9-D01B-52D8-EFE08331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00C23-67E0-F1A8-3CF7-48AEEBEA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4167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7EC58-AE1A-3089-1CB0-27836CCF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02C73-175F-9087-8549-34EEE2CC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770F4-CEA6-CA3E-2C39-F6630014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74260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1704-F011-051E-3E79-FE0ADF03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F0DA-BA82-7051-EF95-1B21C835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51700-E88B-0CCA-095C-AB0D09C58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0EAC6-9A15-E1A3-2BD1-3CF1D581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B8D24-A616-F111-05D0-08112905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02905-5440-7715-4D48-0BF40563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74390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1308-D559-A50C-E7C3-E3930940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86745-F4AA-53C3-AFD4-A0DCC4317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8BC7C-33A2-6B5C-D7DE-B650A14C2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D17A9-8CE6-73C2-9C7F-027FC711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3D9F4-EAE4-0D12-01A0-43F2639D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D6B68-99C1-D8F6-B391-847C0EEA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7622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E392-D607-10D6-C041-1873B906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C319D-FC60-9A0A-9FBC-3E736E48C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F4D4B-B47B-0C2C-3DC2-4451AC31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3BA9-E008-2C9F-D827-B4EB43B2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60F80-AF54-C73F-4AED-A526C063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919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A50788-80AB-598C-F27A-3F1427FB3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040B8-AA42-B186-BEB4-9405BB336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4447-3B32-B931-5B71-DB18C8F9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D3A64-5EE2-A1EF-A2C2-48357683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CDD8B-10C3-B737-BE3F-4AE8E783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73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9600" y="2002371"/>
            <a:ext cx="109728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>
                <a:solidFill>
                  <a:srgbClr val="000090"/>
                </a:solidFill>
              </a:rPr>
              <a:t>Merci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3EF4-5880-4CB5-853C-6CEFFF600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B14F9-8946-4925-BA06-80B59F904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0B961-9118-4ED5-8BCD-BC466AC2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2150-D8E5-4542-BEAE-17204FC09F7F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83A2-86D1-44DF-A77C-576515B7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16AB-3CFB-4EC3-89D3-5B7ED43B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E9E5-6B30-45B6-8AD6-F7A9ED8B56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4214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21A29-58FA-47CC-83F1-A2BD88A7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D00AF-3D0F-464F-BBA9-70526DA8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64825-328B-4F90-A632-6F20C1D9B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2150-D8E5-4542-BEAE-17204FC09F7F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838B-031B-45DE-AC2D-6D221D584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AF09C-DE38-4976-B6C4-4F5CAD0ED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E9E5-6B30-45B6-8AD6-F7A9ED8B565A}" type="slidenum">
              <a:rPr lang="en-CH" smtClean="0"/>
              <a:t>‹#›</a:t>
            </a:fld>
            <a:endParaRPr lang="en-CH"/>
          </a:p>
        </p:txBody>
      </p:sp>
      <p:pic>
        <p:nvPicPr>
          <p:cNvPr id="7" name="Picture 6" descr="wmo2016_powerpoint_standard_v2-2.jpg">
            <a:extLst>
              <a:ext uri="{FF2B5EF4-FFF2-40B4-BE49-F238E27FC236}">
                <a16:creationId xmlns:a16="http://schemas.microsoft.com/office/drawing/2014/main" id="{81C8D56C-C383-499F-99D9-93F5202C2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3;p1" descr="wmo2016_powerpoint_standard_v2-2.jpg">
            <a:extLst>
              <a:ext uri="{FF2B5EF4-FFF2-40B4-BE49-F238E27FC236}">
                <a16:creationId xmlns:a16="http://schemas.microsoft.com/office/drawing/2014/main" id="{F1D07EF1-2111-4C61-89DB-718C4561A6C7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0" y="5151694"/>
            <a:ext cx="265176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0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32ACC-FFF3-595D-57D2-D49FD1D5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FA469-47EE-4576-96E6-8B829776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BDFC9-7AAD-4CAC-ECEF-89A5875AB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E59B-6FC9-4454-BE48-D3F67D121354}" type="datetimeFigureOut">
              <a:rPr lang="en-CH" smtClean="0"/>
              <a:t>01/03/2023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B98FF-F61C-7912-5B78-E56B1758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5959A-0507-E28A-ED02-8543532D2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81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8_DAA3D7CC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1gp2TPfAzm0?feature=oembed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11" Type="http://schemas.openxmlformats.org/officeDocument/2006/relationships/image" Target="../media/image9.jpeg"/><Relationship Id="rId5" Type="http://schemas.openxmlformats.org/officeDocument/2006/relationships/image" Target="../media/image14.png"/><Relationship Id="rId15" Type="http://schemas.openxmlformats.org/officeDocument/2006/relationships/image" Target="../media/image23.sv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00365A0-3143-470B-9579-5188A302D73A}"/>
              </a:ext>
            </a:extLst>
          </p:cNvPr>
          <p:cNvSpPr>
            <a:spLocks noChangeAspect="1"/>
          </p:cNvSpPr>
          <p:nvPr/>
        </p:nvSpPr>
        <p:spPr>
          <a:xfrm>
            <a:off x="55395" y="1709"/>
            <a:ext cx="12083388" cy="6858001"/>
          </a:xfrm>
          <a:prstGeom prst="rect">
            <a:avLst/>
          </a:prstGeom>
          <a:blipFill>
            <a:blip r:embed="rId3" cstate="print"/>
            <a:stretch>
              <a:fillRect t="-22730"/>
            </a:stretch>
          </a:blipFill>
        </p:spPr>
        <p:txBody>
          <a:bodyPr wrap="square" lIns="0" tIns="0" rIns="0" bIns="0" rtlCol="0"/>
          <a:lstStyle/>
          <a:p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FCCDF-9A21-48DF-98E9-7206DC878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640"/>
            <a:ext cx="9252857" cy="313558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>
                <a:solidFill>
                  <a:schemeClr val="tx2">
                    <a:lumMod val="75000"/>
                  </a:schemeClr>
                </a:solidFill>
              </a:rPr>
              <a:t>TOWS-WG-XVI,</a:t>
            </a:r>
            <a:br>
              <a:rPr lang="en-US" sz="3600" b="1"/>
            </a:br>
            <a:r>
              <a:rPr lang="en-US" sz="3600" b="1">
                <a:solidFill>
                  <a:schemeClr val="tx2">
                    <a:lumMod val="75000"/>
                  </a:schemeClr>
                </a:solidFill>
              </a:rPr>
              <a:t>2-3 March 2023, </a:t>
            </a:r>
            <a:br>
              <a:rPr lang="en-US" sz="3600" b="1"/>
            </a:br>
            <a:r>
              <a:rPr lang="en-US" sz="3600" b="1">
                <a:solidFill>
                  <a:schemeClr val="tx2">
                    <a:lumMod val="75000"/>
                  </a:schemeClr>
                </a:solidFill>
                <a:cs typeface="Calibri Light"/>
              </a:rPr>
              <a:t>Paris, France</a:t>
            </a:r>
            <a:br>
              <a:rPr lang="en-US" sz="3600" b="1">
                <a:solidFill>
                  <a:schemeClr val="tx2">
                    <a:lumMod val="75000"/>
                  </a:schemeClr>
                </a:solidFill>
                <a:cs typeface="Calibri Light"/>
              </a:rPr>
            </a:br>
            <a:r>
              <a:rPr lang="en-US" sz="3600" b="1">
                <a:solidFill>
                  <a:schemeClr val="tx2">
                    <a:lumMod val="75000"/>
                  </a:schemeClr>
                </a:solidFill>
                <a:cs typeface="Calibri Light"/>
              </a:rPr>
              <a:t>(WMO joined virtually)</a:t>
            </a:r>
            <a:br>
              <a:rPr lang="en-US" sz="3600" b="1"/>
            </a:br>
            <a:endParaRPr lang="en-US" sz="360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CA5BB-00D6-4A93-89E9-F51F89AB51BE}"/>
              </a:ext>
            </a:extLst>
          </p:cNvPr>
          <p:cNvSpPr txBox="1"/>
          <p:nvPr/>
        </p:nvSpPr>
        <p:spPr>
          <a:xfrm>
            <a:off x="3927431" y="3310240"/>
            <a:ext cx="716493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Sarah Grimes, Marine Services</a:t>
            </a:r>
            <a:endParaRPr lang="en-US" sz="240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Hassan 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Haddouch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, WIS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Cyrille Honore, DRR, MHEWS and Public Services</a:t>
            </a:r>
            <a:endParaRPr lang="en-US" sz="240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endParaRPr lang="en-CH" sz="1800">
              <a:solidFill>
                <a:srgbClr val="333F5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55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0647-C801-06EF-BF8D-EFFA9AA6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44" y="252390"/>
            <a:ext cx="9019410" cy="1131876"/>
          </a:xfrm>
        </p:spPr>
        <p:txBody>
          <a:bodyPr>
            <a:normAutofit/>
          </a:bodyPr>
          <a:lstStyle/>
          <a:p>
            <a:r>
              <a:rPr lang="en-001"/>
              <a:t>Meteo-tsunami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AFD7-7D82-2EA9-663D-6E35D7C2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32" y="561654"/>
            <a:ext cx="11935267" cy="61362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CH">
              <a:solidFill>
                <a:srgbClr val="00B050"/>
              </a:solidFill>
              <a:cs typeface="Calibri"/>
            </a:endParaRPr>
          </a:p>
          <a:p>
            <a:endParaRPr lang="en-CH" b="1">
              <a:cs typeface="Calibri"/>
            </a:endParaRPr>
          </a:p>
          <a:p>
            <a:r>
              <a:rPr lang="en-CH" sz="2000">
                <a:cs typeface="Calibri"/>
              </a:rPr>
              <a:t>Atmospheric forcing of a long range wave (non seismic, atypical) </a:t>
            </a:r>
          </a:p>
          <a:p>
            <a:r>
              <a:rPr lang="en-US" sz="2000">
                <a:ea typeface="+mn-lt"/>
                <a:cs typeface="+mn-lt"/>
              </a:rPr>
              <a:t>Driven by air-pressure disturbances often associated with fast-moving weather events</a:t>
            </a:r>
            <a:endParaRPr lang="en-CH" sz="2000" b="1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They are progressive waves limited to the tsunami frequency band of wave periods (two minutes to two hours)</a:t>
            </a:r>
            <a:endParaRPr lang="en-US" sz="2000">
              <a:cs typeface="Calibri"/>
            </a:endParaRPr>
          </a:p>
          <a:p>
            <a:r>
              <a:rPr lang="en-US" sz="2000" err="1">
                <a:cs typeface="Calibri"/>
              </a:rPr>
              <a:t>Meteo</a:t>
            </a:r>
            <a:r>
              <a:rPr lang="en-US" sz="2000">
                <a:cs typeface="Calibri"/>
              </a:rPr>
              <a:t>-tsunami are forecast by NMHS and in most cases, from the marine weather operational areas (not from the tsunami early warning areas)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r>
              <a:rPr lang="en-US" sz="2000" b="1" i="1">
                <a:cs typeface="Calibri"/>
              </a:rPr>
              <a:t>WMO requests to the WMO-IOC JCB, that '</a:t>
            </a:r>
            <a:r>
              <a:rPr lang="en-US" sz="2000" b="1" i="1" err="1">
                <a:cs typeface="Calibri"/>
              </a:rPr>
              <a:t>meteo</a:t>
            </a:r>
            <a:r>
              <a:rPr lang="en-US" sz="2000" b="1" i="1">
                <a:cs typeface="Calibri"/>
              </a:rPr>
              <a:t>-tsunami' is raised for discussion at the next JCB meeting, to clarify the roles and responsibilities of WMO and IOC, and how best to support Members. </a:t>
            </a:r>
            <a:endParaRPr lang="en-US" sz="2000" b="1" i="1">
              <a:ea typeface="Calibri"/>
              <a:cs typeface="Calibri"/>
            </a:endParaRPr>
          </a:p>
          <a:p>
            <a:endParaRPr lang="en-US" sz="2000" b="1" i="1">
              <a:cs typeface="Calibri"/>
            </a:endParaRPr>
          </a:p>
          <a:p>
            <a:r>
              <a:rPr lang="en-US" sz="2000" b="1" i="1">
                <a:cs typeface="Calibri"/>
              </a:rPr>
              <a:t>WMO further requests to support WMO expert membership on the Task Team for </a:t>
            </a:r>
            <a:r>
              <a:rPr lang="en-US" sz="2000" b="1" i="1" err="1">
                <a:cs typeface="Calibri"/>
              </a:rPr>
              <a:t>Meteotsunami</a:t>
            </a:r>
            <a:r>
              <a:rPr lang="en-US" sz="2000" b="1" i="1">
                <a:cs typeface="Calibri"/>
              </a:rPr>
              <a:t>, to continue to work on the details of a potential future detection and alerting service. </a:t>
            </a:r>
            <a:endParaRPr lang="en-US" sz="2000" b="1" i="1">
              <a:ea typeface="Calibri"/>
              <a:cs typeface="Calibri"/>
            </a:endParaRPr>
          </a:p>
          <a:p>
            <a:endParaRPr lang="en-001" sz="24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CH" sz="2400">
              <a:solidFill>
                <a:srgbClr val="002060"/>
              </a:solidFill>
              <a:cs typeface="Calibri"/>
            </a:endParaRPr>
          </a:p>
          <a:p>
            <a:endParaRPr lang="en-CH">
              <a:solidFill>
                <a:srgbClr val="00206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57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30F95-94C3-844E-8902-2A0E978526F4}"/>
              </a:ext>
            </a:extLst>
          </p:cNvPr>
          <p:cNvSpPr txBox="1">
            <a:spLocks/>
          </p:cNvSpPr>
          <p:nvPr/>
        </p:nvSpPr>
        <p:spPr>
          <a:xfrm>
            <a:off x="609600" y="6169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2023/2024 events of interest 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3CD741-C3FA-A64E-AE30-5FB4F75FBB71}"/>
              </a:ext>
            </a:extLst>
          </p:cNvPr>
          <p:cNvSpPr txBox="1">
            <a:spLocks/>
          </p:cNvSpPr>
          <p:nvPr/>
        </p:nvSpPr>
        <p:spPr>
          <a:xfrm>
            <a:off x="307964" y="828337"/>
            <a:ext cx="11609789" cy="54282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EW4ALL Senior Leadership Group 1</a:t>
            </a:r>
            <a:r>
              <a:rPr lang="en-US" baseline="30000" dirty="0"/>
              <a:t>st</a:t>
            </a:r>
            <a:r>
              <a:rPr lang="en-US" dirty="0"/>
              <a:t> meeting 21 March </a:t>
            </a:r>
          </a:p>
          <a:p>
            <a:r>
              <a:rPr lang="en-US" dirty="0"/>
              <a:t>World Met Day, WMO 150th Anniversary, </a:t>
            </a:r>
            <a:r>
              <a:rPr lang="en-US" dirty="0">
                <a:ea typeface="+mn-lt"/>
                <a:cs typeface="+mn-lt"/>
              </a:rPr>
              <a:t>23 March</a:t>
            </a:r>
          </a:p>
          <a:p>
            <a:r>
              <a:rPr lang="en-US" dirty="0">
                <a:ea typeface="+mn-lt"/>
                <a:cs typeface="+mn-lt"/>
              </a:rPr>
              <a:t>Sendai Framework Mid Term review High level meeting 18-19 May </a:t>
            </a:r>
          </a:p>
          <a:p>
            <a:r>
              <a:rPr lang="en-US" dirty="0">
                <a:ea typeface="+mn-lt"/>
                <a:cs typeface="+mn-lt"/>
              </a:rPr>
              <a:t>Congress 19, May 22 – Jun 2</a:t>
            </a:r>
            <a:r>
              <a:rPr lang="en-US" dirty="0">
                <a:cs typeface="Calibri"/>
              </a:rPr>
              <a:t>; WMO EC-77, Jun 3-4</a:t>
            </a:r>
            <a:endParaRPr lang="en-US" dirty="0"/>
          </a:p>
          <a:p>
            <a:r>
              <a:rPr lang="en-US" dirty="0">
                <a:cs typeface="Calibri"/>
              </a:rPr>
              <a:t>WMO SERCOM-3, </a:t>
            </a:r>
            <a:r>
              <a:rPr lang="en-US" dirty="0">
                <a:ea typeface="+mn-lt"/>
                <a:cs typeface="+mn-lt"/>
              </a:rPr>
              <a:t>March 2024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1707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002371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>
                <a:solidFill>
                  <a:srgbClr val="00009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263A-8AF6-4F41-8F45-2874F330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8898" y="69668"/>
            <a:ext cx="10972800" cy="1143000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Met Services &amp; Tsunami EWS </a:t>
            </a:r>
          </a:p>
          <a:p>
            <a:endParaRPr lang="en-US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244CF-52A4-4BB7-B020-3BF16134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85" y="569914"/>
            <a:ext cx="5386917" cy="639762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Multiple roles: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22B5-9B24-459D-A203-AC35C8084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2565" y="1205692"/>
            <a:ext cx="3278188" cy="54459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spcBef>
                <a:spcPts val="0"/>
              </a:spcBef>
              <a:buFont typeface="Arial,Sans-Serif"/>
            </a:pPr>
            <a:r>
              <a:rPr lang="en-US" sz="2000">
                <a:ea typeface="+mn-lt"/>
                <a:cs typeface="+mn-lt"/>
              </a:rPr>
              <a:t>&gt;35% Meteorological Services globally are Tsunami Service Providers  – operational 24/7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en-US" sz="2000">
                <a:ea typeface="+mn-lt"/>
                <a:cs typeface="+mn-lt"/>
              </a:rPr>
              <a:t>Even more Meteorological services back up the National Service Provider, and/or support with infrastructure </a:t>
            </a:r>
          </a:p>
          <a:p>
            <a:pPr marL="285750" indent="-285750">
              <a:spcBef>
                <a:spcPts val="0"/>
              </a:spcBef>
              <a:buFont typeface="Arial,Sans-Serif"/>
            </a:pPr>
            <a:endParaRPr lang="en-US" sz="2000">
              <a:cs typeface="Calibri"/>
            </a:endParaRP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en-US" sz="2000">
                <a:cs typeface="Calibri"/>
              </a:rPr>
              <a:t>In some regions, majority of NMHS are involved in tsunami early  warning process </a:t>
            </a:r>
            <a:r>
              <a:rPr lang="en-US" sz="2000" err="1">
                <a:cs typeface="Calibri"/>
              </a:rPr>
              <a:t>eg.</a:t>
            </a:r>
            <a:r>
              <a:rPr lang="en-US" sz="2000">
                <a:cs typeface="Calibri"/>
              </a:rPr>
              <a:t> 80% NMHS in the Pacific Islands 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89D45-F55F-4F7F-B4AF-6F73CCCE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539" y="1098356"/>
            <a:ext cx="5389033" cy="63976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0"/>
              </a:spcBef>
            </a:pPr>
            <a:endParaRPr lang="en-US" sz="32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 b="0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23237-8C37-450A-B410-6CCE500CC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17222" y="1951851"/>
            <a:ext cx="6067398" cy="37840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8" name="Online Media 7" title="How do National Meteorological and Hydrological Services and WMO support Tsunami Early Warnings?">
            <a:hlinkClick r:id="" action="ppaction://media"/>
            <a:extLst>
              <a:ext uri="{FF2B5EF4-FFF2-40B4-BE49-F238E27FC236}">
                <a16:creationId xmlns:a16="http://schemas.microsoft.com/office/drawing/2014/main" id="{4E328D58-57DA-FFA9-3077-B2A6E5D7E2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7601" y="722995"/>
            <a:ext cx="8120742" cy="5041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CE067C-1778-EA21-E714-5048C695E8C1}"/>
              </a:ext>
            </a:extLst>
          </p:cNvPr>
          <p:cNvSpPr txBox="1"/>
          <p:nvPr/>
        </p:nvSpPr>
        <p:spPr>
          <a:xfrm>
            <a:off x="3519716" y="5783941"/>
            <a:ext cx="8628741" cy="6535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30303"/>
                </a:solidFill>
                <a:latin typeface="YouTube Sans"/>
              </a:rPr>
              <a:t>How do National Meteorological and Hydrological Services and WMO support Tsunami Early Warnings?</a:t>
            </a:r>
            <a:endParaRPr lang="en-US"/>
          </a:p>
        </p:txBody>
      </p:sp>
      <p:pic>
        <p:nvPicPr>
          <p:cNvPr id="12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B7CEB15-C8EC-0000-DC41-3F29558F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845" y="6124801"/>
            <a:ext cx="17240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2F90-49C7-4812-9BB3-B3965E00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22" y="-50606"/>
            <a:ext cx="10972800" cy="1143000"/>
          </a:xfrm>
        </p:spPr>
        <p:txBody>
          <a:bodyPr/>
          <a:lstStyle/>
          <a:p>
            <a:r>
              <a:rPr lang="en-US">
                <a:cs typeface="Calibri"/>
              </a:rPr>
              <a:t>WMO &amp; Tsunami EWS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B348B-6978-41D0-9A81-C6B94BCE4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4401F-FA08-41C7-B014-B7C437F51FFE}"/>
              </a:ext>
            </a:extLst>
          </p:cNvPr>
          <p:cNvSpPr txBox="1"/>
          <p:nvPr/>
        </p:nvSpPr>
        <p:spPr>
          <a:xfrm>
            <a:off x="55015" y="241643"/>
            <a:ext cx="13097016" cy="7165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WMO support NMHS, to strengthen their efforts in tsunami early warning, and </a:t>
            </a:r>
            <a:r>
              <a:rPr lang="en-US" sz="2400" err="1">
                <a:ea typeface="+mn-lt"/>
                <a:cs typeface="+mn-lt"/>
              </a:rPr>
              <a:t>maximise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 b="1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efficiencies</a:t>
            </a:r>
            <a:endParaRPr lang="en-US" sz="2400" b="1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b="1">
                <a:ea typeface="+mn-lt"/>
                <a:cs typeface="+mn-lt"/>
              </a:rPr>
              <a:t>2 Key areas</a:t>
            </a:r>
            <a:r>
              <a:rPr lang="en-US" sz="2400">
                <a:ea typeface="+mn-lt"/>
                <a:cs typeface="+mn-lt"/>
              </a:rPr>
              <a:t> where WMO supports the tsunami EWS process:</a:t>
            </a:r>
            <a:endParaRPr lang="en-US"/>
          </a:p>
          <a:p>
            <a:endParaRPr lang="en-US" sz="2400">
              <a:ea typeface="+mn-lt"/>
              <a:cs typeface="+mn-lt"/>
            </a:endParaRPr>
          </a:p>
          <a:p>
            <a:pPr marL="800100" lvl="1" indent="-342900">
              <a:buAutoNum type="arabicPeriod"/>
            </a:pPr>
            <a:r>
              <a:rPr lang="en-US" sz="2400" b="1">
                <a:ea typeface="+mn-lt"/>
                <a:cs typeface="+mn-lt"/>
              </a:rPr>
              <a:t>Infrastructure, </a:t>
            </a:r>
            <a:r>
              <a:rPr lang="en-US" sz="2400">
                <a:ea typeface="+mn-lt"/>
                <a:cs typeface="+mn-lt"/>
              </a:rPr>
              <a:t>especially via the WMO Information System (WIS), and observations</a:t>
            </a:r>
          </a:p>
          <a:p>
            <a:pPr marL="800100" lvl="1" indent="-342900">
              <a:buAutoNum type="arabicPeriod"/>
            </a:pPr>
            <a:r>
              <a:rPr lang="en-US" sz="2400" b="1">
                <a:ea typeface="+mn-lt"/>
                <a:cs typeface="+mn-lt"/>
              </a:rPr>
              <a:t>Early Warning Services, </a:t>
            </a:r>
            <a:r>
              <a:rPr lang="en-US" sz="2400">
                <a:ea typeface="+mn-lt"/>
                <a:cs typeface="+mn-lt"/>
              </a:rPr>
              <a:t>especially to strengthen the last mile of communication</a:t>
            </a:r>
            <a:endParaRPr lang="en-US" sz="2400">
              <a:cs typeface="Calibri"/>
            </a:endParaRPr>
          </a:p>
          <a:p>
            <a:pPr lvl="1"/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Recap of relevant WMO structures: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SERCOM (SC-MMO</a:t>
            </a:r>
            <a:r>
              <a:rPr lang="en-US" sz="2400">
                <a:solidFill>
                  <a:srgbClr val="FF0000"/>
                </a:solidFill>
                <a:cs typeface="Calibri"/>
              </a:rPr>
              <a:t>* </a:t>
            </a:r>
            <a:r>
              <a:rPr lang="en-US" sz="2400">
                <a:cs typeface="Calibri"/>
              </a:rPr>
              <a:t>&amp; SC-DRR), INFCOM</a:t>
            </a:r>
            <a:r>
              <a:rPr lang="en-US" sz="2400">
                <a:solidFill>
                  <a:srgbClr val="FF0000"/>
                </a:solidFill>
                <a:cs typeface="Calibri"/>
              </a:rPr>
              <a:t>*</a:t>
            </a:r>
            <a:r>
              <a:rPr lang="en-US" sz="2400">
                <a:cs typeface="Calibri"/>
              </a:rPr>
              <a:t>, Research Board</a:t>
            </a:r>
            <a:r>
              <a:rPr lang="en-US" sz="2400">
                <a:solidFill>
                  <a:srgbClr val="FF0000"/>
                </a:solidFill>
                <a:cs typeface="Calibri"/>
              </a:rPr>
              <a:t>*</a:t>
            </a:r>
            <a:r>
              <a:rPr lang="en-US" sz="2400">
                <a:cs typeface="Calibri"/>
              </a:rPr>
              <a:t> (</a:t>
            </a:r>
            <a:r>
              <a:rPr lang="en-US" sz="2400">
                <a:solidFill>
                  <a:srgbClr val="FF0000"/>
                </a:solidFill>
                <a:cs typeface="Calibri"/>
              </a:rPr>
              <a:t>*IOC rep</a:t>
            </a:r>
            <a:r>
              <a:rPr lang="en-US" sz="2400">
                <a:cs typeface="Calibri"/>
              </a:rPr>
              <a:t>)</a:t>
            </a:r>
          </a:p>
          <a:p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WMO-IOC Joint Collaborative Board: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Co-Chairs: Albert Martis (WMO), Srinivasa Kumar (IOC )</a:t>
            </a:r>
            <a:endParaRPr lang="en-US" sz="24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Services Members: Alexander Frolov (IOC), John Parker (WMO)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WMO-IOC Strategy approved by WMO &amp; IOC, June 2021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6" name="Picture 5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F0160D48-4B91-436E-AF27-90987292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606" y="4323481"/>
            <a:ext cx="2652131" cy="24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alloon, transport, aircraft&#10;&#10;Description automatically generated">
            <a:extLst>
              <a:ext uri="{FF2B5EF4-FFF2-40B4-BE49-F238E27FC236}">
                <a16:creationId xmlns:a16="http://schemas.microsoft.com/office/drawing/2014/main" id="{7E7EBD5B-4FAD-AD0B-F8ED-D95BE179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3508" y="1203184"/>
            <a:ext cx="2789588" cy="2789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8F41E-C208-DBA0-C410-5123F264D0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952" y="4752313"/>
            <a:ext cx="1790700" cy="16383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D7D380-6A75-B24E-07F9-D0A2EF8B7044}"/>
              </a:ext>
            </a:extLst>
          </p:cNvPr>
          <p:cNvGraphicFramePr/>
          <p:nvPr/>
        </p:nvGraphicFramePr>
        <p:xfrm>
          <a:off x="-421095" y="1460362"/>
          <a:ext cx="8128000" cy="39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A4368A4-7235-155A-F600-F0C124C94402}"/>
              </a:ext>
            </a:extLst>
          </p:cNvPr>
          <p:cNvSpPr/>
          <p:nvPr/>
        </p:nvSpPr>
        <p:spPr>
          <a:xfrm>
            <a:off x="8078914" y="1926545"/>
            <a:ext cx="1849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/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/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8AFDA-4808-91D3-4A69-BC144A2653DE}"/>
              </a:ext>
            </a:extLst>
          </p:cNvPr>
          <p:cNvSpPr txBox="1"/>
          <p:nvPr/>
        </p:nvSpPr>
        <p:spPr>
          <a:xfrm>
            <a:off x="8112708" y="6224912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E103346-FDAD-6927-B2B6-AC61001AAB58}"/>
              </a:ext>
            </a:extLst>
          </p:cNvPr>
          <p:cNvCxnSpPr>
            <a:cxnSpLocks/>
          </p:cNvCxnSpPr>
          <p:nvPr/>
        </p:nvCxnSpPr>
        <p:spPr>
          <a:xfrm rot="5400000">
            <a:off x="7322198" y="4583510"/>
            <a:ext cx="1788402" cy="286894"/>
          </a:xfrm>
          <a:prstGeom prst="curvedConnector4">
            <a:avLst>
              <a:gd name="adj1" fmla="val 27098"/>
              <a:gd name="adj2" fmla="val 179681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1B77FC-851C-50A8-318F-15AECBDFF159}"/>
              </a:ext>
            </a:extLst>
          </p:cNvPr>
          <p:cNvSpPr txBox="1"/>
          <p:nvPr/>
        </p:nvSpPr>
        <p:spPr>
          <a:xfrm rot="18724564">
            <a:off x="7361211" y="4760814"/>
            <a:ext cx="10819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Subscribes to  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E27FE2B-A4E5-3C92-F881-069285141A6F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8968302" y="3992772"/>
            <a:ext cx="0" cy="759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044277-BDF1-ADDA-49E2-B2E1AC485C44}"/>
              </a:ext>
            </a:extLst>
          </p:cNvPr>
          <p:cNvSpPr txBox="1"/>
          <p:nvPr/>
        </p:nvSpPr>
        <p:spPr>
          <a:xfrm>
            <a:off x="8552560" y="4157099"/>
            <a:ext cx="84985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data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8" name="Connector: Curved 147">
            <a:extLst>
              <a:ext uri="{FF2B5EF4-FFF2-40B4-BE49-F238E27FC236}">
                <a16:creationId xmlns:a16="http://schemas.microsoft.com/office/drawing/2014/main" id="{4404AEE8-F929-3DBD-12A3-8A25A98B372F}"/>
              </a:ext>
            </a:extLst>
          </p:cNvPr>
          <p:cNvCxnSpPr>
            <a:stCxn id="7" idx="3"/>
          </p:cNvCxnSpPr>
          <p:nvPr/>
        </p:nvCxnSpPr>
        <p:spPr>
          <a:xfrm flipH="1" flipV="1">
            <a:off x="9462052" y="3886200"/>
            <a:ext cx="401600" cy="1685263"/>
          </a:xfrm>
          <a:prstGeom prst="curvedConnector4">
            <a:avLst>
              <a:gd name="adj1" fmla="val -56922"/>
              <a:gd name="adj2" fmla="val 74303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9BA023-9A99-FB15-B0D1-3E662109F767}"/>
              </a:ext>
            </a:extLst>
          </p:cNvPr>
          <p:cNvSpPr txBox="1"/>
          <p:nvPr/>
        </p:nvSpPr>
        <p:spPr>
          <a:xfrm rot="19258275">
            <a:off x="9522563" y="4187885"/>
            <a:ext cx="15419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notifications of new data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A430D2-6DF4-F70E-8081-43C4C2D0F3D2}"/>
              </a:ext>
            </a:extLst>
          </p:cNvPr>
          <p:cNvSpPr txBox="1"/>
          <p:nvPr/>
        </p:nvSpPr>
        <p:spPr>
          <a:xfrm>
            <a:off x="1047750" y="244928"/>
            <a:ext cx="98678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+mj-lt"/>
                <a:ea typeface="+mj-ea"/>
                <a:cs typeface="+mj-cs"/>
              </a:rPr>
              <a:t>WMO Information System (WIS) WIS 2.0</a:t>
            </a:r>
          </a:p>
        </p:txBody>
      </p:sp>
    </p:spTree>
    <p:extLst>
      <p:ext uri="{BB962C8B-B14F-4D97-AF65-F5344CB8AC3E}">
        <p14:creationId xmlns:p14="http://schemas.microsoft.com/office/powerpoint/2010/main" val="15541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9651C-B701-12B4-1BCE-E2BCDA294397}"/>
              </a:ext>
            </a:extLst>
          </p:cNvPr>
          <p:cNvGrpSpPr/>
          <p:nvPr/>
        </p:nvGrpSpPr>
        <p:grpSpPr>
          <a:xfrm>
            <a:off x="8936115" y="2640704"/>
            <a:ext cx="926187" cy="914400"/>
            <a:chOff x="4851042" y="4429399"/>
            <a:chExt cx="1256145" cy="120033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A0D7F0-6CA7-3F14-131B-6EC1BCE26FA1}"/>
                </a:ext>
              </a:extLst>
            </p:cNvPr>
            <p:cNvSpPr/>
            <p:nvPr/>
          </p:nvSpPr>
          <p:spPr>
            <a:xfrm>
              <a:off x="4851042" y="4429399"/>
              <a:ext cx="1256145" cy="1200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41" name="Graphic 40" descr="Bar chart with solid fill">
              <a:extLst>
                <a:ext uri="{FF2B5EF4-FFF2-40B4-BE49-F238E27FC236}">
                  <a16:creationId xmlns:a16="http://schemas.microsoft.com/office/drawing/2014/main" id="{72AC8B02-C4C3-DD4B-188B-C410AABE5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5089" y="4571279"/>
              <a:ext cx="914401" cy="9143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366907-43AC-0C44-9723-9D7DDA6A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565" y="-37311"/>
            <a:ext cx="8229600" cy="887659"/>
          </a:xfrm>
        </p:spPr>
        <p:txBody>
          <a:bodyPr anchor="ctr">
            <a:normAutofit/>
          </a:bodyPr>
          <a:lstStyle/>
          <a:p>
            <a:r>
              <a:rPr lang="en-US" sz="4000"/>
              <a:t>Global Services</a:t>
            </a:r>
            <a:endParaRPr lang="en-CH" sz="4000"/>
          </a:p>
        </p:txBody>
      </p:sp>
      <p:pic>
        <p:nvPicPr>
          <p:cNvPr id="5" name="Graphic 4" descr="Ui Ux outline">
            <a:extLst>
              <a:ext uri="{FF2B5EF4-FFF2-40B4-BE49-F238E27FC236}">
                <a16:creationId xmlns:a16="http://schemas.microsoft.com/office/drawing/2014/main" id="{59E14752-4533-7783-8B74-CA325EB92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08310" y="542637"/>
            <a:ext cx="914400" cy="914400"/>
          </a:xfrm>
          <a:prstGeom prst="rect">
            <a:avLst/>
          </a:prstGeom>
        </p:spPr>
      </p:pic>
      <p:pic>
        <p:nvPicPr>
          <p:cNvPr id="13" name="Graphic 12" descr="Address Book with solid fill">
            <a:extLst>
              <a:ext uri="{FF2B5EF4-FFF2-40B4-BE49-F238E27FC236}">
                <a16:creationId xmlns:a16="http://schemas.microsoft.com/office/drawing/2014/main" id="{CB4F25DC-DECB-DF3E-3A2D-34B1E9F6C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34358" y="1366070"/>
            <a:ext cx="914400" cy="914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49AB510-526B-B39F-9EE0-2D853F1EA9DD}"/>
              </a:ext>
            </a:extLst>
          </p:cNvPr>
          <p:cNvGrpSpPr/>
          <p:nvPr/>
        </p:nvGrpSpPr>
        <p:grpSpPr>
          <a:xfrm>
            <a:off x="616569" y="2653985"/>
            <a:ext cx="926187" cy="914400"/>
            <a:chOff x="3107885" y="2667808"/>
            <a:chExt cx="1256145" cy="120033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EBD33F1-D87B-F5ED-FC36-3393FE758A70}"/>
                </a:ext>
              </a:extLst>
            </p:cNvPr>
            <p:cNvSpPr/>
            <p:nvPr/>
          </p:nvSpPr>
          <p:spPr>
            <a:xfrm>
              <a:off x="3107885" y="2667808"/>
              <a:ext cx="1256145" cy="1200330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2" name="Graphic 21" descr="Database with solid fill">
              <a:extLst>
                <a:ext uri="{FF2B5EF4-FFF2-40B4-BE49-F238E27FC236}">
                  <a16:creationId xmlns:a16="http://schemas.microsoft.com/office/drawing/2014/main" id="{6FAA1644-9F6D-A7E3-FC4E-3B26BC99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60369" y="2810772"/>
              <a:ext cx="914400" cy="91439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6759BAB-3BCA-0179-E6F4-DBF6F4D55E13}"/>
              </a:ext>
            </a:extLst>
          </p:cNvPr>
          <p:cNvSpPr txBox="1"/>
          <p:nvPr/>
        </p:nvSpPr>
        <p:spPr>
          <a:xfrm>
            <a:off x="495772" y="3538511"/>
            <a:ext cx="142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Global Cache</a:t>
            </a:r>
            <a:endParaRPr lang="en-CH" sz="1400" b="1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505DF8-41CB-C39F-EED9-7B6209FDB755}"/>
              </a:ext>
            </a:extLst>
          </p:cNvPr>
          <p:cNvSpPr txBox="1"/>
          <p:nvPr/>
        </p:nvSpPr>
        <p:spPr>
          <a:xfrm>
            <a:off x="5607121" y="3546425"/>
            <a:ext cx="172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Global Discovery Catalogue</a:t>
            </a:r>
            <a:endParaRPr lang="en-CH" sz="1400" b="1">
              <a:solidFill>
                <a:schemeClr val="tx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D31F8E-E967-ED0C-3A2B-E9BB509B9F6C}"/>
              </a:ext>
            </a:extLst>
          </p:cNvPr>
          <p:cNvSpPr txBox="1"/>
          <p:nvPr/>
        </p:nvSpPr>
        <p:spPr>
          <a:xfrm>
            <a:off x="3025345" y="3522686"/>
            <a:ext cx="142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Global Broker</a:t>
            </a:r>
            <a:endParaRPr lang="en-CH" sz="1400" b="1">
              <a:solidFill>
                <a:schemeClr val="tx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C6B3B7-872A-D529-C74A-5C383577F0B7}"/>
              </a:ext>
            </a:extLst>
          </p:cNvPr>
          <p:cNvSpPr txBox="1"/>
          <p:nvPr/>
        </p:nvSpPr>
        <p:spPr>
          <a:xfrm>
            <a:off x="8611837" y="3536856"/>
            <a:ext cx="1855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Global Monitoring</a:t>
            </a:r>
            <a:endParaRPr lang="en-CH" sz="1400" b="1">
              <a:solidFill>
                <a:schemeClr val="tx2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644BBA-D851-0E22-C5CD-4DAC589AA03E}"/>
              </a:ext>
            </a:extLst>
          </p:cNvPr>
          <p:cNvSpPr/>
          <p:nvPr/>
        </p:nvSpPr>
        <p:spPr>
          <a:xfrm>
            <a:off x="186102" y="3815008"/>
            <a:ext cx="1810037" cy="2568821"/>
          </a:xfrm>
          <a:prstGeom prst="round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A storage providing a copy of the WMO Core data from the NCs/DCPCs to be accessed by the users.</a:t>
            </a:r>
          </a:p>
          <a:p>
            <a:pPr>
              <a:lnSpc>
                <a:spcPct val="90000"/>
              </a:lnSpc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87313" lvl="1" indent="-87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Data will be open to everyone. </a:t>
            </a:r>
          </a:p>
          <a:p>
            <a:pPr marL="87313" lvl="1" indent="-87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Some Global Caches are required globally for resilience.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C172EE-9555-7032-0577-4F34BDDA9B36}"/>
              </a:ext>
            </a:extLst>
          </p:cNvPr>
          <p:cNvSpPr/>
          <p:nvPr/>
        </p:nvSpPr>
        <p:spPr>
          <a:xfrm>
            <a:off x="2609733" y="3788222"/>
            <a:ext cx="1968181" cy="25956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Providing notifications of all the data available in the Global Caches or in originating </a:t>
            </a:r>
            <a:r>
              <a:rPr lang="en-GB" sz="1300" b="1" err="1">
                <a:solidFill>
                  <a:schemeClr val="tx2">
                    <a:lumMod val="50000"/>
                  </a:schemeClr>
                </a:solidFill>
              </a:rPr>
              <a:t>centers</a:t>
            </a: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endParaRPr lang="en-GB" sz="1300" b="1">
              <a:solidFill>
                <a:schemeClr val="tx2">
                  <a:lumMod val="50000"/>
                </a:schemeClr>
              </a:solidFill>
            </a:endParaRPr>
          </a:p>
          <a:p>
            <a:pPr marL="88900" lvl="1">
              <a:lnSpc>
                <a:spcPct val="90000"/>
              </a:lnSpc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Users will subscribe to a Global Broker to get notifications of new data to be downloaded from Global Caches or WIS2 node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BCB845A-D172-410D-2971-118DEB351095}"/>
              </a:ext>
            </a:extLst>
          </p:cNvPr>
          <p:cNvSpPr/>
          <p:nvPr/>
        </p:nvSpPr>
        <p:spPr>
          <a:xfrm>
            <a:off x="5433820" y="4022607"/>
            <a:ext cx="1968181" cy="23612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It is a discovery catalogue of data and services. </a:t>
            </a:r>
          </a:p>
          <a:p>
            <a:pPr>
              <a:lnSpc>
                <a:spcPct val="90000"/>
              </a:lnSpc>
            </a:pPr>
            <a:endParaRPr lang="en-GB" sz="1300" b="1">
              <a:solidFill>
                <a:schemeClr val="tx2">
                  <a:lumMod val="50000"/>
                </a:schemeClr>
              </a:solidFill>
            </a:endParaRPr>
          </a:p>
          <a:p>
            <a:pPr marL="0" lvl="1" indent="1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 Provides an API to list the available data and services </a:t>
            </a:r>
          </a:p>
          <a:p>
            <a:pPr marL="0" lvl="1" indent="1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 Harvests metadata from the WIS2 Nodes.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7CDDDA-D44F-9172-4D7E-59CB6917C98E}"/>
              </a:ext>
            </a:extLst>
          </p:cNvPr>
          <p:cNvSpPr/>
          <p:nvPr/>
        </p:nvSpPr>
        <p:spPr>
          <a:xfrm>
            <a:off x="8362715" y="3857085"/>
            <a:ext cx="2072989" cy="25267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Monitoring of data exchanged in WIS2. </a:t>
            </a:r>
          </a:p>
          <a:p>
            <a:pPr marL="0" lvl="1">
              <a:lnSpc>
                <a:spcPct val="90000"/>
              </a:lnSpc>
            </a:pPr>
            <a:endParaRPr lang="en-GB" sz="1300" b="1">
              <a:solidFill>
                <a:schemeClr val="tx2">
                  <a:lumMod val="50000"/>
                </a:schemeClr>
              </a:solidFill>
            </a:endParaRPr>
          </a:p>
          <a:p>
            <a:pPr marL="87313" lvl="1" indent="-87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Sensor </a:t>
            </a:r>
            <a:r>
              <a:rPr lang="en-GB" sz="1300" b="1" err="1">
                <a:solidFill>
                  <a:schemeClr val="tx2">
                    <a:lumMod val="50000"/>
                  </a:schemeClr>
                </a:solidFill>
              </a:rPr>
              <a:t>Centers</a:t>
            </a: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 will make available statistics from data in real time </a:t>
            </a:r>
          </a:p>
          <a:p>
            <a:pPr marL="87313" lvl="1" indent="-87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Global Monitoring </a:t>
            </a:r>
            <a:r>
              <a:rPr lang="en-GB" sz="1300" b="1" err="1">
                <a:solidFill>
                  <a:schemeClr val="tx2">
                    <a:lumMod val="50000"/>
                  </a:schemeClr>
                </a:solidFill>
              </a:rPr>
              <a:t>Center</a:t>
            </a: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 will collect statistics from Sensor </a:t>
            </a:r>
            <a:r>
              <a:rPr lang="en-GB" sz="1300" b="1" err="1">
                <a:solidFill>
                  <a:schemeClr val="tx2">
                    <a:lumMod val="50000"/>
                  </a:schemeClr>
                </a:solidFill>
              </a:rPr>
              <a:t>Centers</a:t>
            </a:r>
            <a:r>
              <a:rPr lang="en-GB" sz="1300" b="1">
                <a:solidFill>
                  <a:schemeClr val="tx2">
                    <a:lumMod val="50000"/>
                  </a:schemeClr>
                </a:solidFill>
              </a:rPr>
              <a:t> and provide web accessible maps and results.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0ACD18A-F4B7-0C69-BCCB-1F8AB35F568B}"/>
              </a:ext>
            </a:extLst>
          </p:cNvPr>
          <p:cNvSpPr/>
          <p:nvPr/>
        </p:nvSpPr>
        <p:spPr>
          <a:xfrm>
            <a:off x="10192913" y="524754"/>
            <a:ext cx="1151540" cy="178201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C01A05-A9A6-EAC3-0AE2-93F3E1DC754F}"/>
              </a:ext>
            </a:extLst>
          </p:cNvPr>
          <p:cNvCxnSpPr>
            <a:cxnSpLocks/>
            <a:endCxn id="36" idx="6"/>
          </p:cNvCxnSpPr>
          <p:nvPr/>
        </p:nvCxnSpPr>
        <p:spPr>
          <a:xfrm flipH="1">
            <a:off x="6904662" y="2146472"/>
            <a:ext cx="3224001" cy="955857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208415-7364-843D-CC3B-0B3EAE2A7572}"/>
              </a:ext>
            </a:extLst>
          </p:cNvPr>
          <p:cNvCxnSpPr>
            <a:cxnSpLocks/>
            <a:endCxn id="23" idx="6"/>
          </p:cNvCxnSpPr>
          <p:nvPr/>
        </p:nvCxnSpPr>
        <p:spPr>
          <a:xfrm flipH="1">
            <a:off x="4026765" y="1365178"/>
            <a:ext cx="6141998" cy="171890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7483184-6477-846A-0C53-ABC17A0F7699}"/>
              </a:ext>
            </a:extLst>
          </p:cNvPr>
          <p:cNvCxnSpPr>
            <a:cxnSpLocks/>
            <a:endCxn id="35" idx="6"/>
          </p:cNvCxnSpPr>
          <p:nvPr/>
        </p:nvCxnSpPr>
        <p:spPr>
          <a:xfrm flipH="1">
            <a:off x="1542756" y="718557"/>
            <a:ext cx="8626007" cy="239262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066B0A2-F85D-3283-6A8F-532B8C7C957C}"/>
              </a:ext>
            </a:extLst>
          </p:cNvPr>
          <p:cNvSpPr txBox="1"/>
          <p:nvPr/>
        </p:nvSpPr>
        <p:spPr>
          <a:xfrm>
            <a:off x="9125737" y="2069043"/>
            <a:ext cx="1494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Discovers data/services</a:t>
            </a:r>
            <a:endParaRPr lang="en-CH" sz="11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7321B4-B8F9-DA41-546B-7CFA593D74BA}"/>
              </a:ext>
            </a:extLst>
          </p:cNvPr>
          <p:cNvSpPr txBox="1"/>
          <p:nvPr/>
        </p:nvSpPr>
        <p:spPr>
          <a:xfrm>
            <a:off x="8046738" y="1678998"/>
            <a:ext cx="1494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Subscribes to topics </a:t>
            </a:r>
            <a:endParaRPr lang="en-CH" sz="11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7C5549-8314-2220-A36C-22E2AD69AB0B}"/>
              </a:ext>
            </a:extLst>
          </p:cNvPr>
          <p:cNvSpPr txBox="1"/>
          <p:nvPr/>
        </p:nvSpPr>
        <p:spPr>
          <a:xfrm>
            <a:off x="7615252" y="1111266"/>
            <a:ext cx="1494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Downloads core data</a:t>
            </a:r>
            <a:endParaRPr lang="en-CH" sz="1100"/>
          </a:p>
        </p:txBody>
      </p:sp>
      <p:pic>
        <p:nvPicPr>
          <p:cNvPr id="8" name="Picture 7" descr="A picture containing text, balloon, transport, aircraft&#10;&#10;Description automatically generated">
            <a:extLst>
              <a:ext uri="{FF2B5EF4-FFF2-40B4-BE49-F238E27FC236}">
                <a16:creationId xmlns:a16="http://schemas.microsoft.com/office/drawing/2014/main" id="{7E7EBD5B-4FAD-AD0B-F8ED-D95BE179E2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712" y="806661"/>
            <a:ext cx="1630252" cy="151360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Block Arc 8">
            <a:extLst>
              <a:ext uri="{FF2B5EF4-FFF2-40B4-BE49-F238E27FC236}">
                <a16:creationId xmlns:a16="http://schemas.microsoft.com/office/drawing/2014/main" id="{D0430245-4EA2-EDB9-2C75-F4E334EF5E9F}"/>
              </a:ext>
            </a:extLst>
          </p:cNvPr>
          <p:cNvSpPr/>
          <p:nvPr/>
        </p:nvSpPr>
        <p:spPr>
          <a:xfrm>
            <a:off x="986394" y="2343800"/>
            <a:ext cx="8418443" cy="523220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CD668-683D-430D-721D-CCE05866AB9E}"/>
              </a:ext>
            </a:extLst>
          </p:cNvPr>
          <p:cNvGrpSpPr/>
          <p:nvPr/>
        </p:nvGrpSpPr>
        <p:grpSpPr>
          <a:xfrm>
            <a:off x="3100578" y="2626881"/>
            <a:ext cx="926187" cy="914400"/>
            <a:chOff x="3100578" y="2626881"/>
            <a:chExt cx="926187" cy="914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588001-9CD5-0F0E-48BE-3E00107B0279}"/>
                </a:ext>
              </a:extLst>
            </p:cNvPr>
            <p:cNvSpPr/>
            <p:nvPr/>
          </p:nvSpPr>
          <p:spPr>
            <a:xfrm>
              <a:off x="3100578" y="2626881"/>
              <a:ext cx="926187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64" name="Graphic 63" descr="Network with solid fill">
              <a:extLst>
                <a:ext uri="{FF2B5EF4-FFF2-40B4-BE49-F238E27FC236}">
                  <a16:creationId xmlns:a16="http://schemas.microsoft.com/office/drawing/2014/main" id="{AF9B221B-0897-03E9-EE0B-045DCC4F8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67308" y="2639091"/>
              <a:ext cx="789683" cy="78968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D53129-9C35-8CEE-65FD-717383525535}"/>
              </a:ext>
            </a:extLst>
          </p:cNvPr>
          <p:cNvGrpSpPr/>
          <p:nvPr/>
        </p:nvGrpSpPr>
        <p:grpSpPr>
          <a:xfrm>
            <a:off x="5978475" y="2645129"/>
            <a:ext cx="926187" cy="914400"/>
            <a:chOff x="6018575" y="2624111"/>
            <a:chExt cx="926187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345EA1-2885-9CB0-05EF-B7BC7661A6D2}"/>
                </a:ext>
              </a:extLst>
            </p:cNvPr>
            <p:cNvSpPr/>
            <p:nvPr/>
          </p:nvSpPr>
          <p:spPr>
            <a:xfrm>
              <a:off x="6018575" y="2624111"/>
              <a:ext cx="926187" cy="914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72" name="Graphic 71" descr="Books outline">
              <a:extLst>
                <a:ext uri="{FF2B5EF4-FFF2-40B4-BE49-F238E27FC236}">
                  <a16:creationId xmlns:a16="http://schemas.microsoft.com/office/drawing/2014/main" id="{6C175585-9C00-3260-10A2-53145E7F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05969" y="2732194"/>
              <a:ext cx="751399" cy="75139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FEC7C5-C3B5-BDC9-30D7-743845A6E4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96462" y="2780459"/>
            <a:ext cx="99946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1D529-B160-833C-1A24-19ACEF0BAD87}"/>
              </a:ext>
            </a:extLst>
          </p:cNvPr>
          <p:cNvSpPr txBox="1"/>
          <p:nvPr/>
        </p:nvSpPr>
        <p:spPr>
          <a:xfrm>
            <a:off x="10791558" y="3630408"/>
            <a:ext cx="1690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849D4"/>
                </a:solidFill>
              </a:rPr>
              <a:t>WIS2 node</a:t>
            </a:r>
            <a:endParaRPr lang="en-CH" sz="2000" b="1">
              <a:solidFill>
                <a:srgbClr val="1849D4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BEE042-45BA-EFB9-1F78-A2AEAFA44577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0768683" y="2306769"/>
            <a:ext cx="480075" cy="56025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843A8F-3958-EAD5-08C7-68AD245071E8}"/>
              </a:ext>
            </a:extLst>
          </p:cNvPr>
          <p:cNvSpPr txBox="1"/>
          <p:nvPr/>
        </p:nvSpPr>
        <p:spPr>
          <a:xfrm>
            <a:off x="10440210" y="2388552"/>
            <a:ext cx="1494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Downloads recommended data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13077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3" grpId="0"/>
      <p:bldP spid="17" grpId="0" animBg="1"/>
      <p:bldP spid="19" grpId="0" animBg="1"/>
      <p:bldP spid="24" grpId="0" animBg="1"/>
      <p:bldP spid="25" grpId="0" animBg="1"/>
      <p:bldP spid="31" grpId="0" animBg="1"/>
      <p:bldP spid="60" grpId="0"/>
      <p:bldP spid="61" grpId="0"/>
      <p:bldP spid="62" grpId="0"/>
      <p:bldP spid="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3">
            <a:extLst>
              <a:ext uri="{FF2B5EF4-FFF2-40B4-BE49-F238E27FC236}">
                <a16:creationId xmlns:a16="http://schemas.microsoft.com/office/drawing/2014/main" id="{58B7BA18-82AC-4F73-A843-CD22FEA6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25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EEF1D3-3873-3B8F-229A-C522E2D92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77" y="62717"/>
            <a:ext cx="5282519" cy="2728250"/>
          </a:xfrm>
        </p:spPr>
        <p:txBody>
          <a:bodyPr anchor="ctr">
            <a:normAutofit/>
          </a:bodyPr>
          <a:lstStyle/>
          <a:p>
            <a:r>
              <a:rPr lang="en-CH" sz="4800">
                <a:latin typeface="Times New Roman"/>
                <a:cs typeface="Times New Roman"/>
              </a:rPr>
              <a:t>Early Warnings for All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4D15C-B54D-4A48-566B-53E68717B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798" y="2792265"/>
            <a:ext cx="6228110" cy="2705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040404"/>
                </a:solidFill>
                <a:latin typeface="Times New Roman"/>
                <a:cs typeface="Times New Roman"/>
              </a:rPr>
              <a:t>UN SG </a:t>
            </a:r>
            <a:endParaRPr lang="en-US" sz="320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40404"/>
                </a:solidFill>
                <a:latin typeface="Times New Roman"/>
                <a:cs typeface="Times New Roman"/>
              </a:rPr>
              <a:t>Announced on World Met Day 2022</a:t>
            </a:r>
            <a:endParaRPr lang="en-US" sz="320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40404"/>
                </a:solidFill>
                <a:latin typeface="Times New Roman"/>
                <a:cs typeface="Times New Roman"/>
              </a:rPr>
              <a:t>Action Plan developed by WMO</a:t>
            </a:r>
            <a:endParaRPr lang="en-US" sz="320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40404"/>
                </a:solidFill>
                <a:latin typeface="Times New Roman"/>
                <a:cs typeface="Times New Roman"/>
              </a:rPr>
              <a:t> Launched at COP-27 (Nov 2022)</a:t>
            </a:r>
            <a:endParaRPr lang="en-US" sz="320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: Shape 29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558FD-D041-51F0-FBED-C7DC6A9E0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3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241F8DE-715E-3CC9-F18E-FD6E154BB5A8}"/>
              </a:ext>
            </a:extLst>
          </p:cNvPr>
          <p:cNvSpPr txBox="1"/>
          <p:nvPr/>
        </p:nvSpPr>
        <p:spPr>
          <a:xfrm>
            <a:off x="808051" y="6241799"/>
            <a:ext cx="454956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CH"/>
              <a:t>https://public.wmo.int/en/earlywarningsforall</a:t>
            </a:r>
            <a:endParaRPr lang="en-CH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FA84F4BC-BD2D-EADF-0FCB-F5A36C83A24F}"/>
              </a:ext>
            </a:extLst>
          </p:cNvPr>
          <p:cNvSpPr txBox="1">
            <a:spLocks/>
          </p:cNvSpPr>
          <p:nvPr/>
        </p:nvSpPr>
        <p:spPr>
          <a:xfrm>
            <a:off x="658426" y="3374760"/>
            <a:ext cx="5284040" cy="783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sz="200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1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6" r="216"/>
          <a:stretch>
            <a:fillRect/>
          </a:stretch>
        </p:blipFill>
        <p:spPr>
          <a:xfrm>
            <a:off x="0" y="5636814"/>
            <a:ext cx="1560973" cy="12143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90977" y="0"/>
            <a:ext cx="7401023" cy="6851198"/>
            <a:chOff x="0" y="0"/>
            <a:chExt cx="2923861" cy="27066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3861" cy="2706646"/>
            </a:xfrm>
            <a:custGeom>
              <a:avLst/>
              <a:gdLst/>
              <a:ahLst/>
              <a:cxnLst/>
              <a:rect l="l" t="t" r="r" b="b"/>
              <a:pathLst>
                <a:path w="2923861" h="2706646">
                  <a:moveTo>
                    <a:pt x="0" y="0"/>
                  </a:moveTo>
                  <a:lnTo>
                    <a:pt x="2923861" y="0"/>
                  </a:lnTo>
                  <a:lnTo>
                    <a:pt x="2923861" y="2706646"/>
                  </a:lnTo>
                  <a:lnTo>
                    <a:pt x="0" y="27066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0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79370" y="1063072"/>
            <a:ext cx="5138310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2"/>
              </a:lnSpc>
            </a:pPr>
            <a:r>
              <a:rPr lang="en-US" sz="3400" spc="-135">
                <a:solidFill>
                  <a:srgbClr val="0563C1"/>
                </a:solidFill>
                <a:latin typeface="PF Bague Sans Pro Bold"/>
              </a:rPr>
              <a:t>EW4ALL Current Status and Future Developments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22514" y="2415766"/>
            <a:ext cx="6455025" cy="377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39" lvl="1" indent="-194320">
              <a:lnSpc>
                <a:spcPts val="2073"/>
              </a:lnSpc>
              <a:buFont typeface="Arial"/>
              <a:buChar char="•"/>
            </a:pPr>
            <a:r>
              <a:rPr lang="en-US" dirty="0">
                <a:latin typeface="Roboto Bold"/>
              </a:rPr>
              <a:t>Senior Leadership Board: </a:t>
            </a:r>
            <a:r>
              <a:rPr lang="en-US" dirty="0">
                <a:latin typeface="Roboto"/>
              </a:rPr>
              <a:t>co-chaired by Petteri Taalas (WMO SG) and Ms. Mami Mizutori (UNDRR) key UN organizations , ITU, IFRC, up to 3 private sectors representatives and funding agencies</a:t>
            </a:r>
          </a:p>
          <a:p>
            <a:pPr>
              <a:lnSpc>
                <a:spcPts val="2073"/>
              </a:lnSpc>
            </a:pPr>
            <a:r>
              <a:rPr lang="en-US" dirty="0">
                <a:latin typeface="Roboto"/>
              </a:rPr>
              <a:t> </a:t>
            </a:r>
          </a:p>
          <a:p>
            <a:pPr marL="388639" lvl="1" indent="-194320">
              <a:lnSpc>
                <a:spcPts val="2073"/>
              </a:lnSpc>
              <a:buFont typeface="Arial"/>
              <a:buChar char="•"/>
            </a:pPr>
            <a:r>
              <a:rPr lang="en-US" dirty="0">
                <a:latin typeface="Roboto Bold"/>
              </a:rPr>
              <a:t>Pillar implementation: </a:t>
            </a:r>
            <a:r>
              <a:rPr lang="en-US" dirty="0">
                <a:latin typeface="Roboto"/>
              </a:rPr>
              <a:t>initial thoughts by lead agencies of each pillar, in consultation with the partner organizations.</a:t>
            </a:r>
          </a:p>
          <a:p>
            <a:pPr marL="777279" lvl="2" indent="-259093">
              <a:lnSpc>
                <a:spcPts val="2073"/>
              </a:lnSpc>
              <a:buFont typeface="Arial"/>
              <a:buChar char="⚬"/>
            </a:pPr>
            <a:r>
              <a:rPr lang="en-US" spc="-70" dirty="0">
                <a:latin typeface="Roboto"/>
              </a:rPr>
              <a:t>Pillar 1, UNDRR (Ms. Loretta </a:t>
            </a:r>
            <a:r>
              <a:rPr lang="en-US" spc="-70" dirty="0" err="1">
                <a:latin typeface="Roboto"/>
              </a:rPr>
              <a:t>Hieber-Girardet</a:t>
            </a:r>
            <a:r>
              <a:rPr lang="en-US" spc="-70" dirty="0">
                <a:latin typeface="Roboto"/>
              </a:rPr>
              <a:t>)</a:t>
            </a:r>
          </a:p>
          <a:p>
            <a:pPr marL="777279" lvl="2" indent="-259093">
              <a:lnSpc>
                <a:spcPts val="2073"/>
              </a:lnSpc>
              <a:buFont typeface="Arial"/>
              <a:buChar char="⚬"/>
            </a:pPr>
            <a:r>
              <a:rPr lang="en-US" spc="-70" dirty="0">
                <a:latin typeface="Roboto"/>
              </a:rPr>
              <a:t>Pillar 2, WMO (Mr. Cyrille Honoré)</a:t>
            </a:r>
          </a:p>
          <a:p>
            <a:pPr marL="777279" lvl="2" indent="-259093">
              <a:lnSpc>
                <a:spcPts val="2073"/>
              </a:lnSpc>
              <a:buFont typeface="Arial"/>
              <a:buChar char="⚬"/>
            </a:pPr>
            <a:r>
              <a:rPr lang="en-US" spc="-70" dirty="0">
                <a:latin typeface="Roboto"/>
              </a:rPr>
              <a:t>Pillar 3, ITU (Ms. Vanessa Gray)</a:t>
            </a:r>
          </a:p>
          <a:p>
            <a:pPr marL="777279" lvl="2" indent="-259093">
              <a:lnSpc>
                <a:spcPts val="2073"/>
              </a:lnSpc>
              <a:buFont typeface="Arial"/>
              <a:buChar char="⚬"/>
            </a:pPr>
            <a:r>
              <a:rPr lang="en-US" spc="-70" dirty="0">
                <a:latin typeface="Roboto"/>
              </a:rPr>
              <a:t>Pillar 4, IFRC (Ms. Tiziana Bonzon)</a:t>
            </a:r>
          </a:p>
          <a:p>
            <a:pPr marL="777279" lvl="2" indent="-259093">
              <a:lnSpc>
                <a:spcPts val="2073"/>
              </a:lnSpc>
              <a:buFont typeface="Arial"/>
              <a:buChar char="⚬"/>
            </a:pPr>
            <a:r>
              <a:rPr lang="en-US" spc="-70" dirty="0">
                <a:latin typeface="Roboto"/>
              </a:rPr>
              <a:t>Pillar 5, UNDRR-WMO (Mr. Animesh Kumar, Ms. Assia </a:t>
            </a:r>
            <a:r>
              <a:rPr lang="en-US" spc="-70" dirty="0" err="1">
                <a:latin typeface="Roboto"/>
              </a:rPr>
              <a:t>Alexeiva</a:t>
            </a:r>
            <a:r>
              <a:rPr lang="en-US" spc="-70" dirty="0">
                <a:latin typeface="Roboto"/>
              </a:rPr>
              <a:t>) (pillar 5 is monitoring and evaluation) </a:t>
            </a:r>
          </a:p>
          <a:p>
            <a:pPr>
              <a:lnSpc>
                <a:spcPts val="2303"/>
              </a:lnSpc>
            </a:pPr>
            <a:endParaRPr lang="en-US" spc="-70" dirty="0">
              <a:latin typeface="Robot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8035" r="28035"/>
          <a:stretch>
            <a:fillRect/>
          </a:stretch>
        </p:blipFill>
        <p:spPr>
          <a:xfrm>
            <a:off x="0" y="0"/>
            <a:ext cx="45190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1BADDF-BFA9-F6C0-EF93-7AF79291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92" y="220512"/>
            <a:ext cx="4716501" cy="5888103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6BAB6CD-A168-99F8-24EE-4897608163F3}"/>
              </a:ext>
            </a:extLst>
          </p:cNvPr>
          <p:cNvSpPr txBox="1">
            <a:spLocks/>
          </p:cNvSpPr>
          <p:nvPr/>
        </p:nvSpPr>
        <p:spPr>
          <a:xfrm>
            <a:off x="6291254" y="998999"/>
            <a:ext cx="5041279" cy="6110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>
                <a:solidFill>
                  <a:srgbClr val="040404"/>
                </a:solidFill>
                <a:latin typeface="Times New Roman"/>
                <a:cs typeface="Times New Roman"/>
              </a:rPr>
              <a:t>MHEWS System – People Centered Approach</a:t>
            </a:r>
            <a:endParaRPr lang="en-US">
              <a:solidFill>
                <a:srgbClr val="040404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CH" i="1">
                <a:solidFill>
                  <a:srgbClr val="040404"/>
                </a:solidFill>
                <a:latin typeface="Times New Roman"/>
                <a:cs typeface="Times New Roman"/>
              </a:rPr>
              <a:t>Empower those threatened by Hazards to act in sufficient time and in appropriate manner, and must build on partnership wit</a:t>
            </a:r>
            <a:r>
              <a:rPr lang="fr-CH" i="1">
                <a:solidFill>
                  <a:srgbClr val="040404"/>
                </a:solidFill>
                <a:latin typeface="Times New Roman"/>
                <a:cs typeface="Times New Roman"/>
              </a:rPr>
              <a:t>h</a:t>
            </a:r>
            <a:r>
              <a:rPr lang="en-CH" i="1">
                <a:solidFill>
                  <a:srgbClr val="040404"/>
                </a:solidFill>
                <a:latin typeface="Times New Roman"/>
                <a:cs typeface="Times New Roman"/>
              </a:rPr>
              <a:t>in and across relevant sectors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8A51635-E7D3-6254-C1BC-2B92CE4A97D7}"/>
              </a:ext>
            </a:extLst>
          </p:cNvPr>
          <p:cNvSpPr txBox="1">
            <a:spLocks/>
          </p:cNvSpPr>
          <p:nvPr/>
        </p:nvSpPr>
        <p:spPr>
          <a:xfrm>
            <a:off x="6463320" y="4970018"/>
            <a:ext cx="370664" cy="783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C087-6FD7-4DCA-945F-F5688E85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55" y="54130"/>
            <a:ext cx="8637005" cy="703380"/>
          </a:xfrm>
        </p:spPr>
        <p:txBody>
          <a:bodyPr>
            <a:normAutofit fontScale="90000"/>
          </a:bodyPr>
          <a:lstStyle/>
          <a:p>
            <a:r>
              <a:rPr lang="en-US"/>
              <a:t>Other touchpoints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69C5-F269-41EE-BEDA-BAD5727D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456" y="-656027"/>
            <a:ext cx="9166285" cy="66250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cs typeface="Calibri"/>
            </a:endParaRPr>
          </a:p>
          <a:p>
            <a:pPr lvl="1"/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CAP – encouraging NMHS to use this, where appropriate for TEWs. </a:t>
            </a:r>
          </a:p>
          <a:p>
            <a:r>
              <a:rPr lang="en-US" sz="2400">
                <a:ea typeface="+mn-lt"/>
                <a:cs typeface="+mn-lt"/>
              </a:rPr>
              <a:t>Coastal Inundation (and links to MHEWS/tsunami)</a:t>
            </a:r>
            <a:endParaRPr lang="en-US"/>
          </a:p>
          <a:p>
            <a:pPr lvl="1">
              <a:buChar char="•"/>
            </a:pPr>
            <a:r>
              <a:rPr lang="en-US" sz="2400">
                <a:ea typeface="+mn-lt"/>
                <a:cs typeface="+mn-lt"/>
              </a:rPr>
              <a:t>WMO 1293 </a:t>
            </a:r>
            <a:r>
              <a:rPr lang="en-US" sz="2400" i="1">
                <a:ea typeface="+mn-lt"/>
                <a:cs typeface="+mn-lt"/>
              </a:rPr>
              <a:t>Coastal Inundation Guidelines</a:t>
            </a:r>
            <a:r>
              <a:rPr lang="en-US" sz="2400">
                <a:ea typeface="+mn-lt"/>
                <a:cs typeface="+mn-lt"/>
              </a:rPr>
              <a:t> and video, published</a:t>
            </a:r>
          </a:p>
          <a:p>
            <a:pPr lvl="1">
              <a:buChar char="•"/>
            </a:pPr>
            <a:r>
              <a:rPr lang="en-US" sz="2400">
                <a:ea typeface="+mn-lt"/>
                <a:cs typeface="+mn-lt"/>
              </a:rPr>
              <a:t>Awareness videos – local languages – Pacific and Caribbean:  </a:t>
            </a:r>
            <a:r>
              <a:rPr lang="en-US" sz="2400" i="1">
                <a:ea typeface="+mn-lt"/>
                <a:cs typeface="+mn-lt"/>
              </a:rPr>
              <a:t>coastal inundation, value of ocean buoys</a:t>
            </a:r>
          </a:p>
          <a:p>
            <a:pPr lvl="1"/>
            <a:endParaRPr lang="en-US" sz="2400" i="1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pPr lvl="1"/>
            <a:endParaRPr lang="en-US" sz="2400">
              <a:ea typeface="+mn-lt"/>
              <a:cs typeface="+mn-lt"/>
            </a:endParaRPr>
          </a:p>
          <a:p>
            <a:pPr lvl="1"/>
            <a:endParaRPr lang="en-US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2400">
              <a:ea typeface="+mn-lt"/>
              <a:cs typeface="+mn-lt"/>
            </a:endParaRPr>
          </a:p>
          <a:p>
            <a:pPr lvl="1"/>
            <a:endParaRPr lang="en-US" sz="2400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446582-F0A5-D941-BEAA-9D3A2BD6A7A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68" y="-2169"/>
            <a:ext cx="2844997" cy="3396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0C4840-1DDA-C2D4-4607-F1FB48085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16" y="5696536"/>
            <a:ext cx="2556643" cy="1098517"/>
          </a:xfrm>
          <a:prstGeom prst="rect">
            <a:avLst/>
          </a:prstGeom>
        </p:spPr>
      </p:pic>
      <p:pic>
        <p:nvPicPr>
          <p:cNvPr id="7" name="Picture 7" descr="A picture containing text, water, transport, watercraft&#10;&#10;Description automatically generated">
            <a:extLst>
              <a:ext uri="{FF2B5EF4-FFF2-40B4-BE49-F238E27FC236}">
                <a16:creationId xmlns:a16="http://schemas.microsoft.com/office/drawing/2014/main" id="{9184025C-F0C5-CB03-88FC-FE25D497E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63" y="2869041"/>
            <a:ext cx="1764913" cy="3924894"/>
          </a:xfrm>
          <a:prstGeom prst="rect">
            <a:avLst/>
          </a:prstGeom>
        </p:spPr>
      </p:pic>
      <p:pic>
        <p:nvPicPr>
          <p:cNvPr id="6" name="Picture 7" descr="A picture containing text, water, boat, nature&#10;&#10;Description automatically generated">
            <a:extLst>
              <a:ext uri="{FF2B5EF4-FFF2-40B4-BE49-F238E27FC236}">
                <a16:creationId xmlns:a16="http://schemas.microsoft.com/office/drawing/2014/main" id="{318DD6E9-431A-EE02-E220-F0BA8F68D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223" y="2758226"/>
            <a:ext cx="2679299" cy="1510774"/>
          </a:xfrm>
          <a:prstGeom prst="rect">
            <a:avLst/>
          </a:prstGeom>
        </p:spPr>
      </p:pic>
      <p:pic>
        <p:nvPicPr>
          <p:cNvPr id="8" name="Picture 9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D6AB09FA-5CE8-4A68-E151-48163A360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343" y="2978777"/>
            <a:ext cx="1688136" cy="129220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914DAC4-23E6-5C6D-CC4D-0254F3B15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229" y="4458496"/>
            <a:ext cx="1991861" cy="1076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065A74-160A-BB08-33A1-AA15B201919A}"/>
              </a:ext>
            </a:extLst>
          </p:cNvPr>
          <p:cNvSpPr txBox="1"/>
          <p:nvPr/>
        </p:nvSpPr>
        <p:spPr>
          <a:xfrm>
            <a:off x="4069138" y="3482930"/>
            <a:ext cx="7989214" cy="30285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spcBef>
                <a:spcPct val="20000"/>
              </a:spcBef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endParaRPr lang="en-US" sz="2400"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>
                <a:cs typeface="Calibri"/>
              </a:rPr>
              <a:t>WWNWS/WWMIWS Joint TT Hazards 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>
                <a:cs typeface="Calibri"/>
              </a:rPr>
              <a:t>WMO Marine Services Course: </a:t>
            </a:r>
            <a:endParaRPr lang="en-US" sz="2400">
              <a:ea typeface="+mn-lt"/>
              <a:cs typeface="+mn-lt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Pacific Islands - Tsunami session linked to MHEWS 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Caribbean and Africa regions (phase 1) completed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Other regions in 2023</a:t>
            </a:r>
            <a:endParaRPr lang="en-US" sz="2400">
              <a:cs typeface="Calibri"/>
            </a:endParaRPr>
          </a:p>
        </p:txBody>
      </p:sp>
      <p:pic>
        <p:nvPicPr>
          <p:cNvPr id="12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7B3434-FBEA-A793-8E6E-4C9BF7374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3657" y="3521728"/>
            <a:ext cx="2997200" cy="1694146"/>
          </a:xfrm>
          <a:prstGeom prst="rect">
            <a:avLst/>
          </a:prstGeom>
        </p:spPr>
      </p:pic>
      <p:pic>
        <p:nvPicPr>
          <p:cNvPr id="5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74E71B-4CCC-4A79-7F3A-D6A15EE1D0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3310" y="5997589"/>
            <a:ext cx="1713910" cy="7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3797"/>
      </p:ext>
    </p:extLst>
  </p:cSld>
  <p:clrMapOvr>
    <a:masterClrMapping/>
  </p:clrMapOvr>
</p:sld>
</file>

<file path=ppt/theme/theme1.xml><?xml version="1.0" encoding="utf-8"?>
<a:theme xmlns:a="http://schemas.openxmlformats.org/drawingml/2006/main" name="TT-GISC2017-presentationXX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2671858FF0B4B80590C0985A5F158" ma:contentTypeVersion="13" ma:contentTypeDescription="Create a new document." ma:contentTypeScope="" ma:versionID="953d7ea7b0f8837cd3ca9d050a6fca58">
  <xsd:schema xmlns:xsd="http://www.w3.org/2001/XMLSchema" xmlns:xs="http://www.w3.org/2001/XMLSchema" xmlns:p="http://schemas.microsoft.com/office/2006/metadata/properties" xmlns:ns2="c1a465f0-9ed0-43de-8189-a8c6f1075a5f" xmlns:ns3="1b00f30f-36d4-4fa1-aff8-52ec48b6e084" targetNamespace="http://schemas.microsoft.com/office/2006/metadata/properties" ma:root="true" ma:fieldsID="f9bb7e3ac5087c107f2090f8b56d4448" ns2:_="" ns3:_="">
    <xsd:import namespace="c1a465f0-9ed0-43de-8189-a8c6f1075a5f"/>
    <xsd:import namespace="1b00f30f-36d4-4fa1-aff8-52ec48b6e0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65f0-9ed0-43de-8189-a8c6f1075a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0f30f-36d4-4fa1-aff8-52ec48b6e0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1a465f0-9ed0-43de-8189-a8c6f1075a5f" xsi:nil="true"/>
    <SharedWithUsers xmlns="1b00f30f-36d4-4fa1-aff8-52ec48b6e084">
      <UserInfo>
        <DisplayName>Zhichao Wang</DisplayName>
        <AccountId>107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69EF1F-FC85-4093-965E-AFA546F7F1BE}">
  <ds:schemaRefs>
    <ds:schemaRef ds:uri="1b00f30f-36d4-4fa1-aff8-52ec48b6e084"/>
    <ds:schemaRef ds:uri="c1a465f0-9ed0-43de-8189-a8c6f1075a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777BE-1691-46D3-B5EF-D93DCFCAC224}">
  <ds:schemaRefs>
    <ds:schemaRef ds:uri="c1a465f0-9ed0-43de-8189-a8c6f1075a5f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b00f30f-36d4-4fa1-aff8-52ec48b6e0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0</TotalTime>
  <Words>967</Words>
  <Application>Microsoft Office PowerPoint</Application>
  <PresentationFormat>Widescreen</PresentationFormat>
  <Paragraphs>141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Arial,Sans-Serif</vt:lpstr>
      <vt:lpstr>Calibri</vt:lpstr>
      <vt:lpstr>Calibri Light</vt:lpstr>
      <vt:lpstr>PF Bague Sans Pro Bold</vt:lpstr>
      <vt:lpstr>Roboto</vt:lpstr>
      <vt:lpstr>Roboto Bold</vt:lpstr>
      <vt:lpstr>Times New Roman</vt:lpstr>
      <vt:lpstr>Wingdings</vt:lpstr>
      <vt:lpstr>YouTube Sans</vt:lpstr>
      <vt:lpstr>TT-GISC2017-presentationXX-template</vt:lpstr>
      <vt:lpstr>Office Theme</vt:lpstr>
      <vt:lpstr>1_WMO_WHITE_Powerpoint_en_fr</vt:lpstr>
      <vt:lpstr>WMO_BLUE_Powerpoint_en_fr</vt:lpstr>
      <vt:lpstr>WMO_WHITE_Powerpoint_en_fr</vt:lpstr>
      <vt:lpstr>Office Theme</vt:lpstr>
      <vt:lpstr>TOWS-WG-XVI, 2-3 March 2023,  Paris, France (WMO joined virtually) </vt:lpstr>
      <vt:lpstr>Met Services &amp; Tsunami EWS  </vt:lpstr>
      <vt:lpstr>WMO &amp; Tsunami EWS</vt:lpstr>
      <vt:lpstr>PowerPoint Presentation</vt:lpstr>
      <vt:lpstr>Global Services</vt:lpstr>
      <vt:lpstr>Early Warnings for All Initiative</vt:lpstr>
      <vt:lpstr>PowerPoint Presentation</vt:lpstr>
      <vt:lpstr>PowerPoint Presentation</vt:lpstr>
      <vt:lpstr>Other touchpoints</vt:lpstr>
      <vt:lpstr>Meteo-tsunami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Enrico Fucile</dc:creator>
  <cp:lastModifiedBy>Cyrille Honoré</cp:lastModifiedBy>
  <cp:revision>2</cp:revision>
  <dcterms:created xsi:type="dcterms:W3CDTF">2021-02-19T08:28:23Z</dcterms:created>
  <dcterms:modified xsi:type="dcterms:W3CDTF">2023-03-01T20:23:43Z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0x0101007372671858FF0B4B80590C0985A5F158</vt:lpwstr>
  </property>
</Properties>
</file>