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70" r:id="rId6"/>
    <p:sldId id="277" r:id="rId7"/>
    <p:sldId id="272" r:id="rId8"/>
    <p:sldId id="273" r:id="rId9"/>
    <p:sldId id="274" r:id="rId10"/>
    <p:sldId id="275" r:id="rId11"/>
  </p:sldIdLst>
  <p:sldSz cx="12192000" cy="6858000"/>
  <p:notesSz cx="12192000" cy="6858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>
      <p:cViewPr varScale="1">
        <p:scale>
          <a:sx n="103" d="100"/>
          <a:sy n="103" d="100"/>
        </p:scale>
        <p:origin x="800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05C09-8CE5-3F4C-80FB-97CEFE3516F6}" type="datetimeFigureOut">
              <a:rPr lang="en-PT" smtClean="0"/>
              <a:t>01/03/2023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FC145-9BA3-044D-AFF7-0DFCC604A821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8254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FC145-9BA3-044D-AFF7-0DFCC604A821}" type="slidenum">
              <a:rPr lang="en-PT" smtClean="0"/>
              <a:t>7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17067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FC145-9BA3-044D-AFF7-0DFCC604A821}" type="slidenum">
              <a:rPr lang="en-PT" smtClean="0"/>
              <a:t>9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422935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FC145-9BA3-044D-AFF7-0DFCC604A821}" type="slidenum">
              <a:rPr lang="en-PT" smtClean="0"/>
              <a:t>10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4966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24D7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276A2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24D7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8159" y="1074419"/>
            <a:ext cx="2423160" cy="97790"/>
          </a:xfrm>
          <a:custGeom>
            <a:avLst/>
            <a:gdLst/>
            <a:ahLst/>
            <a:cxnLst/>
            <a:rect l="l" t="t" r="r" b="b"/>
            <a:pathLst>
              <a:path w="2423160" h="97790">
                <a:moveTo>
                  <a:pt x="2423160" y="0"/>
                </a:moveTo>
                <a:lnTo>
                  <a:pt x="0" y="0"/>
                </a:lnTo>
                <a:lnTo>
                  <a:pt x="0" y="97536"/>
                </a:lnTo>
                <a:lnTo>
                  <a:pt x="2423160" y="97536"/>
                </a:lnTo>
                <a:lnTo>
                  <a:pt x="242316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5" y="152400"/>
            <a:ext cx="1496568" cy="140512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6147815"/>
            <a:ext cx="12192000" cy="710565"/>
          </a:xfrm>
          <a:custGeom>
            <a:avLst/>
            <a:gdLst/>
            <a:ahLst/>
            <a:cxnLst/>
            <a:rect l="l" t="t" r="r" b="b"/>
            <a:pathLst>
              <a:path w="12192000" h="710565">
                <a:moveTo>
                  <a:pt x="12192000" y="0"/>
                </a:moveTo>
                <a:lnTo>
                  <a:pt x="0" y="0"/>
                </a:lnTo>
                <a:lnTo>
                  <a:pt x="0" y="710184"/>
                </a:lnTo>
                <a:lnTo>
                  <a:pt x="12192000" y="7101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9776" y="923544"/>
            <a:ext cx="6961632" cy="55351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24D7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18159" y="1074419"/>
            <a:ext cx="2423160" cy="97790"/>
          </a:xfrm>
          <a:custGeom>
            <a:avLst/>
            <a:gdLst/>
            <a:ahLst/>
            <a:cxnLst/>
            <a:rect l="l" t="t" r="r" b="b"/>
            <a:pathLst>
              <a:path w="2423160" h="97790">
                <a:moveTo>
                  <a:pt x="2423160" y="0"/>
                </a:moveTo>
                <a:lnTo>
                  <a:pt x="0" y="0"/>
                </a:lnTo>
                <a:lnTo>
                  <a:pt x="0" y="97536"/>
                </a:lnTo>
                <a:lnTo>
                  <a:pt x="2423160" y="97536"/>
                </a:lnTo>
                <a:lnTo>
                  <a:pt x="242316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5" y="152400"/>
            <a:ext cx="1496568" cy="140512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6147815"/>
            <a:ext cx="12192000" cy="710565"/>
          </a:xfrm>
          <a:custGeom>
            <a:avLst/>
            <a:gdLst/>
            <a:ahLst/>
            <a:cxnLst/>
            <a:rect l="l" t="t" r="r" b="b"/>
            <a:pathLst>
              <a:path w="12192000" h="710565">
                <a:moveTo>
                  <a:pt x="12192000" y="0"/>
                </a:moveTo>
                <a:lnTo>
                  <a:pt x="0" y="0"/>
                </a:lnTo>
                <a:lnTo>
                  <a:pt x="0" y="710184"/>
                </a:lnTo>
                <a:lnTo>
                  <a:pt x="12192000" y="7101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05302" y="2366898"/>
            <a:ext cx="558139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24D7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1464" y="1993772"/>
            <a:ext cx="6229984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276A2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0380"/>
          </a:xfrm>
          <a:custGeom>
            <a:avLst/>
            <a:gdLst/>
            <a:ahLst/>
            <a:cxnLst/>
            <a:rect l="l" t="t" r="r" b="b"/>
            <a:pathLst>
              <a:path w="12192000" h="6850380">
                <a:moveTo>
                  <a:pt x="0" y="6850379"/>
                </a:moveTo>
                <a:lnTo>
                  <a:pt x="12192000" y="6850379"/>
                </a:lnTo>
                <a:lnTo>
                  <a:pt x="12192000" y="0"/>
                </a:lnTo>
                <a:lnTo>
                  <a:pt x="0" y="0"/>
                </a:lnTo>
                <a:lnTo>
                  <a:pt x="0" y="6850379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0" y="466909"/>
            <a:ext cx="2386583" cy="273349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7716" y="3667309"/>
            <a:ext cx="117995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Intergovernmental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Coordination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Tsunami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Warning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Mitigation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System </a:t>
            </a:r>
            <a:r>
              <a:rPr sz="2400" b="1" spc="-5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North-eastern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Atlantic,</a:t>
            </a:r>
            <a:r>
              <a:rPr sz="24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4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Mediterranean</a:t>
            </a:r>
            <a:r>
              <a:rPr lang="pt-PT" sz="2400" b="1" spc="-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and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connected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seas </a:t>
            </a:r>
            <a:endParaRPr lang="pt-PT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t-PT" sz="2400" b="1" dirty="0">
                <a:solidFill>
                  <a:srgbClr val="FFFFFF"/>
                </a:solidFill>
                <a:latin typeface="Calibri"/>
                <a:cs typeface="Calibri"/>
              </a:rPr>
              <a:t>TOWS 2023.03.02</a:t>
            </a:r>
            <a:endParaRPr sz="2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sz="2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214006-26FC-4746-8D88-0301380A3C97}"/>
              </a:ext>
            </a:extLst>
          </p:cNvPr>
          <p:cNvSpPr txBox="1"/>
          <p:nvPr/>
        </p:nvSpPr>
        <p:spPr>
          <a:xfrm>
            <a:off x="381000" y="60960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F416E-2CB0-D54F-93A9-745A9214C22B}"/>
              </a:ext>
            </a:extLst>
          </p:cNvPr>
          <p:cNvSpPr txBox="1"/>
          <p:nvPr/>
        </p:nvSpPr>
        <p:spPr>
          <a:xfrm>
            <a:off x="685800" y="1524000"/>
            <a:ext cx="10134600" cy="66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Aft>
                <a:spcPts val="75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12. TSPs response: - Deadly and Damaging Earthquake in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Türkiye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Syrian Boarder, Tsunami-related Sea Level Anomalies Detected in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Türkiye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+ Report Team assessment (Prof Ahmet </a:t>
            </a:r>
            <a:r>
              <a:rPr lang="en-US" sz="180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Yalciner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PT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5D657-7944-3B4E-8C20-1CBF4E0BC1CE}"/>
              </a:ext>
            </a:extLst>
          </p:cNvPr>
          <p:cNvSpPr txBox="1"/>
          <p:nvPr/>
        </p:nvSpPr>
        <p:spPr>
          <a:xfrm>
            <a:off x="3200400" y="6144859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AD0D7-284A-EC44-B17F-F9D9A43E7E62}"/>
              </a:ext>
            </a:extLst>
          </p:cNvPr>
          <p:cNvSpPr txBox="1"/>
          <p:nvPr/>
        </p:nvSpPr>
        <p:spPr>
          <a:xfrm>
            <a:off x="685800" y="2545609"/>
            <a:ext cx="8839200" cy="37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Aft>
                <a:spcPts val="750"/>
              </a:spcAft>
            </a:pP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13. Special Steering Committee dedicated to the next NEAMWAVE exercise </a:t>
            </a:r>
            <a:endParaRPr lang="en-PT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130981-E4A9-4A45-B5B9-969E7C500ADA}"/>
              </a:ext>
            </a:extLst>
          </p:cNvPr>
          <p:cNvSpPr txBox="1"/>
          <p:nvPr/>
        </p:nvSpPr>
        <p:spPr>
          <a:xfrm>
            <a:off x="838200" y="3391132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2"/>
                </a:solidFill>
                <a:effectLst/>
                <a:latin typeface="DengXian Light" panose="02010600030101010101" pitchFamily="2" charset="-122"/>
                <a:ea typeface="DengXian" panose="02010600030101010101" pitchFamily="2" charset="-122"/>
              </a:rPr>
              <a:t>ICG/NEAMTWS- 18 Session in Nov 2023, Egypt</a:t>
            </a:r>
          </a:p>
          <a:p>
            <a:pPr lvl="0"/>
            <a:endParaRPr lang="en-US" b="1" dirty="0">
              <a:solidFill>
                <a:schemeClr val="tx2"/>
              </a:solidFill>
              <a:latin typeface="DengXian Light" panose="02010600030101010101" pitchFamily="2" charset="-122"/>
              <a:ea typeface="DengXia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D8D81-22D3-E545-A070-E64FFBEED86C}"/>
              </a:ext>
            </a:extLst>
          </p:cNvPr>
          <p:cNvSpPr txBox="1"/>
          <p:nvPr/>
        </p:nvSpPr>
        <p:spPr>
          <a:xfrm>
            <a:off x="838200" y="429362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tx2"/>
                </a:solidFill>
                <a:effectLst/>
                <a:latin typeface="DengXian Light" panose="02010600030101010101" pitchFamily="2" charset="-122"/>
                <a:ea typeface="DengXian" panose="02010600030101010101" pitchFamily="2" charset="-122"/>
              </a:rPr>
              <a:t>Thank you for your attention!</a:t>
            </a:r>
            <a:endParaRPr lang="en-PT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468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496" y="757173"/>
            <a:ext cx="2423160" cy="97790"/>
          </a:xfrm>
          <a:custGeom>
            <a:avLst/>
            <a:gdLst/>
            <a:ahLst/>
            <a:cxnLst/>
            <a:rect l="l" t="t" r="r" b="b"/>
            <a:pathLst>
              <a:path w="2423160" h="97790">
                <a:moveTo>
                  <a:pt x="2423160" y="0"/>
                </a:moveTo>
                <a:lnTo>
                  <a:pt x="0" y="0"/>
                </a:lnTo>
                <a:lnTo>
                  <a:pt x="0" y="97536"/>
                </a:lnTo>
                <a:lnTo>
                  <a:pt x="2423160" y="97536"/>
                </a:lnTo>
                <a:lnTo>
                  <a:pt x="242316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5" y="152400"/>
            <a:ext cx="1496568" cy="140512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6147815"/>
            <a:ext cx="12192000" cy="797654"/>
          </a:xfrm>
          <a:custGeom>
            <a:avLst/>
            <a:gdLst/>
            <a:ahLst/>
            <a:cxnLst/>
            <a:rect l="l" t="t" r="r" b="b"/>
            <a:pathLst>
              <a:path w="12192000" h="710565">
                <a:moveTo>
                  <a:pt x="12192000" y="0"/>
                </a:moveTo>
                <a:lnTo>
                  <a:pt x="0" y="0"/>
                </a:lnTo>
                <a:lnTo>
                  <a:pt x="0" y="710184"/>
                </a:lnTo>
                <a:lnTo>
                  <a:pt x="12192000" y="7101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endParaRPr lang="en-GB" sz="1400" b="1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13080" y="246634"/>
            <a:ext cx="8881745" cy="797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sz="2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pt-PT" sz="2400" b="1" spc="-55" dirty="0">
                <a:solidFill>
                  <a:srgbClr val="001F5F"/>
                </a:solidFill>
                <a:latin typeface="Arial"/>
                <a:cs typeface="Arial"/>
              </a:rPr>
              <a:t>ACTIVITIES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1A85E5-8DEF-8A4A-B925-2BAD18D6537E}"/>
              </a:ext>
            </a:extLst>
          </p:cNvPr>
          <p:cNvSpPr txBox="1"/>
          <p:nvPr/>
        </p:nvSpPr>
        <p:spPr>
          <a:xfrm>
            <a:off x="1219200" y="1610432"/>
            <a:ext cx="8991600" cy="241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1. 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NEAMTICTWS Workshop on Multi-Hazard Risk Perception Questionnaire Survey, 5 April 2022 (Online)</a:t>
            </a:r>
          </a:p>
          <a:p>
            <a:pPr marL="342900" lvl="0" indent="-34290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  <a:buAutoNum type="arabicPeriod" startAt="2"/>
            </a:pPr>
            <a:endParaRPr lang="en-US" sz="1800" b="1" dirty="0">
              <a:solidFill>
                <a:schemeClr val="tx2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  <a:buFontTx/>
              <a:buAutoNum type="arabicPeriod" startAt="2"/>
            </a:pP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ICGNEAMTWS Steering Committee 2022 (Online) ICG/NEAMTWS SC, 8 - 11 April 2022</a:t>
            </a:r>
          </a:p>
          <a:p>
            <a:pPr marL="342900" indent="-34290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  <a:buFontTx/>
              <a:buAutoNum type="arabicPeriod" startAt="2"/>
            </a:pPr>
            <a:endParaRPr lang="en-PT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035" y="152400"/>
            <a:ext cx="1496568" cy="140512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07862" y="789515"/>
            <a:ext cx="2423160" cy="97790"/>
          </a:xfrm>
          <a:custGeom>
            <a:avLst/>
            <a:gdLst/>
            <a:ahLst/>
            <a:cxnLst/>
            <a:rect l="l" t="t" r="r" b="b"/>
            <a:pathLst>
              <a:path w="2423160" h="97790">
                <a:moveTo>
                  <a:pt x="2423160" y="0"/>
                </a:moveTo>
                <a:lnTo>
                  <a:pt x="0" y="0"/>
                </a:lnTo>
                <a:lnTo>
                  <a:pt x="0" y="97536"/>
                </a:lnTo>
                <a:lnTo>
                  <a:pt x="2423160" y="97536"/>
                </a:lnTo>
                <a:lnTo>
                  <a:pt x="242316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Graphic 11">
            <a:extLst>
              <a:ext uri="{FF2B5EF4-FFF2-40B4-BE49-F238E27FC236}">
                <a16:creationId xmlns:a16="http://schemas.microsoft.com/office/drawing/2014/main" id="{3B5CB400-0A99-144B-91A4-5C4FFA09A429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1709927"/>
            <a:ext cx="7162800" cy="4300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D32838-E8A5-CA4B-B8F5-E848452ED882}"/>
              </a:ext>
            </a:extLst>
          </p:cNvPr>
          <p:cNvSpPr txBox="1"/>
          <p:nvPr/>
        </p:nvSpPr>
        <p:spPr>
          <a:xfrm>
            <a:off x="381000" y="38997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EDA8D5-CE70-CE46-B836-9C741553599C}"/>
              </a:ext>
            </a:extLst>
          </p:cNvPr>
          <p:cNvSpPr txBox="1"/>
          <p:nvPr/>
        </p:nvSpPr>
        <p:spPr>
          <a:xfrm>
            <a:off x="292983" y="1048925"/>
            <a:ext cx="9321938" cy="37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3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. IOC DG ECHO </a:t>
            </a:r>
            <a:r>
              <a:rPr lang="en-US" sz="1800" b="1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CoastWAVE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project (Sep 2021-Feb 2024) progressing well in all seven countries </a:t>
            </a:r>
            <a:endParaRPr lang="en-PT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4429EDEB-117F-DA48-BA1A-B10A81313C96}"/>
              </a:ext>
            </a:extLst>
          </p:cNvPr>
          <p:cNvSpPr/>
          <p:nvPr/>
        </p:nvSpPr>
        <p:spPr>
          <a:xfrm>
            <a:off x="0" y="6147815"/>
            <a:ext cx="12192000" cy="797654"/>
          </a:xfrm>
          <a:custGeom>
            <a:avLst/>
            <a:gdLst/>
            <a:ahLst/>
            <a:cxnLst/>
            <a:rect l="l" t="t" r="r" b="b"/>
            <a:pathLst>
              <a:path w="12192000" h="710565">
                <a:moveTo>
                  <a:pt x="12192000" y="0"/>
                </a:moveTo>
                <a:lnTo>
                  <a:pt x="0" y="0"/>
                </a:lnTo>
                <a:lnTo>
                  <a:pt x="0" y="710184"/>
                </a:lnTo>
                <a:lnTo>
                  <a:pt x="12192000" y="7101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endParaRPr lang="en-GB" sz="1400" b="1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  <a:p>
            <a:endParaRPr dirty="0"/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165C55F8-FDEC-9440-A1B4-46390F86B37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1000" y="2378934"/>
            <a:ext cx="3962400" cy="14051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0">
            <a:extLst>
              <a:ext uri="{FF2B5EF4-FFF2-40B4-BE49-F238E27FC236}">
                <a16:creationId xmlns:a16="http://schemas.microsoft.com/office/drawing/2014/main" id="{ABE26EAA-6713-504D-9F65-A28890B69D7A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4200" y="1143000"/>
            <a:ext cx="8839200" cy="5029200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C3BF3C11-3AB4-9248-9D15-BFA1158381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1143000"/>
            <a:ext cx="4038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pt-PT" sz="1800" b="1" spc="-55" dirty="0">
                <a:solidFill>
                  <a:schemeClr val="tx2"/>
                </a:solidFill>
                <a:latin typeface="Arial"/>
                <a:cs typeface="Arial"/>
              </a:rPr>
              <a:t>3. </a:t>
            </a:r>
            <a:r>
              <a:rPr lang="pt-PT" sz="1800" b="1" spc="-55" dirty="0" err="1">
                <a:solidFill>
                  <a:schemeClr val="tx2"/>
                </a:solidFill>
                <a:latin typeface="Arial"/>
                <a:cs typeface="Arial"/>
              </a:rPr>
              <a:t>CoastWave</a:t>
            </a:r>
            <a:r>
              <a:rPr lang="pt-PT" sz="1800" b="1" spc="-5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pt-PT" sz="1800" b="1" spc="-55" dirty="0" err="1">
                <a:solidFill>
                  <a:schemeClr val="tx2"/>
                </a:solidFill>
                <a:latin typeface="Arial"/>
                <a:cs typeface="Arial"/>
              </a:rPr>
              <a:t>project</a:t>
            </a:r>
            <a:endParaRPr sz="18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ECD848D-3BCE-C44D-857A-12E431534BD0}"/>
              </a:ext>
            </a:extLst>
          </p:cNvPr>
          <p:cNvSpPr/>
          <p:nvPr/>
        </p:nvSpPr>
        <p:spPr>
          <a:xfrm>
            <a:off x="0" y="6147815"/>
            <a:ext cx="12192000" cy="797654"/>
          </a:xfrm>
          <a:custGeom>
            <a:avLst/>
            <a:gdLst/>
            <a:ahLst/>
            <a:cxnLst/>
            <a:rect l="l" t="t" r="r" b="b"/>
            <a:pathLst>
              <a:path w="12192000" h="710565">
                <a:moveTo>
                  <a:pt x="12192000" y="0"/>
                </a:moveTo>
                <a:lnTo>
                  <a:pt x="0" y="0"/>
                </a:lnTo>
                <a:lnTo>
                  <a:pt x="0" y="710184"/>
                </a:lnTo>
                <a:lnTo>
                  <a:pt x="12192000" y="710184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69B4"/>
          </a:solidFill>
        </p:spPr>
        <p:txBody>
          <a:bodyPr wrap="square" lIns="0" tIns="0" rIns="0" bIns="0" rtlCol="0"/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endParaRPr lang="en-GB" sz="1400" b="1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  <a:p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0FBD2-5E9E-A341-B38E-2EE94D852151}"/>
              </a:ext>
            </a:extLst>
          </p:cNvPr>
          <p:cNvSpPr txBox="1"/>
          <p:nvPr/>
        </p:nvSpPr>
        <p:spPr>
          <a:xfrm>
            <a:off x="381000" y="38997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F53E12-DD20-184B-B993-4EEB3CE166B6}"/>
              </a:ext>
            </a:extLst>
          </p:cNvPr>
          <p:cNvSpPr txBox="1"/>
          <p:nvPr/>
        </p:nvSpPr>
        <p:spPr>
          <a:xfrm>
            <a:off x="586946" y="1318433"/>
            <a:ext cx="9242854" cy="163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4. ICGNEAMTWS Secretariat 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organized and supported the Resilient and Safer Coasts Side event - African Conference on Priority Setting &amp; Partnership Development for the UN Decade of Ocean Science for Sustainable Development, Current Status, Challenges and Opportunities Resilient and Safer Coast, 11 May 2022, Cairo, Egypt</a:t>
            </a:r>
            <a:endParaRPr lang="en-PT" sz="2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457200">
              <a:lnSpc>
                <a:spcPct val="105000"/>
              </a:lnSpc>
              <a:spcAft>
                <a:spcPts val="800"/>
              </a:spcAft>
            </a:pPr>
            <a:r>
              <a:rPr lang="en-US" sz="1800" dirty="0">
                <a:effectLst/>
                <a:highlight>
                  <a:srgbClr val="00FF00"/>
                </a:highlight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en-PT" sz="24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21115-7862-894F-907E-80AC0A853398}"/>
              </a:ext>
            </a:extLst>
          </p:cNvPr>
          <p:cNvSpPr txBox="1"/>
          <p:nvPr/>
        </p:nvSpPr>
        <p:spPr>
          <a:xfrm>
            <a:off x="381000" y="38997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pic>
        <p:nvPicPr>
          <p:cNvPr id="7" name="Picture 6" descr="pic edited">
            <a:extLst>
              <a:ext uri="{FF2B5EF4-FFF2-40B4-BE49-F238E27FC236}">
                <a16:creationId xmlns:a16="http://schemas.microsoft.com/office/drawing/2014/main" id="{F4A36680-019D-CD4A-AF9B-25B00CC26CE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838622"/>
            <a:ext cx="6096000" cy="28763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67A953-12BA-994C-9E22-69E081D68EC9}"/>
              </a:ext>
            </a:extLst>
          </p:cNvPr>
          <p:cNvSpPr txBox="1"/>
          <p:nvPr/>
        </p:nvSpPr>
        <p:spPr>
          <a:xfrm>
            <a:off x="4411317" y="6216220"/>
            <a:ext cx="38674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10427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121115-7862-894F-907E-80AC0A853398}"/>
              </a:ext>
            </a:extLst>
          </p:cNvPr>
          <p:cNvSpPr txBox="1"/>
          <p:nvPr/>
        </p:nvSpPr>
        <p:spPr>
          <a:xfrm>
            <a:off x="381000" y="38997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741D8-3D5F-E14D-9038-9E67131B05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921" y="2168292"/>
            <a:ext cx="8500273" cy="3798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37211F-931A-1B45-8BFC-F8019EB75E7B}"/>
              </a:ext>
            </a:extLst>
          </p:cNvPr>
          <p:cNvSpPr txBox="1"/>
          <p:nvPr/>
        </p:nvSpPr>
        <p:spPr>
          <a:xfrm>
            <a:off x="381000" y="1547412"/>
            <a:ext cx="5486400" cy="371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5. IOC –EXECUTIVE Council June 2022 UNESCO, Paris</a:t>
            </a:r>
            <a:endParaRPr lang="en-PT" b="1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7A953-12BA-994C-9E22-69E081D68EC9}"/>
              </a:ext>
            </a:extLst>
          </p:cNvPr>
          <p:cNvSpPr txBox="1"/>
          <p:nvPr/>
        </p:nvSpPr>
        <p:spPr>
          <a:xfrm>
            <a:off x="4411317" y="6216220"/>
            <a:ext cx="38674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53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CD7D56-BEA9-754D-8A52-A37A90958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97" y="2801324"/>
            <a:ext cx="4343400" cy="2429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209E3-0308-BD40-9AA8-5D17EFDC71DE}"/>
              </a:ext>
            </a:extLst>
          </p:cNvPr>
          <p:cNvSpPr txBox="1"/>
          <p:nvPr/>
        </p:nvSpPr>
        <p:spPr>
          <a:xfrm>
            <a:off x="3200400" y="6144859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79E35-FEA2-F94F-B586-F12DB5757DDE}"/>
              </a:ext>
            </a:extLst>
          </p:cNvPr>
          <p:cNvSpPr txBox="1"/>
          <p:nvPr/>
        </p:nvSpPr>
        <p:spPr>
          <a:xfrm>
            <a:off x="381000" y="38997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9EB62-4860-B04A-92EE-4344CB0720E4}"/>
              </a:ext>
            </a:extLst>
          </p:cNvPr>
          <p:cNvSpPr txBox="1"/>
          <p:nvPr/>
        </p:nvSpPr>
        <p:spPr>
          <a:xfrm>
            <a:off x="381001" y="1425346"/>
            <a:ext cx="5410200" cy="95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6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. Safe Thessaloniki conference on Civil Protection</a:t>
            </a:r>
          </a:p>
          <a:p>
            <a:pPr lvl="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29 September 2022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endParaRPr lang="en-PT" sz="2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DD749-1F5E-A249-9D8B-CA5F35B34364}"/>
              </a:ext>
            </a:extLst>
          </p:cNvPr>
          <p:cNvSpPr txBox="1"/>
          <p:nvPr/>
        </p:nvSpPr>
        <p:spPr>
          <a:xfrm>
            <a:off x="6133070" y="1425346"/>
            <a:ext cx="5410200" cy="662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7 . Scientific Workshop on the occasion of 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CENALT anniversary 29-30 September 2022</a:t>
            </a:r>
            <a:endParaRPr lang="en-PT" sz="24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12" name="Picture 11" descr="celebrating 10 years TEWS operations">
            <a:extLst>
              <a:ext uri="{FF2B5EF4-FFF2-40B4-BE49-F238E27FC236}">
                <a16:creationId xmlns:a16="http://schemas.microsoft.com/office/drawing/2014/main" id="{0C53538E-81BE-0C4E-AF9B-81E01ECCFC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864" y="2382531"/>
            <a:ext cx="4612158" cy="2946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72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84AA75-57CC-1945-B296-D0FB2297EB25}"/>
              </a:ext>
            </a:extLst>
          </p:cNvPr>
          <p:cNvSpPr txBox="1"/>
          <p:nvPr/>
        </p:nvSpPr>
        <p:spPr>
          <a:xfrm>
            <a:off x="492211" y="46411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BB970-3B13-6F4A-84B2-7C11EF4DECC4}"/>
              </a:ext>
            </a:extLst>
          </p:cNvPr>
          <p:cNvSpPr txBox="1"/>
          <p:nvPr/>
        </p:nvSpPr>
        <p:spPr>
          <a:xfrm>
            <a:off x="381000" y="1219200"/>
            <a:ext cx="5088924" cy="2019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PT" sz="2400" b="1" dirty="0">
                <a:solidFill>
                  <a:schemeClr val="tx2"/>
                </a:solidFill>
                <a:latin typeface="Calibri Light" panose="020F0302020204030204" pitchFamily="34" charset="0"/>
                <a:ea typeface="DengXian" panose="02010600030101010101" pitchFamily="2" charset="-122"/>
              </a:rPr>
              <a:t>8</a:t>
            </a:r>
            <a:r>
              <a:rPr lang="en-PT" sz="2400" b="1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NEAMTWS Local Tsunami Warning in the Context of Multi-Hazard Disaster Risk Mitigation: Requirements, Challenges, Opportunities, 4 - 5 October 2022, </a:t>
            </a:r>
            <a:r>
              <a:rPr lang="en-US" sz="1800" b="1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Ispra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Itlay</a:t>
            </a:r>
            <a:r>
              <a:rPr lang="en-US" sz="1800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(Hybrid)</a:t>
            </a:r>
            <a:endParaRPr lang="en-PT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lvl="0"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endParaRPr lang="en-PT" sz="24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8" name="Picture 7" descr="PIC4">
            <a:extLst>
              <a:ext uri="{FF2B5EF4-FFF2-40B4-BE49-F238E27FC236}">
                <a16:creationId xmlns:a16="http://schemas.microsoft.com/office/drawing/2014/main" id="{FB6D5857-8212-9347-94F4-6993C779595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08" y="3124200"/>
            <a:ext cx="4456670" cy="2791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FACD5A-82DD-014C-AC90-80A1B241C88F}"/>
              </a:ext>
            </a:extLst>
          </p:cNvPr>
          <p:cNvSpPr txBox="1"/>
          <p:nvPr/>
        </p:nvSpPr>
        <p:spPr>
          <a:xfrm>
            <a:off x="5867400" y="1237735"/>
            <a:ext cx="5334000" cy="1534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PT" b="1" dirty="0">
                <a:solidFill>
                  <a:schemeClr val="tx2"/>
                </a:solidFill>
                <a:latin typeface="Calibri Light" panose="020F0302020204030204" pitchFamily="34" charset="0"/>
                <a:ea typeface="DengXian" panose="02010600030101010101" pitchFamily="2" charset="-122"/>
              </a:rPr>
              <a:t>9</a:t>
            </a:r>
            <a:r>
              <a:rPr lang="en-PT" b="1" dirty="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. </a:t>
            </a:r>
            <a:r>
              <a:rPr lang="en-US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NEAMTWS EU DG-ECHO </a:t>
            </a:r>
            <a:r>
              <a:rPr lang="en-US" b="1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CoastWAVE</a:t>
            </a:r>
            <a:r>
              <a:rPr lang="en-US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 Project Workshop: Standard Operating Procedures (SOP) Planning and Implementation for Tsunami Response in NEAM Region, SOP Workshop in NEAM Region,5 - 6 October 2022, </a:t>
            </a:r>
            <a:r>
              <a:rPr lang="en-US" b="1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Ispra</a:t>
            </a:r>
            <a:r>
              <a:rPr lang="en-US" b="1" dirty="0">
                <a:solidFill>
                  <a:schemeClr val="tx2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rPr>
              <a:t>, Italy</a:t>
            </a:r>
            <a:endParaRPr lang="en-PT" dirty="0">
              <a:solidFill>
                <a:schemeClr val="tx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10" name="Picture 9" descr="SOPs photo">
            <a:extLst>
              <a:ext uri="{FF2B5EF4-FFF2-40B4-BE49-F238E27FC236}">
                <a16:creationId xmlns:a16="http://schemas.microsoft.com/office/drawing/2014/main" id="{323EC165-4C8F-2F47-AFB3-E9E681D08BA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077432"/>
            <a:ext cx="4152900" cy="2791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81B49-05E7-9245-A60B-BB8EF9012E4B}"/>
              </a:ext>
            </a:extLst>
          </p:cNvPr>
          <p:cNvSpPr txBox="1"/>
          <p:nvPr/>
        </p:nvSpPr>
        <p:spPr>
          <a:xfrm>
            <a:off x="3200400" y="6144859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910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4214006-26FC-4746-8D88-0301380A3C97}"/>
              </a:ext>
            </a:extLst>
          </p:cNvPr>
          <p:cNvSpPr txBox="1"/>
          <p:nvPr/>
        </p:nvSpPr>
        <p:spPr>
          <a:xfrm>
            <a:off x="381000" y="60960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lang="en-GB" sz="1800" b="1" spc="-5" dirty="0">
                <a:solidFill>
                  <a:srgbClr val="001F5F"/>
                </a:solidFill>
                <a:latin typeface="Arial"/>
                <a:cs typeface="Arial"/>
              </a:rPr>
              <a:t>KEY</a:t>
            </a:r>
            <a:r>
              <a:rPr lang="en-GB" sz="1800" b="1" spc="-55" dirty="0">
                <a:solidFill>
                  <a:srgbClr val="001F5F"/>
                </a:solidFill>
                <a:latin typeface="Arial"/>
                <a:cs typeface="Arial"/>
              </a:rPr>
              <a:t> ACTIVITIES</a:t>
            </a:r>
            <a:endParaRPr lang="en-GB" sz="18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A2DF1D-22C3-BB41-AB59-C208EB8145F1}"/>
              </a:ext>
            </a:extLst>
          </p:cNvPr>
          <p:cNvSpPr txBox="1"/>
          <p:nvPr/>
        </p:nvSpPr>
        <p:spPr>
          <a:xfrm>
            <a:off x="374822" y="1334514"/>
            <a:ext cx="10445578" cy="233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PT" b="1" dirty="0">
                <a:solidFill>
                  <a:schemeClr val="tx2"/>
                </a:solidFill>
                <a:latin typeface="Calibri Light" panose="020F0302020204030204" pitchFamily="34" charset="0"/>
              </a:rPr>
              <a:t>11. </a:t>
            </a:r>
            <a:r>
              <a:rPr lang="en-US" b="1" dirty="0">
                <a:solidFill>
                  <a:schemeClr val="tx2"/>
                </a:solidFill>
                <a:latin typeface="Calibri Light" panose="020F0302020204030204" pitchFamily="34" charset="0"/>
              </a:rPr>
              <a:t>Organized and supported the ICG/NEAMTWS Experts Meeting,28 - 30 November 2022, Naples, Italy (Hybrid) </a:t>
            </a:r>
            <a:r>
              <a:rPr lang="en-GB" b="1" dirty="0">
                <a:solidFill>
                  <a:schemeClr val="tx2"/>
                </a:solidFill>
                <a:latin typeface="Calibri Light" panose="020F0302020204030204" pitchFamily="34" charset="0"/>
              </a:rPr>
              <a:t>Implementing NEAMTWS 2030 Strategy Opportunities and Actions to Explore  </a:t>
            </a:r>
            <a:r>
              <a:rPr lang="en-GB" sz="1800" b="0" i="0" u="none" strike="noStrike" dirty="0">
                <a:solidFill>
                  <a:schemeClr val="tx2"/>
                </a:solidFill>
                <a:effectLst/>
              </a:rPr>
              <a:t>co-organized by the National Institute of Geophysics and Volcanology (INGV), University of Napoli “Federico II” and IOC-UNESCO, 28-30 November 2022, Naples, Italy.</a:t>
            </a:r>
          </a:p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800" dirty="0">
              <a:solidFill>
                <a:schemeClr val="tx2"/>
              </a:solidFill>
            </a:endParaRPr>
          </a:p>
          <a:p>
            <a:pPr>
              <a:lnSpc>
                <a:spcPct val="105000"/>
              </a:lnSpc>
              <a:spcBef>
                <a:spcPts val="1500"/>
              </a:spcBef>
              <a:spcAft>
                <a:spcPts val="750"/>
              </a:spcAft>
            </a:pPr>
            <a:br>
              <a:rPr lang="en-GB" sz="1800" spc="0" dirty="0">
                <a:solidFill>
                  <a:schemeClr val="tx1"/>
                </a:solidFill>
              </a:rPr>
            </a:br>
            <a:endParaRPr lang="en-PT" sz="24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pic>
        <p:nvPicPr>
          <p:cNvPr id="11" name="Picture 10" descr="expert meeting naples">
            <a:extLst>
              <a:ext uri="{FF2B5EF4-FFF2-40B4-BE49-F238E27FC236}">
                <a16:creationId xmlns:a16="http://schemas.microsoft.com/office/drawing/2014/main" id="{0182044B-77B1-B446-B5CE-80E83BCFAD1B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851666"/>
            <a:ext cx="4360266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BCBC4C-55B9-4E4F-983E-B101202BEDAA}"/>
              </a:ext>
            </a:extLst>
          </p:cNvPr>
          <p:cNvSpPr txBox="1"/>
          <p:nvPr/>
        </p:nvSpPr>
        <p:spPr>
          <a:xfrm>
            <a:off x="5562600" y="2667000"/>
            <a:ext cx="8458200" cy="3077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  <a:latin typeface="Calibri Light" panose="020F0302020204030204" pitchFamily="34" charset="0"/>
              </a:rPr>
              <a:t>PILLARS OF NEAMTWS SRATEGY:</a:t>
            </a:r>
          </a:p>
          <a:p>
            <a:pPr algn="l"/>
            <a:endParaRPr lang="en-GB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US" dirty="0">
                <a:solidFill>
                  <a:schemeClr val="tx2"/>
                </a:solidFill>
              </a:rPr>
              <a:t>Tsunami Hazard and Risk Assessment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US" dirty="0">
              <a:solidFill>
                <a:schemeClr val="tx2"/>
              </a:solidFill>
            </a:endParaRPr>
          </a:p>
          <a:p>
            <a:pPr marL="342900" lvl="0" indent="-342900" algn="just">
              <a:buFont typeface="Symbol" pitchFamily="2" charset="2"/>
              <a:buChar char=""/>
            </a:pPr>
            <a:endParaRPr lang="en-US" dirty="0">
              <a:solidFill>
                <a:schemeClr val="tx2"/>
              </a:solidFill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en-US" dirty="0">
                <a:solidFill>
                  <a:schemeClr val="tx2"/>
                </a:solidFill>
              </a:rPr>
              <a:t>Detection Warning and Dissemination</a:t>
            </a:r>
          </a:p>
          <a:p>
            <a:pPr marL="342900" lvl="0" indent="-342900" algn="just">
              <a:buFont typeface="Symbol" pitchFamily="2" charset="2"/>
              <a:buChar char=""/>
            </a:pPr>
            <a:endParaRPr lang="en-US" dirty="0">
              <a:solidFill>
                <a:schemeClr val="tx2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Awareness and Response</a:t>
            </a:r>
            <a:endParaRPr lang="en-PT" dirty="0">
              <a:solidFill>
                <a:schemeClr val="tx2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dirty="0"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77A928-F52F-1C4A-99D6-0F992B526351}"/>
              </a:ext>
            </a:extLst>
          </p:cNvPr>
          <p:cNvSpPr txBox="1"/>
          <p:nvPr/>
        </p:nvSpPr>
        <p:spPr>
          <a:xfrm>
            <a:off x="3200400" y="6144859"/>
            <a:ext cx="6098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465" marR="30480" algn="ctr">
              <a:lnSpc>
                <a:spcPct val="100000"/>
              </a:lnSpc>
              <a:spcBef>
                <a:spcPts val="100"/>
              </a:spcBef>
            </a:pP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lang="en-GB" sz="1400" b="1" spc="-15" dirty="0">
                <a:solidFill>
                  <a:srgbClr val="FFFFFF"/>
                </a:solidFill>
                <a:latin typeface="Calibri"/>
                <a:cs typeface="Calibri"/>
              </a:rPr>
              <a:t> to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 TOWS 2023.03.02</a:t>
            </a:r>
            <a:endParaRPr lang="en-GB" sz="1400" dirty="0">
              <a:latin typeface="Calibri"/>
              <a:cs typeface="Calibri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Maria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Ana</a:t>
            </a:r>
            <a:r>
              <a:rPr lang="en-GB" sz="1400" b="1" spc="-10" dirty="0">
                <a:solidFill>
                  <a:srgbClr val="FFFFFF"/>
                </a:solidFill>
                <a:latin typeface="Calibri"/>
                <a:cs typeface="Calibri"/>
              </a:rPr>
              <a:t> Baptista</a:t>
            </a:r>
            <a:r>
              <a:rPr lang="en-GB" sz="140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Chair </a:t>
            </a:r>
            <a:r>
              <a:rPr lang="en-GB" sz="14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lang="en-GB" sz="14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GB" sz="1400" b="1" spc="-5" dirty="0">
                <a:solidFill>
                  <a:srgbClr val="FFFFFF"/>
                </a:solidFill>
                <a:latin typeface="Calibri"/>
                <a:cs typeface="Calibri"/>
              </a:rPr>
              <a:t>ICG/NEAMTWS</a:t>
            </a:r>
            <a:endParaRPr lang="en-GB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30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521</Words>
  <Application>Microsoft Macintosh PowerPoint</Application>
  <PresentationFormat>Widescreen</PresentationFormat>
  <Paragraphs>65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DengXian Light</vt:lpstr>
      <vt:lpstr>Arial</vt:lpstr>
      <vt:lpstr>Calibri</vt:lpstr>
      <vt:lpstr>Calibri Light</vt:lpstr>
      <vt:lpstr>Helvetica</vt:lpstr>
      <vt:lpstr>Roboto</vt:lpstr>
      <vt:lpstr>Symbol</vt:lpstr>
      <vt:lpstr>Office Theme</vt:lpstr>
      <vt:lpstr>PowerPoint Presentation</vt:lpstr>
      <vt:lpstr>PowerPoint Presentation</vt:lpstr>
      <vt:lpstr>PowerPoint Presentation</vt:lpstr>
      <vt:lpstr> 3. CoastWave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Tesan, Maeva</dc:creator>
  <cp:lastModifiedBy>Maria Ana de Carvalho Viana Baptista</cp:lastModifiedBy>
  <cp:revision>26</cp:revision>
  <dcterms:created xsi:type="dcterms:W3CDTF">2023-03-01T12:12:30Z</dcterms:created>
  <dcterms:modified xsi:type="dcterms:W3CDTF">2023-03-01T21:51:46Z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2022-06-15T00:00:00Z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2023-03-01T00:00:00Z</vt:filetime>
  </property>
</Properties>
</file>