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320" r:id="rId2"/>
    <p:sldId id="293" r:id="rId3"/>
    <p:sldId id="321" r:id="rId4"/>
    <p:sldId id="322" r:id="rId5"/>
    <p:sldId id="316" r:id="rId6"/>
    <p:sldId id="287" r:id="rId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myoQRkeFTvX+XI5t3Jm+0wUYq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2F26B"/>
    <a:srgbClr val="FFD579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D11017-CE28-42B9-A851-B5646355ACBB}">
  <a:tblStyle styleId="{86D11017-CE28-42B9-A851-B5646355ACB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6376"/>
  </p:normalViewPr>
  <p:slideViewPr>
    <p:cSldViewPr snapToGrid="0">
      <p:cViewPr varScale="1">
        <p:scale>
          <a:sx n="106" d="100"/>
          <a:sy n="106" d="100"/>
        </p:scale>
        <p:origin x="60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36" Type="http://customschemas.google.com/relationships/presentationmetadata" Target="metadata"/><Relationship Id="rId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712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it-IT" dirty="0"/>
              <a:t>Il CAT si occupa di tutte le 3 aree per la riduzione del rischio: 1) stima della pericolosità</a:t>
            </a:r>
            <a:r>
              <a:rPr lang="it-IT" baseline="0" dirty="0"/>
              <a:t> </a:t>
            </a:r>
            <a:r>
              <a:rPr lang="mr-IN" baseline="0" dirty="0"/>
              <a:t>–</a:t>
            </a:r>
            <a:r>
              <a:rPr lang="it-IT" baseline="0" dirty="0"/>
              <a:t> 2) Monitoraggio e Allerta </a:t>
            </a:r>
            <a:r>
              <a:rPr lang="mr-IN" baseline="0" dirty="0"/>
              <a:t>–</a:t>
            </a:r>
            <a:r>
              <a:rPr lang="it-IT" baseline="0" dirty="0"/>
              <a:t> 3) Mitigazione (azioni sul territorio, studio percezione rischio, Tsunami Ready ecc.)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0444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89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577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3676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As testified by this Factsheet, for about 15 years we have been building the NEAMTWS</a:t>
            </a:r>
            <a:endParaRPr/>
          </a:p>
        </p:txBody>
      </p:sp>
      <p:sp>
        <p:nvSpPr>
          <p:cNvPr id="326" name="Google Shape;3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163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jpe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5226876"/>
            <a:ext cx="6400800" cy="411924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NEAMTWS-WG 4-Cecilia Valbonesi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C12FA62A-AFC9-EA4C-822E-412A21381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672904"/>
              </p:ext>
            </p:extLst>
          </p:nvPr>
        </p:nvGraphicFramePr>
        <p:xfrm>
          <a:off x="1118937" y="1631122"/>
          <a:ext cx="7387389" cy="2483677"/>
        </p:xfrm>
        <a:graphic>
          <a:graphicData uri="http://schemas.openxmlformats.org/drawingml/2006/table">
            <a:tbl>
              <a:tblPr/>
              <a:tblGrid>
                <a:gridCol w="1419410">
                  <a:extLst>
                    <a:ext uri="{9D8B030D-6E8A-4147-A177-3AD203B41FA5}">
                      <a16:colId xmlns:a16="http://schemas.microsoft.com/office/drawing/2014/main" val="1114482776"/>
                    </a:ext>
                  </a:extLst>
                </a:gridCol>
                <a:gridCol w="5967979">
                  <a:extLst>
                    <a:ext uri="{9D8B030D-6E8A-4147-A177-3AD203B41FA5}">
                      <a16:colId xmlns:a16="http://schemas.microsoft.com/office/drawing/2014/main" val="3057512073"/>
                    </a:ext>
                  </a:extLst>
                </a:gridCol>
              </a:tblGrid>
              <a:tr h="1559715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MEETING OF THE INTER-ICG TASK TEAM ON DISASTER MANAGEMENT AND PREPAREDNESS</a:t>
                      </a:r>
                      <a:endParaRPr lang="it-IT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it-IT" dirty="0">
                          <a:effectLst/>
                        </a:rPr>
                      </a:b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INTERGOVERNMENTAL OCEANOGRAPHIC COMMISSION UNESCO</a:t>
                      </a:r>
                      <a:endParaRPr lang="it-IT" dirty="0">
                        <a:effectLst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776133"/>
                  </a:ext>
                </a:extLst>
              </a:tr>
              <a:tr h="923962">
                <a:tc>
                  <a:txBody>
                    <a:bodyPr/>
                    <a:lstStyle/>
                    <a:p>
                      <a:pPr fontAlgn="t"/>
                      <a:br>
                        <a:rPr lang="it-IT">
                          <a:effectLst/>
                        </a:rPr>
                      </a:br>
                      <a:endParaRPr lang="it-IT">
                        <a:effectLst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27 - 28 </a:t>
                      </a:r>
                      <a:r>
                        <a:rPr lang="it-IT" sz="1200" b="0" i="0" u="none" strike="noStrike" dirty="0" err="1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February</a:t>
                      </a:r>
                      <a:r>
                        <a:rPr lang="it-IT" sz="1200" b="0" i="0" u="none" strike="noStrike" dirty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 2022 - </a:t>
                      </a:r>
                      <a:r>
                        <a:rPr lang="it-IT" sz="1200" b="0" i="0" u="none" strike="noStrike" dirty="0" err="1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Hybrid</a:t>
                      </a:r>
                      <a:endParaRPr lang="it-IT" dirty="0">
                        <a:effectLst/>
                      </a:endParaRP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16740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4D1DB0EB-9670-E743-91AE-245E1ED0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89" y="1739406"/>
            <a:ext cx="1253815" cy="123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1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443948" y="788206"/>
            <a:ext cx="8229600" cy="1143000"/>
          </a:xfrm>
        </p:spPr>
        <p:txBody>
          <a:bodyPr/>
          <a:lstStyle/>
          <a:p>
            <a:r>
              <a:rPr lang="it-IT" dirty="0"/>
              <a:t>Stromboli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it-IT" dirty="0"/>
              <a:t>In August 2022 a 2-year </a:t>
            </a:r>
            <a:r>
              <a:rPr lang="it-IT" dirty="0" err="1"/>
              <a:t>agreement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INGV and </a:t>
            </a:r>
            <a:r>
              <a:rPr lang="it-IT" dirty="0" err="1"/>
              <a:t>Italian</a:t>
            </a:r>
            <a:r>
              <a:rPr lang="it-IT" dirty="0"/>
              <a:t> </a:t>
            </a:r>
            <a:r>
              <a:rPr lang="it-IT" dirty="0" err="1"/>
              <a:t>Universities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signed</a:t>
            </a:r>
            <a:r>
              <a:rPr lang="it-IT" dirty="0"/>
              <a:t> to </a:t>
            </a:r>
            <a:r>
              <a:rPr lang="it-IT" dirty="0" err="1"/>
              <a:t>maintain</a:t>
            </a:r>
            <a:r>
              <a:rPr lang="it-IT" dirty="0"/>
              <a:t> and </a:t>
            </a:r>
            <a:r>
              <a:rPr lang="it-IT" dirty="0" err="1"/>
              <a:t>improve</a:t>
            </a:r>
            <a:r>
              <a:rPr lang="it-IT" dirty="0"/>
              <a:t> the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volcano</a:t>
            </a:r>
            <a:r>
              <a:rPr lang="it-IT" dirty="0"/>
              <a:t> and tsunami </a:t>
            </a:r>
            <a:r>
              <a:rPr lang="it-IT" dirty="0" err="1"/>
              <a:t>monitoring</a:t>
            </a:r>
            <a:r>
              <a:rPr lang="it-IT" dirty="0"/>
              <a:t> </a:t>
            </a:r>
            <a:r>
              <a:rPr lang="it-IT" dirty="0" err="1"/>
              <a:t>systems</a:t>
            </a:r>
            <a:endParaRPr lang="it-IT" dirty="0"/>
          </a:p>
          <a:p>
            <a:r>
              <a:rPr lang="it-IT" dirty="0"/>
              <a:t>For the tsunami </a:t>
            </a:r>
            <a:r>
              <a:rPr lang="it-IT" dirty="0" err="1"/>
              <a:t>system</a:t>
            </a:r>
            <a:r>
              <a:rPr lang="it-IT" dirty="0"/>
              <a:t>,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topics</a:t>
            </a:r>
            <a:r>
              <a:rPr lang="it-IT" dirty="0"/>
              <a:t> are i) </a:t>
            </a:r>
            <a:r>
              <a:rPr lang="it-IT" dirty="0" err="1"/>
              <a:t>hazard</a:t>
            </a:r>
            <a:r>
              <a:rPr lang="it-IT" dirty="0"/>
              <a:t> </a:t>
            </a:r>
            <a:r>
              <a:rPr lang="it-IT" dirty="0" err="1"/>
              <a:t>assessment</a:t>
            </a:r>
            <a:r>
              <a:rPr lang="it-IT" dirty="0"/>
              <a:t>; ii) </a:t>
            </a:r>
            <a:r>
              <a:rPr lang="it-IT" dirty="0" err="1"/>
              <a:t>improve</a:t>
            </a:r>
            <a:r>
              <a:rPr lang="it-IT" dirty="0"/>
              <a:t> the </a:t>
            </a:r>
            <a:r>
              <a:rPr lang="it-IT" dirty="0" err="1"/>
              <a:t>warning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; iii)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awareness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pic>
        <p:nvPicPr>
          <p:cNvPr id="7" name="Google Shape;289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497" y="665276"/>
            <a:ext cx="2496310" cy="1388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67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2232991" y="337632"/>
            <a:ext cx="8229600" cy="1143000"/>
          </a:xfrm>
        </p:spPr>
        <p:txBody>
          <a:bodyPr/>
          <a:lstStyle/>
          <a:p>
            <a:r>
              <a:rPr lang="it-IT" dirty="0"/>
              <a:t>Stromboli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231913" y="1906335"/>
            <a:ext cx="8229600" cy="4525963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Dec</a:t>
            </a:r>
            <a:r>
              <a:rPr lang="it-IT" dirty="0"/>
              <a:t>. 4, 2022, tsunami (1.5m </a:t>
            </a:r>
            <a:r>
              <a:rPr lang="it-IT" dirty="0" err="1"/>
              <a:t>peak</a:t>
            </a:r>
            <a:r>
              <a:rPr lang="it-IT" dirty="0"/>
              <a:t>-to-</a:t>
            </a:r>
            <a:r>
              <a:rPr lang="it-IT" dirty="0" err="1"/>
              <a:t>peak</a:t>
            </a:r>
            <a:r>
              <a:rPr lang="it-IT" dirty="0"/>
              <a:t> </a:t>
            </a:r>
            <a:r>
              <a:rPr lang="it-IT" dirty="0" err="1"/>
              <a:t>locally</a:t>
            </a:r>
            <a:r>
              <a:rPr lang="it-IT" dirty="0"/>
              <a:t>)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triggered</a:t>
            </a:r>
            <a:r>
              <a:rPr lang="it-IT" dirty="0"/>
              <a:t>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actions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revealed</a:t>
            </a:r>
            <a:r>
              <a:rPr lang="it-IT" dirty="0"/>
              <a:t> some </a:t>
            </a:r>
            <a:r>
              <a:rPr lang="it-IT" dirty="0" err="1"/>
              <a:t>criticalities</a:t>
            </a:r>
            <a:r>
              <a:rPr lang="it-IT" dirty="0"/>
              <a:t>, </a:t>
            </a:r>
            <a:r>
              <a:rPr lang="it-IT" dirty="0" err="1"/>
              <a:t>both</a:t>
            </a:r>
            <a:r>
              <a:rPr lang="it-IT" dirty="0"/>
              <a:t> in the </a:t>
            </a:r>
            <a:r>
              <a:rPr lang="it-IT" dirty="0" err="1"/>
              <a:t>alert</a:t>
            </a:r>
            <a:r>
              <a:rPr lang="it-IT" dirty="0"/>
              <a:t> </a:t>
            </a:r>
            <a:r>
              <a:rPr lang="it-IT" dirty="0" err="1"/>
              <a:t>dissemination</a:t>
            </a:r>
            <a:r>
              <a:rPr lang="it-IT" dirty="0"/>
              <a:t> and in the </a:t>
            </a:r>
            <a:r>
              <a:rPr lang="it-IT" dirty="0" err="1"/>
              <a:t>reactions</a:t>
            </a:r>
            <a:r>
              <a:rPr lang="it-IT" dirty="0"/>
              <a:t> by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authorities</a:t>
            </a:r>
            <a:r>
              <a:rPr lang="it-IT" dirty="0"/>
              <a:t>, media, etc.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7" name="Google Shape;289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690" y="517475"/>
            <a:ext cx="2496310" cy="1388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868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674998" y="640405"/>
            <a:ext cx="8229600" cy="1143000"/>
          </a:xfrm>
        </p:spPr>
        <p:txBody>
          <a:bodyPr/>
          <a:lstStyle/>
          <a:p>
            <a:r>
              <a:rPr lang="it-IT" dirty="0"/>
              <a:t>Stromboli / </a:t>
            </a:r>
            <a:r>
              <a:rPr lang="it-IT" dirty="0" err="1"/>
              <a:t>criticalities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351183" y="2065361"/>
            <a:ext cx="8229600" cy="4525963"/>
          </a:xfrm>
        </p:spPr>
        <p:txBody>
          <a:bodyPr>
            <a:normAutofit/>
          </a:bodyPr>
          <a:lstStyle/>
          <a:p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Need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for a more 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detailed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“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zonation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” of the 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alerted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areas</a:t>
            </a:r>
            <a:endParaRPr lang="it-IT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Improve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the 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sea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level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monitoring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onland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offshore</a:t>
            </a:r>
          </a:p>
          <a:p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Evaluate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the 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possibility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to monitor tsunami “precursor” 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phenomena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instability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magma 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injection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tremor</a:t>
            </a:r>
            <a:r>
              <a:rPr lang="it-IT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etc.)</a:t>
            </a:r>
          </a:p>
          <a:p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A more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detailed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testing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protocol</a:t>
            </a:r>
            <a:endParaRPr lang="it-IT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Clarify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communication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procedures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with media (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language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uncertainty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, etc.)</a:t>
            </a:r>
          </a:p>
          <a:p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Study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risk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awareness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perception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of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residents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tourists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(focus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groups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developed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in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next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</a:rPr>
              <a:t>months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endParaRPr lang="it-IT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Google Shape;289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690" y="517475"/>
            <a:ext cx="2496310" cy="1388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623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"/>
          <p:cNvSpPr txBox="1">
            <a:spLocks noGrp="1"/>
          </p:cNvSpPr>
          <p:nvPr>
            <p:ph type="title"/>
          </p:nvPr>
        </p:nvSpPr>
        <p:spPr>
          <a:xfrm>
            <a:off x="1222252" y="857250"/>
            <a:ext cx="6858001" cy="3596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l">
              <a:buSzPct val="55555"/>
            </a:pPr>
            <a:r>
              <a:rPr lang="it-IT" sz="1650" dirty="0">
                <a:solidFill>
                  <a:schemeClr val="bg1"/>
                </a:solidFill>
              </a:rPr>
              <a:t>Stromboli</a:t>
            </a:r>
            <a:endParaRPr sz="1650" dirty="0">
              <a:solidFill>
                <a:schemeClr val="bg1"/>
              </a:solidFill>
            </a:endParaRPr>
          </a:p>
        </p:txBody>
      </p:sp>
      <p:pic>
        <p:nvPicPr>
          <p:cNvPr id="289" name="Google Shape;289;p19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242" y="1138694"/>
            <a:ext cx="2496310" cy="138886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9"/>
          <p:cNvSpPr txBox="1"/>
          <p:nvPr/>
        </p:nvSpPr>
        <p:spPr>
          <a:xfrm>
            <a:off x="4184658" y="2276036"/>
            <a:ext cx="933188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825">
                <a:solidFill>
                  <a:srgbClr val="FF0000"/>
                </a:solidFill>
              </a:rPr>
              <a:t>Sciara del Fuoco</a:t>
            </a:r>
            <a:endParaRPr sz="825" dirty="0">
              <a:solidFill>
                <a:srgbClr val="FF0000"/>
              </a:solidFill>
            </a:endParaRPr>
          </a:p>
        </p:txBody>
      </p:sp>
      <p:pic>
        <p:nvPicPr>
          <p:cNvPr id="3" name="Stromboli_Cannav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5035" y="857250"/>
            <a:ext cx="2890838" cy="5143500"/>
          </a:xfrm>
          <a:prstGeom prst="rect">
            <a:avLst/>
          </a:prstGeom>
        </p:spPr>
      </p:pic>
      <p:pic>
        <p:nvPicPr>
          <p:cNvPr id="2" name="Stromboli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48" y="882398"/>
            <a:ext cx="2801263" cy="509320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211" y="4176076"/>
            <a:ext cx="2986862" cy="1642191"/>
          </a:xfrm>
          <a:prstGeom prst="rect">
            <a:avLst/>
          </a:prstGeom>
        </p:spPr>
      </p:pic>
      <p:sp>
        <p:nvSpPr>
          <p:cNvPr id="8" name="Google Shape;287;p19"/>
          <p:cNvSpPr txBox="1">
            <a:spLocks/>
          </p:cNvSpPr>
          <p:nvPr/>
        </p:nvSpPr>
        <p:spPr>
          <a:xfrm>
            <a:off x="105667" y="0"/>
            <a:ext cx="9144001" cy="479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ct val="55555"/>
            </a:pPr>
            <a:r>
              <a:rPr lang="it-IT" sz="2200" dirty="0">
                <a:solidFill>
                  <a:schemeClr val="bg1"/>
                </a:solidFill>
              </a:rPr>
              <a:t>2022, </a:t>
            </a:r>
            <a:r>
              <a:rPr lang="it-IT" sz="2200" dirty="0" err="1">
                <a:solidFill>
                  <a:schemeClr val="bg1"/>
                </a:solidFill>
              </a:rPr>
              <a:t>Dec</a:t>
            </a:r>
            <a:r>
              <a:rPr lang="it-IT" sz="2200" dirty="0">
                <a:solidFill>
                  <a:schemeClr val="bg1"/>
                </a:solidFill>
              </a:rPr>
              <a:t>. 4: (small) tsunami </a:t>
            </a:r>
            <a:r>
              <a:rPr lang="it-IT" sz="2200" dirty="0" err="1">
                <a:solidFill>
                  <a:schemeClr val="bg1"/>
                </a:solidFill>
              </a:rPr>
              <a:t>induced</a:t>
            </a:r>
            <a:r>
              <a:rPr lang="it-IT" sz="2200" dirty="0">
                <a:solidFill>
                  <a:schemeClr val="bg1"/>
                </a:solidFill>
              </a:rPr>
              <a:t> by a </a:t>
            </a:r>
            <a:r>
              <a:rPr lang="it-IT" sz="2200" dirty="0" err="1">
                <a:solidFill>
                  <a:schemeClr val="bg1"/>
                </a:solidFill>
              </a:rPr>
              <a:t>pyroclastic</a:t>
            </a:r>
            <a:r>
              <a:rPr lang="it-IT" sz="2200" dirty="0">
                <a:solidFill>
                  <a:schemeClr val="bg1"/>
                </a:solidFill>
              </a:rPr>
              <a:t> flow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063242" y="3303302"/>
            <a:ext cx="268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Tsunami </a:t>
            </a:r>
            <a:r>
              <a:rPr lang="it-IT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recorded</a:t>
            </a:r>
            <a:r>
              <a:rPr lang="it-IT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at</a:t>
            </a:r>
            <a:r>
              <a:rPr lang="it-IT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the </a:t>
            </a:r>
            <a:r>
              <a:rPr lang="it-IT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two</a:t>
            </a:r>
            <a:r>
              <a:rPr lang="it-IT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elastc</a:t>
            </a:r>
            <a:r>
              <a:rPr lang="it-IT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beacons</a:t>
            </a:r>
            <a:r>
              <a:rPr lang="it-IT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in front of the Sciara del Fuoco</a:t>
            </a:r>
          </a:p>
        </p:txBody>
      </p:sp>
    </p:spTree>
    <p:extLst>
      <p:ext uri="{BB962C8B-B14F-4D97-AF65-F5344CB8AC3E}">
        <p14:creationId xmlns:p14="http://schemas.microsoft.com/office/powerpoint/2010/main" val="3582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"/>
          <p:cNvSpPr txBox="1">
            <a:spLocks noGrp="1"/>
          </p:cNvSpPr>
          <p:nvPr>
            <p:ph type="title"/>
          </p:nvPr>
        </p:nvSpPr>
        <p:spPr>
          <a:xfrm>
            <a:off x="424069" y="3093682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3200" b="1" dirty="0" err="1">
                <a:solidFill>
                  <a:srgbClr val="595959"/>
                </a:solidFill>
              </a:rPr>
              <a:t>Thank</a:t>
            </a:r>
            <a:r>
              <a:rPr lang="it-IT" sz="3200" b="1" dirty="0">
                <a:solidFill>
                  <a:srgbClr val="595959"/>
                </a:solidFill>
              </a:rPr>
              <a:t> </a:t>
            </a:r>
            <a:r>
              <a:rPr lang="it-IT" sz="3200" b="1" dirty="0" err="1">
                <a:solidFill>
                  <a:srgbClr val="595959"/>
                </a:solidFill>
              </a:rPr>
              <a:t>you</a:t>
            </a:r>
            <a:r>
              <a:rPr lang="it-IT" sz="3200" b="1" dirty="0">
                <a:solidFill>
                  <a:srgbClr val="595959"/>
                </a:solidFill>
              </a:rPr>
              <a:t> for </a:t>
            </a:r>
            <a:r>
              <a:rPr lang="it-IT" sz="3200" b="1" dirty="0" err="1">
                <a:solidFill>
                  <a:srgbClr val="595959"/>
                </a:solidFill>
              </a:rPr>
              <a:t>your</a:t>
            </a:r>
            <a:r>
              <a:rPr lang="it-IT" sz="3200" b="1" dirty="0">
                <a:solidFill>
                  <a:srgbClr val="595959"/>
                </a:solidFill>
              </a:rPr>
              <a:t> </a:t>
            </a:r>
            <a:r>
              <a:rPr lang="it-IT" sz="3200" b="1" dirty="0" err="1">
                <a:solidFill>
                  <a:srgbClr val="595959"/>
                </a:solidFill>
              </a:rPr>
              <a:t>attention</a:t>
            </a:r>
            <a:br>
              <a:rPr lang="it-IT" sz="2400" b="1">
                <a:solidFill>
                  <a:srgbClr val="595959"/>
                </a:solidFill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31583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3114</TotalTime>
  <Words>293</Words>
  <Application>Microsoft Macintosh PowerPoint</Application>
  <PresentationFormat>Presentazione su schermo (4:3)</PresentationFormat>
  <Paragraphs>24</Paragraphs>
  <Slides>6</Slides>
  <Notes>5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Arial</vt:lpstr>
      <vt:lpstr>Calibri</vt:lpstr>
      <vt:lpstr>Tema di Office</vt:lpstr>
      <vt:lpstr>Presentazione standard di PowerPoint</vt:lpstr>
      <vt:lpstr>Stromboli</vt:lpstr>
      <vt:lpstr>Stromboli</vt:lpstr>
      <vt:lpstr>Stromboli / criticalities</vt:lpstr>
      <vt:lpstr>Stromboli</vt:lpstr>
      <vt:lpstr>Thank you for your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Cecilia Valbonesi</cp:lastModifiedBy>
  <cp:revision>105</cp:revision>
  <dcterms:modified xsi:type="dcterms:W3CDTF">2023-02-26T17:07:12Z</dcterms:modified>
</cp:coreProperties>
</file>