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491" r:id="rId3"/>
    <p:sldId id="475" r:id="rId4"/>
    <p:sldId id="476" r:id="rId5"/>
    <p:sldId id="489" r:id="rId6"/>
    <p:sldId id="471" r:id="rId7"/>
    <p:sldId id="490" r:id="rId8"/>
    <p:sldId id="488" r:id="rId9"/>
    <p:sldId id="478" r:id="rId10"/>
    <p:sldId id="481" r:id="rId11"/>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os"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CAC8FA"/>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7"/>
    <p:restoredTop sz="94992" autoAdjust="0"/>
  </p:normalViewPr>
  <p:slideViewPr>
    <p:cSldViewPr snapToGrid="0" snapToObjects="1">
      <p:cViewPr varScale="1">
        <p:scale>
          <a:sx n="100" d="100"/>
          <a:sy n="100" d="100"/>
        </p:scale>
        <p:origin x="-84"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EFF53-2992-47B3-B4E3-2442F1296F83}" type="doc">
      <dgm:prSet loTypeId="urn:microsoft.com/office/officeart/2005/8/layout/hProcess11" loCatId="process" qsTypeId="urn:microsoft.com/office/officeart/2005/8/quickstyle/simple1" qsCatId="simple" csTypeId="urn:microsoft.com/office/officeart/2005/8/colors/accent1_2" csCatId="accent1" phldr="1"/>
      <dgm:spPr/>
    </dgm:pt>
    <dgm:pt modelId="{8CDE5758-83A6-404D-A1E3-B42B41667C43}">
      <dgm:prSet phldrT="[Text]" custT="1"/>
      <dgm:spPr/>
      <dgm:t>
        <a:bodyPr/>
        <a:lstStyle/>
        <a:p>
          <a:r>
            <a:rPr lang="en-US" sz="2000" dirty="0" err="1" smtClean="0">
              <a:effectLst/>
              <a:latin typeface="Calibri" panose="020F0502020204030204" pitchFamily="34" charset="0"/>
              <a:ea typeface="Yu Gothic" panose="020B0400000000000000" pitchFamily="34" charset="-128"/>
            </a:rPr>
            <a:t>Prepara-tion</a:t>
          </a:r>
          <a:r>
            <a:rPr lang="en-US" sz="2000" dirty="0" smtClean="0">
              <a:effectLst/>
              <a:latin typeface="Calibri" panose="020F0502020204030204" pitchFamily="34" charset="0"/>
              <a:ea typeface="Yu Gothic" panose="020B0400000000000000" pitchFamily="34" charset="-128"/>
            </a:rPr>
            <a:t> </a:t>
          </a:r>
          <a:r>
            <a:rPr lang="en-US" sz="2000" dirty="0">
              <a:effectLst/>
              <a:latin typeface="Calibri" panose="020F0502020204030204" pitchFamily="34" charset="0"/>
              <a:ea typeface="Yu Gothic" panose="020B0400000000000000" pitchFamily="34" charset="-128"/>
            </a:rPr>
            <a:t>of scenarios; </a:t>
          </a:r>
          <a:r>
            <a:rPr lang="en-US" sz="2000" dirty="0" smtClean="0">
              <a:effectLst/>
              <a:latin typeface="Calibri" panose="020F0502020204030204" pitchFamily="34" charset="0"/>
              <a:ea typeface="Yu Gothic" panose="020B0400000000000000" pitchFamily="34" charset="-128"/>
            </a:rPr>
            <a:t>discus-</a:t>
          </a:r>
          <a:r>
            <a:rPr lang="en-US" sz="2000" dirty="0" err="1" smtClean="0">
              <a:effectLst/>
              <a:latin typeface="Calibri" panose="020F0502020204030204" pitchFamily="34" charset="0"/>
              <a:ea typeface="Yu Gothic" panose="020B0400000000000000" pitchFamily="34" charset="-128"/>
            </a:rPr>
            <a:t>sions</a:t>
          </a:r>
          <a:r>
            <a:rPr lang="en-US" sz="2000" dirty="0" smtClean="0">
              <a:effectLst/>
              <a:latin typeface="Calibri" panose="020F0502020204030204" pitchFamily="34" charset="0"/>
              <a:ea typeface="Yu Gothic" panose="020B0400000000000000" pitchFamily="34" charset="-128"/>
            </a:rPr>
            <a:t> </a:t>
          </a:r>
          <a:r>
            <a:rPr lang="en-US" sz="2000" dirty="0">
              <a:effectLst/>
              <a:latin typeface="Calibri" panose="020F0502020204030204" pitchFamily="34" charset="0"/>
              <a:ea typeface="Yu Gothic" panose="020B0400000000000000" pitchFamily="34" charset="-128"/>
            </a:rPr>
            <a:t>with TSPs</a:t>
          </a:r>
          <a:endParaRPr lang="en-US" sz="2000" b="1" dirty="0"/>
        </a:p>
      </dgm:t>
    </dgm:pt>
    <dgm:pt modelId="{EE88BD38-64B3-4F34-BC5C-969E628DC7EB}" type="parTrans" cxnId="{39AE5033-B961-401F-BA9D-F2682B007875}">
      <dgm:prSet/>
      <dgm:spPr/>
      <dgm:t>
        <a:bodyPr/>
        <a:lstStyle/>
        <a:p>
          <a:endParaRPr lang="en-US"/>
        </a:p>
      </dgm:t>
    </dgm:pt>
    <dgm:pt modelId="{9DDB2776-8F0F-4F90-B3D8-77C8CC7678B3}" type="sibTrans" cxnId="{39AE5033-B961-401F-BA9D-F2682B007875}">
      <dgm:prSet/>
      <dgm:spPr/>
      <dgm:t>
        <a:bodyPr/>
        <a:lstStyle/>
        <a:p>
          <a:endParaRPr lang="en-US"/>
        </a:p>
      </dgm:t>
    </dgm:pt>
    <dgm:pt modelId="{2489A072-3B50-43BE-9DC8-D3409FB2F459}">
      <dgm:prSet phldrT="[Text]" custT="1"/>
      <dgm:spPr/>
      <dgm:t>
        <a:bodyPr/>
        <a:lstStyle/>
        <a:p>
          <a:r>
            <a:rPr lang="en-US" sz="2000" dirty="0" err="1" smtClean="0">
              <a:effectLst/>
              <a:latin typeface="Calibri" panose="020F0502020204030204" pitchFamily="34" charset="0"/>
              <a:ea typeface="Yu Gothic" panose="020B0400000000000000" pitchFamily="34" charset="-128"/>
            </a:rPr>
            <a:t>Submis-sion</a:t>
          </a:r>
          <a:r>
            <a:rPr lang="en-US" sz="2000" dirty="0" smtClean="0">
              <a:effectLst/>
              <a:latin typeface="Calibri" panose="020F0502020204030204" pitchFamily="34" charset="0"/>
              <a:ea typeface="Yu Gothic" panose="020B0400000000000000" pitchFamily="34" charset="-128"/>
            </a:rPr>
            <a:t> </a:t>
          </a:r>
          <a:r>
            <a:rPr lang="en-US" sz="2000" dirty="0">
              <a:effectLst/>
              <a:latin typeface="Calibri" panose="020F0502020204030204" pitchFamily="34" charset="0"/>
              <a:ea typeface="Yu Gothic" panose="020B0400000000000000" pitchFamily="34" charset="-128"/>
            </a:rPr>
            <a:t>of scenarios by TSPs</a:t>
          </a:r>
          <a:endParaRPr lang="en-US" sz="2000" b="1" dirty="0"/>
        </a:p>
      </dgm:t>
    </dgm:pt>
    <dgm:pt modelId="{5CB471E1-CE0C-40A3-908C-BD10C51206F0}" type="parTrans" cxnId="{CD6D5139-B01E-4B24-BC0A-0E347E332092}">
      <dgm:prSet/>
      <dgm:spPr/>
      <dgm:t>
        <a:bodyPr/>
        <a:lstStyle/>
        <a:p>
          <a:endParaRPr lang="en-US"/>
        </a:p>
      </dgm:t>
    </dgm:pt>
    <dgm:pt modelId="{7666303E-529A-4508-AB43-D4EB7C834F7A}" type="sibTrans" cxnId="{CD6D5139-B01E-4B24-BC0A-0E347E332092}">
      <dgm:prSet/>
      <dgm:spPr/>
      <dgm:t>
        <a:bodyPr/>
        <a:lstStyle/>
        <a:p>
          <a:endParaRPr lang="en-US"/>
        </a:p>
      </dgm:t>
    </dgm:pt>
    <dgm:pt modelId="{6193C66F-7587-41FE-BEC8-106AE77F8E92}">
      <dgm:prSet phldrT="[Text]" custT="1"/>
      <dgm:spPr/>
      <dgm:t>
        <a:bodyPr/>
        <a:lstStyle/>
        <a:p>
          <a:r>
            <a:rPr lang="en-US" sz="2000" dirty="0">
              <a:effectLst/>
              <a:latin typeface="Calibri" panose="020F0502020204030204" pitchFamily="34" charset="0"/>
              <a:ea typeface="Yu Gothic" panose="020B0400000000000000" pitchFamily="34" charset="-128"/>
            </a:rPr>
            <a:t>Submission of NEAMWave23 subscribers; sharing the exercise actors’ lists with TSPs</a:t>
          </a:r>
          <a:endParaRPr lang="en-US" sz="2000" b="1" dirty="0"/>
        </a:p>
      </dgm:t>
    </dgm:pt>
    <dgm:pt modelId="{36596FF5-76A5-43E7-A849-2466F3A0E53A}" type="parTrans" cxnId="{BB480B4F-C30C-489A-BF8C-00E40C52DCF5}">
      <dgm:prSet/>
      <dgm:spPr/>
      <dgm:t>
        <a:bodyPr/>
        <a:lstStyle/>
        <a:p>
          <a:endParaRPr lang="en-US"/>
        </a:p>
      </dgm:t>
    </dgm:pt>
    <dgm:pt modelId="{514593AA-9CB7-4E4E-945D-A436C0E4F470}" type="sibTrans" cxnId="{BB480B4F-C30C-489A-BF8C-00E40C52DCF5}">
      <dgm:prSet/>
      <dgm:spPr/>
      <dgm:t>
        <a:bodyPr/>
        <a:lstStyle/>
        <a:p>
          <a:endParaRPr lang="en-US"/>
        </a:p>
      </dgm:t>
    </dgm:pt>
    <dgm:pt modelId="{74CEA831-BCC1-4C6B-AD17-4D63DC7348FF}">
      <dgm:prSet phldrT="[Text]" custT="1"/>
      <dgm:spPr/>
      <dgm:t>
        <a:bodyPr/>
        <a:lstStyle/>
        <a:p>
          <a:r>
            <a:rPr lang="en-US" sz="2000" dirty="0" err="1" smtClean="0">
              <a:effectLst/>
              <a:latin typeface="Calibri" panose="020F0502020204030204" pitchFamily="34" charset="0"/>
              <a:ea typeface="Yu Gothic" panose="020B0400000000000000" pitchFamily="34" charset="-128"/>
            </a:rPr>
            <a:t>Prepara-tion</a:t>
          </a:r>
          <a:r>
            <a:rPr lang="en-US" sz="2000" dirty="0" smtClean="0">
              <a:effectLst/>
              <a:latin typeface="Calibri" panose="020F0502020204030204" pitchFamily="34" charset="0"/>
              <a:ea typeface="Yu Gothic" panose="020B0400000000000000" pitchFamily="34" charset="-128"/>
            </a:rPr>
            <a:t> </a:t>
          </a:r>
          <a:r>
            <a:rPr lang="en-US" sz="2000" dirty="0">
              <a:effectLst/>
              <a:latin typeface="Calibri" panose="020F0502020204030204" pitchFamily="34" charset="0"/>
              <a:ea typeface="Yu Gothic" panose="020B0400000000000000" pitchFamily="34" charset="-128"/>
            </a:rPr>
            <a:t>of exercise manual</a:t>
          </a:r>
          <a:endParaRPr lang="en-US" sz="2000" b="1" dirty="0"/>
        </a:p>
      </dgm:t>
    </dgm:pt>
    <dgm:pt modelId="{15319FA5-BF8D-40A5-97FD-69C7E3672F6C}" type="parTrans" cxnId="{C0BDF742-9793-49E3-969B-D8464A8A8B91}">
      <dgm:prSet/>
      <dgm:spPr/>
      <dgm:t>
        <a:bodyPr/>
        <a:lstStyle/>
        <a:p>
          <a:endParaRPr lang="en-US"/>
        </a:p>
      </dgm:t>
    </dgm:pt>
    <dgm:pt modelId="{4B80684B-FB34-4B01-9249-F924E64054AB}" type="sibTrans" cxnId="{C0BDF742-9793-49E3-969B-D8464A8A8B91}">
      <dgm:prSet/>
      <dgm:spPr/>
      <dgm:t>
        <a:bodyPr/>
        <a:lstStyle/>
        <a:p>
          <a:endParaRPr lang="en-US"/>
        </a:p>
      </dgm:t>
    </dgm:pt>
    <dgm:pt modelId="{C8101D8B-1DDB-44CA-AA5E-7B3B5F8694FB}">
      <dgm:prSet phldrT="[Text]" custT="1"/>
      <dgm:spPr/>
      <dgm:t>
        <a:bodyPr/>
        <a:lstStyle/>
        <a:p>
          <a:r>
            <a:rPr lang="en-US" sz="2000" dirty="0">
              <a:effectLst/>
              <a:latin typeface="Calibri" panose="020F0502020204030204" pitchFamily="34" charset="0"/>
              <a:ea typeface="Yu Gothic" panose="020B0400000000000000" pitchFamily="34" charset="-128"/>
            </a:rPr>
            <a:t>Final </a:t>
          </a:r>
          <a:r>
            <a:rPr lang="en-US" sz="2000" dirty="0" err="1" smtClean="0">
              <a:effectLst/>
              <a:latin typeface="Calibri" panose="020F0502020204030204" pitchFamily="34" charset="0"/>
              <a:ea typeface="Yu Gothic" panose="020B0400000000000000" pitchFamily="34" charset="-128"/>
            </a:rPr>
            <a:t>prepara-tios</a:t>
          </a:r>
          <a:r>
            <a:rPr lang="en-US" sz="2000" dirty="0" smtClean="0">
              <a:effectLst/>
              <a:latin typeface="Calibri" panose="020F0502020204030204" pitchFamily="34" charset="0"/>
              <a:ea typeface="Yu Gothic" panose="020B0400000000000000" pitchFamily="34" charset="-128"/>
            </a:rPr>
            <a:t> </a:t>
          </a:r>
          <a:r>
            <a:rPr lang="en-US" sz="2000" dirty="0">
              <a:effectLst/>
              <a:latin typeface="Calibri" panose="020F0502020204030204" pitchFamily="34" charset="0"/>
              <a:ea typeface="Yu Gothic" panose="020B0400000000000000" pitchFamily="34" charset="-128"/>
            </a:rPr>
            <a:t>by TT-TE </a:t>
          </a:r>
          <a:r>
            <a:rPr lang="en-US" sz="2000" dirty="0" smtClean="0">
              <a:effectLst/>
              <a:latin typeface="Calibri" panose="020F0502020204030204" pitchFamily="34" charset="0"/>
              <a:ea typeface="Yu Gothic" panose="020B0400000000000000" pitchFamily="34" charset="-128"/>
            </a:rPr>
            <a:t>&amp; the </a:t>
          </a:r>
          <a:r>
            <a:rPr lang="en-US" sz="2000" dirty="0">
              <a:effectLst/>
              <a:latin typeface="Calibri" panose="020F0502020204030204" pitchFamily="34" charset="0"/>
              <a:ea typeface="Yu Gothic" panose="020B0400000000000000" pitchFamily="34" charset="-128"/>
            </a:rPr>
            <a:t>IOC </a:t>
          </a:r>
          <a:r>
            <a:rPr lang="en-US" sz="2000" dirty="0" err="1" smtClean="0">
              <a:effectLst/>
              <a:latin typeface="Calibri" panose="020F0502020204030204" pitchFamily="34" charset="0"/>
              <a:ea typeface="Yu Gothic" panose="020B0400000000000000" pitchFamily="34" charset="-128"/>
            </a:rPr>
            <a:t>Secreta-riat</a:t>
          </a:r>
          <a:endParaRPr lang="tr-TR" sz="1400" b="1" dirty="0"/>
        </a:p>
        <a:p>
          <a:endParaRPr lang="en-US" sz="1400" dirty="0"/>
        </a:p>
      </dgm:t>
    </dgm:pt>
    <dgm:pt modelId="{636D8859-8976-45E8-A40F-F0F891A9E3AB}" type="parTrans" cxnId="{3F0EF9DA-9DDC-4159-B08A-7E04AE0B3E65}">
      <dgm:prSet/>
      <dgm:spPr/>
      <dgm:t>
        <a:bodyPr/>
        <a:lstStyle/>
        <a:p>
          <a:endParaRPr lang="en-US"/>
        </a:p>
      </dgm:t>
    </dgm:pt>
    <dgm:pt modelId="{EFA44DBE-6490-4CC2-BC4B-1F58DE8C8230}" type="sibTrans" cxnId="{3F0EF9DA-9DDC-4159-B08A-7E04AE0B3E65}">
      <dgm:prSet/>
      <dgm:spPr/>
      <dgm:t>
        <a:bodyPr/>
        <a:lstStyle/>
        <a:p>
          <a:endParaRPr lang="en-US"/>
        </a:p>
      </dgm:t>
    </dgm:pt>
    <dgm:pt modelId="{CDAA4402-EA51-48AF-B5FA-3CBEB7596AED}">
      <dgm:prSet phldrT="[Text]" custT="1"/>
      <dgm:spPr/>
      <dgm:t>
        <a:bodyPr/>
        <a:lstStyle/>
        <a:p>
          <a:r>
            <a:rPr lang="en-US" sz="2000" dirty="0" err="1" smtClean="0">
              <a:effectLst/>
              <a:latin typeface="Calibri" panose="020F0502020204030204" pitchFamily="34" charset="0"/>
              <a:ea typeface="Yu Gothic" panose="020B0400000000000000" pitchFamily="34" charset="-128"/>
            </a:rPr>
            <a:t>Distribu-tion</a:t>
          </a:r>
          <a:r>
            <a:rPr lang="en-US" sz="2000" dirty="0" smtClean="0">
              <a:effectLst/>
              <a:latin typeface="Calibri" panose="020F0502020204030204" pitchFamily="34" charset="0"/>
              <a:ea typeface="Yu Gothic" panose="020B0400000000000000" pitchFamily="34" charset="-128"/>
            </a:rPr>
            <a:t> </a:t>
          </a:r>
          <a:r>
            <a:rPr lang="en-US" sz="2000" dirty="0">
              <a:effectLst/>
              <a:latin typeface="Calibri" panose="020F0502020204030204" pitchFamily="34" charset="0"/>
              <a:ea typeface="Yu Gothic" panose="020B0400000000000000" pitchFamily="34" charset="-128"/>
            </a:rPr>
            <a:t>of exercise manual; meeting with CPAs through ERCC</a:t>
          </a:r>
          <a:endParaRPr lang="en-US" sz="2000" b="1" dirty="0"/>
        </a:p>
      </dgm:t>
    </dgm:pt>
    <dgm:pt modelId="{472FC7C5-B720-4A14-9AF7-3B233B6840C8}" type="sibTrans" cxnId="{B8F5DB9B-FE29-444D-A0B4-DE9FEF4B7A58}">
      <dgm:prSet/>
      <dgm:spPr/>
      <dgm:t>
        <a:bodyPr/>
        <a:lstStyle/>
        <a:p>
          <a:endParaRPr lang="en-US"/>
        </a:p>
      </dgm:t>
    </dgm:pt>
    <dgm:pt modelId="{F73F4E88-019C-4453-9AAE-7B16375DA315}" type="parTrans" cxnId="{B8F5DB9B-FE29-444D-A0B4-DE9FEF4B7A58}">
      <dgm:prSet/>
      <dgm:spPr/>
      <dgm:t>
        <a:bodyPr/>
        <a:lstStyle/>
        <a:p>
          <a:endParaRPr lang="en-US"/>
        </a:p>
      </dgm:t>
    </dgm:pt>
    <dgm:pt modelId="{77A60D1A-E3D3-4D6F-9626-36BFD72BABE9}" type="pres">
      <dgm:prSet presAssocID="{769EFF53-2992-47B3-B4E3-2442F1296F83}" presName="Name0" presStyleCnt="0">
        <dgm:presLayoutVars>
          <dgm:dir/>
          <dgm:resizeHandles val="exact"/>
        </dgm:presLayoutVars>
      </dgm:prSet>
      <dgm:spPr/>
    </dgm:pt>
    <dgm:pt modelId="{B7B1F846-3FED-46CB-BA95-C240A5897728}" type="pres">
      <dgm:prSet presAssocID="{769EFF53-2992-47B3-B4E3-2442F1296F83}" presName="arrow" presStyleLbl="bgShp" presStyleIdx="0" presStyleCnt="1" custLinFactNeighborX="-218" custLinFactNeighborY="4041"/>
      <dgm:spPr>
        <a:solidFill>
          <a:schemeClr val="accent1">
            <a:lumMod val="75000"/>
          </a:schemeClr>
        </a:solidFill>
      </dgm:spPr>
    </dgm:pt>
    <dgm:pt modelId="{0B6EA473-6165-4D70-8896-499B509780DC}" type="pres">
      <dgm:prSet presAssocID="{769EFF53-2992-47B3-B4E3-2442F1296F83}" presName="points" presStyleCnt="0"/>
      <dgm:spPr/>
    </dgm:pt>
    <dgm:pt modelId="{26980467-3568-4FF8-825C-6199A03C23B0}" type="pres">
      <dgm:prSet presAssocID="{8CDE5758-83A6-404D-A1E3-B42B41667C43}" presName="compositeA" presStyleCnt="0"/>
      <dgm:spPr/>
    </dgm:pt>
    <dgm:pt modelId="{2E4AC085-8C08-4233-86AD-C754C5F13FBE}" type="pres">
      <dgm:prSet presAssocID="{8CDE5758-83A6-404D-A1E3-B42B41667C43}" presName="textA" presStyleLbl="revTx" presStyleIdx="0" presStyleCnt="6" custScaleX="319863" custScaleY="100501">
        <dgm:presLayoutVars>
          <dgm:bulletEnabled val="1"/>
        </dgm:presLayoutVars>
      </dgm:prSet>
      <dgm:spPr/>
      <dgm:t>
        <a:bodyPr/>
        <a:lstStyle/>
        <a:p>
          <a:endParaRPr lang="en-US"/>
        </a:p>
      </dgm:t>
    </dgm:pt>
    <dgm:pt modelId="{0D509F06-0238-455B-9A0F-4BC2A6250A00}" type="pres">
      <dgm:prSet presAssocID="{8CDE5758-83A6-404D-A1E3-B42B41667C43}" presName="circleA" presStyleLbl="node1" presStyleIdx="0" presStyleCnt="6" custScaleX="151764" custLinFactNeighborY="16165"/>
      <dgm:spPr>
        <a:solidFill>
          <a:schemeClr val="bg1">
            <a:lumMod val="65000"/>
          </a:schemeClr>
        </a:solidFill>
      </dgm:spPr>
    </dgm:pt>
    <dgm:pt modelId="{7C8FC2E5-81C6-4B58-8954-AE2674089877}" type="pres">
      <dgm:prSet presAssocID="{8CDE5758-83A6-404D-A1E3-B42B41667C43}" presName="spaceA" presStyleCnt="0"/>
      <dgm:spPr/>
    </dgm:pt>
    <dgm:pt modelId="{B7A0C2B2-85BA-44CC-9D5A-97D73ED23851}" type="pres">
      <dgm:prSet presAssocID="{9DDB2776-8F0F-4F90-B3D8-77C8CC7678B3}" presName="space" presStyleCnt="0"/>
      <dgm:spPr/>
    </dgm:pt>
    <dgm:pt modelId="{C4B35EB2-3303-4680-9332-1D5CCF1E31EC}" type="pres">
      <dgm:prSet presAssocID="{2489A072-3B50-43BE-9DC8-D3409FB2F459}" presName="compositeB" presStyleCnt="0"/>
      <dgm:spPr/>
    </dgm:pt>
    <dgm:pt modelId="{927422F0-4A4D-4329-A70A-2273D05FFBF4}" type="pres">
      <dgm:prSet presAssocID="{2489A072-3B50-43BE-9DC8-D3409FB2F459}" presName="textB" presStyleLbl="revTx" presStyleIdx="1" presStyleCnt="6" custScaleX="319508" custLinFactNeighborX="-616" custLinFactNeighborY="6451">
        <dgm:presLayoutVars>
          <dgm:bulletEnabled val="1"/>
        </dgm:presLayoutVars>
      </dgm:prSet>
      <dgm:spPr/>
      <dgm:t>
        <a:bodyPr/>
        <a:lstStyle/>
        <a:p>
          <a:endParaRPr lang="en-US"/>
        </a:p>
      </dgm:t>
    </dgm:pt>
    <dgm:pt modelId="{DFADBD66-C901-4BE7-81EF-B57F4464AA7C}" type="pres">
      <dgm:prSet presAssocID="{2489A072-3B50-43BE-9DC8-D3409FB2F459}" presName="circleB" presStyleLbl="node1" presStyleIdx="1" presStyleCnt="6" custScaleX="139102" custLinFactNeighborY="16165"/>
      <dgm:spPr>
        <a:solidFill>
          <a:schemeClr val="bg1">
            <a:lumMod val="65000"/>
          </a:schemeClr>
        </a:solidFill>
      </dgm:spPr>
    </dgm:pt>
    <dgm:pt modelId="{4337E76D-36E0-4308-B8EF-C53BECFC339A}" type="pres">
      <dgm:prSet presAssocID="{2489A072-3B50-43BE-9DC8-D3409FB2F459}" presName="spaceB" presStyleCnt="0"/>
      <dgm:spPr/>
    </dgm:pt>
    <dgm:pt modelId="{31CBB2CF-E295-41AE-A3CC-C46A520D9103}" type="pres">
      <dgm:prSet presAssocID="{7666303E-529A-4508-AB43-D4EB7C834F7A}" presName="space" presStyleCnt="0"/>
      <dgm:spPr/>
    </dgm:pt>
    <dgm:pt modelId="{B743305B-8ED8-421C-BB47-34B5C3C3D4DB}" type="pres">
      <dgm:prSet presAssocID="{74CEA831-BCC1-4C6B-AD17-4D63DC7348FF}" presName="compositeA" presStyleCnt="0"/>
      <dgm:spPr/>
    </dgm:pt>
    <dgm:pt modelId="{23FB249E-59CE-4EC7-BFEE-221FDB8A807E}" type="pres">
      <dgm:prSet presAssocID="{74CEA831-BCC1-4C6B-AD17-4D63DC7348FF}" presName="textA" presStyleLbl="revTx" presStyleIdx="2" presStyleCnt="6" custScaleX="318925" custScaleY="116429">
        <dgm:presLayoutVars>
          <dgm:bulletEnabled val="1"/>
        </dgm:presLayoutVars>
      </dgm:prSet>
      <dgm:spPr/>
      <dgm:t>
        <a:bodyPr/>
        <a:lstStyle/>
        <a:p>
          <a:endParaRPr lang="en-US"/>
        </a:p>
      </dgm:t>
    </dgm:pt>
    <dgm:pt modelId="{9D394A6E-22C2-46CA-907C-C1C9CAFD88A9}" type="pres">
      <dgm:prSet presAssocID="{74CEA831-BCC1-4C6B-AD17-4D63DC7348FF}" presName="circleA" presStyleLbl="node1" presStyleIdx="2" presStyleCnt="6" custScaleX="143698" custLinFactNeighborX="3052" custLinFactNeighborY="-3161"/>
      <dgm:spPr>
        <a:solidFill>
          <a:schemeClr val="bg1">
            <a:lumMod val="65000"/>
          </a:schemeClr>
        </a:solidFill>
      </dgm:spPr>
    </dgm:pt>
    <dgm:pt modelId="{6B09E729-71C7-4D7E-A9EB-1FE256C0548C}" type="pres">
      <dgm:prSet presAssocID="{74CEA831-BCC1-4C6B-AD17-4D63DC7348FF}" presName="spaceA" presStyleCnt="0"/>
      <dgm:spPr/>
    </dgm:pt>
    <dgm:pt modelId="{6075BE8C-69B1-4274-A5AF-5694B89CF52A}" type="pres">
      <dgm:prSet presAssocID="{4B80684B-FB34-4B01-9249-F924E64054AB}" presName="space" presStyleCnt="0"/>
      <dgm:spPr/>
    </dgm:pt>
    <dgm:pt modelId="{764638CA-4C77-44D2-A4C4-EF75725ABCFD}" type="pres">
      <dgm:prSet presAssocID="{CDAA4402-EA51-48AF-B5FA-3CBEB7596AED}" presName="compositeB" presStyleCnt="0"/>
      <dgm:spPr/>
    </dgm:pt>
    <dgm:pt modelId="{A49F2AEF-4105-47AC-AB34-7EFF930F4978}" type="pres">
      <dgm:prSet presAssocID="{CDAA4402-EA51-48AF-B5FA-3CBEB7596AED}" presName="textB" presStyleLbl="revTx" presStyleIdx="3" presStyleCnt="6" custScaleX="338031" custLinFactNeighborY="586">
        <dgm:presLayoutVars>
          <dgm:bulletEnabled val="1"/>
        </dgm:presLayoutVars>
      </dgm:prSet>
      <dgm:spPr/>
      <dgm:t>
        <a:bodyPr/>
        <a:lstStyle/>
        <a:p>
          <a:endParaRPr lang="en-US"/>
        </a:p>
      </dgm:t>
    </dgm:pt>
    <dgm:pt modelId="{091A32BE-41D6-4683-93D9-BF6120C4C2CD}" type="pres">
      <dgm:prSet presAssocID="{CDAA4402-EA51-48AF-B5FA-3CBEB7596AED}" presName="circleB" presStyleLbl="node1" presStyleIdx="3" presStyleCnt="6" custScaleX="139016" custLinFactNeighborY="16164"/>
      <dgm:spPr>
        <a:solidFill>
          <a:schemeClr val="bg1">
            <a:lumMod val="65000"/>
          </a:schemeClr>
        </a:solidFill>
      </dgm:spPr>
    </dgm:pt>
    <dgm:pt modelId="{70B348F4-A7D8-4B2A-A1EC-DF2A5D0EF7B7}" type="pres">
      <dgm:prSet presAssocID="{CDAA4402-EA51-48AF-B5FA-3CBEB7596AED}" presName="spaceB" presStyleCnt="0"/>
      <dgm:spPr/>
    </dgm:pt>
    <dgm:pt modelId="{89527960-8A2A-42BA-940C-C4FD51302DD3}" type="pres">
      <dgm:prSet presAssocID="{472FC7C5-B720-4A14-9AF7-3B233B6840C8}" presName="space" presStyleCnt="0"/>
      <dgm:spPr/>
    </dgm:pt>
    <dgm:pt modelId="{8868B4BD-F574-4570-A255-5E44351551F6}" type="pres">
      <dgm:prSet presAssocID="{6193C66F-7587-41FE-BEC8-106AE77F8E92}" presName="compositeA" presStyleCnt="0"/>
      <dgm:spPr/>
    </dgm:pt>
    <dgm:pt modelId="{2458DCDD-5F9E-4264-8168-3F573223A563}" type="pres">
      <dgm:prSet presAssocID="{6193C66F-7587-41FE-BEC8-106AE77F8E92}" presName="textA" presStyleLbl="revTx" presStyleIdx="4" presStyleCnt="6" custScaleX="372416">
        <dgm:presLayoutVars>
          <dgm:bulletEnabled val="1"/>
        </dgm:presLayoutVars>
      </dgm:prSet>
      <dgm:spPr/>
      <dgm:t>
        <a:bodyPr/>
        <a:lstStyle/>
        <a:p>
          <a:endParaRPr lang="en-US"/>
        </a:p>
      </dgm:t>
    </dgm:pt>
    <dgm:pt modelId="{B1312FA1-9DF3-4EEB-91F8-C12FA9EBD0B0}" type="pres">
      <dgm:prSet presAssocID="{6193C66F-7587-41FE-BEC8-106AE77F8E92}" presName="circleA" presStyleLbl="node1" presStyleIdx="4" presStyleCnt="6" custScaleX="143256" custLinFactNeighborY="14157"/>
      <dgm:spPr>
        <a:solidFill>
          <a:schemeClr val="bg1">
            <a:lumMod val="65000"/>
          </a:schemeClr>
        </a:solidFill>
      </dgm:spPr>
    </dgm:pt>
    <dgm:pt modelId="{D7F90AD8-8C5D-48A8-A703-B1D5FAC7879C}" type="pres">
      <dgm:prSet presAssocID="{6193C66F-7587-41FE-BEC8-106AE77F8E92}" presName="spaceA" presStyleCnt="0"/>
      <dgm:spPr/>
    </dgm:pt>
    <dgm:pt modelId="{0326D653-BBC7-409E-9C87-59BCA2F7B203}" type="pres">
      <dgm:prSet presAssocID="{514593AA-9CB7-4E4E-945D-A436C0E4F470}" presName="space" presStyleCnt="0"/>
      <dgm:spPr/>
    </dgm:pt>
    <dgm:pt modelId="{A5A67E87-C0AE-4083-8478-B48D048B106F}" type="pres">
      <dgm:prSet presAssocID="{C8101D8B-1DDB-44CA-AA5E-7B3B5F8694FB}" presName="compositeB" presStyleCnt="0"/>
      <dgm:spPr/>
    </dgm:pt>
    <dgm:pt modelId="{C76C1D37-377E-474C-B1EC-BF2AC9A1FD03}" type="pres">
      <dgm:prSet presAssocID="{C8101D8B-1DDB-44CA-AA5E-7B3B5F8694FB}" presName="textB" presStyleLbl="revTx" presStyleIdx="5" presStyleCnt="6" custScaleX="299362" custLinFactNeighborX="23694" custLinFactNeighborY="-1">
        <dgm:presLayoutVars>
          <dgm:bulletEnabled val="1"/>
        </dgm:presLayoutVars>
      </dgm:prSet>
      <dgm:spPr/>
      <dgm:t>
        <a:bodyPr/>
        <a:lstStyle/>
        <a:p>
          <a:endParaRPr lang="en-US"/>
        </a:p>
      </dgm:t>
    </dgm:pt>
    <dgm:pt modelId="{F587EEB5-6449-4342-9F20-1EC6E2CAA772}" type="pres">
      <dgm:prSet presAssocID="{C8101D8B-1DDB-44CA-AA5E-7B3B5F8694FB}" presName="circleB" presStyleLbl="node1" presStyleIdx="5" presStyleCnt="6" custScaleX="135213" custLinFactNeighborY="16164"/>
      <dgm:spPr>
        <a:solidFill>
          <a:schemeClr val="bg1">
            <a:lumMod val="65000"/>
          </a:schemeClr>
        </a:solidFill>
      </dgm:spPr>
    </dgm:pt>
    <dgm:pt modelId="{94266F10-3BBB-4581-AE01-646B09FAB9CB}" type="pres">
      <dgm:prSet presAssocID="{C8101D8B-1DDB-44CA-AA5E-7B3B5F8694FB}" presName="spaceB" presStyleCnt="0"/>
      <dgm:spPr/>
    </dgm:pt>
  </dgm:ptLst>
  <dgm:cxnLst>
    <dgm:cxn modelId="{39AE5033-B961-401F-BA9D-F2682B007875}" srcId="{769EFF53-2992-47B3-B4E3-2442F1296F83}" destId="{8CDE5758-83A6-404D-A1E3-B42B41667C43}" srcOrd="0" destOrd="0" parTransId="{EE88BD38-64B3-4F34-BC5C-969E628DC7EB}" sibTransId="{9DDB2776-8F0F-4F90-B3D8-77C8CC7678B3}"/>
    <dgm:cxn modelId="{3B2A8D44-3A01-45D2-8B69-9DB97DA316C9}" type="presOf" srcId="{769EFF53-2992-47B3-B4E3-2442F1296F83}" destId="{77A60D1A-E3D3-4D6F-9626-36BFD72BABE9}" srcOrd="0" destOrd="0" presId="urn:microsoft.com/office/officeart/2005/8/layout/hProcess11"/>
    <dgm:cxn modelId="{C0BDF742-9793-49E3-969B-D8464A8A8B91}" srcId="{769EFF53-2992-47B3-B4E3-2442F1296F83}" destId="{74CEA831-BCC1-4C6B-AD17-4D63DC7348FF}" srcOrd="2" destOrd="0" parTransId="{15319FA5-BF8D-40A5-97FD-69C7E3672F6C}" sibTransId="{4B80684B-FB34-4B01-9249-F924E64054AB}"/>
    <dgm:cxn modelId="{A06843C2-E3ED-4F46-92B0-E4B87D05D939}" type="presOf" srcId="{74CEA831-BCC1-4C6B-AD17-4D63DC7348FF}" destId="{23FB249E-59CE-4EC7-BFEE-221FDB8A807E}" srcOrd="0" destOrd="0" presId="urn:microsoft.com/office/officeart/2005/8/layout/hProcess11"/>
    <dgm:cxn modelId="{5E1C9F0F-511C-4E0A-975F-8FFE5CBC770E}" type="presOf" srcId="{8CDE5758-83A6-404D-A1E3-B42B41667C43}" destId="{2E4AC085-8C08-4233-86AD-C754C5F13FBE}" srcOrd="0" destOrd="0" presId="urn:microsoft.com/office/officeart/2005/8/layout/hProcess11"/>
    <dgm:cxn modelId="{B8F5DB9B-FE29-444D-A0B4-DE9FEF4B7A58}" srcId="{769EFF53-2992-47B3-B4E3-2442F1296F83}" destId="{CDAA4402-EA51-48AF-B5FA-3CBEB7596AED}" srcOrd="3" destOrd="0" parTransId="{F73F4E88-019C-4453-9AAE-7B16375DA315}" sibTransId="{472FC7C5-B720-4A14-9AF7-3B233B6840C8}"/>
    <dgm:cxn modelId="{BB480B4F-C30C-489A-BF8C-00E40C52DCF5}" srcId="{769EFF53-2992-47B3-B4E3-2442F1296F83}" destId="{6193C66F-7587-41FE-BEC8-106AE77F8E92}" srcOrd="4" destOrd="0" parTransId="{36596FF5-76A5-43E7-A849-2466F3A0E53A}" sibTransId="{514593AA-9CB7-4E4E-945D-A436C0E4F470}"/>
    <dgm:cxn modelId="{406F6713-4F41-42FA-9D67-95FDBD6C2369}" type="presOf" srcId="{2489A072-3B50-43BE-9DC8-D3409FB2F459}" destId="{927422F0-4A4D-4329-A70A-2273D05FFBF4}" srcOrd="0" destOrd="0" presId="urn:microsoft.com/office/officeart/2005/8/layout/hProcess11"/>
    <dgm:cxn modelId="{07AFE46E-0B14-420F-AD38-C127D4B19FF2}" type="presOf" srcId="{6193C66F-7587-41FE-BEC8-106AE77F8E92}" destId="{2458DCDD-5F9E-4264-8168-3F573223A563}" srcOrd="0" destOrd="0" presId="urn:microsoft.com/office/officeart/2005/8/layout/hProcess11"/>
    <dgm:cxn modelId="{8515475C-022D-4740-879C-E76E8C4B1718}" type="presOf" srcId="{C8101D8B-1DDB-44CA-AA5E-7B3B5F8694FB}" destId="{C76C1D37-377E-474C-B1EC-BF2AC9A1FD03}" srcOrd="0" destOrd="0" presId="urn:microsoft.com/office/officeart/2005/8/layout/hProcess11"/>
    <dgm:cxn modelId="{3F0EF9DA-9DDC-4159-B08A-7E04AE0B3E65}" srcId="{769EFF53-2992-47B3-B4E3-2442F1296F83}" destId="{C8101D8B-1DDB-44CA-AA5E-7B3B5F8694FB}" srcOrd="5" destOrd="0" parTransId="{636D8859-8976-45E8-A40F-F0F891A9E3AB}" sibTransId="{EFA44DBE-6490-4CC2-BC4B-1F58DE8C8230}"/>
    <dgm:cxn modelId="{CD6D5139-B01E-4B24-BC0A-0E347E332092}" srcId="{769EFF53-2992-47B3-B4E3-2442F1296F83}" destId="{2489A072-3B50-43BE-9DC8-D3409FB2F459}" srcOrd="1" destOrd="0" parTransId="{5CB471E1-CE0C-40A3-908C-BD10C51206F0}" sibTransId="{7666303E-529A-4508-AB43-D4EB7C834F7A}"/>
    <dgm:cxn modelId="{CC28F511-4A03-44BF-A01E-BCD69B93822F}" type="presOf" srcId="{CDAA4402-EA51-48AF-B5FA-3CBEB7596AED}" destId="{A49F2AEF-4105-47AC-AB34-7EFF930F4978}" srcOrd="0" destOrd="0" presId="urn:microsoft.com/office/officeart/2005/8/layout/hProcess11"/>
    <dgm:cxn modelId="{1F0EE4F1-3973-49AA-AF62-16675B1859D2}" type="presParOf" srcId="{77A60D1A-E3D3-4D6F-9626-36BFD72BABE9}" destId="{B7B1F846-3FED-46CB-BA95-C240A5897728}" srcOrd="0" destOrd="0" presId="urn:microsoft.com/office/officeart/2005/8/layout/hProcess11"/>
    <dgm:cxn modelId="{34FE9B67-85C7-45D4-A3C7-E364CFA5229B}" type="presParOf" srcId="{77A60D1A-E3D3-4D6F-9626-36BFD72BABE9}" destId="{0B6EA473-6165-4D70-8896-499B509780DC}" srcOrd="1" destOrd="0" presId="urn:microsoft.com/office/officeart/2005/8/layout/hProcess11"/>
    <dgm:cxn modelId="{F84C999F-896A-44EF-8096-375247479BB4}" type="presParOf" srcId="{0B6EA473-6165-4D70-8896-499B509780DC}" destId="{26980467-3568-4FF8-825C-6199A03C23B0}" srcOrd="0" destOrd="0" presId="urn:microsoft.com/office/officeart/2005/8/layout/hProcess11"/>
    <dgm:cxn modelId="{1BEBF3C6-D897-4164-8CC2-03478FDED3AA}" type="presParOf" srcId="{26980467-3568-4FF8-825C-6199A03C23B0}" destId="{2E4AC085-8C08-4233-86AD-C754C5F13FBE}" srcOrd="0" destOrd="0" presId="urn:microsoft.com/office/officeart/2005/8/layout/hProcess11"/>
    <dgm:cxn modelId="{46A79CB5-8400-4729-8D1B-9DEA31C42B70}" type="presParOf" srcId="{26980467-3568-4FF8-825C-6199A03C23B0}" destId="{0D509F06-0238-455B-9A0F-4BC2A6250A00}" srcOrd="1" destOrd="0" presId="urn:microsoft.com/office/officeart/2005/8/layout/hProcess11"/>
    <dgm:cxn modelId="{072A2A90-AA72-4A64-94B8-0D0C69FDAB15}" type="presParOf" srcId="{26980467-3568-4FF8-825C-6199A03C23B0}" destId="{7C8FC2E5-81C6-4B58-8954-AE2674089877}" srcOrd="2" destOrd="0" presId="urn:microsoft.com/office/officeart/2005/8/layout/hProcess11"/>
    <dgm:cxn modelId="{1FF4AD16-CEFA-4CE0-AD77-3A5383618251}" type="presParOf" srcId="{0B6EA473-6165-4D70-8896-499B509780DC}" destId="{B7A0C2B2-85BA-44CC-9D5A-97D73ED23851}" srcOrd="1" destOrd="0" presId="urn:microsoft.com/office/officeart/2005/8/layout/hProcess11"/>
    <dgm:cxn modelId="{A02AF5F0-FF50-49FB-9EE2-A1C528C84847}" type="presParOf" srcId="{0B6EA473-6165-4D70-8896-499B509780DC}" destId="{C4B35EB2-3303-4680-9332-1D5CCF1E31EC}" srcOrd="2" destOrd="0" presId="urn:microsoft.com/office/officeart/2005/8/layout/hProcess11"/>
    <dgm:cxn modelId="{66EAF1EA-B75B-4FBE-BF1A-D0508E20D1FA}" type="presParOf" srcId="{C4B35EB2-3303-4680-9332-1D5CCF1E31EC}" destId="{927422F0-4A4D-4329-A70A-2273D05FFBF4}" srcOrd="0" destOrd="0" presId="urn:microsoft.com/office/officeart/2005/8/layout/hProcess11"/>
    <dgm:cxn modelId="{A9B40634-EE1F-40B9-941C-2F0FAFE994DB}" type="presParOf" srcId="{C4B35EB2-3303-4680-9332-1D5CCF1E31EC}" destId="{DFADBD66-C901-4BE7-81EF-B57F4464AA7C}" srcOrd="1" destOrd="0" presId="urn:microsoft.com/office/officeart/2005/8/layout/hProcess11"/>
    <dgm:cxn modelId="{388DD7A1-9BEF-4EC7-91A6-37E1B7C0FE38}" type="presParOf" srcId="{C4B35EB2-3303-4680-9332-1D5CCF1E31EC}" destId="{4337E76D-36E0-4308-B8EF-C53BECFC339A}" srcOrd="2" destOrd="0" presId="urn:microsoft.com/office/officeart/2005/8/layout/hProcess11"/>
    <dgm:cxn modelId="{307FDF11-2579-4797-8424-7646ACDDB1A2}" type="presParOf" srcId="{0B6EA473-6165-4D70-8896-499B509780DC}" destId="{31CBB2CF-E295-41AE-A3CC-C46A520D9103}" srcOrd="3" destOrd="0" presId="urn:microsoft.com/office/officeart/2005/8/layout/hProcess11"/>
    <dgm:cxn modelId="{7C756292-954D-4D15-BA6F-C51542BB5ED7}" type="presParOf" srcId="{0B6EA473-6165-4D70-8896-499B509780DC}" destId="{B743305B-8ED8-421C-BB47-34B5C3C3D4DB}" srcOrd="4" destOrd="0" presId="urn:microsoft.com/office/officeart/2005/8/layout/hProcess11"/>
    <dgm:cxn modelId="{9489A8DB-1771-4F4B-BE81-136C2C574E37}" type="presParOf" srcId="{B743305B-8ED8-421C-BB47-34B5C3C3D4DB}" destId="{23FB249E-59CE-4EC7-BFEE-221FDB8A807E}" srcOrd="0" destOrd="0" presId="urn:microsoft.com/office/officeart/2005/8/layout/hProcess11"/>
    <dgm:cxn modelId="{6E8A3CBF-64DB-4FEA-B4C4-CAA646CD98CF}" type="presParOf" srcId="{B743305B-8ED8-421C-BB47-34B5C3C3D4DB}" destId="{9D394A6E-22C2-46CA-907C-C1C9CAFD88A9}" srcOrd="1" destOrd="0" presId="urn:microsoft.com/office/officeart/2005/8/layout/hProcess11"/>
    <dgm:cxn modelId="{E352F6F9-B078-4287-B7DF-D16F1445F059}" type="presParOf" srcId="{B743305B-8ED8-421C-BB47-34B5C3C3D4DB}" destId="{6B09E729-71C7-4D7E-A9EB-1FE256C0548C}" srcOrd="2" destOrd="0" presId="urn:microsoft.com/office/officeart/2005/8/layout/hProcess11"/>
    <dgm:cxn modelId="{71DF0B77-DC5D-4FA2-82B3-68C324128C8C}" type="presParOf" srcId="{0B6EA473-6165-4D70-8896-499B509780DC}" destId="{6075BE8C-69B1-4274-A5AF-5694B89CF52A}" srcOrd="5" destOrd="0" presId="urn:microsoft.com/office/officeart/2005/8/layout/hProcess11"/>
    <dgm:cxn modelId="{A70A3806-4499-4F37-8999-8AF3B2642503}" type="presParOf" srcId="{0B6EA473-6165-4D70-8896-499B509780DC}" destId="{764638CA-4C77-44D2-A4C4-EF75725ABCFD}" srcOrd="6" destOrd="0" presId="urn:microsoft.com/office/officeart/2005/8/layout/hProcess11"/>
    <dgm:cxn modelId="{EAE7A095-2C13-42AC-BB74-FAF460D3BA59}" type="presParOf" srcId="{764638CA-4C77-44D2-A4C4-EF75725ABCFD}" destId="{A49F2AEF-4105-47AC-AB34-7EFF930F4978}" srcOrd="0" destOrd="0" presId="urn:microsoft.com/office/officeart/2005/8/layout/hProcess11"/>
    <dgm:cxn modelId="{52848DCE-4F5A-4986-A592-9F96E021017F}" type="presParOf" srcId="{764638CA-4C77-44D2-A4C4-EF75725ABCFD}" destId="{091A32BE-41D6-4683-93D9-BF6120C4C2CD}" srcOrd="1" destOrd="0" presId="urn:microsoft.com/office/officeart/2005/8/layout/hProcess11"/>
    <dgm:cxn modelId="{0160F115-B600-49B9-AD7B-539D9DC8C31A}" type="presParOf" srcId="{764638CA-4C77-44D2-A4C4-EF75725ABCFD}" destId="{70B348F4-A7D8-4B2A-A1EC-DF2A5D0EF7B7}" srcOrd="2" destOrd="0" presId="urn:microsoft.com/office/officeart/2005/8/layout/hProcess11"/>
    <dgm:cxn modelId="{AB0014D8-7E11-4C52-8580-E00A3726BAE4}" type="presParOf" srcId="{0B6EA473-6165-4D70-8896-499B509780DC}" destId="{89527960-8A2A-42BA-940C-C4FD51302DD3}" srcOrd="7" destOrd="0" presId="urn:microsoft.com/office/officeart/2005/8/layout/hProcess11"/>
    <dgm:cxn modelId="{8B8691CC-175E-45E9-8DF2-CC77A05D8B3E}" type="presParOf" srcId="{0B6EA473-6165-4D70-8896-499B509780DC}" destId="{8868B4BD-F574-4570-A255-5E44351551F6}" srcOrd="8" destOrd="0" presId="urn:microsoft.com/office/officeart/2005/8/layout/hProcess11"/>
    <dgm:cxn modelId="{5BDAFC1B-97DC-4565-B9F0-8B7C3A85F1BE}" type="presParOf" srcId="{8868B4BD-F574-4570-A255-5E44351551F6}" destId="{2458DCDD-5F9E-4264-8168-3F573223A563}" srcOrd="0" destOrd="0" presId="urn:microsoft.com/office/officeart/2005/8/layout/hProcess11"/>
    <dgm:cxn modelId="{7F4C1CBC-DD71-420C-9E61-D96E31C9E07D}" type="presParOf" srcId="{8868B4BD-F574-4570-A255-5E44351551F6}" destId="{B1312FA1-9DF3-4EEB-91F8-C12FA9EBD0B0}" srcOrd="1" destOrd="0" presId="urn:microsoft.com/office/officeart/2005/8/layout/hProcess11"/>
    <dgm:cxn modelId="{4A03FB85-38ED-4456-B35E-164B5ABCC528}" type="presParOf" srcId="{8868B4BD-F574-4570-A255-5E44351551F6}" destId="{D7F90AD8-8C5D-48A8-A703-B1D5FAC7879C}" srcOrd="2" destOrd="0" presId="urn:microsoft.com/office/officeart/2005/8/layout/hProcess11"/>
    <dgm:cxn modelId="{85CA7EBE-A582-4F00-B511-4B953DB6F0AB}" type="presParOf" srcId="{0B6EA473-6165-4D70-8896-499B509780DC}" destId="{0326D653-BBC7-409E-9C87-59BCA2F7B203}" srcOrd="9" destOrd="0" presId="urn:microsoft.com/office/officeart/2005/8/layout/hProcess11"/>
    <dgm:cxn modelId="{9725F7D0-63F6-410E-818A-B7CA9088BF0A}" type="presParOf" srcId="{0B6EA473-6165-4D70-8896-499B509780DC}" destId="{A5A67E87-C0AE-4083-8478-B48D048B106F}" srcOrd="10" destOrd="0" presId="urn:microsoft.com/office/officeart/2005/8/layout/hProcess11"/>
    <dgm:cxn modelId="{A30BA79B-10CD-49B0-AFF1-74220945752D}" type="presParOf" srcId="{A5A67E87-C0AE-4083-8478-B48D048B106F}" destId="{C76C1D37-377E-474C-B1EC-BF2AC9A1FD03}" srcOrd="0" destOrd="0" presId="urn:microsoft.com/office/officeart/2005/8/layout/hProcess11"/>
    <dgm:cxn modelId="{4891531C-0A03-40F2-9540-1E366483CD94}" type="presParOf" srcId="{A5A67E87-C0AE-4083-8478-B48D048B106F}" destId="{F587EEB5-6449-4342-9F20-1EC6E2CAA772}" srcOrd="1" destOrd="0" presId="urn:microsoft.com/office/officeart/2005/8/layout/hProcess11"/>
    <dgm:cxn modelId="{CEC49036-1523-4B4D-8387-0506579F70AC}" type="presParOf" srcId="{A5A67E87-C0AE-4083-8478-B48D048B106F}" destId="{94266F10-3BBB-4581-AE01-646B09FAB9C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1F846-3FED-46CB-BA95-C240A5897728}">
      <dsp:nvSpPr>
        <dsp:cNvPr id="0" name=""/>
        <dsp:cNvSpPr/>
      </dsp:nvSpPr>
      <dsp:spPr>
        <a:xfrm>
          <a:off x="0" y="1544669"/>
          <a:ext cx="9241537" cy="1954264"/>
        </a:xfrm>
        <a:prstGeom prst="notchedRightArrow">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2E4AC085-8C08-4233-86AD-C754C5F13FBE}">
      <dsp:nvSpPr>
        <dsp:cNvPr id="0" name=""/>
        <dsp:cNvSpPr/>
      </dsp:nvSpPr>
      <dsp:spPr>
        <a:xfrm>
          <a:off x="4232" y="-2447"/>
          <a:ext cx="1333454" cy="196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err="1" smtClean="0">
              <a:effectLst/>
              <a:latin typeface="Calibri" panose="020F0502020204030204" pitchFamily="34" charset="0"/>
              <a:ea typeface="Yu Gothic" panose="020B0400000000000000" pitchFamily="34" charset="-128"/>
            </a:rPr>
            <a:t>Prepara-tion</a:t>
          </a:r>
          <a:r>
            <a:rPr lang="en-US" sz="2000" kern="1200" dirty="0" smtClean="0">
              <a:effectLst/>
              <a:latin typeface="Calibri" panose="020F0502020204030204" pitchFamily="34" charset="0"/>
              <a:ea typeface="Yu Gothic" panose="020B0400000000000000" pitchFamily="34" charset="-128"/>
            </a:rPr>
            <a:t> </a:t>
          </a:r>
          <a:r>
            <a:rPr lang="en-US" sz="2000" kern="1200" dirty="0">
              <a:effectLst/>
              <a:latin typeface="Calibri" panose="020F0502020204030204" pitchFamily="34" charset="0"/>
              <a:ea typeface="Yu Gothic" panose="020B0400000000000000" pitchFamily="34" charset="-128"/>
            </a:rPr>
            <a:t>of scenarios; </a:t>
          </a:r>
          <a:r>
            <a:rPr lang="en-US" sz="2000" kern="1200" dirty="0" smtClean="0">
              <a:effectLst/>
              <a:latin typeface="Calibri" panose="020F0502020204030204" pitchFamily="34" charset="0"/>
              <a:ea typeface="Yu Gothic" panose="020B0400000000000000" pitchFamily="34" charset="-128"/>
            </a:rPr>
            <a:t>discus-</a:t>
          </a:r>
          <a:r>
            <a:rPr lang="en-US" sz="2000" kern="1200" dirty="0" err="1" smtClean="0">
              <a:effectLst/>
              <a:latin typeface="Calibri" panose="020F0502020204030204" pitchFamily="34" charset="0"/>
              <a:ea typeface="Yu Gothic" panose="020B0400000000000000" pitchFamily="34" charset="-128"/>
            </a:rPr>
            <a:t>sions</a:t>
          </a:r>
          <a:r>
            <a:rPr lang="en-US" sz="2000" kern="1200" dirty="0" smtClean="0">
              <a:effectLst/>
              <a:latin typeface="Calibri" panose="020F0502020204030204" pitchFamily="34" charset="0"/>
              <a:ea typeface="Yu Gothic" panose="020B0400000000000000" pitchFamily="34" charset="-128"/>
            </a:rPr>
            <a:t> </a:t>
          </a:r>
          <a:r>
            <a:rPr lang="en-US" sz="2000" kern="1200" dirty="0">
              <a:effectLst/>
              <a:latin typeface="Calibri" panose="020F0502020204030204" pitchFamily="34" charset="0"/>
              <a:ea typeface="Yu Gothic" panose="020B0400000000000000" pitchFamily="34" charset="-128"/>
            </a:rPr>
            <a:t>with TSPs</a:t>
          </a:r>
          <a:endParaRPr lang="en-US" sz="2000" b="1" kern="1200" dirty="0"/>
        </a:p>
      </dsp:txBody>
      <dsp:txXfrm>
        <a:off x="4232" y="-2447"/>
        <a:ext cx="1333454" cy="1964054"/>
      </dsp:txXfrm>
    </dsp:sp>
    <dsp:sp modelId="{0D509F06-0238-455B-9A0F-4BC2A6250A00}">
      <dsp:nvSpPr>
        <dsp:cNvPr id="0" name=""/>
        <dsp:cNvSpPr/>
      </dsp:nvSpPr>
      <dsp:spPr>
        <a:xfrm>
          <a:off x="300226" y="2304225"/>
          <a:ext cx="741467" cy="416883"/>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422F0-4A4D-4329-A70A-2273D05FFBF4}">
      <dsp:nvSpPr>
        <dsp:cNvPr id="0" name=""/>
        <dsp:cNvSpPr/>
      </dsp:nvSpPr>
      <dsp:spPr>
        <a:xfrm>
          <a:off x="1355963" y="2931395"/>
          <a:ext cx="1331974" cy="1954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err="1" smtClean="0">
              <a:effectLst/>
              <a:latin typeface="Calibri" panose="020F0502020204030204" pitchFamily="34" charset="0"/>
              <a:ea typeface="Yu Gothic" panose="020B0400000000000000" pitchFamily="34" charset="-128"/>
            </a:rPr>
            <a:t>Submis-sion</a:t>
          </a:r>
          <a:r>
            <a:rPr lang="en-US" sz="2000" kern="1200" dirty="0" smtClean="0">
              <a:effectLst/>
              <a:latin typeface="Calibri" panose="020F0502020204030204" pitchFamily="34" charset="0"/>
              <a:ea typeface="Yu Gothic" panose="020B0400000000000000" pitchFamily="34" charset="-128"/>
            </a:rPr>
            <a:t> </a:t>
          </a:r>
          <a:r>
            <a:rPr lang="en-US" sz="2000" kern="1200" dirty="0">
              <a:effectLst/>
              <a:latin typeface="Calibri" panose="020F0502020204030204" pitchFamily="34" charset="0"/>
              <a:ea typeface="Yu Gothic" panose="020B0400000000000000" pitchFamily="34" charset="-128"/>
            </a:rPr>
            <a:t>of scenarios by TSPs</a:t>
          </a:r>
          <a:endParaRPr lang="en-US" sz="2000" b="1" kern="1200" dirty="0"/>
        </a:p>
      </dsp:txBody>
      <dsp:txXfrm>
        <a:off x="1355963" y="2931395"/>
        <a:ext cx="1331974" cy="1954264"/>
      </dsp:txXfrm>
    </dsp:sp>
    <dsp:sp modelId="{DFADBD66-C901-4BE7-81EF-B57F4464AA7C}">
      <dsp:nvSpPr>
        <dsp:cNvPr id="0" name=""/>
        <dsp:cNvSpPr/>
      </dsp:nvSpPr>
      <dsp:spPr>
        <a:xfrm>
          <a:off x="1684716" y="2301777"/>
          <a:ext cx="679605" cy="416883"/>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B249E-59CE-4EC7-BFEE-221FDB8A807E}">
      <dsp:nvSpPr>
        <dsp:cNvPr id="0" name=""/>
        <dsp:cNvSpPr/>
      </dsp:nvSpPr>
      <dsp:spPr>
        <a:xfrm>
          <a:off x="2711350" y="-80266"/>
          <a:ext cx="1329544" cy="227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err="1" smtClean="0">
              <a:effectLst/>
              <a:latin typeface="Calibri" panose="020F0502020204030204" pitchFamily="34" charset="0"/>
              <a:ea typeface="Yu Gothic" panose="020B0400000000000000" pitchFamily="34" charset="-128"/>
            </a:rPr>
            <a:t>Prepara-tion</a:t>
          </a:r>
          <a:r>
            <a:rPr lang="en-US" sz="2000" kern="1200" dirty="0" smtClean="0">
              <a:effectLst/>
              <a:latin typeface="Calibri" panose="020F0502020204030204" pitchFamily="34" charset="0"/>
              <a:ea typeface="Yu Gothic" panose="020B0400000000000000" pitchFamily="34" charset="-128"/>
            </a:rPr>
            <a:t> </a:t>
          </a:r>
          <a:r>
            <a:rPr lang="en-US" sz="2000" kern="1200" dirty="0">
              <a:effectLst/>
              <a:latin typeface="Calibri" panose="020F0502020204030204" pitchFamily="34" charset="0"/>
              <a:ea typeface="Yu Gothic" panose="020B0400000000000000" pitchFamily="34" charset="-128"/>
            </a:rPr>
            <a:t>of exercise manual</a:t>
          </a:r>
          <a:endParaRPr lang="en-US" sz="2000" b="1" kern="1200" dirty="0"/>
        </a:p>
      </dsp:txBody>
      <dsp:txXfrm>
        <a:off x="2711350" y="-80266"/>
        <a:ext cx="1329544" cy="2275330"/>
      </dsp:txXfrm>
    </dsp:sp>
    <dsp:sp modelId="{9D394A6E-22C2-46CA-907C-C1C9CAFD88A9}">
      <dsp:nvSpPr>
        <dsp:cNvPr id="0" name=""/>
        <dsp:cNvSpPr/>
      </dsp:nvSpPr>
      <dsp:spPr>
        <a:xfrm>
          <a:off x="3040004" y="2301477"/>
          <a:ext cx="702059" cy="416883"/>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F2AEF-4105-47AC-AB34-7EFF930F4978}">
      <dsp:nvSpPr>
        <dsp:cNvPr id="0" name=""/>
        <dsp:cNvSpPr/>
      </dsp:nvSpPr>
      <dsp:spPr>
        <a:xfrm>
          <a:off x="4061739" y="2931395"/>
          <a:ext cx="1409194" cy="1954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err="1" smtClean="0">
              <a:effectLst/>
              <a:latin typeface="Calibri" panose="020F0502020204030204" pitchFamily="34" charset="0"/>
              <a:ea typeface="Yu Gothic" panose="020B0400000000000000" pitchFamily="34" charset="-128"/>
            </a:rPr>
            <a:t>Distribu-tion</a:t>
          </a:r>
          <a:r>
            <a:rPr lang="en-US" sz="2000" kern="1200" dirty="0" smtClean="0">
              <a:effectLst/>
              <a:latin typeface="Calibri" panose="020F0502020204030204" pitchFamily="34" charset="0"/>
              <a:ea typeface="Yu Gothic" panose="020B0400000000000000" pitchFamily="34" charset="-128"/>
            </a:rPr>
            <a:t> </a:t>
          </a:r>
          <a:r>
            <a:rPr lang="en-US" sz="2000" kern="1200" dirty="0">
              <a:effectLst/>
              <a:latin typeface="Calibri" panose="020F0502020204030204" pitchFamily="34" charset="0"/>
              <a:ea typeface="Yu Gothic" panose="020B0400000000000000" pitchFamily="34" charset="-128"/>
            </a:rPr>
            <a:t>of exercise manual; meeting with CPAs through ERCC</a:t>
          </a:r>
          <a:endParaRPr lang="en-US" sz="2000" b="1" kern="1200" dirty="0"/>
        </a:p>
      </dsp:txBody>
      <dsp:txXfrm>
        <a:off x="4061739" y="2931395"/>
        <a:ext cx="1409194" cy="1954264"/>
      </dsp:txXfrm>
    </dsp:sp>
    <dsp:sp modelId="{091A32BE-41D6-4683-93D9-BF6120C4C2CD}">
      <dsp:nvSpPr>
        <dsp:cNvPr id="0" name=""/>
        <dsp:cNvSpPr/>
      </dsp:nvSpPr>
      <dsp:spPr>
        <a:xfrm>
          <a:off x="4426743" y="2301773"/>
          <a:ext cx="679184" cy="416883"/>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8DCDD-5F9E-4264-8168-3F573223A563}">
      <dsp:nvSpPr>
        <dsp:cNvPr id="0" name=""/>
        <dsp:cNvSpPr/>
      </dsp:nvSpPr>
      <dsp:spPr>
        <a:xfrm>
          <a:off x="5491777" y="0"/>
          <a:ext cx="1552539" cy="1954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a:effectLst/>
              <a:latin typeface="Calibri" panose="020F0502020204030204" pitchFamily="34" charset="0"/>
              <a:ea typeface="Yu Gothic" panose="020B0400000000000000" pitchFamily="34" charset="-128"/>
            </a:rPr>
            <a:t>Submission of NEAMWave23 subscribers; sharing the exercise actors’ lists with TSPs</a:t>
          </a:r>
          <a:endParaRPr lang="en-US" sz="2000" b="1" kern="1200" dirty="0"/>
        </a:p>
      </dsp:txBody>
      <dsp:txXfrm>
        <a:off x="5491777" y="0"/>
        <a:ext cx="1552539" cy="1954264"/>
      </dsp:txXfrm>
    </dsp:sp>
    <dsp:sp modelId="{B1312FA1-9DF3-4EEB-91F8-C12FA9EBD0B0}">
      <dsp:nvSpPr>
        <dsp:cNvPr id="0" name=""/>
        <dsp:cNvSpPr/>
      </dsp:nvSpPr>
      <dsp:spPr>
        <a:xfrm>
          <a:off x="5918097" y="2293406"/>
          <a:ext cx="699900" cy="416883"/>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C1D37-377E-474C-B1EC-BF2AC9A1FD03}">
      <dsp:nvSpPr>
        <dsp:cNvPr id="0" name=""/>
        <dsp:cNvSpPr/>
      </dsp:nvSpPr>
      <dsp:spPr>
        <a:xfrm>
          <a:off x="7163937" y="2931376"/>
          <a:ext cx="1247989" cy="1954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a:effectLst/>
              <a:latin typeface="Calibri" panose="020F0502020204030204" pitchFamily="34" charset="0"/>
              <a:ea typeface="Yu Gothic" panose="020B0400000000000000" pitchFamily="34" charset="-128"/>
            </a:rPr>
            <a:t>Final </a:t>
          </a:r>
          <a:r>
            <a:rPr lang="en-US" sz="2000" kern="1200" dirty="0" err="1" smtClean="0">
              <a:effectLst/>
              <a:latin typeface="Calibri" panose="020F0502020204030204" pitchFamily="34" charset="0"/>
              <a:ea typeface="Yu Gothic" panose="020B0400000000000000" pitchFamily="34" charset="-128"/>
            </a:rPr>
            <a:t>prepara-tios</a:t>
          </a:r>
          <a:r>
            <a:rPr lang="en-US" sz="2000" kern="1200" dirty="0" smtClean="0">
              <a:effectLst/>
              <a:latin typeface="Calibri" panose="020F0502020204030204" pitchFamily="34" charset="0"/>
              <a:ea typeface="Yu Gothic" panose="020B0400000000000000" pitchFamily="34" charset="-128"/>
            </a:rPr>
            <a:t> </a:t>
          </a:r>
          <a:r>
            <a:rPr lang="en-US" sz="2000" kern="1200" dirty="0">
              <a:effectLst/>
              <a:latin typeface="Calibri" panose="020F0502020204030204" pitchFamily="34" charset="0"/>
              <a:ea typeface="Yu Gothic" panose="020B0400000000000000" pitchFamily="34" charset="-128"/>
            </a:rPr>
            <a:t>by TT-TE </a:t>
          </a:r>
          <a:r>
            <a:rPr lang="en-US" sz="2000" kern="1200" dirty="0" smtClean="0">
              <a:effectLst/>
              <a:latin typeface="Calibri" panose="020F0502020204030204" pitchFamily="34" charset="0"/>
              <a:ea typeface="Yu Gothic" panose="020B0400000000000000" pitchFamily="34" charset="-128"/>
            </a:rPr>
            <a:t>&amp; the </a:t>
          </a:r>
          <a:r>
            <a:rPr lang="en-US" sz="2000" kern="1200" dirty="0">
              <a:effectLst/>
              <a:latin typeface="Calibri" panose="020F0502020204030204" pitchFamily="34" charset="0"/>
              <a:ea typeface="Yu Gothic" panose="020B0400000000000000" pitchFamily="34" charset="-128"/>
            </a:rPr>
            <a:t>IOC </a:t>
          </a:r>
          <a:r>
            <a:rPr lang="en-US" sz="2000" kern="1200" dirty="0" err="1" smtClean="0">
              <a:effectLst/>
              <a:latin typeface="Calibri" panose="020F0502020204030204" pitchFamily="34" charset="0"/>
              <a:ea typeface="Yu Gothic" panose="020B0400000000000000" pitchFamily="34" charset="-128"/>
            </a:rPr>
            <a:t>Secreta-riat</a:t>
          </a:r>
          <a:endParaRPr lang="tr-TR" sz="1400" b="1" kern="1200" dirty="0"/>
        </a:p>
        <a:p>
          <a:pPr lvl="0" algn="ctr" defTabSz="889000">
            <a:lnSpc>
              <a:spcPct val="90000"/>
            </a:lnSpc>
            <a:spcBef>
              <a:spcPct val="0"/>
            </a:spcBef>
            <a:spcAft>
              <a:spcPct val="35000"/>
            </a:spcAft>
          </a:pPr>
          <a:endParaRPr lang="en-US" sz="1400" kern="1200" dirty="0"/>
        </a:p>
      </dsp:txBody>
      <dsp:txXfrm>
        <a:off x="7163937" y="2931376"/>
        <a:ext cx="1247989" cy="1954264"/>
      </dsp:txXfrm>
    </dsp:sp>
    <dsp:sp modelId="{F587EEB5-6449-4342-9F20-1EC6E2CAA772}">
      <dsp:nvSpPr>
        <dsp:cNvPr id="0" name=""/>
        <dsp:cNvSpPr/>
      </dsp:nvSpPr>
      <dsp:spPr>
        <a:xfrm>
          <a:off x="7358853" y="2301773"/>
          <a:ext cx="660604" cy="416883"/>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F5B79-2660-9B49-8A5C-56E6A18E40F4}" type="datetimeFigureOut">
              <a:rPr lang="tr-TR" smtClean="0"/>
              <a:t>26.02.2023</a:t>
            </a:fld>
            <a:endParaRPr lang="tr-T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3BF49-2B01-0A4A-8F1B-9659BAE9EFB1}" type="slidenum">
              <a:rPr lang="tr-TR" smtClean="0"/>
              <a:t>‹#›</a:t>
            </a:fld>
            <a:endParaRPr lang="tr-TR"/>
          </a:p>
        </p:txBody>
      </p:sp>
    </p:spTree>
    <p:extLst>
      <p:ext uri="{BB962C8B-B14F-4D97-AF65-F5344CB8AC3E}">
        <p14:creationId xmlns:p14="http://schemas.microsoft.com/office/powerpoint/2010/main" val="29694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E76D7-BB7A-D04C-BC9A-0C157D078001}"/>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720C397-3BA1-A745-90D7-4113A09A7B0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3D34E2-6451-8D48-9EE4-04552B156D94}"/>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5" name="Footer Placeholder 4">
            <a:extLst>
              <a:ext uri="{FF2B5EF4-FFF2-40B4-BE49-F238E27FC236}">
                <a16:creationId xmlns:a16="http://schemas.microsoft.com/office/drawing/2014/main" xmlns=""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4885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61B3E4-D812-514B-9D80-F79B38E9AF2E}"/>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5" name="Footer Placeholder 4">
            <a:extLst>
              <a:ext uri="{FF2B5EF4-FFF2-40B4-BE49-F238E27FC236}">
                <a16:creationId xmlns:a16="http://schemas.microsoft.com/office/drawing/2014/main" xmlns=""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57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3FCCCD-CBFD-534C-8450-D26AF84FA73D}"/>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25BCBC2-B0D7-D744-AF77-26D1F190A176}"/>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83482A-7E8E-3F4F-AFEF-B4B799FB88CF}"/>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5" name="Footer Placeholder 4">
            <a:extLst>
              <a:ext uri="{FF2B5EF4-FFF2-40B4-BE49-F238E27FC236}">
                <a16:creationId xmlns:a16="http://schemas.microsoft.com/office/drawing/2014/main" xmlns=""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414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DBA72F-408A-A642-9AD4-06AD08250C78}"/>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5" name="Footer Placeholder 4">
            <a:extLst>
              <a:ext uri="{FF2B5EF4-FFF2-40B4-BE49-F238E27FC236}">
                <a16:creationId xmlns:a16="http://schemas.microsoft.com/office/drawing/2014/main" xmlns=""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02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1450E-62B5-2C40-9A29-281888EEE9A1}"/>
              </a:ext>
            </a:extLst>
          </p:cNvPr>
          <p:cNvSpPr>
            <a:spLocks noGrp="1"/>
          </p:cNvSpPr>
          <p:nvPr>
            <p:ph type="title"/>
          </p:nvPr>
        </p:nvSpPr>
        <p:spPr>
          <a:xfrm>
            <a:off x="675878" y="1709745"/>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9BDF53C-9EC8-9541-ACED-DDB47BA40256}"/>
              </a:ext>
            </a:extLst>
          </p:cNvPr>
          <p:cNvSpPr>
            <a:spLocks noGrp="1"/>
          </p:cNvSpPr>
          <p:nvPr>
            <p:ph type="body" idx="1"/>
          </p:nvPr>
        </p:nvSpPr>
        <p:spPr>
          <a:xfrm>
            <a:off x="675878" y="4589470"/>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7A5858F-E557-9842-8431-C5683AA7B201}"/>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5" name="Footer Placeholder 4">
            <a:extLst>
              <a:ext uri="{FF2B5EF4-FFF2-40B4-BE49-F238E27FC236}">
                <a16:creationId xmlns:a16="http://schemas.microsoft.com/office/drawing/2014/main" xmlns=""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7203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3F9051-033F-1E4D-8A87-9CCD4986122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F2E17C-EEEA-BF47-BCC3-B3AFFD70E32B}"/>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F9927BF-E322-5443-82D8-F165120BF075}"/>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6" name="Footer Placeholder 5">
            <a:extLst>
              <a:ext uri="{FF2B5EF4-FFF2-40B4-BE49-F238E27FC236}">
                <a16:creationId xmlns:a16="http://schemas.microsoft.com/office/drawing/2014/main" xmlns=""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156594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08C6BF-9843-284C-A6B7-92F1A6EDBAEF}"/>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7C9548C-8806-5448-9F3D-4F3299CA80F1}"/>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7447923-8D97-C342-B7C7-8D80AFD30EB8}"/>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701E6B4-111F-BA40-8123-B2B18DE630FF}"/>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ACA828B-FA82-EE42-BD4E-86C2C977AE4B}"/>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9A3FA91-1DDA-2940-9224-320879FF8983}"/>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8" name="Footer Placeholder 7">
            <a:extLst>
              <a:ext uri="{FF2B5EF4-FFF2-40B4-BE49-F238E27FC236}">
                <a16:creationId xmlns:a16="http://schemas.microsoft.com/office/drawing/2014/main" xmlns=""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462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D609B0F-4929-5749-943F-A310A971FE74}"/>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4" name="Footer Placeholder 3">
            <a:extLst>
              <a:ext uri="{FF2B5EF4-FFF2-40B4-BE49-F238E27FC236}">
                <a16:creationId xmlns:a16="http://schemas.microsoft.com/office/drawing/2014/main" xmlns=""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069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7A3950-FAA3-544E-A1F1-6DD8280BEB85}"/>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3" name="Footer Placeholder 2">
            <a:extLst>
              <a:ext uri="{FF2B5EF4-FFF2-40B4-BE49-F238E27FC236}">
                <a16:creationId xmlns:a16="http://schemas.microsoft.com/office/drawing/2014/main" xmlns=""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938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535CB-5D67-4E4D-B7EC-3108BE4AD9C3}"/>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7A21D3-B6C5-A945-8E84-1740890E041E}"/>
              </a:ext>
            </a:extLst>
          </p:cNvPr>
          <p:cNvSpPr>
            <a:spLocks noGrp="1"/>
          </p:cNvSpPr>
          <p:nvPr>
            <p:ph idx="1"/>
          </p:nvPr>
        </p:nvSpPr>
        <p:spPr>
          <a:xfrm>
            <a:off x="4211343" y="987432"/>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3DC3380-B47A-9243-9A26-4AA6AB37234E}"/>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2EC04B8-4631-4140-8B4F-DD868A18BC3E}"/>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6" name="Footer Placeholder 5">
            <a:extLst>
              <a:ext uri="{FF2B5EF4-FFF2-40B4-BE49-F238E27FC236}">
                <a16:creationId xmlns:a16="http://schemas.microsoft.com/office/drawing/2014/main" xmlns=""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967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51ADC-837E-F241-9BA5-2559DDF0A86C}"/>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F140B0D-2F6E-DA42-984E-F88032D52E1A}"/>
              </a:ext>
            </a:extLst>
          </p:cNvPr>
          <p:cNvSpPr>
            <a:spLocks noGrp="1"/>
          </p:cNvSpPr>
          <p:nvPr>
            <p:ph type="pic" idx="1"/>
          </p:nvPr>
        </p:nvSpPr>
        <p:spPr>
          <a:xfrm>
            <a:off x="4211343" y="987432"/>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B9348DD-19AB-D44C-A583-A633B005F199}"/>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AFED024-94B1-CC48-A0D2-496FDAA812D5}"/>
              </a:ext>
            </a:extLst>
          </p:cNvPr>
          <p:cNvSpPr>
            <a:spLocks noGrp="1"/>
          </p:cNvSpPr>
          <p:nvPr>
            <p:ph type="dt" sz="half" idx="10"/>
          </p:nvPr>
        </p:nvSpPr>
        <p:spPr/>
        <p:txBody>
          <a:bodyPr/>
          <a:lstStyle/>
          <a:p>
            <a:fld id="{C7CC283C-385D-B447-9959-D52334906EFA}" type="datetimeFigureOut">
              <a:rPr lang="en-US" smtClean="0"/>
              <a:t>26-Feb-23</a:t>
            </a:fld>
            <a:endParaRPr lang="en-US"/>
          </a:p>
        </p:txBody>
      </p:sp>
      <p:sp>
        <p:nvSpPr>
          <p:cNvPr id="6" name="Footer Placeholder 5">
            <a:extLst>
              <a:ext uri="{FF2B5EF4-FFF2-40B4-BE49-F238E27FC236}">
                <a16:creationId xmlns:a16="http://schemas.microsoft.com/office/drawing/2014/main" xmlns=""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6148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C1745-4665-9A49-880F-CC32A6FEBB3D}"/>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E4A5A37-5023-5D43-8BE5-92D84595BB2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3C8141-DA49-6A42-A3AF-2594B58E7744}"/>
              </a:ext>
            </a:extLst>
          </p:cNvPr>
          <p:cNvSpPr>
            <a:spLocks noGrp="1"/>
          </p:cNvSpPr>
          <p:nvPr>
            <p:ph type="dt" sz="half" idx="2"/>
          </p:nvPr>
        </p:nvSpPr>
        <p:spPr>
          <a:xfrm>
            <a:off x="681038" y="6356357"/>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26-Feb-23</a:t>
            </a:fld>
            <a:endParaRPr lang="en-US"/>
          </a:p>
        </p:txBody>
      </p:sp>
      <p:sp>
        <p:nvSpPr>
          <p:cNvPr id="5" name="Footer Placeholder 4">
            <a:extLst>
              <a:ext uri="{FF2B5EF4-FFF2-40B4-BE49-F238E27FC236}">
                <a16:creationId xmlns:a16="http://schemas.microsoft.com/office/drawing/2014/main" xmlns="" id="{4B2368E0-A0B2-6E4E-853D-FE44F196CB5A}"/>
              </a:ext>
            </a:extLst>
          </p:cNvPr>
          <p:cNvSpPr>
            <a:spLocks noGrp="1"/>
          </p:cNvSpPr>
          <p:nvPr>
            <p:ph type="ftr" sz="quarter" idx="3"/>
          </p:nvPr>
        </p:nvSpPr>
        <p:spPr>
          <a:xfrm>
            <a:off x="3281363" y="6356357"/>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1462C6E-7C2E-F244-A70A-06BDFCE53039}"/>
              </a:ext>
            </a:extLst>
          </p:cNvPr>
          <p:cNvSpPr>
            <a:spLocks noGrp="1"/>
          </p:cNvSpPr>
          <p:nvPr>
            <p:ph type="sldNum" sz="quarter" idx="4"/>
          </p:nvPr>
        </p:nvSpPr>
        <p:spPr>
          <a:xfrm>
            <a:off x="6996113" y="6356357"/>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199806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BCF303CD-C22A-AB41-B42F-657C14964665}"/>
              </a:ext>
            </a:extLst>
          </p:cNvPr>
          <p:cNvSpPr>
            <a:spLocks noGrp="1"/>
          </p:cNvSpPr>
          <p:nvPr>
            <p:ph type="subTitle" idx="1"/>
          </p:nvPr>
        </p:nvSpPr>
        <p:spPr>
          <a:xfrm>
            <a:off x="761999" y="6128644"/>
            <a:ext cx="8372475" cy="547364"/>
          </a:xfrm>
        </p:spPr>
        <p:txBody>
          <a:bodyPr>
            <a:normAutofit fontScale="77500" lnSpcReduction="20000"/>
          </a:bodyPr>
          <a:lstStyle/>
          <a:p>
            <a:pPr>
              <a:lnSpc>
                <a:spcPct val="110000"/>
              </a:lnSpc>
              <a:spcBef>
                <a:spcPts val="600"/>
              </a:spcBef>
              <a:spcAft>
                <a:spcPts val="600"/>
              </a:spcAft>
            </a:pPr>
            <a:r>
              <a:rPr lang="en-US" sz="2000" i="1" dirty="0"/>
              <a:t>MEETING OF THE INTER-ICG TASK TEAM ON DISASTER MANAGEMENT AND PREPAREDNESS</a:t>
            </a:r>
            <a:r>
              <a:rPr lang="en-GB" sz="2000" i="1" dirty="0"/>
              <a:t/>
            </a:r>
            <a:br>
              <a:rPr lang="en-GB" sz="2000" i="1" dirty="0"/>
            </a:br>
            <a:r>
              <a:rPr lang="en-US" sz="2000" i="1" dirty="0" smtClean="0"/>
              <a:t>Hybrid, 27–28 </a:t>
            </a:r>
            <a:r>
              <a:rPr lang="en-US" sz="2000" i="1" dirty="0" smtClean="0"/>
              <a:t>February </a:t>
            </a:r>
            <a:r>
              <a:rPr lang="en-US" sz="2000" i="1" dirty="0" smtClean="0"/>
              <a:t>2023</a:t>
            </a:r>
            <a:endParaRPr lang="en-US" sz="2000" i="1" dirty="0"/>
          </a:p>
        </p:txBody>
      </p:sp>
      <p:sp>
        <p:nvSpPr>
          <p:cNvPr id="10" name="TextBox 9">
            <a:extLst>
              <a:ext uri="{FF2B5EF4-FFF2-40B4-BE49-F238E27FC236}">
                <a16:creationId xmlns:a16="http://schemas.microsoft.com/office/drawing/2014/main" xmlns="" id="{4B474A55-EB20-4D4A-BE74-6C63D86CA542}"/>
              </a:ext>
            </a:extLst>
          </p:cNvPr>
          <p:cNvSpPr txBox="1"/>
          <p:nvPr/>
        </p:nvSpPr>
        <p:spPr>
          <a:xfrm>
            <a:off x="671630" y="4220991"/>
            <a:ext cx="8562745" cy="1246495"/>
          </a:xfrm>
          <a:prstGeom prst="rect">
            <a:avLst/>
          </a:prstGeom>
          <a:noFill/>
        </p:spPr>
        <p:txBody>
          <a:bodyPr wrap="square" rtlCol="0">
            <a:spAutoFit/>
          </a:bodyPr>
          <a:lstStyle/>
          <a:p>
            <a:pPr algn="ctr"/>
            <a:r>
              <a:rPr lang="tr-TR" sz="2500" dirty="0"/>
              <a:t>Coordinated by Task Team on Tsunami </a:t>
            </a:r>
            <a:r>
              <a:rPr lang="tr-TR" sz="2500" dirty="0" smtClean="0"/>
              <a:t>Exercise</a:t>
            </a:r>
            <a:r>
              <a:rPr lang="en-US" sz="2500" dirty="0" smtClean="0"/>
              <a:t> ICG/NEAMTWS</a:t>
            </a:r>
            <a:endParaRPr lang="en-US" sz="2500" dirty="0"/>
          </a:p>
          <a:p>
            <a:pPr algn="ctr"/>
            <a:r>
              <a:rPr lang="tr-TR" sz="2500" i="1" dirty="0" smtClean="0"/>
              <a:t>co-chairs</a:t>
            </a:r>
            <a:r>
              <a:rPr lang="tr-TR" sz="2500" dirty="0"/>
              <a:t>: </a:t>
            </a:r>
            <a:r>
              <a:rPr lang="tr-TR" sz="2500" b="1" dirty="0"/>
              <a:t>Ceren Ozer Sozdinler (</a:t>
            </a:r>
            <a:r>
              <a:rPr lang="tr-TR" sz="2500" b="1" dirty="0" smtClean="0"/>
              <a:t>Turkey)</a:t>
            </a:r>
            <a:endParaRPr lang="en-US" sz="2500" b="1" dirty="0"/>
          </a:p>
          <a:p>
            <a:pPr algn="ctr"/>
            <a:r>
              <a:rPr lang="en-US" sz="2500" b="1" dirty="0"/>
              <a:t>	</a:t>
            </a:r>
            <a:r>
              <a:rPr lang="en-US" sz="2500" b="1" dirty="0" smtClean="0"/>
              <a:t>	</a:t>
            </a:r>
            <a:r>
              <a:rPr lang="tr-TR" sz="2500" b="1" u="sng" dirty="0" smtClean="0"/>
              <a:t>Marinos </a:t>
            </a:r>
            <a:r>
              <a:rPr lang="tr-TR" sz="2500" b="1" u="sng" dirty="0"/>
              <a:t>Charalampakis (Greece</a:t>
            </a:r>
            <a:r>
              <a:rPr lang="tr-TR" sz="2500" b="1" u="sng" dirty="0" smtClean="0"/>
              <a:t>)</a:t>
            </a:r>
            <a:endParaRPr lang="tr-TR" sz="2500" u="sng" dirty="0"/>
          </a:p>
        </p:txBody>
      </p:sp>
      <p:sp>
        <p:nvSpPr>
          <p:cNvPr id="2" name="Rectangle 1">
            <a:extLst>
              <a:ext uri="{FF2B5EF4-FFF2-40B4-BE49-F238E27FC236}">
                <a16:creationId xmlns:a16="http://schemas.microsoft.com/office/drawing/2014/main" xmlns="" id="{37B8EC98-909C-514C-AE35-9084067FD784}"/>
              </a:ext>
            </a:extLst>
          </p:cNvPr>
          <p:cNvSpPr/>
          <p:nvPr/>
        </p:nvSpPr>
        <p:spPr>
          <a:xfrm>
            <a:off x="607137" y="2099972"/>
            <a:ext cx="8683727" cy="1366528"/>
          </a:xfrm>
          <a:prstGeom prst="rect">
            <a:avLst/>
          </a:prstGeom>
        </p:spPr>
        <p:txBody>
          <a:bodyPr wrap="square">
            <a:spAutoFit/>
          </a:bodyPr>
          <a:lstStyle/>
          <a:p>
            <a:pPr lvl="0" algn="ctr">
              <a:lnSpc>
                <a:spcPct val="115000"/>
              </a:lnSpc>
              <a:spcAft>
                <a:spcPts val="0"/>
              </a:spcAft>
            </a:pP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J2</a:t>
            </a:r>
            <a:r>
              <a:rPr lang="tr-TR"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 </a:t>
            </a: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WAVE Exercises</a:t>
            </a:r>
          </a:p>
          <a:p>
            <a:pPr lvl="0" algn="ctr">
              <a:lnSpc>
                <a:spcPct val="115000"/>
              </a:lnSpc>
              <a:spcAft>
                <a:spcPts val="0"/>
              </a:spcAft>
            </a:pPr>
            <a:r>
              <a:rPr lang="tr-TR"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NEAMWave</a:t>
            </a:r>
            <a:endParaRPr lang="tr-TR" sz="3600"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endParaRPr>
          </a:p>
        </p:txBody>
      </p:sp>
      <p:sp>
        <p:nvSpPr>
          <p:cNvPr id="7" name="object 7">
            <a:extLst>
              <a:ext uri="{FF2B5EF4-FFF2-40B4-BE49-F238E27FC236}">
                <a16:creationId xmlns:a16="http://schemas.microsoft.com/office/drawing/2014/main" xmlns=""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6217692" y="25748"/>
            <a:ext cx="3661674" cy="117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63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2141946" y="2789923"/>
            <a:ext cx="5622108" cy="612444"/>
          </a:xfrm>
          <a:prstGeom prst="rect">
            <a:avLst/>
          </a:prstGeom>
        </p:spPr>
        <p:txBody>
          <a:bodyPr vert="horz" wrap="square" lIns="0" tIns="0" rIns="0" bIns="0" rtlCol="0">
            <a:noAutofit/>
          </a:bodyPr>
          <a:lstStyle/>
          <a:p>
            <a:pPr marL="12700" marR="12700" algn="just" defTabSz="457200">
              <a:lnSpc>
                <a:spcPct val="150000"/>
              </a:lnSpc>
            </a:pPr>
            <a:r>
              <a:rPr lang="en-US" sz="2800" b="1" spc="300" dirty="0" smtClean="0">
                <a:effectLst>
                  <a:outerShdw blurRad="38100" dist="38100" dir="2700000" algn="tl">
                    <a:srgbClr val="000000">
                      <a:alpha val="43137"/>
                    </a:srgbClr>
                  </a:outerShdw>
                </a:effectLst>
                <a:cs typeface="Calibri"/>
              </a:rPr>
              <a:t>Thank you for your attention!</a:t>
            </a:r>
            <a:endParaRPr sz="2800" spc="3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a:extLst>
              <a:ext uri="{FF2B5EF4-FFF2-40B4-BE49-F238E27FC236}">
                <a16:creationId xmlns:a16="http://schemas.microsoft.com/office/drawing/2014/main" xmlns="" id="{BCF303CD-C22A-AB41-B42F-657C14964665}"/>
              </a:ext>
            </a:extLst>
          </p:cNvPr>
          <p:cNvSpPr txBox="1">
            <a:spLocks/>
          </p:cNvSpPr>
          <p:nvPr/>
        </p:nvSpPr>
        <p:spPr>
          <a:xfrm>
            <a:off x="761999" y="6128644"/>
            <a:ext cx="8372475" cy="54736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000" i="1" dirty="0" smtClean="0"/>
              <a:t>MEETING OF THE INTER-ICG TASK TEAM ON DISASTER MANAGEMENT AND PREPAREDNESS</a:t>
            </a:r>
            <a:r>
              <a:rPr lang="en-GB" sz="2000" i="1" dirty="0" smtClean="0"/>
              <a:t/>
            </a:r>
            <a:br>
              <a:rPr lang="en-GB" sz="2000" i="1" dirty="0" smtClean="0"/>
            </a:br>
            <a:r>
              <a:rPr lang="en-US" sz="2000" i="1" dirty="0" smtClean="0"/>
              <a:t>Hybrid, 27–28 February 2023</a:t>
            </a:r>
            <a:endParaRPr lang="en-US" sz="2000" i="1" dirty="0"/>
          </a:p>
        </p:txBody>
      </p:sp>
    </p:spTree>
    <p:extLst>
      <p:ext uri="{BB962C8B-B14F-4D97-AF65-F5344CB8AC3E}">
        <p14:creationId xmlns:p14="http://schemas.microsoft.com/office/powerpoint/2010/main" val="82171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solidFill>
                  <a:schemeClr val="bg1">
                    <a:lumMod val="50000"/>
                  </a:schemeClr>
                </a:solidFill>
                <a:cs typeface="Calibri Light"/>
              </a:rPr>
              <a:t>in the </a:t>
            </a:r>
            <a:r>
              <a:rPr lang="en-US" sz="4000" u="sng" spc="-50" dirty="0" smtClean="0">
                <a:solidFill>
                  <a:schemeClr val="bg1">
                    <a:lumMod val="50000"/>
                  </a:schemeClr>
                </a:solidFill>
                <a:cs typeface="Calibri Light"/>
              </a:rPr>
              <a:t>future…</a:t>
            </a:r>
            <a:endParaRPr sz="4000" dirty="0">
              <a:solidFill>
                <a:schemeClr val="bg1">
                  <a:lumMod val="50000"/>
                </a:schemeClr>
              </a:solidFill>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2"/>
            <a:ext cx="8543925" cy="2118376"/>
          </a:xfrm>
          <a:prstGeom prst="rect">
            <a:avLst/>
          </a:prstGeom>
        </p:spPr>
        <p:txBody>
          <a:bodyPr vert="horz" wrap="square" lIns="0" tIns="0" rIns="0" bIns="0" rtlCol="0">
            <a:noAutofit/>
          </a:bodyPr>
          <a:lstStyle/>
          <a:p>
            <a:pPr marL="12700" marR="12700" algn="just" defTabSz="457200">
              <a:lnSpc>
                <a:spcPct val="150000"/>
              </a:lnSpc>
            </a:pPr>
            <a:r>
              <a:rPr lang="en-US" b="1" dirty="0" err="1" smtClean="0">
                <a:solidFill>
                  <a:schemeClr val="bg1">
                    <a:lumMod val="50000"/>
                  </a:schemeClr>
                </a:solidFill>
                <a:effectLst>
                  <a:outerShdw blurRad="38100" dist="38100" dir="2700000" algn="tl">
                    <a:srgbClr val="000000">
                      <a:alpha val="43137"/>
                    </a:srgbClr>
                  </a:outerShdw>
                </a:effectLst>
                <a:cs typeface="Calibri"/>
              </a:rPr>
              <a:t>NEAMWave</a:t>
            </a:r>
            <a:r>
              <a:rPr lang="en-US" b="1" dirty="0">
                <a:solidFill>
                  <a:schemeClr val="bg1">
                    <a:lumMod val="50000"/>
                  </a:schemeClr>
                </a:solidFill>
                <a:effectLst>
                  <a:outerShdw blurRad="38100" dist="38100" dir="2700000" algn="tl">
                    <a:srgbClr val="000000">
                      <a:alpha val="43137"/>
                    </a:srgbClr>
                  </a:outerShdw>
                </a:effectLst>
                <a:cs typeface="Calibri"/>
              </a:rPr>
              <a:t> in the future:</a:t>
            </a:r>
          </a:p>
          <a:p>
            <a:pPr marL="12700" marR="12700" algn="just" defTabSz="457200">
              <a:lnSpc>
                <a:spcPct val="150000"/>
              </a:lnSpc>
            </a:pPr>
            <a:r>
              <a:rPr lang="en-US" dirty="0" smtClean="0">
                <a:solidFill>
                  <a:schemeClr val="bg1">
                    <a:lumMod val="50000"/>
                  </a:schemeClr>
                </a:solidFill>
                <a:cs typeface="Calibri"/>
              </a:rPr>
              <a:t>1</a:t>
            </a:r>
            <a:r>
              <a:rPr lang="en-US" dirty="0">
                <a:solidFill>
                  <a:schemeClr val="bg1">
                    <a:lumMod val="50000"/>
                  </a:schemeClr>
                </a:solidFill>
                <a:cs typeface="Calibri"/>
              </a:rPr>
              <a:t>. </a:t>
            </a:r>
            <a:r>
              <a:rPr lang="en-US" b="1" dirty="0" smtClean="0">
                <a:solidFill>
                  <a:srgbClr val="FF0000"/>
                </a:solidFill>
                <a:cs typeface="Calibri"/>
              </a:rPr>
              <a:t>Opportunity for greater synergies </a:t>
            </a:r>
            <a:r>
              <a:rPr lang="en-US" b="1" dirty="0">
                <a:solidFill>
                  <a:srgbClr val="FF0000"/>
                </a:solidFill>
                <a:cs typeface="Calibri"/>
              </a:rPr>
              <a:t>within Tsunami Ready recognized </a:t>
            </a:r>
            <a:r>
              <a:rPr lang="en-US" b="1" dirty="0" smtClean="0">
                <a:solidFill>
                  <a:srgbClr val="FF0000"/>
                </a:solidFill>
                <a:cs typeface="Calibri"/>
              </a:rPr>
              <a:t>communities.</a:t>
            </a:r>
            <a:endParaRPr lang="en-US" b="1" dirty="0">
              <a:solidFill>
                <a:srgbClr val="FF0000"/>
              </a:solidFill>
              <a:cs typeface="Calibri"/>
            </a:endParaRPr>
          </a:p>
          <a:p>
            <a:pPr marL="12700" marR="12700" algn="just" defTabSz="457200">
              <a:lnSpc>
                <a:spcPct val="150000"/>
              </a:lnSpc>
            </a:pPr>
            <a:r>
              <a:rPr lang="en-US" dirty="0">
                <a:solidFill>
                  <a:schemeClr val="bg1">
                    <a:lumMod val="50000"/>
                  </a:schemeClr>
                </a:solidFill>
                <a:cs typeface="Calibri"/>
              </a:rPr>
              <a:t>2. Strengthening networks and partnerships with Civil Protection </a:t>
            </a:r>
            <a:r>
              <a:rPr lang="en-US" dirty="0" smtClean="0">
                <a:solidFill>
                  <a:schemeClr val="bg1">
                    <a:lumMod val="50000"/>
                  </a:schemeClr>
                </a:solidFill>
                <a:cs typeface="Calibri"/>
              </a:rPr>
              <a:t>Agencies/Organizations.</a:t>
            </a:r>
            <a:endParaRPr lang="en-US" dirty="0">
              <a:solidFill>
                <a:schemeClr val="bg1">
                  <a:lumMod val="50000"/>
                </a:schemeClr>
              </a:solidFill>
              <a:cs typeface="Calibri"/>
            </a:endParaRPr>
          </a:p>
          <a:p>
            <a:pPr marL="12700" marR="12700" algn="just" defTabSz="457200">
              <a:lnSpc>
                <a:spcPct val="150000"/>
              </a:lnSpc>
            </a:pPr>
            <a:r>
              <a:rPr lang="en-US" dirty="0" smtClean="0">
                <a:solidFill>
                  <a:schemeClr val="bg1">
                    <a:lumMod val="50000"/>
                  </a:schemeClr>
                </a:solidFill>
                <a:cs typeface="Calibri"/>
              </a:rPr>
              <a:t>3. </a:t>
            </a:r>
            <a:r>
              <a:rPr lang="en-US" dirty="0">
                <a:solidFill>
                  <a:schemeClr val="bg1">
                    <a:lumMod val="50000"/>
                  </a:schemeClr>
                </a:solidFill>
                <a:cs typeface="Calibri"/>
              </a:rPr>
              <a:t>Greater </a:t>
            </a:r>
            <a:r>
              <a:rPr lang="en-US" dirty="0" smtClean="0">
                <a:solidFill>
                  <a:schemeClr val="bg1">
                    <a:lumMod val="50000"/>
                  </a:schemeClr>
                </a:solidFill>
                <a:cs typeface="Calibri"/>
              </a:rPr>
              <a:t>use and application </a:t>
            </a:r>
            <a:r>
              <a:rPr lang="en-US" dirty="0">
                <a:solidFill>
                  <a:schemeClr val="bg1">
                    <a:lumMod val="50000"/>
                  </a:schemeClr>
                </a:solidFill>
                <a:cs typeface="Calibri"/>
              </a:rPr>
              <a:t>of enhanced products, including proper effective use of Probability Tsunami Hazard </a:t>
            </a:r>
            <a:r>
              <a:rPr lang="en-US" dirty="0" smtClean="0">
                <a:solidFill>
                  <a:schemeClr val="bg1">
                    <a:lumMod val="50000"/>
                  </a:schemeClr>
                </a:solidFill>
                <a:cs typeface="Calibri"/>
              </a:rPr>
              <a:t>Information</a:t>
            </a:r>
            <a:endParaRPr lang="en-US" dirty="0">
              <a:solidFill>
                <a:schemeClr val="bg1">
                  <a:lumMod val="50000"/>
                </a:schemeClr>
              </a:solidFill>
              <a:cs typeface="Calibri"/>
            </a:endParaRPr>
          </a:p>
          <a:p>
            <a:pPr marL="12700" marR="12700" algn="just" defTabSz="457200">
              <a:lnSpc>
                <a:spcPct val="150000"/>
              </a:lnSpc>
            </a:pPr>
            <a:endParaRPr sz="18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a:extLst>
              <a:ext uri="{FF2B5EF4-FFF2-40B4-BE49-F238E27FC236}">
                <a16:creationId xmlns:a16="http://schemas.microsoft.com/office/drawing/2014/main" xmlns="" id="{BCF303CD-C22A-AB41-B42F-657C14964665}"/>
              </a:ext>
            </a:extLst>
          </p:cNvPr>
          <p:cNvSpPr txBox="1">
            <a:spLocks/>
          </p:cNvSpPr>
          <p:nvPr/>
        </p:nvSpPr>
        <p:spPr>
          <a:xfrm>
            <a:off x="761998" y="4176019"/>
            <a:ext cx="8372475" cy="4721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smtClean="0">
                <a:solidFill>
                  <a:schemeClr val="bg1">
                    <a:lumMod val="50000"/>
                  </a:schemeClr>
                </a:solidFill>
              </a:rPr>
              <a:t>MEETING OF THE INTER-ICG TASK </a:t>
            </a:r>
            <a:r>
              <a:rPr lang="en-US" sz="2000" i="1" dirty="0" smtClean="0">
                <a:solidFill>
                  <a:schemeClr val="bg1">
                    <a:lumMod val="50000"/>
                  </a:schemeClr>
                </a:solidFill>
              </a:rPr>
              <a:t>TTT-DMP</a:t>
            </a:r>
            <a:r>
              <a:rPr lang="en-GB" sz="2000" i="1" dirty="0" smtClean="0">
                <a:solidFill>
                  <a:schemeClr val="bg1">
                    <a:lumMod val="50000"/>
                  </a:schemeClr>
                </a:solidFill>
              </a:rPr>
              <a:t/>
            </a:r>
            <a:br>
              <a:rPr lang="en-GB" sz="2000" i="1" dirty="0" smtClean="0">
                <a:solidFill>
                  <a:schemeClr val="bg1">
                    <a:lumMod val="50000"/>
                  </a:schemeClr>
                </a:solidFill>
              </a:rPr>
            </a:br>
            <a:r>
              <a:rPr lang="en-US" sz="2000" i="1" dirty="0" smtClean="0">
                <a:solidFill>
                  <a:schemeClr val="bg1">
                    <a:lumMod val="50000"/>
                  </a:schemeClr>
                </a:solidFill>
              </a:rPr>
              <a:t>Online</a:t>
            </a:r>
            <a:r>
              <a:rPr lang="en-US" sz="2000" i="1" dirty="0" smtClean="0">
                <a:solidFill>
                  <a:schemeClr val="bg1">
                    <a:lumMod val="50000"/>
                  </a:schemeClr>
                </a:solidFill>
              </a:rPr>
              <a:t>, 21–22 February 2022</a:t>
            </a:r>
            <a:endParaRPr lang="en-US" sz="2000" i="1" dirty="0">
              <a:solidFill>
                <a:schemeClr val="bg1">
                  <a:lumMod val="50000"/>
                </a:schemeClr>
              </a:solidFill>
            </a:endParaRPr>
          </a:p>
        </p:txBody>
      </p:sp>
    </p:spTree>
    <p:extLst>
      <p:ext uri="{BB962C8B-B14F-4D97-AF65-F5344CB8AC3E}">
        <p14:creationId xmlns:p14="http://schemas.microsoft.com/office/powerpoint/2010/main" val="2876721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smtClean="0">
                <a:cs typeface="Calibri Light"/>
              </a:rPr>
              <a:t>Objectives (1/2)</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748866"/>
            <a:ext cx="8543925" cy="4533103"/>
          </a:xfrm>
          <a:prstGeom prst="rect">
            <a:avLst/>
          </a:prstGeom>
        </p:spPr>
        <p:txBody>
          <a:bodyPr vert="horz" wrap="square" lIns="0" tIns="0" rIns="0" bIns="0" rtlCol="0">
            <a:noAutofit/>
          </a:bodyPr>
          <a:lstStyle/>
          <a:p>
            <a:pPr marL="12700" marR="12700" algn="just" defTabSz="457200">
              <a:lnSpc>
                <a:spcPct val="150000"/>
              </a:lnSpc>
            </a:pPr>
            <a:r>
              <a:rPr lang="en-US" b="1" dirty="0" err="1" smtClean="0">
                <a:effectLst>
                  <a:outerShdw blurRad="38100" dist="38100" dir="2700000" algn="tl">
                    <a:srgbClr val="000000">
                      <a:alpha val="43137"/>
                    </a:srgbClr>
                  </a:outerShdw>
                </a:effectLst>
                <a:cs typeface="Calibri"/>
              </a:rPr>
              <a:t>NEAMWave</a:t>
            </a:r>
            <a:r>
              <a:rPr lang="en-US" b="1" dirty="0" smtClean="0">
                <a:effectLst>
                  <a:outerShdw blurRad="38100" dist="38100" dir="2700000" algn="tl">
                    <a:srgbClr val="000000">
                      <a:alpha val="43137"/>
                    </a:srgbClr>
                  </a:outerShdw>
                </a:effectLst>
                <a:cs typeface="Calibri"/>
              </a:rPr>
              <a:t> </a:t>
            </a:r>
            <a:r>
              <a:rPr lang="en-US" b="1" dirty="0">
                <a:effectLst>
                  <a:outerShdw blurRad="38100" dist="38100" dir="2700000" algn="tl">
                    <a:srgbClr val="000000">
                      <a:alpha val="43137"/>
                    </a:srgbClr>
                  </a:outerShdw>
                </a:effectLst>
                <a:cs typeface="Calibri"/>
              </a:rPr>
              <a:t>objectives:</a:t>
            </a:r>
          </a:p>
          <a:p>
            <a:pPr marL="12700" marR="12700" algn="just" defTabSz="457200">
              <a:lnSpc>
                <a:spcPct val="150000"/>
              </a:lnSpc>
            </a:pPr>
            <a:r>
              <a:rPr lang="en-US" dirty="0">
                <a:cs typeface="Calibri"/>
              </a:rPr>
              <a:t>●</a:t>
            </a:r>
            <a:r>
              <a:rPr lang="en-US" dirty="0" smtClean="0">
                <a:cs typeface="Calibri"/>
              </a:rPr>
              <a:t> Validate </a:t>
            </a:r>
            <a:r>
              <a:rPr lang="en-US" dirty="0">
                <a:cs typeface="Calibri"/>
              </a:rPr>
              <a:t>and evaluate the Tsunami Service Provider (TSP) dissemination process of issuing Tsunami Messages in the NEAM region.</a:t>
            </a:r>
          </a:p>
          <a:p>
            <a:pPr marL="12700" marR="12700" algn="just" defTabSz="457200">
              <a:lnSpc>
                <a:spcPct val="150000"/>
              </a:lnSpc>
            </a:pPr>
            <a:r>
              <a:rPr lang="en-US" dirty="0">
                <a:cs typeface="Calibri"/>
              </a:rPr>
              <a:t>● Validate and evaluate the procedures for countries to receive the Tsunami Messages issued by the TSP through their National  Tsunami Warning </a:t>
            </a:r>
            <a:r>
              <a:rPr lang="en-US" dirty="0" err="1">
                <a:cs typeface="Calibri"/>
              </a:rPr>
              <a:t>Centres</a:t>
            </a:r>
            <a:r>
              <a:rPr lang="en-US" dirty="0">
                <a:cs typeface="Calibri"/>
              </a:rPr>
              <a:t> (NTWC), the country Tsunami Warning Focal Points (TWFP) or the country Tsunami National Contacts (TNC).</a:t>
            </a:r>
          </a:p>
          <a:p>
            <a:pPr marL="12700" marR="12700" algn="just" defTabSz="457200">
              <a:lnSpc>
                <a:spcPct val="150000"/>
              </a:lnSpc>
            </a:pPr>
            <a:r>
              <a:rPr lang="en-US" dirty="0">
                <a:cs typeface="Calibri"/>
              </a:rPr>
              <a:t>● Test the dissemination of the warning messages to the relevant agencies that are responsible for emergency response (CPA</a:t>
            </a:r>
            <a:r>
              <a:rPr lang="en-US" dirty="0" smtClean="0">
                <a:cs typeface="Calibri"/>
              </a:rPr>
              <a:t>).</a:t>
            </a:r>
          </a:p>
          <a:p>
            <a:pPr marL="12700" marR="12700" algn="just" defTabSz="457200">
              <a:lnSpc>
                <a:spcPct val="150000"/>
              </a:lnSpc>
            </a:pPr>
            <a:r>
              <a:rPr lang="en-US" dirty="0">
                <a:cs typeface="Calibri"/>
              </a:rPr>
              <a:t>● Assess the organizational decision-making process about public warnings and evacuations thus raising awareness of launching and contributing to the development of a national policy to tackle the tsunami risk</a:t>
            </a:r>
            <a:r>
              <a:rPr lang="en-US" dirty="0" smtClean="0">
                <a:cs typeface="Calibri"/>
              </a:rPr>
              <a:t>.</a:t>
            </a:r>
            <a:endParaRPr lang="en-US" dirty="0">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963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smtClean="0">
                <a:cs typeface="Calibri Light"/>
              </a:rPr>
              <a:t>Objectives (2/2)</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752865"/>
            <a:ext cx="8543925" cy="3804209"/>
          </a:xfrm>
          <a:prstGeom prst="rect">
            <a:avLst/>
          </a:prstGeom>
        </p:spPr>
        <p:txBody>
          <a:bodyPr vert="horz" wrap="square" lIns="0" tIns="0" rIns="0" bIns="0" rtlCol="0">
            <a:noAutofit/>
          </a:bodyPr>
          <a:lstStyle/>
          <a:p>
            <a:pPr marL="12700" marR="12700" algn="just" defTabSz="457200">
              <a:lnSpc>
                <a:spcPct val="150000"/>
              </a:lnSpc>
            </a:pPr>
            <a:r>
              <a:rPr lang="en-US" b="1" dirty="0" err="1" smtClean="0">
                <a:effectLst>
                  <a:outerShdw blurRad="38100" dist="38100" dir="2700000" algn="tl">
                    <a:srgbClr val="000000">
                      <a:alpha val="43137"/>
                    </a:srgbClr>
                  </a:outerShdw>
                </a:effectLst>
                <a:cs typeface="Calibri"/>
              </a:rPr>
              <a:t>NEAMWave</a:t>
            </a:r>
            <a:r>
              <a:rPr lang="en-US" b="1" dirty="0" smtClean="0">
                <a:effectLst>
                  <a:outerShdw blurRad="38100" dist="38100" dir="2700000" algn="tl">
                    <a:srgbClr val="000000">
                      <a:alpha val="43137"/>
                    </a:srgbClr>
                  </a:outerShdw>
                </a:effectLst>
                <a:cs typeface="Calibri"/>
              </a:rPr>
              <a:t> </a:t>
            </a:r>
            <a:r>
              <a:rPr lang="en-US" b="1" dirty="0" smtClean="0">
                <a:effectLst>
                  <a:outerShdw blurRad="38100" dist="38100" dir="2700000" algn="tl">
                    <a:srgbClr val="000000">
                      <a:alpha val="43137"/>
                    </a:srgbClr>
                  </a:outerShdw>
                </a:effectLst>
                <a:cs typeface="Calibri"/>
              </a:rPr>
              <a:t>objectives</a:t>
            </a:r>
            <a:r>
              <a:rPr lang="en-US" b="1" dirty="0">
                <a:effectLst>
                  <a:outerShdw blurRad="38100" dist="38100" dir="2700000" algn="tl">
                    <a:srgbClr val="000000">
                      <a:alpha val="43137"/>
                    </a:srgbClr>
                  </a:outerShdw>
                </a:effectLst>
                <a:cs typeface="Calibri"/>
              </a:rPr>
              <a:t>:</a:t>
            </a:r>
          </a:p>
          <a:p>
            <a:pPr marL="12700" marR="12700" algn="just" defTabSz="457200">
              <a:lnSpc>
                <a:spcPct val="150000"/>
              </a:lnSpc>
            </a:pPr>
            <a:r>
              <a:rPr lang="en-US" dirty="0" smtClean="0">
                <a:cs typeface="Calibri"/>
              </a:rPr>
              <a:t>● </a:t>
            </a:r>
            <a:r>
              <a:rPr lang="en-US" dirty="0">
                <a:cs typeface="Calibri"/>
              </a:rPr>
              <a:t>Identify best practices (to be shared), criticalities (to be addressed by the program in the future activities) and room for improvements in the entire process (including the procedures already tested between TSPs and TWFPs/NTWCs and also the heterogeneous panorama of national capacities to handle tsunami risk).</a:t>
            </a:r>
          </a:p>
          <a:p>
            <a:pPr marL="12700" marR="12700" algn="just" defTabSz="457200">
              <a:lnSpc>
                <a:spcPct val="150000"/>
              </a:lnSpc>
            </a:pPr>
            <a:r>
              <a:rPr lang="en-US" dirty="0">
                <a:cs typeface="Calibri"/>
              </a:rPr>
              <a:t>● Test procedures for international assistance between the European Commission and participating Member </a:t>
            </a:r>
            <a:r>
              <a:rPr lang="en-US" dirty="0" smtClean="0">
                <a:cs typeface="Calibri"/>
              </a:rPr>
              <a:t>States</a:t>
            </a:r>
          </a:p>
          <a:p>
            <a:pPr marL="12700" marR="12700" algn="just" defTabSz="457200">
              <a:lnSpc>
                <a:spcPct val="150000"/>
              </a:lnSpc>
            </a:pPr>
            <a:endParaRPr lang="en-US" sz="1000" dirty="0" smtClean="0">
              <a:cs typeface="Calibri"/>
            </a:endParaRPr>
          </a:p>
          <a:p>
            <a:pPr marL="12700" marR="12700" algn="ctr" defTabSz="457200">
              <a:lnSpc>
                <a:spcPct val="150000"/>
              </a:lnSpc>
            </a:pPr>
            <a:r>
              <a:rPr lang="en-US" dirty="0">
                <a:cs typeface="Calibri"/>
              </a:rPr>
              <a:t>● </a:t>
            </a:r>
            <a:r>
              <a:rPr lang="en-US" sz="2000" b="1" dirty="0" smtClean="0">
                <a:effectLst>
                  <a:outerShdw blurRad="38100" dist="38100" dir="2700000" algn="tl">
                    <a:srgbClr val="000000">
                      <a:alpha val="43137"/>
                    </a:srgbClr>
                  </a:outerShdw>
                </a:effectLst>
                <a:cs typeface="Calibri"/>
              </a:rPr>
              <a:t>Potential </a:t>
            </a:r>
            <a:r>
              <a:rPr lang="en-US" sz="2000" b="1" dirty="0">
                <a:effectLst>
                  <a:outerShdw blurRad="38100" dist="38100" dir="2700000" algn="tl">
                    <a:srgbClr val="000000">
                      <a:alpha val="43137"/>
                    </a:srgbClr>
                  </a:outerShdw>
                </a:effectLst>
                <a:cs typeface="Calibri"/>
              </a:rPr>
              <a:t>Participation of </a:t>
            </a:r>
            <a:r>
              <a:rPr lang="en-US" sz="2000" b="1" dirty="0" err="1">
                <a:effectLst>
                  <a:outerShdw blurRad="38100" dist="38100" dir="2700000" algn="tl">
                    <a:srgbClr val="000000">
                      <a:alpha val="43137"/>
                    </a:srgbClr>
                  </a:outerShdw>
                </a:effectLst>
                <a:cs typeface="Calibri"/>
              </a:rPr>
              <a:t>CoastWAVE</a:t>
            </a:r>
            <a:r>
              <a:rPr lang="en-US" sz="2000" b="1" dirty="0">
                <a:effectLst>
                  <a:outerShdw blurRad="38100" dist="38100" dir="2700000" algn="tl">
                    <a:srgbClr val="000000">
                      <a:alpha val="43137"/>
                    </a:srgbClr>
                  </a:outerShdw>
                </a:effectLst>
                <a:cs typeface="Calibri"/>
              </a:rPr>
              <a:t> project countries in </a:t>
            </a:r>
            <a:r>
              <a:rPr lang="en-US" sz="2000" b="1" dirty="0" err="1">
                <a:effectLst>
                  <a:outerShdw blurRad="38100" dist="38100" dir="2700000" algn="tl">
                    <a:srgbClr val="000000">
                      <a:alpha val="43137"/>
                    </a:srgbClr>
                  </a:outerShdw>
                </a:effectLst>
                <a:cs typeface="Calibri"/>
              </a:rPr>
              <a:t>NEAMWave</a:t>
            </a:r>
            <a:r>
              <a:rPr lang="en-US" sz="2000" b="1" dirty="0">
                <a:effectLst>
                  <a:outerShdw blurRad="38100" dist="38100" dir="2700000" algn="tl">
                    <a:srgbClr val="000000">
                      <a:alpha val="43137"/>
                    </a:srgbClr>
                  </a:outerShdw>
                </a:effectLst>
                <a:cs typeface="Calibri"/>
              </a:rPr>
              <a:t> Exercise </a:t>
            </a:r>
            <a:endParaRPr sz="2000" b="1" dirty="0">
              <a:effectLst>
                <a:outerShdw blurRad="38100" dist="38100" dir="2700000" algn="tl">
                  <a:srgbClr val="000000">
                    <a:alpha val="43137"/>
                  </a:srgbClr>
                </a:outerShdw>
              </a:effectLst>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8178" y="5489773"/>
            <a:ext cx="9589643" cy="646331"/>
          </a:xfrm>
          <a:prstGeom prst="rect">
            <a:avLst/>
          </a:prstGeom>
        </p:spPr>
        <p:txBody>
          <a:bodyPr wrap="square">
            <a:spAutoFit/>
          </a:bodyPr>
          <a:lstStyle/>
          <a:p>
            <a:pPr algn="ctr"/>
            <a:r>
              <a:rPr lang="en-GB" i="1" dirty="0"/>
              <a:t>Strengthening the Resilience of Coastal Communities in the North East Atlantic, Mediterranean Region to the Impact of Tsunamis and Other Sea Level-Related Coastal Hazards</a:t>
            </a:r>
            <a:endParaRPr lang="en-US" i="1" dirty="0"/>
          </a:p>
        </p:txBody>
      </p:sp>
      <p:sp>
        <p:nvSpPr>
          <p:cNvPr id="4" name="Rectangle 3"/>
          <p:cNvSpPr/>
          <p:nvPr/>
        </p:nvSpPr>
        <p:spPr>
          <a:xfrm>
            <a:off x="11556" y="6133321"/>
            <a:ext cx="9867809" cy="646331"/>
          </a:xfrm>
          <a:prstGeom prst="rect">
            <a:avLst/>
          </a:prstGeom>
        </p:spPr>
        <p:txBody>
          <a:bodyPr wrap="square">
            <a:spAutoFit/>
          </a:bodyPr>
          <a:lstStyle/>
          <a:p>
            <a:pPr algn="ctr"/>
            <a:r>
              <a:rPr lang="en-GB" i="1" u="sng" dirty="0"/>
              <a:t>Component </a:t>
            </a:r>
            <a:r>
              <a:rPr lang="en-GB" i="1" u="sng" dirty="0" smtClean="0"/>
              <a:t>1</a:t>
            </a:r>
            <a:r>
              <a:rPr lang="en-GB" i="1" dirty="0" smtClean="0"/>
              <a:t>: </a:t>
            </a:r>
            <a:r>
              <a:rPr lang="en-GB" dirty="0" smtClean="0"/>
              <a:t>Adapt </a:t>
            </a:r>
            <a:r>
              <a:rPr lang="en-GB" dirty="0"/>
              <a:t>Global </a:t>
            </a:r>
            <a:r>
              <a:rPr lang="en-GB" b="1" dirty="0">
                <a:effectLst>
                  <a:outerShdw blurRad="38100" dist="38100" dir="2700000" algn="tl">
                    <a:srgbClr val="000000">
                      <a:alpha val="43137"/>
                    </a:srgbClr>
                  </a:outerShdw>
                </a:effectLst>
              </a:rPr>
              <a:t>Tsunami Ready Standards and Guidelines </a:t>
            </a:r>
            <a:r>
              <a:rPr lang="en-GB" dirty="0"/>
              <a:t>and pilot Tsunami Ready within the framework of the </a:t>
            </a:r>
            <a:r>
              <a:rPr lang="en-GB" b="1" dirty="0">
                <a:effectLst>
                  <a:outerShdw blurRad="38100" dist="38100" dir="2700000" algn="tl">
                    <a:srgbClr val="000000">
                      <a:alpha val="43137"/>
                    </a:srgbClr>
                  </a:outerShdw>
                </a:effectLst>
              </a:rPr>
              <a:t>ICG/NEAMTWS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195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smtClean="0">
                <a:cs typeface="Calibri Light"/>
              </a:rPr>
              <a:t>Issues to take into account</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1"/>
            <a:ext cx="8543925" cy="3804209"/>
          </a:xfrm>
          <a:prstGeom prst="rect">
            <a:avLst/>
          </a:prstGeom>
        </p:spPr>
        <p:txBody>
          <a:bodyPr vert="horz" wrap="square" lIns="0" tIns="0" rIns="0" bIns="0" rtlCol="0">
            <a:noAutofit/>
          </a:bodyPr>
          <a:lstStyle/>
          <a:p>
            <a:pPr marL="12700" marR="12700" algn="just" defTabSz="457200">
              <a:lnSpc>
                <a:spcPct val="150000"/>
              </a:lnSpc>
              <a:spcAft>
                <a:spcPts val="1200"/>
              </a:spcAft>
            </a:pPr>
            <a:r>
              <a:rPr lang="en-US" dirty="0" smtClean="0">
                <a:cs typeface="Calibri"/>
              </a:rPr>
              <a:t>● </a:t>
            </a:r>
            <a:r>
              <a:rPr lang="en-US" dirty="0">
                <a:cs typeface="Calibri"/>
              </a:rPr>
              <a:t>If </a:t>
            </a:r>
            <a:r>
              <a:rPr lang="en-US" dirty="0" err="1" smtClean="0">
                <a:cs typeface="Calibri"/>
              </a:rPr>
              <a:t>CoastWAVE</a:t>
            </a:r>
            <a:r>
              <a:rPr lang="en-US" dirty="0" smtClean="0">
                <a:cs typeface="Calibri"/>
              </a:rPr>
              <a:t> </a:t>
            </a:r>
            <a:r>
              <a:rPr lang="en-US" dirty="0">
                <a:cs typeface="Calibri"/>
              </a:rPr>
              <a:t>partners are willing to loose part of their independency and bind themselves in a more restricted schedule for the exercise.</a:t>
            </a:r>
          </a:p>
          <a:p>
            <a:pPr marL="12700" marR="12700" algn="just" defTabSz="457200">
              <a:lnSpc>
                <a:spcPct val="150000"/>
              </a:lnSpc>
              <a:spcAft>
                <a:spcPts val="1200"/>
              </a:spcAft>
            </a:pPr>
            <a:r>
              <a:rPr lang="en-US" dirty="0">
                <a:cs typeface="Calibri"/>
              </a:rPr>
              <a:t>● </a:t>
            </a:r>
            <a:r>
              <a:rPr lang="en-US" dirty="0" smtClean="0">
                <a:cs typeface="Calibri"/>
              </a:rPr>
              <a:t>When </a:t>
            </a:r>
            <a:r>
              <a:rPr lang="en-US" dirty="0">
                <a:cs typeface="Calibri"/>
              </a:rPr>
              <a:t>they plan to have the </a:t>
            </a:r>
            <a:r>
              <a:rPr lang="en-US" dirty="0" err="1">
                <a:cs typeface="Calibri"/>
              </a:rPr>
              <a:t>CoastWAVE</a:t>
            </a:r>
            <a:r>
              <a:rPr lang="en-US" dirty="0">
                <a:cs typeface="Calibri"/>
              </a:rPr>
              <a:t> </a:t>
            </a:r>
            <a:r>
              <a:rPr lang="en-US" dirty="0" smtClean="0">
                <a:cs typeface="Calibri"/>
              </a:rPr>
              <a:t>exercise</a:t>
            </a:r>
            <a:r>
              <a:rPr lang="en-US" dirty="0">
                <a:cs typeface="Calibri"/>
              </a:rPr>
              <a:t>, since the </a:t>
            </a:r>
            <a:r>
              <a:rPr lang="en-US" dirty="0" smtClean="0">
                <a:cs typeface="Calibri"/>
              </a:rPr>
              <a:t>NEAMWave23 </a:t>
            </a:r>
            <a:r>
              <a:rPr lang="en-US" dirty="0">
                <a:cs typeface="Calibri"/>
              </a:rPr>
              <a:t>is initially planned for November.</a:t>
            </a:r>
          </a:p>
          <a:p>
            <a:pPr marL="12700" marR="12700" algn="just" defTabSz="457200">
              <a:lnSpc>
                <a:spcPct val="150000"/>
              </a:lnSpc>
              <a:spcAft>
                <a:spcPts val="1200"/>
              </a:spcAft>
            </a:pPr>
            <a:r>
              <a:rPr lang="en-US" dirty="0">
                <a:cs typeface="Calibri"/>
              </a:rPr>
              <a:t>● </a:t>
            </a:r>
            <a:r>
              <a:rPr lang="en-US" dirty="0" smtClean="0">
                <a:cs typeface="Calibri"/>
              </a:rPr>
              <a:t>The </a:t>
            </a:r>
            <a:r>
              <a:rPr lang="en-US" dirty="0">
                <a:cs typeface="Calibri"/>
              </a:rPr>
              <a:t>level of alert they would like to simulate in the exercise. For some cases, it is very likely the alert level to be rather low, due to the possible large distance from the epicenter.</a:t>
            </a:r>
          </a:p>
          <a:p>
            <a:pPr marL="12700" marR="12700" algn="just" defTabSz="457200">
              <a:lnSpc>
                <a:spcPct val="150000"/>
              </a:lnSpc>
              <a:spcAft>
                <a:spcPts val="1200"/>
              </a:spcAft>
            </a:pPr>
            <a:r>
              <a:rPr lang="en-US" dirty="0">
                <a:cs typeface="Calibri"/>
              </a:rPr>
              <a:t>● </a:t>
            </a:r>
            <a:r>
              <a:rPr lang="en-US" dirty="0" smtClean="0">
                <a:cs typeface="Calibri"/>
              </a:rPr>
              <a:t>For </a:t>
            </a:r>
            <a:r>
              <a:rPr lang="en-US" dirty="0">
                <a:cs typeface="Calibri"/>
              </a:rPr>
              <a:t>the secretariat: can the secretariat handle the workload of both the </a:t>
            </a:r>
            <a:r>
              <a:rPr lang="en-US" dirty="0" err="1">
                <a:cs typeface="Calibri"/>
              </a:rPr>
              <a:t>CoastWAVE</a:t>
            </a:r>
            <a:r>
              <a:rPr lang="en-US" dirty="0">
                <a:cs typeface="Calibri"/>
              </a:rPr>
              <a:t> </a:t>
            </a:r>
            <a:r>
              <a:rPr lang="en-US" dirty="0" smtClean="0">
                <a:cs typeface="Calibri"/>
              </a:rPr>
              <a:t>project </a:t>
            </a:r>
            <a:r>
              <a:rPr lang="en-US" dirty="0">
                <a:cs typeface="Calibri"/>
              </a:rPr>
              <a:t>and the NEAMWave23 </a:t>
            </a:r>
            <a:r>
              <a:rPr lang="en-US" dirty="0" smtClean="0">
                <a:cs typeface="Calibri"/>
              </a:rPr>
              <a:t>exercise</a:t>
            </a:r>
            <a:r>
              <a:rPr lang="en-US" dirty="0">
                <a:cs typeface="Calibri"/>
              </a:rPr>
              <a:t>? There will be some increased logistics, like checking documents for the project and the exercise</a:t>
            </a:r>
            <a:r>
              <a:rPr lang="en-US" dirty="0" smtClean="0">
                <a:cs typeface="Calibri"/>
              </a:rPr>
              <a:t>…</a:t>
            </a:r>
            <a:endParaRPr lang="en-US" dirty="0">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971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579227" y="590366"/>
            <a:ext cx="6729789" cy="736843"/>
          </a:xfrm>
          <a:prstGeom prst="rect">
            <a:avLst/>
          </a:prstGeom>
        </p:spPr>
        <p:txBody>
          <a:bodyPr vert="horz" wrap="square" lIns="0" tIns="0" rIns="0" bIns="0" rtlCol="0">
            <a:noAutofit/>
          </a:bodyPr>
          <a:lstStyle/>
          <a:p>
            <a:pPr marL="153035" algn="ctr">
              <a:lnSpc>
                <a:spcPct val="100000"/>
              </a:lnSpc>
              <a:tabLst>
                <a:tab pos="7607934" algn="l"/>
              </a:tabLst>
            </a:pPr>
            <a:r>
              <a:rPr sz="3800" u="sng" spc="-55" dirty="0">
                <a:latin typeface="Calibri Light"/>
                <a:cs typeface="Calibri Light"/>
              </a:rPr>
              <a:t>N</a:t>
            </a:r>
            <a:r>
              <a:rPr sz="3800" u="sng" spc="-95" dirty="0">
                <a:latin typeface="Calibri Light"/>
                <a:cs typeface="Calibri Light"/>
              </a:rPr>
              <a:t>E</a:t>
            </a:r>
            <a:r>
              <a:rPr sz="3800" u="sng" spc="-60" dirty="0">
                <a:latin typeface="Calibri Light"/>
                <a:cs typeface="Calibri Light"/>
              </a:rPr>
              <a:t>A</a:t>
            </a:r>
            <a:r>
              <a:rPr sz="3800" u="sng" spc="-50" dirty="0">
                <a:latin typeface="Calibri Light"/>
                <a:cs typeface="Calibri Light"/>
              </a:rPr>
              <a:t>M</a:t>
            </a:r>
            <a:r>
              <a:rPr sz="3800" u="sng" spc="-225" dirty="0">
                <a:latin typeface="Calibri Light"/>
                <a:cs typeface="Calibri Light"/>
              </a:rPr>
              <a:t>W</a:t>
            </a:r>
            <a:r>
              <a:rPr sz="3800" u="sng" spc="-165" dirty="0">
                <a:latin typeface="Calibri Light"/>
                <a:cs typeface="Calibri Light"/>
              </a:rPr>
              <a:t>a</a:t>
            </a:r>
            <a:r>
              <a:rPr sz="3800" u="sng" spc="-100" dirty="0">
                <a:latin typeface="Calibri Light"/>
                <a:cs typeface="Calibri Light"/>
              </a:rPr>
              <a:t>v</a:t>
            </a:r>
            <a:r>
              <a:rPr sz="3800" u="sng" spc="-45" dirty="0">
                <a:latin typeface="Calibri Light"/>
                <a:cs typeface="Calibri Light"/>
              </a:rPr>
              <a:t>e</a:t>
            </a:r>
            <a:r>
              <a:rPr lang="en-US" sz="3800" u="sng" spc="-45" dirty="0" smtClean="0">
                <a:latin typeface="Calibri Light"/>
                <a:cs typeface="Calibri Light"/>
              </a:rPr>
              <a:t>2</a:t>
            </a:r>
            <a:r>
              <a:rPr lang="en-US" sz="3800" u="sng" spc="-50" dirty="0" smtClean="0">
                <a:latin typeface="Calibri Light"/>
                <a:cs typeface="Calibri Light"/>
              </a:rPr>
              <a:t>3 possible Scenarios</a:t>
            </a:r>
            <a:endParaRPr sz="3800" dirty="0">
              <a:latin typeface="Calibri Light"/>
              <a:cs typeface="Calibri Light"/>
            </a:endParaRPr>
          </a:p>
        </p:txBody>
      </p:sp>
      <p:sp>
        <p:nvSpPr>
          <p:cNvPr id="23" name="object 23"/>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983" y="1393795"/>
            <a:ext cx="8908187" cy="514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8653952" y="4538363"/>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0" name="Oval 19"/>
          <p:cNvSpPr/>
          <p:nvPr/>
        </p:nvSpPr>
        <p:spPr>
          <a:xfrm>
            <a:off x="7968454" y="5828300"/>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1" name="Oval 20"/>
          <p:cNvSpPr/>
          <p:nvPr/>
        </p:nvSpPr>
        <p:spPr>
          <a:xfrm>
            <a:off x="7440430" y="3679789"/>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2" name="Oval 21"/>
          <p:cNvSpPr/>
          <p:nvPr/>
        </p:nvSpPr>
        <p:spPr>
          <a:xfrm>
            <a:off x="7694755" y="2751916"/>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4" name="Oval 23"/>
          <p:cNvSpPr/>
          <p:nvPr/>
        </p:nvSpPr>
        <p:spPr>
          <a:xfrm>
            <a:off x="4828773" y="4494630"/>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5" name="Oval 24"/>
          <p:cNvSpPr/>
          <p:nvPr/>
        </p:nvSpPr>
        <p:spPr>
          <a:xfrm>
            <a:off x="902085" y="3637949"/>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26" name="Oval 25"/>
          <p:cNvSpPr/>
          <p:nvPr/>
        </p:nvSpPr>
        <p:spPr>
          <a:xfrm>
            <a:off x="766132" y="4311111"/>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Helvetica"/>
            </a:endParaRPr>
          </a:p>
        </p:txBody>
      </p:sp>
      <p:sp>
        <p:nvSpPr>
          <p:cNvPr id="35" name="TextBox 34"/>
          <p:cNvSpPr txBox="1"/>
          <p:nvPr/>
        </p:nvSpPr>
        <p:spPr>
          <a:xfrm>
            <a:off x="7656080" y="3656107"/>
            <a:ext cx="55559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FF00"/>
                </a:solidFill>
                <a:effectLst/>
                <a:uFillTx/>
                <a:latin typeface="+mj-lt"/>
                <a:ea typeface="+mj-ea"/>
                <a:cs typeface="+mj-cs"/>
                <a:sym typeface="Helvetica"/>
              </a:rPr>
              <a:t>Samos</a:t>
            </a:r>
            <a:endParaRPr kumimoji="0" lang="en-US" sz="1400" b="1" i="0" u="none" strike="noStrike" cap="none" spc="0" normalizeH="0" baseline="0" dirty="0">
              <a:ln>
                <a:noFill/>
              </a:ln>
              <a:solidFill>
                <a:srgbClr val="FFFF00"/>
              </a:solidFill>
              <a:effectLst/>
              <a:uFillTx/>
              <a:latin typeface="+mj-lt"/>
              <a:ea typeface="+mj-ea"/>
              <a:cs typeface="+mj-cs"/>
              <a:sym typeface="Helvetica"/>
            </a:endParaRPr>
          </a:p>
        </p:txBody>
      </p:sp>
      <p:sp>
        <p:nvSpPr>
          <p:cNvPr id="37" name="TextBox 36"/>
          <p:cNvSpPr txBox="1"/>
          <p:nvPr/>
        </p:nvSpPr>
        <p:spPr>
          <a:xfrm>
            <a:off x="8333033" y="4773462"/>
            <a:ext cx="64183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err="1" smtClean="0">
                <a:ln>
                  <a:noFill/>
                </a:ln>
                <a:solidFill>
                  <a:srgbClr val="FFFF00"/>
                </a:solidFill>
                <a:effectLst/>
                <a:uFillTx/>
                <a:latin typeface="+mj-lt"/>
                <a:ea typeface="+mj-ea"/>
                <a:cs typeface="+mj-cs"/>
                <a:sym typeface="Helvetica"/>
              </a:rPr>
              <a:t>Larnaka</a:t>
            </a:r>
            <a:endParaRPr kumimoji="0" lang="en-US" sz="1400" b="1" i="0" u="none" strike="noStrike" cap="none" spc="0" normalizeH="0" baseline="0" dirty="0">
              <a:ln>
                <a:noFill/>
              </a:ln>
              <a:solidFill>
                <a:srgbClr val="FFFF00"/>
              </a:solidFill>
              <a:effectLst/>
              <a:uFillTx/>
              <a:latin typeface="+mj-lt"/>
              <a:ea typeface="+mj-ea"/>
              <a:cs typeface="+mj-cs"/>
              <a:sym typeface="Helvetica"/>
            </a:endParaRPr>
          </a:p>
        </p:txBody>
      </p:sp>
      <p:sp>
        <p:nvSpPr>
          <p:cNvPr id="38" name="TextBox 37"/>
          <p:cNvSpPr txBox="1"/>
          <p:nvPr/>
        </p:nvSpPr>
        <p:spPr>
          <a:xfrm>
            <a:off x="7656080" y="5439313"/>
            <a:ext cx="83317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FF00"/>
                </a:solidFill>
                <a:effectLst/>
                <a:uFillTx/>
                <a:latin typeface="+mj-lt"/>
                <a:ea typeface="+mj-ea"/>
                <a:cs typeface="+mj-cs"/>
                <a:sym typeface="Helvetica"/>
              </a:rPr>
              <a:t>Alexandria</a:t>
            </a:r>
            <a:endParaRPr kumimoji="0" lang="en-US" sz="1400" b="1" i="0" u="none" strike="noStrike" cap="none" spc="0" normalizeH="0" baseline="0" dirty="0">
              <a:ln>
                <a:noFill/>
              </a:ln>
              <a:solidFill>
                <a:srgbClr val="FFFF00"/>
              </a:solidFill>
              <a:effectLst/>
              <a:uFillTx/>
              <a:latin typeface="+mj-lt"/>
              <a:ea typeface="+mj-ea"/>
              <a:cs typeface="+mj-cs"/>
              <a:sym typeface="Helvetica"/>
            </a:endParaRPr>
          </a:p>
        </p:txBody>
      </p:sp>
      <p:sp>
        <p:nvSpPr>
          <p:cNvPr id="39" name="TextBox 38"/>
          <p:cNvSpPr txBox="1"/>
          <p:nvPr/>
        </p:nvSpPr>
        <p:spPr>
          <a:xfrm>
            <a:off x="7656080" y="2460356"/>
            <a:ext cx="65338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FF00"/>
                </a:solidFill>
                <a:effectLst/>
                <a:uFillTx/>
                <a:latin typeface="+mj-lt"/>
                <a:ea typeface="+mj-ea"/>
                <a:cs typeface="+mj-cs"/>
                <a:sym typeface="Helvetica"/>
              </a:rPr>
              <a:t>Istanbul</a:t>
            </a:r>
            <a:endParaRPr kumimoji="0" lang="en-US" sz="1400" b="1" i="0" u="none" strike="noStrike" cap="none" spc="0" normalizeH="0" baseline="0" dirty="0">
              <a:ln>
                <a:noFill/>
              </a:ln>
              <a:solidFill>
                <a:srgbClr val="FFFF00"/>
              </a:solidFill>
              <a:effectLst/>
              <a:uFillTx/>
              <a:latin typeface="+mj-lt"/>
              <a:ea typeface="+mj-ea"/>
              <a:cs typeface="+mj-cs"/>
              <a:sym typeface="Helvetica"/>
            </a:endParaRPr>
          </a:p>
        </p:txBody>
      </p:sp>
      <p:sp>
        <p:nvSpPr>
          <p:cNvPr id="40" name="TextBox 39"/>
          <p:cNvSpPr txBox="1"/>
          <p:nvPr/>
        </p:nvSpPr>
        <p:spPr>
          <a:xfrm>
            <a:off x="4506358" y="4787828"/>
            <a:ext cx="50167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FF00"/>
                </a:solidFill>
                <a:effectLst/>
                <a:uFillTx/>
                <a:latin typeface="+mj-lt"/>
                <a:ea typeface="+mj-ea"/>
                <a:cs typeface="+mj-cs"/>
                <a:sym typeface="Helvetica"/>
              </a:rPr>
              <a:t>Malta</a:t>
            </a:r>
            <a:endParaRPr kumimoji="0" lang="en-US" sz="1400" b="1" i="0" u="none" strike="noStrike" cap="none" spc="0" normalizeH="0" baseline="0" dirty="0">
              <a:ln>
                <a:noFill/>
              </a:ln>
              <a:solidFill>
                <a:srgbClr val="FFFF00"/>
              </a:solidFill>
              <a:effectLst/>
              <a:uFillTx/>
              <a:latin typeface="+mj-lt"/>
              <a:ea typeface="+mj-ea"/>
              <a:cs typeface="+mj-cs"/>
              <a:sym typeface="Helvetica"/>
            </a:endParaRPr>
          </a:p>
        </p:txBody>
      </p:sp>
      <p:sp>
        <p:nvSpPr>
          <p:cNvPr id="41" name="TextBox 40"/>
          <p:cNvSpPr txBox="1"/>
          <p:nvPr/>
        </p:nvSpPr>
        <p:spPr>
          <a:xfrm>
            <a:off x="1059584" y="3374810"/>
            <a:ext cx="81684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err="1" smtClean="0">
                <a:ln>
                  <a:noFill/>
                </a:ln>
                <a:solidFill>
                  <a:srgbClr val="FFFF00"/>
                </a:solidFill>
                <a:effectLst/>
                <a:uFillTx/>
                <a:latin typeface="+mj-lt"/>
                <a:ea typeface="+mj-ea"/>
                <a:cs typeface="+mj-cs"/>
                <a:sym typeface="Helvetica"/>
              </a:rPr>
              <a:t>Chipiona</a:t>
            </a:r>
            <a:endParaRPr kumimoji="0" lang="en-US" sz="1400" b="1" i="0" u="none" strike="noStrike" cap="none" spc="0" normalizeH="0" baseline="0" dirty="0">
              <a:ln>
                <a:noFill/>
              </a:ln>
              <a:solidFill>
                <a:srgbClr val="FFFF00"/>
              </a:solidFill>
              <a:effectLst/>
              <a:uFillTx/>
              <a:latin typeface="+mj-lt"/>
              <a:ea typeface="+mj-ea"/>
              <a:cs typeface="+mj-cs"/>
              <a:sym typeface="Helvetica"/>
            </a:endParaRPr>
          </a:p>
        </p:txBody>
      </p:sp>
      <p:sp>
        <p:nvSpPr>
          <p:cNvPr id="42" name="TextBox 41"/>
          <p:cNvSpPr txBox="1"/>
          <p:nvPr/>
        </p:nvSpPr>
        <p:spPr>
          <a:xfrm>
            <a:off x="642060" y="4586070"/>
            <a:ext cx="69986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FF00"/>
                </a:solidFill>
                <a:effectLst/>
                <a:uFillTx/>
                <a:latin typeface="+mj-lt"/>
                <a:ea typeface="+mj-ea"/>
                <a:cs typeface="+mj-cs"/>
                <a:sym typeface="Helvetica"/>
              </a:rPr>
              <a:t>El </a:t>
            </a:r>
            <a:r>
              <a:rPr kumimoji="0" lang="en-US" sz="1400" b="1" i="0" u="none" strike="noStrike" cap="none" spc="0" normalizeH="0" baseline="0" dirty="0" err="1" smtClean="0">
                <a:ln>
                  <a:noFill/>
                </a:ln>
                <a:solidFill>
                  <a:srgbClr val="FFFF00"/>
                </a:solidFill>
                <a:effectLst/>
                <a:uFillTx/>
                <a:latin typeface="+mj-lt"/>
                <a:ea typeface="+mj-ea"/>
                <a:cs typeface="+mj-cs"/>
                <a:sym typeface="Helvetica"/>
              </a:rPr>
              <a:t>Jadida</a:t>
            </a:r>
            <a:endParaRPr kumimoji="0" lang="en-US" sz="1400" b="1" i="0" u="none" strike="noStrike" cap="none" spc="0" normalizeH="0" baseline="0" dirty="0">
              <a:ln>
                <a:noFill/>
              </a:ln>
              <a:solidFill>
                <a:srgbClr val="FFFF00"/>
              </a:solidFill>
              <a:effectLst/>
              <a:uFillTx/>
              <a:latin typeface="+mj-lt"/>
              <a:ea typeface="+mj-ea"/>
              <a:cs typeface="+mj-cs"/>
              <a:sym typeface="Helvetica"/>
            </a:endParaRPr>
          </a:p>
        </p:txBody>
      </p:sp>
      <p:sp>
        <p:nvSpPr>
          <p:cNvPr id="43" name="5-Point Star 42"/>
          <p:cNvSpPr/>
          <p:nvPr/>
        </p:nvSpPr>
        <p:spPr>
          <a:xfrm>
            <a:off x="6939009" y="4941714"/>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459370" y="3636419"/>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bject 185"/>
          <p:cNvSpPr txBox="1"/>
          <p:nvPr/>
        </p:nvSpPr>
        <p:spPr>
          <a:xfrm>
            <a:off x="1238251" y="4773463"/>
            <a:ext cx="2678960" cy="1237717"/>
          </a:xfrm>
          <a:prstGeom prst="rect">
            <a:avLst/>
          </a:prstGeom>
          <a:solidFill>
            <a:schemeClr val="accent4">
              <a:lumMod val="75000"/>
            </a:schemeClr>
          </a:solidFill>
        </p:spPr>
        <p:txBody>
          <a:bodyPr vert="horz" wrap="square" lIns="0" tIns="0" rIns="0" bIns="0" rtlCol="0">
            <a:noAutofit/>
          </a:bodyPr>
          <a:lstStyle/>
          <a:p>
            <a:pPr marL="12700" marR="12700" algn="just"/>
            <a:r>
              <a:rPr lang="en-US" sz="1600" spc="5" dirty="0" smtClean="0">
                <a:cs typeface="Trebuchet MS"/>
              </a:rPr>
              <a:t>Two </a:t>
            </a:r>
            <a:r>
              <a:rPr lang="en-US" sz="1600" spc="5" dirty="0">
                <a:cs typeface="Trebuchet MS"/>
              </a:rPr>
              <a:t>TSPs (</a:t>
            </a:r>
            <a:r>
              <a:rPr lang="en-US" sz="1600" spc="5" dirty="0" smtClean="0">
                <a:cs typeface="Trebuchet MS"/>
              </a:rPr>
              <a:t>CENALT &amp; IPMA) </a:t>
            </a:r>
            <a:r>
              <a:rPr lang="en-US" sz="1600" spc="5" dirty="0">
                <a:cs typeface="Trebuchet MS"/>
              </a:rPr>
              <a:t>intend to make a joint scenario in NE Atlantic </a:t>
            </a:r>
            <a:r>
              <a:rPr lang="en-US" sz="1600" spc="5" dirty="0" smtClean="0">
                <a:cs typeface="Trebuchet MS"/>
              </a:rPr>
              <a:t>(</a:t>
            </a:r>
            <a:r>
              <a:rPr lang="en-US" sz="1600" spc="5" dirty="0" err="1" smtClean="0">
                <a:cs typeface="Trebuchet MS"/>
              </a:rPr>
              <a:t>CoastWAVE</a:t>
            </a:r>
            <a:r>
              <a:rPr lang="en-US" sz="1600" spc="5" dirty="0" smtClean="0">
                <a:cs typeface="Trebuchet MS"/>
              </a:rPr>
              <a:t> project partners: Spain &amp; </a:t>
            </a:r>
            <a:r>
              <a:rPr lang="en-US" sz="1600" spc="5" dirty="0">
                <a:cs typeface="Trebuchet MS"/>
              </a:rPr>
              <a:t>Morocco</a:t>
            </a:r>
            <a:r>
              <a:rPr lang="en-US" sz="1600" spc="5" dirty="0" smtClean="0">
                <a:cs typeface="Trebuchet MS"/>
              </a:rPr>
              <a:t>).</a:t>
            </a:r>
            <a:endParaRPr lang="en-US" sz="1600" spc="5" dirty="0">
              <a:cs typeface="Trebuchet MS"/>
            </a:endParaRPr>
          </a:p>
        </p:txBody>
      </p:sp>
      <p:sp>
        <p:nvSpPr>
          <p:cNvPr id="46" name="object 185"/>
          <p:cNvSpPr txBox="1"/>
          <p:nvPr/>
        </p:nvSpPr>
        <p:spPr>
          <a:xfrm>
            <a:off x="4150631" y="1469148"/>
            <a:ext cx="2611657" cy="1740778"/>
          </a:xfrm>
          <a:prstGeom prst="rect">
            <a:avLst/>
          </a:prstGeom>
          <a:solidFill>
            <a:schemeClr val="accent6"/>
          </a:solidFill>
        </p:spPr>
        <p:txBody>
          <a:bodyPr vert="horz" wrap="square" lIns="0" tIns="0" rIns="0" bIns="0" rtlCol="0">
            <a:noAutofit/>
          </a:bodyPr>
          <a:lstStyle/>
          <a:p>
            <a:pPr marL="12700" marR="12700" algn="just"/>
            <a:r>
              <a:rPr lang="en-US" sz="1600" spc="5" dirty="0" smtClean="0">
                <a:solidFill>
                  <a:schemeClr val="bg1"/>
                </a:solidFill>
                <a:cs typeface="Trebuchet MS"/>
              </a:rPr>
              <a:t>Three </a:t>
            </a:r>
            <a:r>
              <a:rPr lang="en-US" sz="1600" spc="5" dirty="0">
                <a:solidFill>
                  <a:schemeClr val="bg1"/>
                </a:solidFill>
                <a:cs typeface="Trebuchet MS"/>
              </a:rPr>
              <a:t>TSPs (</a:t>
            </a:r>
            <a:r>
              <a:rPr lang="en-US" sz="1600" spc="5" dirty="0" smtClean="0">
                <a:solidFill>
                  <a:schemeClr val="bg1"/>
                </a:solidFill>
                <a:cs typeface="Trebuchet MS"/>
              </a:rPr>
              <a:t>NOA, INGV &amp; </a:t>
            </a:r>
            <a:r>
              <a:rPr lang="en-US" sz="1600" spc="5" dirty="0" smtClean="0">
                <a:solidFill>
                  <a:schemeClr val="bg1"/>
                </a:solidFill>
                <a:cs typeface="Trebuchet MS"/>
              </a:rPr>
              <a:t>KOERI) </a:t>
            </a:r>
            <a:r>
              <a:rPr lang="en-US" sz="1600" spc="5" dirty="0">
                <a:solidFill>
                  <a:schemeClr val="bg1"/>
                </a:solidFill>
                <a:cs typeface="Trebuchet MS"/>
              </a:rPr>
              <a:t>are willing to have a joint scenario in the Mediterranean Sea as a 3TSP joint scenario </a:t>
            </a:r>
            <a:r>
              <a:rPr lang="en-US" sz="1600" spc="5" dirty="0">
                <a:solidFill>
                  <a:schemeClr val="bg1"/>
                </a:solidFill>
                <a:cs typeface="Trebuchet MS"/>
              </a:rPr>
              <a:t>for the first time </a:t>
            </a:r>
            <a:r>
              <a:rPr lang="en-US" sz="1600" spc="5" dirty="0">
                <a:solidFill>
                  <a:schemeClr val="bg1"/>
                </a:solidFill>
                <a:cs typeface="Trebuchet MS"/>
              </a:rPr>
              <a:t>(</a:t>
            </a:r>
            <a:r>
              <a:rPr lang="en-US" sz="1600" spc="5" dirty="0" err="1">
                <a:solidFill>
                  <a:schemeClr val="bg1"/>
                </a:solidFill>
                <a:cs typeface="Trebuchet MS"/>
              </a:rPr>
              <a:t>CoastWAVE</a:t>
            </a:r>
            <a:r>
              <a:rPr lang="en-US" sz="1600" spc="5" dirty="0">
                <a:solidFill>
                  <a:schemeClr val="bg1"/>
                </a:solidFill>
                <a:cs typeface="Trebuchet MS"/>
              </a:rPr>
              <a:t> </a:t>
            </a:r>
            <a:r>
              <a:rPr lang="en-US" sz="1600" spc="5" dirty="0">
                <a:solidFill>
                  <a:schemeClr val="bg1"/>
                </a:solidFill>
                <a:cs typeface="Trebuchet MS"/>
              </a:rPr>
              <a:t>project </a:t>
            </a:r>
            <a:r>
              <a:rPr lang="en-US" sz="1600" spc="5" dirty="0">
                <a:solidFill>
                  <a:schemeClr val="bg1"/>
                </a:solidFill>
                <a:cs typeface="Trebuchet MS"/>
              </a:rPr>
              <a:t>partners: Cyprus</a:t>
            </a:r>
            <a:r>
              <a:rPr lang="en-US" sz="1600" spc="5" dirty="0">
                <a:solidFill>
                  <a:schemeClr val="bg1"/>
                </a:solidFill>
                <a:cs typeface="Trebuchet MS"/>
              </a:rPr>
              <a:t>, Greece, </a:t>
            </a:r>
            <a:r>
              <a:rPr lang="en-US" sz="1600" spc="5" dirty="0" smtClean="0">
                <a:solidFill>
                  <a:schemeClr val="bg1"/>
                </a:solidFill>
                <a:cs typeface="Trebuchet MS"/>
              </a:rPr>
              <a:t>Egypt  </a:t>
            </a:r>
            <a:r>
              <a:rPr lang="en-US" sz="1600" spc="5" dirty="0">
                <a:solidFill>
                  <a:schemeClr val="bg1"/>
                </a:solidFill>
                <a:cs typeface="Trebuchet MS"/>
              </a:rPr>
              <a:t>Malta).</a:t>
            </a:r>
            <a:endParaRPr lang="en-US" sz="1600" spc="5" dirty="0">
              <a:solidFill>
                <a:schemeClr val="bg1"/>
              </a:solidFill>
              <a:cs typeface="Trebuchet MS"/>
            </a:endParaRPr>
          </a:p>
          <a:p>
            <a:pPr marL="298450" marR="12700" indent="-285750" algn="just">
              <a:buFontTx/>
              <a:buChar char="-"/>
            </a:pPr>
            <a:endParaRPr lang="en-US" sz="1600" spc="5" dirty="0">
              <a:solidFill>
                <a:schemeClr val="bg1"/>
              </a:solidFill>
              <a:cs typeface="Trebuchet MS"/>
            </a:endParaRPr>
          </a:p>
        </p:txBody>
      </p:sp>
    </p:spTree>
    <p:extLst>
      <p:ext uri="{BB962C8B-B14F-4D97-AF65-F5344CB8AC3E}">
        <p14:creationId xmlns:p14="http://schemas.microsoft.com/office/powerpoint/2010/main" val="2561955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79379"/>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Recommendations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472641"/>
            <a:ext cx="8543925" cy="3804209"/>
          </a:xfrm>
          <a:prstGeom prst="rect">
            <a:avLst/>
          </a:prstGeom>
        </p:spPr>
        <p:txBody>
          <a:bodyPr vert="horz" wrap="square" lIns="0" tIns="0" rIns="0" bIns="0" rtlCol="0">
            <a:noAutofit/>
          </a:bodyPr>
          <a:lstStyle/>
          <a:p>
            <a:pPr marL="12700" marR="12700" algn="just" defTabSz="457200">
              <a:lnSpc>
                <a:spcPct val="150000"/>
              </a:lnSpc>
              <a:spcAft>
                <a:spcPts val="1200"/>
              </a:spcAft>
            </a:pPr>
            <a:r>
              <a:rPr lang="en-US" dirty="0" smtClean="0">
                <a:cs typeface="Calibri"/>
              </a:rPr>
              <a:t>●  </a:t>
            </a:r>
            <a:r>
              <a:rPr lang="en-US" dirty="0" smtClean="0">
                <a:cs typeface="Calibri"/>
              </a:rPr>
              <a:t>Share a concept </a:t>
            </a:r>
            <a:r>
              <a:rPr lang="en-US" dirty="0">
                <a:cs typeface="Calibri"/>
              </a:rPr>
              <a:t>paper </a:t>
            </a:r>
            <a:r>
              <a:rPr lang="en-US" dirty="0" smtClean="0">
                <a:cs typeface="Calibri"/>
              </a:rPr>
              <a:t>to </a:t>
            </a:r>
            <a:r>
              <a:rPr lang="en-US" dirty="0">
                <a:cs typeface="Calibri"/>
              </a:rPr>
              <a:t>the </a:t>
            </a:r>
            <a:r>
              <a:rPr lang="en-US" dirty="0" err="1" smtClean="0">
                <a:cs typeface="Calibri"/>
              </a:rPr>
              <a:t>CoastWAVE</a:t>
            </a:r>
            <a:r>
              <a:rPr lang="en-US" dirty="0" smtClean="0">
                <a:cs typeface="Calibri"/>
              </a:rPr>
              <a:t> </a:t>
            </a:r>
            <a:r>
              <a:rPr lang="en-US" dirty="0">
                <a:cs typeface="Calibri"/>
              </a:rPr>
              <a:t>partners.</a:t>
            </a:r>
          </a:p>
          <a:p>
            <a:pPr marL="285750" marR="12700" indent="-273050" algn="just" defTabSz="457200">
              <a:lnSpc>
                <a:spcPct val="150000"/>
              </a:lnSpc>
              <a:spcAft>
                <a:spcPts val="1200"/>
              </a:spcAft>
            </a:pPr>
            <a:r>
              <a:rPr lang="en-US" dirty="0">
                <a:cs typeface="Calibri"/>
              </a:rPr>
              <a:t>● </a:t>
            </a:r>
            <a:r>
              <a:rPr lang="en-US" dirty="0" smtClean="0">
                <a:cs typeface="Calibri"/>
              </a:rPr>
              <a:t>Share </a:t>
            </a:r>
            <a:r>
              <a:rPr lang="en-US" dirty="0">
                <a:cs typeface="Calibri"/>
              </a:rPr>
              <a:t>Part I of the Exercise manual, with all the general information about the </a:t>
            </a:r>
            <a:r>
              <a:rPr lang="en-US" dirty="0" err="1">
                <a:cs typeface="Calibri"/>
              </a:rPr>
              <a:t>NEMAWave</a:t>
            </a:r>
            <a:r>
              <a:rPr lang="en-US" dirty="0">
                <a:cs typeface="Calibri"/>
              </a:rPr>
              <a:t>, which is not expected to change. </a:t>
            </a:r>
          </a:p>
          <a:p>
            <a:pPr marL="12700" marR="12700" algn="just" defTabSz="457200">
              <a:lnSpc>
                <a:spcPct val="150000"/>
              </a:lnSpc>
              <a:spcAft>
                <a:spcPts val="1200"/>
              </a:spcAft>
            </a:pPr>
            <a:r>
              <a:rPr lang="en-US" dirty="0">
                <a:cs typeface="Calibri"/>
              </a:rPr>
              <a:t>● </a:t>
            </a:r>
            <a:r>
              <a:rPr lang="en-US" dirty="0" smtClean="0">
                <a:cs typeface="Calibri"/>
              </a:rPr>
              <a:t>  Give </a:t>
            </a:r>
            <a:r>
              <a:rPr lang="en-US" dirty="0">
                <a:cs typeface="Calibri"/>
              </a:rPr>
              <a:t>options for participating in the exercise:</a:t>
            </a:r>
          </a:p>
          <a:p>
            <a:pPr marL="628650" marR="12700" indent="-285750" algn="just" defTabSz="457200">
              <a:buFont typeface="Wingdings" pitchFamily="2" charset="2"/>
              <a:buChar char="ü"/>
            </a:pPr>
            <a:r>
              <a:rPr lang="en-US" dirty="0">
                <a:cs typeface="Calibri"/>
              </a:rPr>
              <a:t> </a:t>
            </a:r>
            <a:r>
              <a:rPr lang="en-US" dirty="0" smtClean="0">
                <a:cs typeface="Calibri"/>
              </a:rPr>
              <a:t>Have </a:t>
            </a:r>
            <a:r>
              <a:rPr lang="en-US" dirty="0">
                <a:cs typeface="Calibri"/>
              </a:rPr>
              <a:t>a functional/full-scale exercise, on the day of NW23, with the scenario provided.</a:t>
            </a:r>
          </a:p>
          <a:p>
            <a:pPr marL="628650" marR="12700" indent="-285750" algn="just" defTabSz="457200">
              <a:buFont typeface="Wingdings" pitchFamily="2" charset="2"/>
              <a:buChar char="ü"/>
            </a:pPr>
            <a:r>
              <a:rPr lang="en-US" dirty="0">
                <a:cs typeface="Calibri"/>
              </a:rPr>
              <a:t>Have a functional/full-scale exercise, on a different date, with the scenario provided for NW23 (like TLM2 in Malta).</a:t>
            </a:r>
          </a:p>
          <a:p>
            <a:pPr marL="628650" marR="12700" indent="-285750" algn="just" defTabSz="457200">
              <a:spcAft>
                <a:spcPts val="1200"/>
              </a:spcAft>
              <a:buFont typeface="Wingdings" pitchFamily="2" charset="2"/>
              <a:buChar char="ü"/>
            </a:pPr>
            <a:r>
              <a:rPr lang="en-US" dirty="0">
                <a:cs typeface="Calibri"/>
              </a:rPr>
              <a:t>Have a orientation seminar/table-top exercise, on the day of NW23, with the scenario provided (it is common to have a OSX/TTX before a FSX).</a:t>
            </a:r>
          </a:p>
          <a:p>
            <a:pPr marL="12700" marR="12700" algn="just" defTabSz="457200">
              <a:lnSpc>
                <a:spcPct val="150000"/>
              </a:lnSpc>
              <a:spcAft>
                <a:spcPts val="1200"/>
              </a:spcAft>
            </a:pPr>
            <a:r>
              <a:rPr lang="en-US" dirty="0">
                <a:cs typeface="Calibri"/>
              </a:rPr>
              <a:t>● </a:t>
            </a:r>
            <a:r>
              <a:rPr lang="en-US" dirty="0" smtClean="0">
                <a:cs typeface="Calibri"/>
              </a:rPr>
              <a:t>  Exercise </a:t>
            </a:r>
            <a:r>
              <a:rPr lang="en-US" dirty="0">
                <a:cs typeface="Calibri"/>
              </a:rPr>
              <a:t>date, close, but NOT on the 5th of November (Sunday) or later…</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785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bject 16"/>
          <p:cNvSpPr txBox="1">
            <a:spLocks noGrp="1"/>
          </p:cNvSpPr>
          <p:nvPr>
            <p:ph type="title"/>
          </p:nvPr>
        </p:nvSpPr>
        <p:spPr>
          <a:xfrm>
            <a:off x="1533524" y="114301"/>
            <a:ext cx="3429001" cy="781050"/>
          </a:xfrm>
          <a:prstGeom prst="rect">
            <a:avLst/>
          </a:prstGeom>
        </p:spPr>
        <p:txBody>
          <a:bodyPr vert="horz" wrap="square" lIns="0" tIns="477520" rIns="0" bIns="0" rtlCol="0">
            <a:noAutofit/>
          </a:bodyPr>
          <a:lstStyle/>
          <a:p>
            <a:pPr marL="153035" algn="ctr">
              <a:lnSpc>
                <a:spcPct val="100000"/>
              </a:lnSpc>
              <a:tabLst>
                <a:tab pos="7607934" algn="l"/>
              </a:tabLst>
            </a:pPr>
            <a:r>
              <a:rPr lang="en-US" sz="3800" u="sng" spc="-55" dirty="0">
                <a:cs typeface="Calibri Light"/>
              </a:rPr>
              <a:t>TIMELINE </a:t>
            </a:r>
            <a:r>
              <a:rPr lang="en-US" sz="3800" u="sng" spc="-55" dirty="0" smtClean="0">
                <a:cs typeface="Calibri Light"/>
              </a:rPr>
              <a:t>OF</a:t>
            </a:r>
            <a:br>
              <a:rPr lang="en-US" sz="3800" u="sng" spc="-55" dirty="0" smtClean="0">
                <a:cs typeface="Calibri Light"/>
              </a:rPr>
            </a:br>
            <a:r>
              <a:rPr lang="en-US" sz="3800" u="sng" spc="-55" dirty="0" smtClean="0">
                <a:cs typeface="Calibri Light"/>
              </a:rPr>
              <a:t>NEAMWave23</a:t>
            </a:r>
            <a:endParaRPr lang="en-US" sz="3800" u="sng" spc="-55" dirty="0">
              <a:cs typeface="Calibri Light"/>
            </a:endParaRPr>
          </a:p>
        </p:txBody>
      </p:sp>
      <p:graphicFrame>
        <p:nvGraphicFramePr>
          <p:cNvPr id="15" name="Content Placeholder 3">
            <a:extLst>
              <a:ext uri="{FF2B5EF4-FFF2-40B4-BE49-F238E27FC236}">
                <a16:creationId xmlns:a16="http://schemas.microsoft.com/office/drawing/2014/main" xmlns="" id="{A387A09A-F989-403B-A875-B1D67AC300FE}"/>
              </a:ext>
            </a:extLst>
          </p:cNvPr>
          <p:cNvGraphicFramePr>
            <a:graphicFrameLocks/>
          </p:cNvGraphicFramePr>
          <p:nvPr>
            <p:extLst>
              <p:ext uri="{D42A27DB-BD31-4B8C-83A1-F6EECF244321}">
                <p14:modId xmlns:p14="http://schemas.microsoft.com/office/powerpoint/2010/main" val="2489120374"/>
              </p:ext>
            </p:extLst>
          </p:nvPr>
        </p:nvGraphicFramePr>
        <p:xfrm>
          <a:off x="396624" y="1500454"/>
          <a:ext cx="9241537" cy="4885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xmlns="" id="{C06CCB06-F702-D043-56D0-C44DFFB6885D}"/>
              </a:ext>
            </a:extLst>
          </p:cNvPr>
          <p:cNvSpPr txBox="1"/>
          <p:nvPr/>
        </p:nvSpPr>
        <p:spPr>
          <a:xfrm>
            <a:off x="657226" y="3839616"/>
            <a:ext cx="885824" cy="369332"/>
          </a:xfrm>
          <a:prstGeom prst="rect">
            <a:avLst/>
          </a:prstGeom>
          <a:noFill/>
        </p:spPr>
        <p:txBody>
          <a:bodyPr wrap="square" rtlCol="0">
            <a:spAutoFit/>
          </a:bodyPr>
          <a:lstStyle/>
          <a:p>
            <a:r>
              <a:rPr lang="en-US" b="1" dirty="0"/>
              <a:t>March</a:t>
            </a:r>
          </a:p>
        </p:txBody>
      </p:sp>
      <p:sp>
        <p:nvSpPr>
          <p:cNvPr id="17" name="TextBox 16">
            <a:extLst>
              <a:ext uri="{FF2B5EF4-FFF2-40B4-BE49-F238E27FC236}">
                <a16:creationId xmlns:a16="http://schemas.microsoft.com/office/drawing/2014/main" xmlns="" id="{87C1C885-DEB7-5F3B-57B5-F6227350AD9B}"/>
              </a:ext>
            </a:extLst>
          </p:cNvPr>
          <p:cNvSpPr txBox="1"/>
          <p:nvPr/>
        </p:nvSpPr>
        <p:spPr>
          <a:xfrm>
            <a:off x="2094258" y="3839616"/>
            <a:ext cx="666231" cy="369332"/>
          </a:xfrm>
          <a:prstGeom prst="rect">
            <a:avLst/>
          </a:prstGeom>
          <a:noFill/>
        </p:spPr>
        <p:txBody>
          <a:bodyPr wrap="square" rtlCol="0">
            <a:spAutoFit/>
          </a:bodyPr>
          <a:lstStyle/>
          <a:p>
            <a:pPr algn="ctr"/>
            <a:r>
              <a:rPr lang="en-US" b="1" dirty="0"/>
              <a:t>April</a:t>
            </a:r>
          </a:p>
        </p:txBody>
      </p:sp>
      <p:sp>
        <p:nvSpPr>
          <p:cNvPr id="25" name="TextBox 24">
            <a:extLst>
              <a:ext uri="{FF2B5EF4-FFF2-40B4-BE49-F238E27FC236}">
                <a16:creationId xmlns:a16="http://schemas.microsoft.com/office/drawing/2014/main" xmlns="" id="{91EDA9A6-9240-BFBF-9B1A-7C8CB63996AC}"/>
              </a:ext>
            </a:extLst>
          </p:cNvPr>
          <p:cNvSpPr txBox="1"/>
          <p:nvPr/>
        </p:nvSpPr>
        <p:spPr>
          <a:xfrm>
            <a:off x="3445566" y="3837959"/>
            <a:ext cx="666231" cy="369332"/>
          </a:xfrm>
          <a:prstGeom prst="rect">
            <a:avLst/>
          </a:prstGeom>
          <a:noFill/>
        </p:spPr>
        <p:txBody>
          <a:bodyPr wrap="square" rtlCol="0">
            <a:spAutoFit/>
          </a:bodyPr>
          <a:lstStyle/>
          <a:p>
            <a:pPr algn="ctr"/>
            <a:r>
              <a:rPr lang="en-US" b="1" dirty="0"/>
              <a:t>May</a:t>
            </a:r>
          </a:p>
        </p:txBody>
      </p:sp>
      <p:sp>
        <p:nvSpPr>
          <p:cNvPr id="27" name="TextBox 26">
            <a:extLst>
              <a:ext uri="{FF2B5EF4-FFF2-40B4-BE49-F238E27FC236}">
                <a16:creationId xmlns:a16="http://schemas.microsoft.com/office/drawing/2014/main" xmlns="" id="{E6F961A3-E231-EAF4-E711-69BED13E21E1}"/>
              </a:ext>
            </a:extLst>
          </p:cNvPr>
          <p:cNvSpPr txBox="1"/>
          <p:nvPr/>
        </p:nvSpPr>
        <p:spPr>
          <a:xfrm>
            <a:off x="4857439" y="3837959"/>
            <a:ext cx="666231" cy="369332"/>
          </a:xfrm>
          <a:prstGeom prst="rect">
            <a:avLst/>
          </a:prstGeom>
          <a:noFill/>
        </p:spPr>
        <p:txBody>
          <a:bodyPr wrap="square" rtlCol="0">
            <a:spAutoFit/>
          </a:bodyPr>
          <a:lstStyle/>
          <a:p>
            <a:pPr algn="ctr"/>
            <a:r>
              <a:rPr lang="en-US" b="1" dirty="0"/>
              <a:t>June</a:t>
            </a:r>
          </a:p>
        </p:txBody>
      </p:sp>
      <p:sp>
        <p:nvSpPr>
          <p:cNvPr id="28" name="TextBox 27">
            <a:extLst>
              <a:ext uri="{FF2B5EF4-FFF2-40B4-BE49-F238E27FC236}">
                <a16:creationId xmlns:a16="http://schemas.microsoft.com/office/drawing/2014/main" xmlns="" id="{39437682-AFC2-B7CB-18E5-D42EB4F9C661}"/>
              </a:ext>
            </a:extLst>
          </p:cNvPr>
          <p:cNvSpPr txBox="1"/>
          <p:nvPr/>
        </p:nvSpPr>
        <p:spPr>
          <a:xfrm>
            <a:off x="6150868" y="3837959"/>
            <a:ext cx="1056551" cy="369332"/>
          </a:xfrm>
          <a:prstGeom prst="rect">
            <a:avLst/>
          </a:prstGeom>
          <a:noFill/>
        </p:spPr>
        <p:txBody>
          <a:bodyPr wrap="square" rtlCol="0">
            <a:spAutoFit/>
          </a:bodyPr>
          <a:lstStyle/>
          <a:p>
            <a:pPr algn="ctr"/>
            <a:r>
              <a:rPr lang="en-US" b="1" dirty="0"/>
              <a:t>Sept.</a:t>
            </a:r>
          </a:p>
        </p:txBody>
      </p:sp>
      <p:sp>
        <p:nvSpPr>
          <p:cNvPr id="29" name="TextBox 28">
            <a:extLst>
              <a:ext uri="{FF2B5EF4-FFF2-40B4-BE49-F238E27FC236}">
                <a16:creationId xmlns:a16="http://schemas.microsoft.com/office/drawing/2014/main" xmlns="" id="{214463B0-CE6B-8ED7-37D9-BF98727E2DC0}"/>
              </a:ext>
            </a:extLst>
          </p:cNvPr>
          <p:cNvSpPr txBox="1"/>
          <p:nvPr/>
        </p:nvSpPr>
        <p:spPr>
          <a:xfrm>
            <a:off x="7756558" y="3837959"/>
            <a:ext cx="666231" cy="369332"/>
          </a:xfrm>
          <a:prstGeom prst="rect">
            <a:avLst/>
          </a:prstGeom>
          <a:noFill/>
        </p:spPr>
        <p:txBody>
          <a:bodyPr wrap="square" rtlCol="0">
            <a:spAutoFit/>
          </a:bodyPr>
          <a:lstStyle/>
          <a:p>
            <a:pPr algn="ctr"/>
            <a:r>
              <a:rPr lang="en-US" b="1" dirty="0"/>
              <a:t>Oct.</a:t>
            </a:r>
          </a:p>
        </p:txBody>
      </p:sp>
      <p:sp>
        <p:nvSpPr>
          <p:cNvPr id="30" name="TextBox 29">
            <a:extLst>
              <a:ext uri="{FF2B5EF4-FFF2-40B4-BE49-F238E27FC236}">
                <a16:creationId xmlns:a16="http://schemas.microsoft.com/office/drawing/2014/main" xmlns="" id="{214463B0-CE6B-8ED7-37D9-BF98727E2DC0}"/>
              </a:ext>
            </a:extLst>
          </p:cNvPr>
          <p:cNvSpPr txBox="1"/>
          <p:nvPr/>
        </p:nvSpPr>
        <p:spPr>
          <a:xfrm>
            <a:off x="8479939" y="3505467"/>
            <a:ext cx="1394646" cy="1015663"/>
          </a:xfrm>
          <a:prstGeom prst="rect">
            <a:avLst/>
          </a:prstGeom>
          <a:noFill/>
        </p:spPr>
        <p:txBody>
          <a:bodyPr wrap="square" rtlCol="0">
            <a:spAutoFit/>
          </a:bodyPr>
          <a:lstStyle/>
          <a:p>
            <a:pPr algn="ctr"/>
            <a:r>
              <a:rPr lang="en-US" sz="2000" b="1" dirty="0" smtClean="0">
                <a:solidFill>
                  <a:srgbClr val="FF0000"/>
                </a:solidFill>
              </a:rPr>
              <a:t>30-31 Oct.</a:t>
            </a:r>
          </a:p>
          <a:p>
            <a:pPr algn="ctr"/>
            <a:r>
              <a:rPr lang="en-US" sz="2000" b="1" dirty="0" smtClean="0">
                <a:solidFill>
                  <a:srgbClr val="FF0000"/>
                </a:solidFill>
              </a:rPr>
              <a:t>or</a:t>
            </a:r>
          </a:p>
          <a:p>
            <a:pPr algn="ctr"/>
            <a:r>
              <a:rPr lang="en-US" sz="2000" b="1" dirty="0" smtClean="0">
                <a:solidFill>
                  <a:srgbClr val="FF0000"/>
                </a:solidFill>
              </a:rPr>
              <a:t>6-7 Nov.</a:t>
            </a:r>
            <a:endParaRPr lang="en-US" sz="2000" b="1" dirty="0" smtClean="0">
              <a:solidFill>
                <a:srgbClr val="FF0000"/>
              </a:solidFill>
            </a:endParaRPr>
          </a:p>
        </p:txBody>
      </p:sp>
    </p:spTree>
    <p:extLst>
      <p:ext uri="{BB962C8B-B14F-4D97-AF65-F5344CB8AC3E}">
        <p14:creationId xmlns:p14="http://schemas.microsoft.com/office/powerpoint/2010/main" val="1046881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cs typeface="Calibri Light"/>
              </a:rPr>
              <a:t>Best Practices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929841"/>
            <a:ext cx="8543925" cy="3804209"/>
          </a:xfrm>
          <a:prstGeom prst="rect">
            <a:avLst/>
          </a:prstGeom>
        </p:spPr>
        <p:txBody>
          <a:bodyPr vert="horz" wrap="square" lIns="0" tIns="0" rIns="0" bIns="0" rtlCol="0">
            <a:noAutofit/>
          </a:bodyPr>
          <a:lstStyle/>
          <a:p>
            <a:pPr marL="12700" marR="12700" algn="just" defTabSz="457200">
              <a:lnSpc>
                <a:spcPct val="150000"/>
              </a:lnSpc>
            </a:pPr>
            <a:r>
              <a:rPr lang="en-US" b="1" dirty="0" err="1" smtClean="0">
                <a:effectLst>
                  <a:outerShdw blurRad="38100" dist="38100" dir="2700000" algn="tl">
                    <a:srgbClr val="000000">
                      <a:alpha val="43137"/>
                    </a:srgbClr>
                  </a:outerShdw>
                </a:effectLst>
                <a:cs typeface="Calibri"/>
              </a:rPr>
              <a:t>NEAMWave</a:t>
            </a:r>
            <a:r>
              <a:rPr lang="en-US" b="1" dirty="0">
                <a:effectLst>
                  <a:outerShdw blurRad="38100" dist="38100" dir="2700000" algn="tl">
                    <a:srgbClr val="000000">
                      <a:alpha val="43137"/>
                    </a:srgbClr>
                  </a:outerShdw>
                </a:effectLst>
                <a:cs typeface="Calibri"/>
              </a:rPr>
              <a:t> Best Practices:</a:t>
            </a:r>
          </a:p>
          <a:p>
            <a:pPr marL="12700" marR="12700" algn="just" defTabSz="457200">
              <a:lnSpc>
                <a:spcPct val="150000"/>
              </a:lnSpc>
            </a:pPr>
            <a:r>
              <a:rPr lang="en-US" dirty="0">
                <a:cs typeface="Calibri"/>
              </a:rPr>
              <a:t>1. Use online tools for the subscription and evaluation of the exercise.</a:t>
            </a:r>
          </a:p>
          <a:p>
            <a:pPr marL="12700" marR="12700" algn="just" defTabSz="457200">
              <a:lnSpc>
                <a:spcPct val="150000"/>
              </a:lnSpc>
            </a:pPr>
            <a:r>
              <a:rPr lang="en-US" dirty="0">
                <a:cs typeface="Calibri"/>
              </a:rPr>
              <a:t>2. Make only the essential changes to the exercise manual (e.g. scenarios and specific objectives), in order to sustain a general knowledge about the exercise.</a:t>
            </a:r>
          </a:p>
          <a:p>
            <a:pPr marL="12700" marR="12700" algn="just" defTabSz="457200">
              <a:lnSpc>
                <a:spcPct val="150000"/>
              </a:lnSpc>
            </a:pPr>
            <a:r>
              <a:rPr lang="en-US" dirty="0">
                <a:cs typeface="Calibri"/>
              </a:rPr>
              <a:t>3. Balance between the minimum number of scenarios and the maximum potential participating MS.</a:t>
            </a:r>
          </a:p>
          <a:p>
            <a:pPr marL="12700" marR="12700" algn="just" defTabSz="457200">
              <a:lnSpc>
                <a:spcPct val="150000"/>
              </a:lnSpc>
            </a:pPr>
            <a:r>
              <a:rPr lang="en-US" dirty="0">
                <a:cs typeface="Calibri"/>
              </a:rPr>
              <a:t>4. Use joint scenarios to strengthen the cooperation among the </a:t>
            </a:r>
            <a:r>
              <a:rPr lang="en-US" dirty="0" err="1">
                <a:cs typeface="Calibri"/>
              </a:rPr>
              <a:t>TSPs.</a:t>
            </a:r>
            <a:endParaRPr lang="en-US" dirty="0">
              <a:cs typeface="Calibri"/>
            </a:endParaRPr>
          </a:p>
          <a:p>
            <a:pPr marL="12700" marR="12700" algn="just" defTabSz="457200">
              <a:lnSpc>
                <a:spcPct val="150000"/>
              </a:lnSpc>
            </a:pPr>
            <a:r>
              <a:rPr lang="en-US" dirty="0">
                <a:cs typeface="Calibri"/>
              </a:rPr>
              <a:t>5. Organize targeted workshops for different types of participants (e.g. TSPs, CPAs </a:t>
            </a:r>
            <a:r>
              <a:rPr lang="en-US" dirty="0" err="1">
                <a:cs typeface="Calibri"/>
              </a:rPr>
              <a:t>etc</a:t>
            </a:r>
            <a:r>
              <a:rPr lang="en-US" dirty="0" smtClean="0">
                <a:cs typeface="Calibri"/>
              </a:rPr>
              <a:t>).</a:t>
            </a:r>
            <a:endParaRPr lang="en-US" dirty="0">
              <a:cs typeface="Calibri"/>
            </a:endParaRPr>
          </a:p>
          <a:p>
            <a:pPr marL="12700" marR="12700" algn="just" defTabSz="457200">
              <a:lnSpc>
                <a:spcPct val="150000"/>
              </a:lnSpc>
            </a:pPr>
            <a:r>
              <a:rPr lang="en-US" dirty="0">
                <a:cs typeface="Calibri"/>
              </a:rPr>
              <a:t>6. Tailor made national messages (language) and enhanced products (</a:t>
            </a:r>
            <a:r>
              <a:rPr lang="en-US" dirty="0" smtClean="0">
                <a:cs typeface="Calibri"/>
              </a:rPr>
              <a:t>maps) </a:t>
            </a:r>
            <a:r>
              <a:rPr lang="en-US" dirty="0">
                <a:cs typeface="Calibri"/>
              </a:rPr>
              <a:t>to </a:t>
            </a:r>
            <a:r>
              <a:rPr lang="en-US" dirty="0" smtClean="0">
                <a:cs typeface="Calibri"/>
              </a:rPr>
              <a:t>users.</a:t>
            </a:r>
            <a:endParaRPr lang="en-US" dirty="0">
              <a:cs typeface="Calibri"/>
            </a:endParaRPr>
          </a:p>
          <a:p>
            <a:pPr marL="12700" marR="12700" algn="just" defTabSz="457200">
              <a:lnSpc>
                <a:spcPct val="150000"/>
              </a:lnSpc>
            </a:pPr>
            <a:r>
              <a:rPr lang="en-US" dirty="0">
                <a:cs typeface="Calibri"/>
              </a:rPr>
              <a:t>7. Carry out exercise in a </a:t>
            </a:r>
            <a:r>
              <a:rPr lang="en-US" dirty="0" smtClean="0">
                <a:cs typeface="Calibri"/>
              </a:rPr>
              <a:t>multi-hazard </a:t>
            </a:r>
            <a:r>
              <a:rPr lang="en-US" dirty="0">
                <a:cs typeface="Calibri"/>
              </a:rPr>
              <a:t>crisis context and within World Tsunami Awareness Day </a:t>
            </a:r>
            <a:r>
              <a:rPr lang="en-US" dirty="0" smtClean="0">
                <a:cs typeface="Calibri"/>
              </a:rPr>
              <a:t>framework.</a:t>
            </a:r>
            <a:endParaRPr lang="en-US" dirty="0">
              <a:cs typeface="Calibri"/>
            </a:endParaRPr>
          </a:p>
          <a:p>
            <a:pPr marL="12700" marR="12700" algn="just" defTabSz="457200">
              <a:lnSpc>
                <a:spcPct val="150000"/>
              </a:lnSpc>
            </a:pPr>
            <a:endParaRPr lang="en-US" dirty="0">
              <a:cs typeface="Calibri"/>
            </a:endParaRPr>
          </a:p>
          <a:p>
            <a:pPr marL="12700" marR="12700" algn="just" defTabSz="457200">
              <a:lnSpc>
                <a:spcPct val="150000"/>
              </a:lnSpc>
            </a:pPr>
            <a:endParaRPr sz="18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902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7839</TotalTime>
  <Words>815</Words>
  <Application>Microsoft Office PowerPoint</Application>
  <PresentationFormat>A4 Paper (210x297 mm)</PresentationFormat>
  <Paragraphs>76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in the future…</vt:lpstr>
      <vt:lpstr>Objectives (1/2)</vt:lpstr>
      <vt:lpstr>Objectives (2/2)</vt:lpstr>
      <vt:lpstr>Issues to take into account</vt:lpstr>
      <vt:lpstr>NEAMWave23 possible Scenarios</vt:lpstr>
      <vt:lpstr>Recommendations</vt:lpstr>
      <vt:lpstr>TIMELINE OF NEAMWave23</vt:lpstr>
      <vt:lpstr>Best Practices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PREPARATIONS FOR NEAMWave20</dc:title>
  <dc:creator>Ceren Ozer Sozdinler</dc:creator>
  <cp:lastModifiedBy>Medusa</cp:lastModifiedBy>
  <cp:revision>134</cp:revision>
  <dcterms:created xsi:type="dcterms:W3CDTF">2020-04-20T02:04:48Z</dcterms:created>
  <dcterms:modified xsi:type="dcterms:W3CDTF">2023-02-26T09:19:07Z</dcterms:modified>
</cp:coreProperties>
</file>