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6" r:id="rId4"/>
    <p:sldId id="285" r:id="rId5"/>
    <p:sldId id="270" r:id="rId6"/>
    <p:sldId id="288" r:id="rId7"/>
    <p:sldId id="289" r:id="rId8"/>
    <p:sldId id="727" r:id="rId9"/>
    <p:sldId id="300" r:id="rId10"/>
    <p:sldId id="299" r:id="rId11"/>
    <p:sldId id="301" r:id="rId12"/>
    <p:sldId id="305" r:id="rId13"/>
    <p:sldId id="306" r:id="rId14"/>
    <p:sldId id="303" r:id="rId15"/>
    <p:sldId id="304" r:id="rId16"/>
    <p:sldId id="7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BE099-3D7C-4FA9-808F-511E14A344F4}" v="2" dt="2022-02-21T13:10:08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dijat, Ardito" userId="0f3f380b-ba8b-40e0-83de-3c743352937c" providerId="ADAL" clId="{696BE099-3D7C-4FA9-808F-511E14A344F4}"/>
    <pc:docChg chg="custSel modSld">
      <pc:chgData name="Kodijat, Ardito" userId="0f3f380b-ba8b-40e0-83de-3c743352937c" providerId="ADAL" clId="{696BE099-3D7C-4FA9-808F-511E14A344F4}" dt="2022-02-21T13:08:50.967" v="47" actId="20577"/>
      <pc:docMkLst>
        <pc:docMk/>
      </pc:docMkLst>
      <pc:sldChg chg="addSp delSp modSp mod">
        <pc:chgData name="Kodijat, Ardito" userId="0f3f380b-ba8b-40e0-83de-3c743352937c" providerId="ADAL" clId="{696BE099-3D7C-4FA9-808F-511E14A344F4}" dt="2022-02-21T13:03:42.534" v="18" actId="20577"/>
        <pc:sldMkLst>
          <pc:docMk/>
          <pc:sldMk cId="1638825278" sldId="257"/>
        </pc:sldMkLst>
        <pc:spChg chg="del">
          <ac:chgData name="Kodijat, Ardito" userId="0f3f380b-ba8b-40e0-83de-3c743352937c" providerId="ADAL" clId="{696BE099-3D7C-4FA9-808F-511E14A344F4}" dt="2022-02-21T13:02:38.628" v="1" actId="478"/>
          <ac:spMkLst>
            <pc:docMk/>
            <pc:sldMk cId="1638825278" sldId="257"/>
            <ac:spMk id="4" creationId="{00000000-0000-0000-0000-000000000000}"/>
          </ac:spMkLst>
        </pc:spChg>
        <pc:spChg chg="del">
          <ac:chgData name="Kodijat, Ardito" userId="0f3f380b-ba8b-40e0-83de-3c743352937c" providerId="ADAL" clId="{696BE099-3D7C-4FA9-808F-511E14A344F4}" dt="2022-02-21T13:02:40.355" v="2" actId="478"/>
          <ac:spMkLst>
            <pc:docMk/>
            <pc:sldMk cId="1638825278" sldId="257"/>
            <ac:spMk id="5" creationId="{00000000-0000-0000-0000-000000000000}"/>
          </ac:spMkLst>
        </pc:spChg>
        <pc:spChg chg="add mod">
          <ac:chgData name="Kodijat, Ardito" userId="0f3f380b-ba8b-40e0-83de-3c743352937c" providerId="ADAL" clId="{696BE099-3D7C-4FA9-808F-511E14A344F4}" dt="2022-02-21T13:03:39.755" v="17" actId="14100"/>
          <ac:spMkLst>
            <pc:docMk/>
            <pc:sldMk cId="1638825278" sldId="257"/>
            <ac:spMk id="6" creationId="{C6B5AF8B-F6BE-4A55-A16D-CC3C92DF2A0F}"/>
          </ac:spMkLst>
        </pc:spChg>
        <pc:spChg chg="add mod">
          <ac:chgData name="Kodijat, Ardito" userId="0f3f380b-ba8b-40e0-83de-3c743352937c" providerId="ADAL" clId="{696BE099-3D7C-4FA9-808F-511E14A344F4}" dt="2022-02-21T13:03:35.635" v="16"/>
          <ac:spMkLst>
            <pc:docMk/>
            <pc:sldMk cId="1638825278" sldId="257"/>
            <ac:spMk id="7" creationId="{A99AD237-48E7-4368-89D0-9EA5C6671430}"/>
          </ac:spMkLst>
        </pc:spChg>
        <pc:spChg chg="add mod">
          <ac:chgData name="Kodijat, Ardito" userId="0f3f380b-ba8b-40e0-83de-3c743352937c" providerId="ADAL" clId="{696BE099-3D7C-4FA9-808F-511E14A344F4}" dt="2022-02-21T13:03:42.534" v="18" actId="20577"/>
          <ac:spMkLst>
            <pc:docMk/>
            <pc:sldMk cId="1638825278" sldId="257"/>
            <ac:spMk id="8" creationId="{C0160D6B-F80C-401E-8F3C-758815364DE7}"/>
          </ac:spMkLst>
        </pc:spChg>
        <pc:picChg chg="del">
          <ac:chgData name="Kodijat, Ardito" userId="0f3f380b-ba8b-40e0-83de-3c743352937c" providerId="ADAL" clId="{696BE099-3D7C-4FA9-808F-511E14A344F4}" dt="2022-02-21T13:02:35.348" v="0" actId="478"/>
          <ac:picMkLst>
            <pc:docMk/>
            <pc:sldMk cId="1638825278" sldId="257"/>
            <ac:picMk id="3" creationId="{897CDD58-01C0-448B-936C-3FBA13547EC4}"/>
          </ac:picMkLst>
        </pc:picChg>
      </pc:sldChg>
      <pc:sldChg chg="modSp mod">
        <pc:chgData name="Kodijat, Ardito" userId="0f3f380b-ba8b-40e0-83de-3c743352937c" providerId="ADAL" clId="{696BE099-3D7C-4FA9-808F-511E14A344F4}" dt="2022-02-21T13:08:50.967" v="47" actId="20577"/>
        <pc:sldMkLst>
          <pc:docMk/>
          <pc:sldMk cId="183447633" sldId="270"/>
        </pc:sldMkLst>
        <pc:spChg chg="mod">
          <ac:chgData name="Kodijat, Ardito" userId="0f3f380b-ba8b-40e0-83de-3c743352937c" providerId="ADAL" clId="{696BE099-3D7C-4FA9-808F-511E14A344F4}" dt="2022-02-21T13:08:50.967" v="47" actId="20577"/>
          <ac:spMkLst>
            <pc:docMk/>
            <pc:sldMk cId="183447633" sldId="270"/>
            <ac:spMk id="11" creationId="{FB9FA267-9794-4603-AF01-0673E7634CDC}"/>
          </ac:spMkLst>
        </pc:spChg>
      </pc:sldChg>
      <pc:sldChg chg="modSp mod">
        <pc:chgData name="Kodijat, Ardito" userId="0f3f380b-ba8b-40e0-83de-3c743352937c" providerId="ADAL" clId="{696BE099-3D7C-4FA9-808F-511E14A344F4}" dt="2022-02-21T13:05:24.903" v="32" actId="20577"/>
        <pc:sldMkLst>
          <pc:docMk/>
          <pc:sldMk cId="3821153714" sldId="299"/>
        </pc:sldMkLst>
        <pc:graphicFrameChg chg="modGraphic">
          <ac:chgData name="Kodijat, Ardito" userId="0f3f380b-ba8b-40e0-83de-3c743352937c" providerId="ADAL" clId="{696BE099-3D7C-4FA9-808F-511E14A344F4}" dt="2022-02-21T13:05:24.903" v="32" actId="20577"/>
          <ac:graphicFrameMkLst>
            <pc:docMk/>
            <pc:sldMk cId="3821153714" sldId="299"/>
            <ac:graphicFrameMk id="2" creationId="{9749CA68-CE8A-4E4E-8807-8B6EC7D5B0F0}"/>
          </ac:graphicFrameMkLst>
        </pc:graphicFrameChg>
      </pc:sldChg>
      <pc:sldChg chg="modSp mod">
        <pc:chgData name="Kodijat, Ardito" userId="0f3f380b-ba8b-40e0-83de-3c743352937c" providerId="ADAL" clId="{696BE099-3D7C-4FA9-808F-511E14A344F4}" dt="2022-02-21T13:04:58.069" v="22" actId="20577"/>
        <pc:sldMkLst>
          <pc:docMk/>
          <pc:sldMk cId="1421215945" sldId="300"/>
        </pc:sldMkLst>
        <pc:graphicFrameChg chg="modGraphic">
          <ac:chgData name="Kodijat, Ardito" userId="0f3f380b-ba8b-40e0-83de-3c743352937c" providerId="ADAL" clId="{696BE099-3D7C-4FA9-808F-511E14A344F4}" dt="2022-02-21T13:04:58.069" v="22" actId="20577"/>
          <ac:graphicFrameMkLst>
            <pc:docMk/>
            <pc:sldMk cId="1421215945" sldId="300"/>
            <ac:graphicFrameMk id="2" creationId="{9749CA68-CE8A-4E4E-8807-8B6EC7D5B0F0}"/>
          </ac:graphicFrameMkLst>
        </pc:graphicFrameChg>
      </pc:sldChg>
      <pc:sldChg chg="modSp mod">
        <pc:chgData name="Kodijat, Ardito" userId="0f3f380b-ba8b-40e0-83de-3c743352937c" providerId="ADAL" clId="{696BE099-3D7C-4FA9-808F-511E14A344F4}" dt="2022-02-21T13:05:36.102" v="36" actId="20577"/>
        <pc:sldMkLst>
          <pc:docMk/>
          <pc:sldMk cId="1936905989" sldId="301"/>
        </pc:sldMkLst>
        <pc:graphicFrameChg chg="modGraphic">
          <ac:chgData name="Kodijat, Ardito" userId="0f3f380b-ba8b-40e0-83de-3c743352937c" providerId="ADAL" clId="{696BE099-3D7C-4FA9-808F-511E14A344F4}" dt="2022-02-21T13:05:36.102" v="36" actId="20577"/>
          <ac:graphicFrameMkLst>
            <pc:docMk/>
            <pc:sldMk cId="1936905989" sldId="301"/>
            <ac:graphicFrameMk id="2" creationId="{9749CA68-CE8A-4E4E-8807-8B6EC7D5B0F0}"/>
          </ac:graphicFrameMkLst>
        </pc:graphicFrameChg>
      </pc:sldChg>
      <pc:sldChg chg="modSp mod">
        <pc:chgData name="Kodijat, Ardito" userId="0f3f380b-ba8b-40e0-83de-3c743352937c" providerId="ADAL" clId="{696BE099-3D7C-4FA9-808F-511E14A344F4}" dt="2022-02-21T13:05:44.550" v="41" actId="20577"/>
        <pc:sldMkLst>
          <pc:docMk/>
          <pc:sldMk cId="498794769" sldId="305"/>
        </pc:sldMkLst>
        <pc:graphicFrameChg chg="modGraphic">
          <ac:chgData name="Kodijat, Ardito" userId="0f3f380b-ba8b-40e0-83de-3c743352937c" providerId="ADAL" clId="{696BE099-3D7C-4FA9-808F-511E14A344F4}" dt="2022-02-21T13:05:44.550" v="41" actId="20577"/>
          <ac:graphicFrameMkLst>
            <pc:docMk/>
            <pc:sldMk cId="498794769" sldId="305"/>
            <ac:graphicFrameMk id="2" creationId="{9749CA68-CE8A-4E4E-8807-8B6EC7D5B0F0}"/>
          </ac:graphicFrameMkLst>
        </pc:graphicFrameChg>
      </pc:sldChg>
      <pc:sldChg chg="modSp mod">
        <pc:chgData name="Kodijat, Ardito" userId="0f3f380b-ba8b-40e0-83de-3c743352937c" providerId="ADAL" clId="{696BE099-3D7C-4FA9-808F-511E14A344F4}" dt="2022-02-21T13:05:50.004" v="45" actId="20577"/>
        <pc:sldMkLst>
          <pc:docMk/>
          <pc:sldMk cId="3797049702" sldId="306"/>
        </pc:sldMkLst>
        <pc:graphicFrameChg chg="modGraphic">
          <ac:chgData name="Kodijat, Ardito" userId="0f3f380b-ba8b-40e0-83de-3c743352937c" providerId="ADAL" clId="{696BE099-3D7C-4FA9-808F-511E14A344F4}" dt="2022-02-21T13:05:50.004" v="45" actId="20577"/>
          <ac:graphicFrameMkLst>
            <pc:docMk/>
            <pc:sldMk cId="3797049702" sldId="306"/>
            <ac:graphicFrameMk id="2" creationId="{9749CA68-CE8A-4E4E-8807-8B6EC7D5B0F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7622B-5F98-44C6-867C-151961D11455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14C90-6342-4A40-902E-F55838B7B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0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0F75F-26D1-414E-91E3-A76BACDD41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7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A0B2E-EC10-49A9-9BBE-33AFDA974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6FBDCE-9B2F-4E71-B398-FD80D9475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CAEBFC-4CA3-4183-B003-5B9C7870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5328-56F3-42B4-8D6A-FD52C44F647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1E4967-FC9A-460C-AA1B-7F02C3F5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18CAED-EA49-4795-BCE7-CE004AC1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A2CF-7B69-4420-B4BA-A8F58F2AD085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 descr="A picture containing text, compact disk, wheel&#10;&#10;Description automatically generated">
            <a:extLst>
              <a:ext uri="{FF2B5EF4-FFF2-40B4-BE49-F238E27FC236}">
                <a16:creationId xmlns:a16="http://schemas.microsoft.com/office/drawing/2014/main" xmlns="" id="{DFFFF32D-C614-42EE-9DA5-42E570B5A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6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F96CA8-3B60-45C9-8AC4-CAD6F98F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49FE65-BECA-429B-ADBC-3B9D5BAE3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BA22C2-E4DC-49BA-B593-25827956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5328-56F3-42B4-8D6A-FD52C44F647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040E6F-0826-4DB0-A162-75B7C661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8DB12A-3918-4965-9AF5-C2669930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A2CF-7B69-4420-B4BA-A8F58F2A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5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BF01305-D602-4F6F-8EB3-3FF708437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F3C9F1-1212-4D2E-9ABC-F9CE0329A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A075B0-2A62-4883-930A-32929867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5328-56F3-42B4-8D6A-FD52C44F647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BA92A1-674E-4649-859B-926A3B2F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0F72DD-C2A3-44C8-A61E-A52BED2A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A2CF-7B69-4420-B4BA-A8F58F2A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80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46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3CE55-6271-49A6-9280-C289CB73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D453AE-A9D0-4AFC-B7D1-FC69B16BF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087DBA-C539-419E-9A3B-804DC2F4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5328-56F3-42B4-8D6A-FD52C44F647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CEA55A-1743-4879-89CB-7747900B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3439CB-3E8A-4D44-B12C-E88D2E6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A2CF-7B69-4420-B4BA-A8F58F2A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86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F28ACA-2F21-4B55-9A00-7CA2C484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4CB16A-674D-4E0A-AC69-8FDC463F5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6E5E7-EC68-4191-BF1D-BA30DECE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5328-56F3-42B4-8D6A-FD52C44F647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014B4D-AA12-4D1F-A002-C3270D52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6260BD-43DD-4724-80C5-5DFA975A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A2CF-7B69-4420-B4BA-A8F58F2A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3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52718E-A7F8-4CA9-825E-1A1F05CC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4AFC7F-E4C4-48DC-A990-7E19E8449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1168A7-EC69-447D-9B34-D61A10665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F0B2C2-139E-4227-91C9-3364E6D0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5328-56F3-42B4-8D6A-FD52C44F647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F7400A-8BD7-41CC-8B1E-572BD3E8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6098CD-D423-4877-B7AF-27A0BDD7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A2CF-7B69-4420-B4BA-A8F58F2A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71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BE5AA-C95A-49E2-8581-91434A05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BF8363-F92E-44B5-B32C-CBCB4E309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B53868-57FD-4EBA-A844-2381DB8DB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44B2CE-D1D0-423E-B009-D11AD8EF2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89061C-1C81-444B-AEBF-6EAF42C75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E6219-73DA-4551-8D8B-3C4E9883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5328-56F3-42B4-8D6A-FD52C44F647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B21846-BFD2-455C-9C0D-74116FEC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2BC7F27-BDCB-4DE6-8681-C059C902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A2CF-7B69-4420-B4BA-A8F58F2A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8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E7131-4991-4DF5-BE35-27452775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6" y="136525"/>
            <a:ext cx="10515600" cy="686008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66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7BA441-7C5D-4675-89BA-A9F2FECA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5328-56F3-42B4-8D6A-FD52C44F647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50E287-C9EC-494C-840F-C281D0BC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2B500C-22C7-468F-90E2-B9A26DC1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A2CF-7B69-4420-B4BA-A8F58F2A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10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0E45E5-0B35-4379-9245-6B6BD80B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5328-56F3-42B4-8D6A-FD52C44F647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DAFE7C-E083-40BE-A8C0-59D24AFA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280FF1-C420-4BC1-B201-1F96D083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A2CF-7B69-4420-B4BA-A8F58F2A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8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FA64C-5304-485B-86C1-8E459323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05B28C-B68E-4A8B-A06E-341B515E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06EFFD-60B3-4AA6-927F-7F2F7DAF0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8ABCF9-1BA6-4BD5-A8BB-2F765966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5328-56F3-42B4-8D6A-FD52C44F647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A8FA7E-73CB-447E-9F6B-BF50CE70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C72EFF-9B3B-47A0-A895-D949B709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A2CF-7B69-4420-B4BA-A8F58F2A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06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7240E2-8BFC-4DF6-94EC-35D9FAE1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FA8825-CCB8-4514-AD8B-2495D4207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7E17A3-E442-4796-B9CF-68DA06FDA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999F14-E945-4447-8AE7-A23457AB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5328-56F3-42B4-8D6A-FD52C44F647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EFD3F7-EEAA-49D4-A24F-70CBE675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4D534E-0153-4752-88AA-F473BA3C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A2CF-7B69-4420-B4BA-A8F58F2A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0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FC41DB-AE3F-441C-83A8-C751E1EEC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D57A88-164C-465B-9119-8773299EC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1584DD-EDBB-4A93-86EF-295DC801F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15328-56F3-42B4-8D6A-FD52C44F647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7204D-EA84-4D45-A10A-7946DD869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F3366-DBAA-4B73-A2B1-DB60C6ACB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9A2CF-7B69-4420-B4BA-A8F58F2A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2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xmlns="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43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hyperlink" Target="mailto:a.kodijat@unesco.org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B5AF8B-F6BE-4A55-A16D-CC3C92DF2A0F}"/>
              </a:ext>
            </a:extLst>
          </p:cNvPr>
          <p:cNvSpPr txBox="1"/>
          <p:nvPr/>
        </p:nvSpPr>
        <p:spPr>
          <a:xfrm>
            <a:off x="6279022" y="1384865"/>
            <a:ext cx="441198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Indian Ocean World Tsunami Awareness Day Webinar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Wednesday, 10 November 2021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9AD237-48E7-4368-89D0-9EA5C6671430}"/>
              </a:ext>
            </a:extLst>
          </p:cNvPr>
          <p:cNvSpPr/>
          <p:nvPr/>
        </p:nvSpPr>
        <p:spPr>
          <a:xfrm>
            <a:off x="6279022" y="5688449"/>
            <a:ext cx="37622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TOWS WG Task Team on Disaster Management and Preparedness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21-22 February 2021</a:t>
            </a:r>
          </a:p>
          <a:p>
            <a:pPr algn="ctr"/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160D6B-F80C-401E-8F3C-758815364DE7}"/>
              </a:ext>
            </a:extLst>
          </p:cNvPr>
          <p:cNvSpPr txBox="1"/>
          <p:nvPr/>
        </p:nvSpPr>
        <p:spPr>
          <a:xfrm>
            <a:off x="6279022" y="4286746"/>
            <a:ext cx="281370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Ardito M. KODIJAT</a:t>
            </a:r>
          </a:p>
          <a:p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9CA68-CE8A-4E4E-8807-8B6EC7D5B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20363"/>
              </p:ext>
            </p:extLst>
          </p:nvPr>
        </p:nvGraphicFramePr>
        <p:xfrm>
          <a:off x="178981" y="951849"/>
          <a:ext cx="1183403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59">
                  <a:extLst>
                    <a:ext uri="{9D8B030D-6E8A-4147-A177-3AD203B41FA5}">
                      <a16:colId xmlns:a16="http://schemas.microsoft.com/office/drawing/2014/main" xmlns="" val="4078976929"/>
                    </a:ext>
                  </a:extLst>
                </a:gridCol>
                <a:gridCol w="1514411">
                  <a:extLst>
                    <a:ext uri="{9D8B030D-6E8A-4147-A177-3AD203B41FA5}">
                      <a16:colId xmlns:a16="http://schemas.microsoft.com/office/drawing/2014/main" xmlns="" val="2986679521"/>
                    </a:ext>
                  </a:extLst>
                </a:gridCol>
                <a:gridCol w="2371061">
                  <a:extLst>
                    <a:ext uri="{9D8B030D-6E8A-4147-A177-3AD203B41FA5}">
                      <a16:colId xmlns:a16="http://schemas.microsoft.com/office/drawing/2014/main" xmlns="" val="569525219"/>
                    </a:ext>
                  </a:extLst>
                </a:gridCol>
                <a:gridCol w="4474533">
                  <a:extLst>
                    <a:ext uri="{9D8B030D-6E8A-4147-A177-3AD203B41FA5}">
                      <a16:colId xmlns:a16="http://schemas.microsoft.com/office/drawing/2014/main" xmlns="" val="1464127343"/>
                    </a:ext>
                  </a:extLst>
                </a:gridCol>
                <a:gridCol w="3125971">
                  <a:extLst>
                    <a:ext uri="{9D8B030D-6E8A-4147-A177-3AD203B41FA5}">
                      <a16:colId xmlns:a16="http://schemas.microsoft.com/office/drawing/2014/main" xmlns="" val="2494008353"/>
                    </a:ext>
                  </a:extLst>
                </a:gridCol>
              </a:tblGrid>
              <a:tr h="549078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IOTWMS Tsunami Decade Program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WHY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Aiming At Improving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cap="small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 / How would be the program and/activities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Who should be involved, engage, and be the lead or actor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9501910"/>
                  </a:ext>
                </a:extLst>
              </a:tr>
              <a:tr h="159906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Access to data, tools and communication platforms, protocols and training to timely and effectively warn coastal and maritime communities</a:t>
                      </a:r>
                      <a:r>
                        <a:rPr lang="en-US" sz="16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 of timeliness and certainty of tsunami detection and warning information 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 ensuring the SOP for tsunami detection, warning, and cancellation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guarantee prompt and adequate flow of warning information along warning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Demonstrations of the effectiveness of enhanced warnings reaching the level of local community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Regular training on SOPs for early warning to demonstrate value add of data, tools and training itself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Engage and integrate with other agencies, institutions, organization working on early warning as part of the multi-hazard approach.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Actively pursue strategic partnerships with other relevant and potential national and international groups involved in R&amp;D, data and warning tool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NTWCs, DMOs (Nat &amp; Local);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Maritime authorities;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Community leaders and DM/DRR Org. 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NGO or CSO in context of UITR.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National and international early warning agencies, organizations, or institutions, i.e. WMO and others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Scientific organizations such as IUGG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Youth and young professionals platforms and 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239369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74020435-02DA-400C-ABA3-B1AC2E1D7AB9}"/>
              </a:ext>
            </a:extLst>
          </p:cNvPr>
          <p:cNvSpPr txBox="1">
            <a:spLocks/>
          </p:cNvSpPr>
          <p:nvPr/>
        </p:nvSpPr>
        <p:spPr>
          <a:xfrm>
            <a:off x="270708" y="0"/>
            <a:ext cx="11287496" cy="68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66F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Discussion Outputs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ECD0C-EE87-4DC7-8084-F3D7D902881B}"/>
              </a:ext>
            </a:extLst>
          </p:cNvPr>
          <p:cNvSpPr txBox="1"/>
          <p:nvPr/>
        </p:nvSpPr>
        <p:spPr>
          <a:xfrm>
            <a:off x="270708" y="515335"/>
            <a:ext cx="7369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Detection, Warning, And Dissemination</a:t>
            </a:r>
          </a:p>
        </p:txBody>
      </p:sp>
    </p:spTree>
    <p:extLst>
      <p:ext uri="{BB962C8B-B14F-4D97-AF65-F5344CB8AC3E}">
        <p14:creationId xmlns:p14="http://schemas.microsoft.com/office/powerpoint/2010/main" val="193690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9CA68-CE8A-4E4E-8807-8B6EC7D5B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243978"/>
              </p:ext>
            </p:extLst>
          </p:nvPr>
        </p:nvGraphicFramePr>
        <p:xfrm>
          <a:off x="178982" y="1317609"/>
          <a:ext cx="11834035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59">
                  <a:extLst>
                    <a:ext uri="{9D8B030D-6E8A-4147-A177-3AD203B41FA5}">
                      <a16:colId xmlns:a16="http://schemas.microsoft.com/office/drawing/2014/main" xmlns="" val="4078976929"/>
                    </a:ext>
                  </a:extLst>
                </a:gridCol>
                <a:gridCol w="1765994">
                  <a:extLst>
                    <a:ext uri="{9D8B030D-6E8A-4147-A177-3AD203B41FA5}">
                      <a16:colId xmlns:a16="http://schemas.microsoft.com/office/drawing/2014/main" xmlns="" val="2986679521"/>
                    </a:ext>
                  </a:extLst>
                </a:gridCol>
                <a:gridCol w="3756074">
                  <a:extLst>
                    <a:ext uri="{9D8B030D-6E8A-4147-A177-3AD203B41FA5}">
                      <a16:colId xmlns:a16="http://schemas.microsoft.com/office/drawing/2014/main" xmlns="" val="569525219"/>
                    </a:ext>
                  </a:extLst>
                </a:gridCol>
                <a:gridCol w="2837937">
                  <a:extLst>
                    <a:ext uri="{9D8B030D-6E8A-4147-A177-3AD203B41FA5}">
                      <a16:colId xmlns:a16="http://schemas.microsoft.com/office/drawing/2014/main" xmlns="" val="1464127343"/>
                    </a:ext>
                  </a:extLst>
                </a:gridCol>
                <a:gridCol w="3125971">
                  <a:extLst>
                    <a:ext uri="{9D8B030D-6E8A-4147-A177-3AD203B41FA5}">
                      <a16:colId xmlns:a16="http://schemas.microsoft.com/office/drawing/2014/main" xmlns="" val="2494008353"/>
                    </a:ext>
                  </a:extLst>
                </a:gridCol>
              </a:tblGrid>
              <a:tr h="549078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IOTWMS Tsunami Decade Program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Why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Aiming At Improving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cap="small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 / How would be the program and/activities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Who should be involved, engage, and be the lead or actor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9501910"/>
                  </a:ext>
                </a:extLst>
              </a:tr>
              <a:tr h="159906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Strengthen the access to data, tools and communication platforms, protocols and training to timely and effectively warn coastal and maritime communities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overcome silo working condition, bridge the gap between upstream and downstream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Maintain momentum and avoid complacency at all levels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Include multi-hazard to economize efforts to train and warn coastal and marine communities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Tsunami warning to save lives and economic assets </a:t>
                      </a:r>
                      <a:r>
                        <a:rPr lang="en-GB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i.e</a:t>
                      </a: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critical infrastructures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Build communication platform between upstream and downstream including intra agency SOPs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Reach the last mile of the community by conducting regular preparedness training programmes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wider community including all stakeholders: Government, businesses, people, scientist and researchers, private sector and the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239369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74020435-02DA-400C-ABA3-B1AC2E1D7AB9}"/>
              </a:ext>
            </a:extLst>
          </p:cNvPr>
          <p:cNvSpPr txBox="1">
            <a:spLocks/>
          </p:cNvSpPr>
          <p:nvPr/>
        </p:nvSpPr>
        <p:spPr>
          <a:xfrm>
            <a:off x="270708" y="0"/>
            <a:ext cx="11287496" cy="68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66F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Discussion Outputs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ECD0C-EE87-4DC7-8084-F3D7D902881B}"/>
              </a:ext>
            </a:extLst>
          </p:cNvPr>
          <p:cNvSpPr txBox="1"/>
          <p:nvPr/>
        </p:nvSpPr>
        <p:spPr>
          <a:xfrm>
            <a:off x="270708" y="515335"/>
            <a:ext cx="7369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Risk, Community Awareness and Preparedness</a:t>
            </a:r>
          </a:p>
        </p:txBody>
      </p:sp>
    </p:spTree>
    <p:extLst>
      <p:ext uri="{BB962C8B-B14F-4D97-AF65-F5344CB8AC3E}">
        <p14:creationId xmlns:p14="http://schemas.microsoft.com/office/powerpoint/2010/main" val="49879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9CA68-CE8A-4E4E-8807-8B6EC7D5B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27001"/>
              </p:ext>
            </p:extLst>
          </p:nvPr>
        </p:nvGraphicFramePr>
        <p:xfrm>
          <a:off x="178982" y="1263943"/>
          <a:ext cx="1183403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59">
                  <a:extLst>
                    <a:ext uri="{9D8B030D-6E8A-4147-A177-3AD203B41FA5}">
                      <a16:colId xmlns:a16="http://schemas.microsoft.com/office/drawing/2014/main" xmlns="" val="4078976929"/>
                    </a:ext>
                  </a:extLst>
                </a:gridCol>
                <a:gridCol w="1514411">
                  <a:extLst>
                    <a:ext uri="{9D8B030D-6E8A-4147-A177-3AD203B41FA5}">
                      <a16:colId xmlns:a16="http://schemas.microsoft.com/office/drawing/2014/main" xmlns="" val="2986679521"/>
                    </a:ext>
                  </a:extLst>
                </a:gridCol>
                <a:gridCol w="4035792">
                  <a:extLst>
                    <a:ext uri="{9D8B030D-6E8A-4147-A177-3AD203B41FA5}">
                      <a16:colId xmlns:a16="http://schemas.microsoft.com/office/drawing/2014/main" xmlns="" val="569525219"/>
                    </a:ext>
                  </a:extLst>
                </a:gridCol>
                <a:gridCol w="2809802">
                  <a:extLst>
                    <a:ext uri="{9D8B030D-6E8A-4147-A177-3AD203B41FA5}">
                      <a16:colId xmlns:a16="http://schemas.microsoft.com/office/drawing/2014/main" xmlns="" val="1464127343"/>
                    </a:ext>
                  </a:extLst>
                </a:gridCol>
                <a:gridCol w="3125971">
                  <a:extLst>
                    <a:ext uri="{9D8B030D-6E8A-4147-A177-3AD203B41FA5}">
                      <a16:colId xmlns:a16="http://schemas.microsoft.com/office/drawing/2014/main" xmlns="" val="2494008353"/>
                    </a:ext>
                  </a:extLst>
                </a:gridCol>
              </a:tblGrid>
              <a:tr h="549078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IOTWMS Tsunami Decade Program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Why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Aiming At Improving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cap="small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 / How would be the program and/activities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Who should be involved, engage, and be the lead or actor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9501910"/>
                  </a:ext>
                </a:extLst>
              </a:tr>
              <a:tr h="159906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Strengthen communities at risk of tsunami prepared for and resilient to tsunamis through the implementation of the UNESCO/IOC Tsunami Ready </a:t>
                      </a:r>
                      <a:r>
                        <a:rPr lang="en-US" sz="1600" b="1" dirty="0" err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Improve tsunami risk awareness , knowledge, preparedness, and response.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Build capacity in the downstream warning component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Improve understanding of the Tsunami Ready Indicators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Strengthen the link between upstream and downstream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Business continuity at community level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Increase awareness of Atypical Tsunamis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Government planning for coastal and spatial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Strengthen the community through scientific support, taking science to community, linking early warning system with scientific decision making</a:t>
                      </a:r>
                    </a:p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Translating complex science knowledge into simple knowledge for the community to understand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Communities along the coast, Scientist and educators, local schools, government and parliament, critical infrastructures, etc.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239369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74020435-02DA-400C-ABA3-B1AC2E1D7AB9}"/>
              </a:ext>
            </a:extLst>
          </p:cNvPr>
          <p:cNvSpPr txBox="1">
            <a:spLocks/>
          </p:cNvSpPr>
          <p:nvPr/>
        </p:nvSpPr>
        <p:spPr>
          <a:xfrm>
            <a:off x="178982" y="0"/>
            <a:ext cx="11287496" cy="68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66F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Discussion Outputs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ECD0C-EE87-4DC7-8084-F3D7D902881B}"/>
              </a:ext>
            </a:extLst>
          </p:cNvPr>
          <p:cNvSpPr txBox="1"/>
          <p:nvPr/>
        </p:nvSpPr>
        <p:spPr>
          <a:xfrm>
            <a:off x="178982" y="515335"/>
            <a:ext cx="7369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Risk, Community Awareness and Preparedness</a:t>
            </a:r>
          </a:p>
        </p:txBody>
      </p:sp>
    </p:spTree>
    <p:extLst>
      <p:ext uri="{BB962C8B-B14F-4D97-AF65-F5344CB8AC3E}">
        <p14:creationId xmlns:p14="http://schemas.microsoft.com/office/powerpoint/2010/main" val="3797049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C1E83F-64D9-43A4-9ACA-9BE33E4BCA63}"/>
              </a:ext>
            </a:extLst>
          </p:cNvPr>
          <p:cNvSpPr txBox="1"/>
          <p:nvPr/>
        </p:nvSpPr>
        <p:spPr>
          <a:xfrm>
            <a:off x="235253" y="682479"/>
            <a:ext cx="4586129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of the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active and consistent engagement of all relevant organizations nationally.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in Silos, within and between the upstream and downstream agencies 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Multi-hazard Vs  Combination of Single Hazards DRR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 integration of single hazards into multi-hazard framework  deliver community education in context of multi-hazard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Maintaining commitment and awareness for low risk - high consequence hazard from penta-helix/multi entity (government,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community, business entities, academia, broadcast media)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A9C34C8-1E7E-45B6-BFF2-F590DACEED00}"/>
              </a:ext>
            </a:extLst>
          </p:cNvPr>
          <p:cNvSpPr txBox="1">
            <a:spLocks/>
          </p:cNvSpPr>
          <p:nvPr/>
        </p:nvSpPr>
        <p:spPr>
          <a:xfrm>
            <a:off x="235253" y="60881"/>
            <a:ext cx="11287496" cy="68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66F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Discussion Outputs: The Pathway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376357-1557-4E5C-8AC9-AF4400BB1DFA}"/>
              </a:ext>
            </a:extLst>
          </p:cNvPr>
          <p:cNvSpPr txBox="1"/>
          <p:nvPr/>
        </p:nvSpPr>
        <p:spPr>
          <a:xfrm>
            <a:off x="6667201" y="2942747"/>
            <a:ext cx="537952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along the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sustainable funding, either for maintaining existing and implementing new observing systems, or for R&amp;D on supporting the effort in implementing new technologies;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in Silos, within and between the upstream and downstream agencies 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Integrating Multi-hazard warning;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Working in Silos, within and between the upstream and downstream agencies 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Engagement of MS and communities at risk in Tsunami Ready programme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sym typeface="Wingdings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5B7258D-A6C4-49B2-8AD0-805548D04BB3}"/>
              </a:ext>
            </a:extLst>
          </p:cNvPr>
          <p:cNvSpPr txBox="1"/>
          <p:nvPr/>
        </p:nvSpPr>
        <p:spPr>
          <a:xfrm>
            <a:off x="8700136" y="403885"/>
            <a:ext cx="3254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UN Ocean Decade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(100%) Communities at risk of tsunami prepared for and resilient to tsunamis with timely warning and reduced uncertainties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FC46866-AC59-4381-99F3-7EFF056523A2}"/>
              </a:ext>
            </a:extLst>
          </p:cNvPr>
          <p:cNvCxnSpPr/>
          <p:nvPr/>
        </p:nvCxnSpPr>
        <p:spPr>
          <a:xfrm flipV="1">
            <a:off x="2268187" y="4940135"/>
            <a:ext cx="1864426" cy="831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63D4724B-F24E-4544-A66E-373C5FD8B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17261">
            <a:off x="4906754" y="1203851"/>
            <a:ext cx="2058953" cy="2058953"/>
          </a:xfrm>
          <a:prstGeom prst="rect">
            <a:avLst/>
          </a:prstGeom>
        </p:spPr>
      </p:pic>
      <p:pic>
        <p:nvPicPr>
          <p:cNvPr id="34" name="Picture 3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65AF2B99-45B7-4D3D-BAD1-FA4FC5E730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46462">
            <a:off x="1560052" y="4511866"/>
            <a:ext cx="2058909" cy="1968326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1A70EF39-8B6C-4E76-8791-A2AFE18ABB96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4114007" y="1281048"/>
            <a:ext cx="4586129" cy="36590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6F7C7979-CC13-4EBD-AC9A-34A7AA026F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02681">
            <a:off x="3549985" y="5180346"/>
            <a:ext cx="1298222" cy="1241106"/>
          </a:xfrm>
          <a:prstGeom prst="rect">
            <a:avLst/>
          </a:prstGeom>
        </p:spPr>
      </p:pic>
      <p:pic>
        <p:nvPicPr>
          <p:cNvPr id="36" name="Picture 3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8B7ECFF0-22EB-470F-BE3C-CDC7C08A94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02681">
            <a:off x="3859317" y="4159562"/>
            <a:ext cx="1153776" cy="1103015"/>
          </a:xfrm>
          <a:prstGeom prst="rect">
            <a:avLst/>
          </a:prstGeom>
        </p:spPr>
      </p:pic>
      <p:pic>
        <p:nvPicPr>
          <p:cNvPr id="37" name="Picture 3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07398EA3-007C-4879-889A-FC84BECA55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02681">
            <a:off x="4897675" y="4070775"/>
            <a:ext cx="669924" cy="640450"/>
          </a:xfrm>
          <a:prstGeom prst="rect">
            <a:avLst/>
          </a:prstGeom>
        </p:spPr>
      </p:pic>
      <p:pic>
        <p:nvPicPr>
          <p:cNvPr id="38" name="Picture 3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65F5F291-6CA2-4E06-80EF-4DDC22769E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02681">
            <a:off x="4923034" y="3403599"/>
            <a:ext cx="669924" cy="6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9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DF049D-E36D-45A3-BF10-F5346203D02E}"/>
              </a:ext>
            </a:extLst>
          </p:cNvPr>
          <p:cNvSpPr txBox="1"/>
          <p:nvPr/>
        </p:nvSpPr>
        <p:spPr>
          <a:xfrm>
            <a:off x="2549457" y="6444476"/>
            <a:ext cx="60974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 Based on Tsunami Dedicated Program within UNDOS outcome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CE956E9-BCAC-4EFB-AE16-F6200FC06560}"/>
              </a:ext>
            </a:extLst>
          </p:cNvPr>
          <p:cNvSpPr txBox="1"/>
          <p:nvPr/>
        </p:nvSpPr>
        <p:spPr>
          <a:xfrm>
            <a:off x="511323" y="746889"/>
            <a:ext cx="11169353" cy="496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 Recommendation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to encourage Member States to put priority into the effort of improving the timeliness, reducing uncertainty levels in tsunami detection and warning, and implementation of Tsunami Ready.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new technologies and design optimal observing networks and associated warning tools required to improve timeliness and accuracy of tsunami warnings for seismic and non-seismic tsunamis;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Facilitate the development on the new paradigm of people centered disaster warning;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training materials to strengthen the linkage between upstream and downstream stakeholders and to break the silos paradigm for better early warning and response, especially for atypical tsunami;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to facilitate regional, national, and local communities of Member States to pro-actively learn about tsunami ready indicators and implement tsunami ready to improve  readiness level in tsunami emergency responses;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States to engage and encourage authorities to support exchange data for faster, better and more accurate tsunami early warning and response.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minimum essential requirement to support member states in their TEWS, including SIDS/LCD.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34BDE7DB-06BD-4E52-8B41-7B71DD3D1E06}"/>
              </a:ext>
            </a:extLst>
          </p:cNvPr>
          <p:cNvSpPr txBox="1">
            <a:spLocks/>
          </p:cNvSpPr>
          <p:nvPr/>
        </p:nvSpPr>
        <p:spPr>
          <a:xfrm>
            <a:off x="235253" y="60881"/>
            <a:ext cx="11287496" cy="68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66F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Discussion Outputs:  </a:t>
            </a:r>
          </a:p>
        </p:txBody>
      </p:sp>
    </p:spTree>
    <p:extLst>
      <p:ext uri="{BB962C8B-B14F-4D97-AF65-F5344CB8AC3E}">
        <p14:creationId xmlns:p14="http://schemas.microsoft.com/office/powerpoint/2010/main" val="347452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BCCC8-ED78-48BE-A8A0-9F5CD1BF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91" y="405296"/>
            <a:ext cx="9724030" cy="834251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Thank you</a:t>
            </a:r>
            <a:r>
              <a:rPr lang="en-US" sz="2800" b="1" dirty="0">
                <a:solidFill>
                  <a:srgbClr val="FFFFFF"/>
                </a:solidFill>
              </a:rPr>
              <a:t/>
            </a:r>
            <a:br>
              <a:rPr lang="en-US" sz="2800" b="1" dirty="0">
                <a:solidFill>
                  <a:srgbClr val="FFFFFF"/>
                </a:solidFill>
              </a:rPr>
            </a:b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10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xmlns="" id="{713177EE-5F53-44A9-9219-71CDD7F11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445" y="44018"/>
            <a:ext cx="1547827" cy="14874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D832359-46AD-4523-93E2-55B776045907}"/>
              </a:ext>
            </a:extLst>
          </p:cNvPr>
          <p:cNvGrpSpPr/>
          <p:nvPr/>
        </p:nvGrpSpPr>
        <p:grpSpPr>
          <a:xfrm>
            <a:off x="3204428" y="1980757"/>
            <a:ext cx="8538024" cy="4648293"/>
            <a:chOff x="1939833" y="1995257"/>
            <a:chExt cx="8538024" cy="4648293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xmlns="" id="{9687B378-4A87-4111-A4C8-2DD612C376C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939833" y="5182040"/>
              <a:ext cx="4848681" cy="134620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UNESCO-IOC Indian Ocean Tsunami Information Centre</a:t>
              </a:r>
            </a:p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IOTIC-BMKG </a:t>
              </a:r>
              <a:r>
                <a:rPr lang="en-US" altLang="en-US" sz="1200" i="1" dirty="0" err="1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Programme</a:t>
              </a: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Office</a:t>
              </a:r>
            </a:p>
            <a:p>
              <a:pPr algn="r">
                <a:buNone/>
                <a:defRPr/>
              </a:pPr>
              <a:endParaRPr lang="en-US" altLang="en-US" sz="1200" i="1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Disaster Risk Reduction and Tsunami Information Unit </a:t>
              </a:r>
            </a:p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UNESCO Jakarta Office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6B4AF15-FA7B-47DB-BF84-67196CCB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0133" y="1995257"/>
              <a:ext cx="1918381" cy="194730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47E93FC-2D2F-46E9-A168-DB69F24F39B6}"/>
                </a:ext>
              </a:extLst>
            </p:cNvPr>
            <p:cNvGrpSpPr/>
            <p:nvPr/>
          </p:nvGrpSpPr>
          <p:grpSpPr>
            <a:xfrm>
              <a:off x="7016577" y="2026597"/>
              <a:ext cx="3461280" cy="4616953"/>
              <a:chOff x="5497944" y="1675191"/>
              <a:chExt cx="3461280" cy="4616953"/>
            </a:xfrm>
          </p:grpSpPr>
          <p:sp>
            <p:nvSpPr>
              <p:cNvPr id="15" name="TextBox 1">
                <a:extLst>
                  <a:ext uri="{FF2B5EF4-FFF2-40B4-BE49-F238E27FC236}">
                    <a16:creationId xmlns:a16="http://schemas.microsoft.com/office/drawing/2014/main" xmlns="" id="{FE8993AA-BEF8-48C3-9D7C-2C44906409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8450" y="2678668"/>
                <a:ext cx="2323521" cy="52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9000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lnSpc>
                    <a:spcPts val="165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GB" altLang="en-US" sz="1600" b="1" dirty="0">
                    <a:latin typeface="Helvetica" panose="020B0604020202020204" pitchFamily="34" charset="0"/>
                  </a:rPr>
                  <a:t>iotic.ioc-unesco.org</a:t>
                </a:r>
              </a:p>
              <a:p>
                <a:pPr eaLnBrk="1" hangingPunct="1">
                  <a:lnSpc>
                    <a:spcPts val="165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600" b="1" dirty="0">
                    <a:latin typeface="Helvetica" panose="020B0604020202020204" pitchFamily="34" charset="0"/>
                  </a:rPr>
                  <a:t>www.iotsunami.org</a:t>
                </a:r>
                <a:endParaRPr lang="en-GB" altLang="en-US" sz="1600" b="1" dirty="0">
                  <a:latin typeface="Helvetica" panose="020B060402020202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2BBA75A3-6F7B-4697-AD0E-32B91AAA53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847" t="27134" r="9708" b="26897"/>
              <a:stretch/>
            </p:blipFill>
            <p:spPr>
              <a:xfrm>
                <a:off x="5585612" y="5050133"/>
                <a:ext cx="802716" cy="45869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36A0814-ED28-4BB2-99E6-C872A07716FF}"/>
                  </a:ext>
                </a:extLst>
              </p:cNvPr>
              <p:cNvSpPr/>
              <p:nvPr/>
            </p:nvSpPr>
            <p:spPr>
              <a:xfrm>
                <a:off x="6388328" y="5111104"/>
                <a:ext cx="2488182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youtube.com/iotsunami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B2DC96CE-6156-4197-B4D2-5B93928AF4CE}"/>
                  </a:ext>
                </a:extLst>
              </p:cNvPr>
              <p:cNvSpPr/>
              <p:nvPr/>
            </p:nvSpPr>
            <p:spPr>
              <a:xfrm>
                <a:off x="6350874" y="4578359"/>
                <a:ext cx="1354858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@iotsunami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DBE82F2F-49FD-4C0E-992E-91A7CBBF7AA1}"/>
                  </a:ext>
                </a:extLst>
              </p:cNvPr>
              <p:cNvSpPr/>
              <p:nvPr/>
            </p:nvSpPr>
            <p:spPr>
              <a:xfrm>
                <a:off x="6368450" y="3411760"/>
                <a:ext cx="2590774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facebook.com/iotsunami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C9EA3339-6733-452F-AC6C-EFF6BD2784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7944" y="1675191"/>
                <a:ext cx="0" cy="4616953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3485E481-4673-4937-9CCF-6C171B943178}"/>
                  </a:ext>
                </a:extLst>
              </p:cNvPr>
              <p:cNvSpPr/>
              <p:nvPr/>
            </p:nvSpPr>
            <p:spPr>
              <a:xfrm>
                <a:off x="6368450" y="5626187"/>
                <a:ext cx="1912703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en-US" altLang="en-US" sz="1600" b="1" dirty="0">
                    <a:latin typeface="Helvetica" panose="020B0604020202020204" pitchFamily="34" charset="0"/>
                    <a:cs typeface="Times New Roman" pitchFamily="18" charset="0"/>
                  </a:rPr>
                  <a:t>iotic@unesco.org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CF8A8E02-A9AB-45AC-A526-E87D2C8E6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6515" y="5525213"/>
                <a:ext cx="418191" cy="418191"/>
              </a:xfrm>
              <a:prstGeom prst="rect">
                <a:avLst/>
              </a:prstGeom>
            </p:spPr>
          </p:pic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xmlns="" id="{C5BB3E47-5ED7-4F11-959F-6D51A0881A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22211" y="2199334"/>
                <a:ext cx="3337013" cy="404335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Helvetica Neue" panose="02000503000000020004" pitchFamily="2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Follow us</a:t>
                </a:r>
                <a:endParaRPr lang="id-ID" sz="3600" dirty="0">
                  <a:solidFill>
                    <a:srgbClr val="C0000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880E99C1-E590-4325-979B-A70962EE1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57986" y="2594036"/>
                <a:ext cx="693670" cy="616821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18250705-9713-44B8-90BE-640916A53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4793" y="3807966"/>
                <a:ext cx="692887" cy="68783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A25AC82C-65B3-4820-B22F-A1522303F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07778" y="3288615"/>
                <a:ext cx="540615" cy="54061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DE7574E0-6264-4708-8364-0953249E4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87885" y="4430086"/>
                <a:ext cx="616821" cy="616821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45B6AFA1-3C02-405D-9E6A-173DABD6A393}"/>
                  </a:ext>
                </a:extLst>
              </p:cNvPr>
              <p:cNvSpPr/>
              <p:nvPr/>
            </p:nvSpPr>
            <p:spPr>
              <a:xfrm>
                <a:off x="6368450" y="3983668"/>
                <a:ext cx="1354858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iotsunami</a:t>
                </a:r>
              </a:p>
            </p:txBody>
          </p:sp>
        </p:grpSp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xmlns="" id="{BE763FEE-8227-487A-9855-893A9F88190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020821" y="4292284"/>
              <a:ext cx="4686703" cy="54003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0"/>
                </a:spcBef>
                <a:buNone/>
              </a:pPr>
              <a:r>
                <a:rPr lang="en-US" altLang="en-US" sz="1800" b="1" dirty="0">
                  <a:latin typeface="Arial Narrow" panose="020B060602020203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Ardito M. KODIJAT</a:t>
              </a:r>
            </a:p>
            <a:p>
              <a:pPr algn="r">
                <a:lnSpc>
                  <a:spcPts val="1400"/>
                </a:lnSpc>
                <a:spcBef>
                  <a:spcPts val="0"/>
                </a:spcBef>
                <a:buNone/>
              </a:pPr>
              <a:r>
                <a:rPr lang="en-US" sz="1200" i="1" dirty="0">
                  <a:latin typeface="Arial Narrow" panose="020B0606020202030204" pitchFamily="34" charset="0"/>
                  <a:hlinkClick r:id="rId10"/>
                </a:rPr>
                <a:t>a.kodijat@unesco.org</a:t>
              </a:r>
              <a:endParaRPr lang="en-US" sz="1200" i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CE087C2F-0779-4D87-9562-5B8172FB0BC3}"/>
              </a:ext>
            </a:extLst>
          </p:cNvPr>
          <p:cNvSpPr txBox="1">
            <a:spLocks/>
          </p:cNvSpPr>
          <p:nvPr/>
        </p:nvSpPr>
        <p:spPr>
          <a:xfrm>
            <a:off x="691617" y="1541939"/>
            <a:ext cx="9724030" cy="834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0000FF"/>
                </a:solidFill>
                <a:latin typeface="Arial Black" panose="020B0A04020102020204" pitchFamily="34" charset="0"/>
              </a:rPr>
              <a:t>Thank you</a:t>
            </a:r>
            <a:r>
              <a:rPr lang="en-US" sz="4000" b="1">
                <a:solidFill>
                  <a:srgbClr val="0000FF"/>
                </a:solidFill>
                <a:latin typeface="Arial Black" panose="020B0A04020102020204" pitchFamily="34" charset="0"/>
              </a:rPr>
              <a:t/>
            </a:r>
            <a:br>
              <a:rPr lang="en-US" sz="4000" b="1">
                <a:solidFill>
                  <a:srgbClr val="0000FF"/>
                </a:solidFill>
                <a:latin typeface="Arial Black" panose="020B0A04020102020204" pitchFamily="34" charset="0"/>
              </a:rPr>
            </a:br>
            <a:endParaRPr lang="en-US" sz="40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3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71CF9-C5D3-42F1-B438-71ACE5764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40672"/>
            <a:ext cx="12192000" cy="2387600"/>
          </a:xfrm>
        </p:spPr>
        <p:txBody>
          <a:bodyPr>
            <a:norm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International Cooperation: 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Strategic Pathway for the </a:t>
            </a:r>
            <a:b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Indian Ocean Tsunami Warning and Mitigation System </a:t>
            </a:r>
            <a:b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Within the Context of UN Decade for Ocean Science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23065A-720F-4A91-B821-CA79EA955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22669"/>
            <a:ext cx="9144000" cy="608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Indian Ocean World Tsunami Awareness Day Webinar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Wednesday, 10 November 2021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523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B4C9D8C0-B56F-4B21-B239-E711B67F0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 shot of a person's face&#10;&#10;Description automatically generated with medium confidence">
            <a:extLst>
              <a:ext uri="{FF2B5EF4-FFF2-40B4-BE49-F238E27FC236}">
                <a16:creationId xmlns:a16="http://schemas.microsoft.com/office/drawing/2014/main" xmlns="" id="{9D9FC89B-7E11-4F8E-9903-55AB16A4F1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726" y="253494"/>
            <a:ext cx="4959147" cy="2770261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5A2E1E7A-0E6E-447E-BAC7-E72644A1D8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2100" y="3553691"/>
            <a:ext cx="3439392" cy="2109354"/>
          </a:xfrm>
          <a:prstGeom prst="rect">
            <a:avLst/>
          </a:prstGeom>
        </p:spPr>
      </p:pic>
      <p:pic>
        <p:nvPicPr>
          <p:cNvPr id="11" name="Picture 10" descr="A person on a television screen&#10;&#10;Description automatically generated with medium confidence">
            <a:extLst>
              <a:ext uri="{FF2B5EF4-FFF2-40B4-BE49-F238E27FC236}">
                <a16:creationId xmlns:a16="http://schemas.microsoft.com/office/drawing/2014/main" xmlns="" id="{331D1928-B598-4BD0-A2B7-7511001409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1158" y="2779569"/>
            <a:ext cx="3439392" cy="2109354"/>
          </a:xfrm>
          <a:prstGeom prst="rect">
            <a:avLst/>
          </a:prstGeom>
        </p:spPr>
      </p:pic>
      <p:pic>
        <p:nvPicPr>
          <p:cNvPr id="13" name="Picture 12" descr="A picture containing text, electronics, person, person&#10;&#10;Description automatically generated">
            <a:extLst>
              <a:ext uri="{FF2B5EF4-FFF2-40B4-BE49-F238E27FC236}">
                <a16:creationId xmlns:a16="http://schemas.microsoft.com/office/drawing/2014/main" xmlns="" id="{C7FC41E4-3F4D-41E7-9A1D-273499C0AB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5718" y="4652962"/>
            <a:ext cx="3303110" cy="2109354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58A5E9FA-BE15-43B5-8BF1-36B1664A13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4764" y="4405745"/>
            <a:ext cx="3439392" cy="21093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F77131-7A53-470B-B821-583ABBD788BA}"/>
              </a:ext>
            </a:extLst>
          </p:cNvPr>
          <p:cNvSpPr txBox="1"/>
          <p:nvPr/>
        </p:nvSpPr>
        <p:spPr>
          <a:xfrm>
            <a:off x="8891089" y="1335041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E5464D-3162-4184-A73D-A28F12AF43F3}"/>
              </a:ext>
            </a:extLst>
          </p:cNvPr>
          <p:cNvSpPr txBox="1"/>
          <p:nvPr/>
        </p:nvSpPr>
        <p:spPr>
          <a:xfrm>
            <a:off x="9032433" y="2041917"/>
            <a:ext cx="1703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Attendees</a:t>
            </a:r>
          </a:p>
        </p:txBody>
      </p:sp>
    </p:spTree>
    <p:extLst>
      <p:ext uri="{BB962C8B-B14F-4D97-AF65-F5344CB8AC3E}">
        <p14:creationId xmlns:p14="http://schemas.microsoft.com/office/powerpoint/2010/main" val="213478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3C91F-C415-40E1-B4F7-C2849A3F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62" y="136525"/>
            <a:ext cx="10394373" cy="686008"/>
          </a:xfrm>
        </p:spPr>
        <p:txBody>
          <a:bodyPr/>
          <a:lstStyle/>
          <a:p>
            <a:r>
              <a:rPr lang="en-GB" dirty="0"/>
              <a:t>Webinar Background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4060C7-5518-40C4-A3A3-66C122A0D935}"/>
              </a:ext>
            </a:extLst>
          </p:cNvPr>
          <p:cNvSpPr txBox="1"/>
          <p:nvPr/>
        </p:nvSpPr>
        <p:spPr>
          <a:xfrm>
            <a:off x="1319645" y="822533"/>
            <a:ext cx="98302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</a:rPr>
              <a:t>Protecting Communities from the World’s Most Dangerous Waves: A Framework for Action under the UN Decade of Ocean Science for Sustainable Development</a:t>
            </a:r>
          </a:p>
          <a:p>
            <a:pPr marL="324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</a:rPr>
              <a:t>Tsunami Dedicated Program within UNDOS</a:t>
            </a:r>
          </a:p>
          <a:p>
            <a:pPr marL="324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</a:rPr>
              <a:t>Medium Term Strategy IOTWMS 2019 – 2024</a:t>
            </a:r>
          </a:p>
          <a:p>
            <a:pPr marL="324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</a:rPr>
              <a:t>Country Action for UN Decade of Ocean Science</a:t>
            </a:r>
            <a:endParaRPr lang="en-GB" sz="2000" i="0" dirty="0">
              <a:effectLst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E62F349-329A-417E-9485-375174E96CEF}"/>
              </a:ext>
            </a:extLst>
          </p:cNvPr>
          <p:cNvSpPr txBox="1">
            <a:spLocks/>
          </p:cNvSpPr>
          <p:nvPr/>
        </p:nvSpPr>
        <p:spPr>
          <a:xfrm>
            <a:off x="275763" y="3085996"/>
            <a:ext cx="10515600" cy="68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66F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Webinar Sessions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9FA267-9794-4603-AF01-0673E7634CDC}"/>
              </a:ext>
            </a:extLst>
          </p:cNvPr>
          <p:cNvSpPr txBox="1"/>
          <p:nvPr/>
        </p:nvSpPr>
        <p:spPr>
          <a:xfrm>
            <a:off x="1135046" y="3770275"/>
            <a:ext cx="10059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2000" i="0" dirty="0">
                <a:effectLst/>
              </a:rPr>
              <a:t>Closed Session</a:t>
            </a:r>
          </a:p>
          <a:p>
            <a:r>
              <a:rPr lang="en-US" sz="2000" i="0" dirty="0">
                <a:effectLst/>
              </a:rPr>
              <a:t>	Strategic Pathway Discussion with break-out groups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Tsunami Detection, Warning, and Dissemination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Tsunami Risk, Community Awareness and Preparedness</a:t>
            </a:r>
          </a:p>
          <a:p>
            <a:r>
              <a:rPr lang="en-US" sz="2000" i="0" dirty="0">
                <a:effectLst/>
              </a:rPr>
              <a:t>Open Session </a:t>
            </a:r>
          </a:p>
          <a:p>
            <a:r>
              <a:rPr lang="en-US" sz="2000" i="0" dirty="0">
                <a:effectLst/>
              </a:rPr>
              <a:t>	</a:t>
            </a:r>
            <a:r>
              <a:rPr lang="en-US" sz="2000" i="0" dirty="0">
                <a:effectLst/>
                <a:sym typeface="Wingdings" panose="05000000000000000000" pitchFamily="2" charset="2"/>
              </a:rPr>
              <a:t> Streamed through IOTIC Facebook</a:t>
            </a:r>
            <a:endParaRPr lang="en-US" sz="2000" i="0" dirty="0">
              <a:effectLst/>
            </a:endParaRPr>
          </a:p>
          <a:p>
            <a:r>
              <a:rPr lang="en-US" sz="2000" i="0" dirty="0">
                <a:effectLst/>
              </a:rPr>
              <a:t>		Announcement of Indian Ocean Youth Video Competition Winners</a:t>
            </a:r>
          </a:p>
          <a:p>
            <a:r>
              <a:rPr lang="en-US" sz="2000" i="0" dirty="0">
                <a:effectLst/>
              </a:rPr>
              <a:t>	</a:t>
            </a:r>
            <a:endParaRPr lang="en-GB" sz="20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44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00936715-7448-4D0C-8209-077F41027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888212"/>
              </p:ext>
            </p:extLst>
          </p:nvPr>
        </p:nvGraphicFramePr>
        <p:xfrm>
          <a:off x="599325" y="941437"/>
          <a:ext cx="10993350" cy="493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6675">
                  <a:extLst>
                    <a:ext uri="{9D8B030D-6E8A-4147-A177-3AD203B41FA5}">
                      <a16:colId xmlns:a16="http://schemas.microsoft.com/office/drawing/2014/main" xmlns="" val="910334097"/>
                    </a:ext>
                  </a:extLst>
                </a:gridCol>
                <a:gridCol w="5496675">
                  <a:extLst>
                    <a:ext uri="{9D8B030D-6E8A-4147-A177-3AD203B41FA5}">
                      <a16:colId xmlns:a16="http://schemas.microsoft.com/office/drawing/2014/main" xmlns="" val="1389736233"/>
                    </a:ext>
                  </a:extLst>
                </a:gridCol>
              </a:tblGrid>
              <a:tr h="479284">
                <a:tc>
                  <a:txBody>
                    <a:bodyPr/>
                    <a:lstStyle/>
                    <a:p>
                      <a:pPr algn="ctr"/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Pillar IOTWMS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UNDOS Tsunami Dedicated Decade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2127052"/>
                  </a:ext>
                </a:extLst>
              </a:tr>
              <a:tr h="2188729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Risk Assessment and Reduction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hazard and risk identification and risk reduction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Awareness and Response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public education, emergency planning and response</a:t>
                      </a:r>
                      <a:endParaRPr lang="en-US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800" b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Access to data, tools and communication platforms, 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protocols and training to timely and effectively warn coastal and maritime communities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 of communities at risk of tsunami prepared for and resilient to tsunamis by 2030 through the implementation of the UNESCO/IOC Tsunami Ready Programme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9582113"/>
                  </a:ext>
                </a:extLst>
              </a:tr>
              <a:tr h="226861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Detection, Warning and Dissemination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rapid detection and warning dissemination down to the last mile</a:t>
                      </a:r>
                      <a:endParaRPr lang="en-US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1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Font typeface="+mj-lt"/>
                        <a:buAutoNum type="arabicPeriod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Expansion of existing and deployment of new technologies addressing observational gaps;</a:t>
                      </a:r>
                    </a:p>
                    <a:p>
                      <a:pPr marL="342900" lvl="1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Font typeface="+mj-lt"/>
                        <a:buAutoNum type="arabicPeriod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Wide expansion of real and near-real time data access and availability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Access to data, tools and communication platforms, protocols 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 training to timely and effectively warn coastal and maritime communities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771850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C2DA8951-A345-4A18-8E9E-D37B59B0BC04}"/>
              </a:ext>
            </a:extLst>
          </p:cNvPr>
          <p:cNvSpPr txBox="1">
            <a:spLocks/>
          </p:cNvSpPr>
          <p:nvPr/>
        </p:nvSpPr>
        <p:spPr>
          <a:xfrm>
            <a:off x="2741326" y="5920583"/>
            <a:ext cx="770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0070C0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 Tsunami Dedicated Decade in the context of IOTWMS’ Pillars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6CB8446-20A8-4818-984B-03AF4D0B89E2}"/>
              </a:ext>
            </a:extLst>
          </p:cNvPr>
          <p:cNvSpPr txBox="1">
            <a:spLocks/>
          </p:cNvSpPr>
          <p:nvPr/>
        </p:nvSpPr>
        <p:spPr>
          <a:xfrm>
            <a:off x="154536" y="136525"/>
            <a:ext cx="5820237" cy="68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66F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Discussion Starting Point</a:t>
            </a:r>
          </a:p>
        </p:txBody>
      </p:sp>
    </p:spTree>
    <p:extLst>
      <p:ext uri="{BB962C8B-B14F-4D97-AF65-F5344CB8AC3E}">
        <p14:creationId xmlns:p14="http://schemas.microsoft.com/office/powerpoint/2010/main" val="358666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16CB8446-20A8-4818-984B-03AF4D0B89E2}"/>
              </a:ext>
            </a:extLst>
          </p:cNvPr>
          <p:cNvSpPr txBox="1">
            <a:spLocks/>
          </p:cNvSpPr>
          <p:nvPr/>
        </p:nvSpPr>
        <p:spPr>
          <a:xfrm>
            <a:off x="154536" y="136525"/>
            <a:ext cx="11287496" cy="68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66F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Discussion Topics in Breakout Room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8C1BE7-4834-4B33-9333-A9859F7089D7}"/>
              </a:ext>
            </a:extLst>
          </p:cNvPr>
          <p:cNvSpPr txBox="1"/>
          <p:nvPr/>
        </p:nvSpPr>
        <p:spPr>
          <a:xfrm>
            <a:off x="511340" y="880566"/>
            <a:ext cx="3795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IOTWMS Tsunami Decade Program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Detection, Warning, And Dissemination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7F75E3-C99C-4D11-BAC4-C90F86818FB6}"/>
              </a:ext>
            </a:extLst>
          </p:cNvPr>
          <p:cNvSpPr txBox="1"/>
          <p:nvPr/>
        </p:nvSpPr>
        <p:spPr>
          <a:xfrm>
            <a:off x="7076324" y="929051"/>
            <a:ext cx="3795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IOTWMS Tsunami Decade Program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Risk, Community Awareness and Preparedness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B096A1-F225-4018-AADA-AFC13D5423CC}"/>
              </a:ext>
            </a:extLst>
          </p:cNvPr>
          <p:cNvSpPr txBox="1"/>
          <p:nvPr/>
        </p:nvSpPr>
        <p:spPr>
          <a:xfrm>
            <a:off x="7291137" y="1951672"/>
            <a:ext cx="39042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 the access to data, tools and communication platforms, protocols and training to timely and effectively warn coastal and maritime communities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A9404F-48CA-43B2-8688-0AED8F8226AB}"/>
              </a:ext>
            </a:extLst>
          </p:cNvPr>
          <p:cNvSpPr txBox="1"/>
          <p:nvPr/>
        </p:nvSpPr>
        <p:spPr>
          <a:xfrm>
            <a:off x="7291136" y="3680976"/>
            <a:ext cx="39042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 communities at risk of tsunami prepared for and resilient to tsunamis through the implementation of the UNESCO/IOC Tsunami Ready </a:t>
            </a:r>
            <a:r>
              <a:rPr 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8FB26A-78AA-45B9-BD20-228F711CB3B1}"/>
              </a:ext>
            </a:extLst>
          </p:cNvPr>
          <p:cNvSpPr txBox="1"/>
          <p:nvPr/>
        </p:nvSpPr>
        <p:spPr>
          <a:xfrm>
            <a:off x="511340" y="2095922"/>
            <a:ext cx="42411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of existing and deployment of new technologies addressing observational gaps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0D2CF1-978C-4889-97B5-CFBA83492D28}"/>
              </a:ext>
            </a:extLst>
          </p:cNvPr>
          <p:cNvSpPr txBox="1"/>
          <p:nvPr/>
        </p:nvSpPr>
        <p:spPr>
          <a:xfrm>
            <a:off x="511341" y="3274748"/>
            <a:ext cx="4241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expansion of real and near-real time data access and availability</a:t>
            </a:r>
            <a:endParaRPr lang="en-GB" dirty="0"/>
          </a:p>
        </p:txBody>
      </p:sp>
      <p:sp>
        <p:nvSpPr>
          <p:cNvPr id="18" name="Arrow: Up-Down 17">
            <a:extLst>
              <a:ext uri="{FF2B5EF4-FFF2-40B4-BE49-F238E27FC236}">
                <a16:creationId xmlns:a16="http://schemas.microsoft.com/office/drawing/2014/main" xmlns="" id="{21AE9A2A-2952-4501-AD73-84E1F76AEE29}"/>
              </a:ext>
            </a:extLst>
          </p:cNvPr>
          <p:cNvSpPr/>
          <p:nvPr/>
        </p:nvSpPr>
        <p:spPr>
          <a:xfrm>
            <a:off x="5578665" y="2428239"/>
            <a:ext cx="671469" cy="1363137"/>
          </a:xfrm>
          <a:prstGeom prst="upDownArrow">
            <a:avLst>
              <a:gd name="adj1" fmla="val 10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9147B31-9E26-4AB0-9C6B-395363B0358C}"/>
              </a:ext>
            </a:extLst>
          </p:cNvPr>
          <p:cNvSpPr txBox="1"/>
          <p:nvPr/>
        </p:nvSpPr>
        <p:spPr>
          <a:xfrm rot="16200000">
            <a:off x="5668177" y="2792850"/>
            <a:ext cx="492443" cy="5798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Why</a:t>
            </a:r>
          </a:p>
        </p:txBody>
      </p:sp>
      <p:sp>
        <p:nvSpPr>
          <p:cNvPr id="25" name="Arrow: Up-Down 24">
            <a:extLst>
              <a:ext uri="{FF2B5EF4-FFF2-40B4-BE49-F238E27FC236}">
                <a16:creationId xmlns:a16="http://schemas.microsoft.com/office/drawing/2014/main" xmlns="" id="{07D3F16C-E64F-424D-91B2-B718A6F230CC}"/>
              </a:ext>
            </a:extLst>
          </p:cNvPr>
          <p:cNvSpPr/>
          <p:nvPr/>
        </p:nvSpPr>
        <p:spPr>
          <a:xfrm>
            <a:off x="5578664" y="1050919"/>
            <a:ext cx="671469" cy="1363137"/>
          </a:xfrm>
          <a:prstGeom prst="upDownArrow">
            <a:avLst>
              <a:gd name="adj1" fmla="val 10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2BE5D84-8C7E-4FCD-B5C9-9CF0F645612D}"/>
              </a:ext>
            </a:extLst>
          </p:cNvPr>
          <p:cNvSpPr txBox="1"/>
          <p:nvPr/>
        </p:nvSpPr>
        <p:spPr>
          <a:xfrm rot="16200000">
            <a:off x="5668176" y="1384240"/>
            <a:ext cx="492443" cy="6424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Topic</a:t>
            </a:r>
          </a:p>
        </p:txBody>
      </p:sp>
      <p:sp>
        <p:nvSpPr>
          <p:cNvPr id="27" name="Arrow: Up-Down 26">
            <a:extLst>
              <a:ext uri="{FF2B5EF4-FFF2-40B4-BE49-F238E27FC236}">
                <a16:creationId xmlns:a16="http://schemas.microsoft.com/office/drawing/2014/main" xmlns="" id="{356CC93E-A0CE-4431-B14B-1AD6B8EE3801}"/>
              </a:ext>
            </a:extLst>
          </p:cNvPr>
          <p:cNvSpPr/>
          <p:nvPr/>
        </p:nvSpPr>
        <p:spPr>
          <a:xfrm>
            <a:off x="5578662" y="3805559"/>
            <a:ext cx="671469" cy="1363137"/>
          </a:xfrm>
          <a:prstGeom prst="upDownArrow">
            <a:avLst>
              <a:gd name="adj1" fmla="val 10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8" name="Arrow: Up-Down 27">
            <a:extLst>
              <a:ext uri="{FF2B5EF4-FFF2-40B4-BE49-F238E27FC236}">
                <a16:creationId xmlns:a16="http://schemas.microsoft.com/office/drawing/2014/main" xmlns="" id="{D2A09CC4-5C15-42E9-BFF8-7ECA6258A432}"/>
              </a:ext>
            </a:extLst>
          </p:cNvPr>
          <p:cNvSpPr/>
          <p:nvPr/>
        </p:nvSpPr>
        <p:spPr>
          <a:xfrm>
            <a:off x="5576965" y="5168696"/>
            <a:ext cx="671469" cy="1363137"/>
          </a:xfrm>
          <a:prstGeom prst="upDownArrow">
            <a:avLst>
              <a:gd name="adj1" fmla="val 10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F50A84-938F-49DC-902A-B0B506EEB857}"/>
              </a:ext>
            </a:extLst>
          </p:cNvPr>
          <p:cNvSpPr txBox="1"/>
          <p:nvPr/>
        </p:nvSpPr>
        <p:spPr>
          <a:xfrm rot="16200000">
            <a:off x="5512590" y="4149598"/>
            <a:ext cx="800219" cy="6750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What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/how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F9061FD-9ABE-4511-909E-F42985994318}"/>
              </a:ext>
            </a:extLst>
          </p:cNvPr>
          <p:cNvSpPr txBox="1"/>
          <p:nvPr/>
        </p:nvSpPr>
        <p:spPr>
          <a:xfrm rot="16200000">
            <a:off x="5664199" y="5571187"/>
            <a:ext cx="492443" cy="6004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Who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B4D0E8-4BC3-46BB-9640-24813D43E407}"/>
              </a:ext>
            </a:extLst>
          </p:cNvPr>
          <p:cNvSpPr txBox="1"/>
          <p:nvPr/>
        </p:nvSpPr>
        <p:spPr>
          <a:xfrm>
            <a:off x="511340" y="4234608"/>
            <a:ext cx="42411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data, tools and communication platforms, protocols and training to timely and effectively warn coastal and maritime communities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93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E23CF9D7-217A-42EE-B768-74BC24B74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BBF315E0-0FC9-4DDE-ADF0-AED7A02DE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769" y="546264"/>
            <a:ext cx="3752990" cy="53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2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9CA68-CE8A-4E4E-8807-8B6EC7D5B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211107"/>
              </p:ext>
            </p:extLst>
          </p:nvPr>
        </p:nvGraphicFramePr>
        <p:xfrm>
          <a:off x="178982" y="1060691"/>
          <a:ext cx="11834036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59">
                  <a:extLst>
                    <a:ext uri="{9D8B030D-6E8A-4147-A177-3AD203B41FA5}">
                      <a16:colId xmlns:a16="http://schemas.microsoft.com/office/drawing/2014/main" xmlns="" val="4078976929"/>
                    </a:ext>
                  </a:extLst>
                </a:gridCol>
                <a:gridCol w="1936083">
                  <a:extLst>
                    <a:ext uri="{9D8B030D-6E8A-4147-A177-3AD203B41FA5}">
                      <a16:colId xmlns:a16="http://schemas.microsoft.com/office/drawing/2014/main" xmlns="" val="2986679521"/>
                    </a:ext>
                  </a:extLst>
                </a:gridCol>
                <a:gridCol w="2459750">
                  <a:extLst>
                    <a:ext uri="{9D8B030D-6E8A-4147-A177-3AD203B41FA5}">
                      <a16:colId xmlns:a16="http://schemas.microsoft.com/office/drawing/2014/main" xmlns="" val="569525219"/>
                    </a:ext>
                  </a:extLst>
                </a:gridCol>
                <a:gridCol w="4061638">
                  <a:extLst>
                    <a:ext uri="{9D8B030D-6E8A-4147-A177-3AD203B41FA5}">
                      <a16:colId xmlns:a16="http://schemas.microsoft.com/office/drawing/2014/main" xmlns="" val="1464127343"/>
                    </a:ext>
                  </a:extLst>
                </a:gridCol>
                <a:gridCol w="3028506">
                  <a:extLst>
                    <a:ext uri="{9D8B030D-6E8A-4147-A177-3AD203B41FA5}">
                      <a16:colId xmlns:a16="http://schemas.microsoft.com/office/drawing/2014/main" xmlns="" val="2494008353"/>
                    </a:ext>
                  </a:extLst>
                </a:gridCol>
              </a:tblGrid>
              <a:tr h="7034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cap="small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IOTWMS Tsunami Decade Program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small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WHY Aiming At Improving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cap="small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 / How would be the program and/activities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Who should be involved, engage, and be the lead or actor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9501910"/>
                  </a:ext>
                </a:extLst>
              </a:tr>
              <a:tr h="1599633"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Expansion of existing and deployment of new technologies addressing observational gaps 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 of timeliness and certainty of tsunami detection.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SOP for tsunami detection, warning and cancellation;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identify potential seismic and sea level monitoring gaps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identify fit-for-purpose integrated observational systems 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Need to also detect and warn for atypical tsunamis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Demonstration of the importance and identifiable value add of reducing the level of uncertainty of tsunami detection in support of warnings;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Continuous expansion of existing and deployment of new innovated observational system to and demonstrate meet user needs;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Continue advocacy through furthering of knowledge as the result of R&amp;D, especially in seismic and sea level observing gaps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National and regional exercises for both upstream and downstream warning components to demonstrate needed added value of data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Actively pursue strategic partnerships with other relevant and potential national and international  data and information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National agencies responsible in TEWS and MHEWS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Secretariat IOTWMS and IOTIC (RP);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R&amp;D Agencies, Universities, and other scientific organizations such as IUGG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Commercial entities, such as ITU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National and international data and information providers relevant to tsunami early warning.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36857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EB6FCB57-B721-4E4C-B3F2-DB3F785C20F9}"/>
              </a:ext>
            </a:extLst>
          </p:cNvPr>
          <p:cNvSpPr txBox="1">
            <a:spLocks/>
          </p:cNvSpPr>
          <p:nvPr/>
        </p:nvSpPr>
        <p:spPr>
          <a:xfrm>
            <a:off x="270708" y="0"/>
            <a:ext cx="11287496" cy="68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66F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Discussion Outputs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BD1A43-D4CE-4476-9C52-90310B07A60F}"/>
              </a:ext>
            </a:extLst>
          </p:cNvPr>
          <p:cNvSpPr txBox="1"/>
          <p:nvPr/>
        </p:nvSpPr>
        <p:spPr>
          <a:xfrm>
            <a:off x="270708" y="515335"/>
            <a:ext cx="7369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Detection, Warning, And Dissemination</a:t>
            </a:r>
          </a:p>
        </p:txBody>
      </p:sp>
    </p:spTree>
    <p:extLst>
      <p:ext uri="{BB962C8B-B14F-4D97-AF65-F5344CB8AC3E}">
        <p14:creationId xmlns:p14="http://schemas.microsoft.com/office/powerpoint/2010/main" val="142121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9CA68-CE8A-4E4E-8807-8B6EC7D5B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574689"/>
              </p:ext>
            </p:extLst>
          </p:nvPr>
        </p:nvGraphicFramePr>
        <p:xfrm>
          <a:off x="178982" y="952500"/>
          <a:ext cx="11834036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59">
                  <a:extLst>
                    <a:ext uri="{9D8B030D-6E8A-4147-A177-3AD203B41FA5}">
                      <a16:colId xmlns:a16="http://schemas.microsoft.com/office/drawing/2014/main" xmlns="" val="4078976929"/>
                    </a:ext>
                  </a:extLst>
                </a:gridCol>
                <a:gridCol w="1588838">
                  <a:extLst>
                    <a:ext uri="{9D8B030D-6E8A-4147-A177-3AD203B41FA5}">
                      <a16:colId xmlns:a16="http://schemas.microsoft.com/office/drawing/2014/main" xmlns="" val="2986679521"/>
                    </a:ext>
                  </a:extLst>
                </a:gridCol>
                <a:gridCol w="2488019">
                  <a:extLst>
                    <a:ext uri="{9D8B030D-6E8A-4147-A177-3AD203B41FA5}">
                      <a16:colId xmlns:a16="http://schemas.microsoft.com/office/drawing/2014/main" xmlns="" val="569525219"/>
                    </a:ext>
                  </a:extLst>
                </a:gridCol>
                <a:gridCol w="4225822">
                  <a:extLst>
                    <a:ext uri="{9D8B030D-6E8A-4147-A177-3AD203B41FA5}">
                      <a16:colId xmlns:a16="http://schemas.microsoft.com/office/drawing/2014/main" xmlns="" val="1464127343"/>
                    </a:ext>
                  </a:extLst>
                </a:gridCol>
                <a:gridCol w="3183298">
                  <a:extLst>
                    <a:ext uri="{9D8B030D-6E8A-4147-A177-3AD203B41FA5}">
                      <a16:colId xmlns:a16="http://schemas.microsoft.com/office/drawing/2014/main" xmlns="" val="2494008353"/>
                    </a:ext>
                  </a:extLst>
                </a:gridCol>
              </a:tblGrid>
              <a:tr h="5776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IOTWMS Tsunami Decade Program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WHY</a:t>
                      </a:r>
                    </a:p>
                    <a:p>
                      <a:pPr algn="ctr"/>
                      <a:r>
                        <a:rPr lang="en-US" sz="18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Aiming At Improving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cap="small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 / How would be the program and/activities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Who should be involved, engage, and be the lead or actor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9501910"/>
                  </a:ext>
                </a:extLst>
              </a:tr>
              <a:tr h="3063141"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Wide expansion of real and near-real time data access and availability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 of timeliness and certainty of tsunami detection and warning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SOP for tsunami warning and cancellation;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guarantee prompt and adequate flow of warning information along warning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Continuous advocacy on the importance of reducing the level of uncertainty of tsunami detection and warning through timely access to required data;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Continuous advocacy to help ensure readiness of users of enhanced detection and warning systems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Strongly advocate the importance of data sharing amongst the Member States as well as with the TSPs for more effective early warning, by monitoring and highlighting data gaps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Development of MOUs on data access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Actively pursue strategic partnerships with other relevant and potential national and international data and information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National agencies responsible in TEWS, MHEWS, R&amp;D, Universities;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Secretariat IOTWMS and IOTIC (RP);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National and international authorities responsible for data access </a:t>
                      </a:r>
                    </a:p>
                    <a:p>
                      <a:pPr marL="179388" indent="-17938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National and international data and information providers relevant to tsunami early warning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639986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BB93C9B0-3CEA-414E-A3D0-BAEDE0C84491}"/>
              </a:ext>
            </a:extLst>
          </p:cNvPr>
          <p:cNvSpPr txBox="1">
            <a:spLocks/>
          </p:cNvSpPr>
          <p:nvPr/>
        </p:nvSpPr>
        <p:spPr>
          <a:xfrm>
            <a:off x="270708" y="0"/>
            <a:ext cx="11287496" cy="68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66F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Discussion Outputs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449B4E-EC17-4997-8709-0470F37BCD43}"/>
              </a:ext>
            </a:extLst>
          </p:cNvPr>
          <p:cNvSpPr txBox="1"/>
          <p:nvPr/>
        </p:nvSpPr>
        <p:spPr>
          <a:xfrm>
            <a:off x="270708" y="515335"/>
            <a:ext cx="7369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Detection, Warning, And Dissemination</a:t>
            </a:r>
          </a:p>
        </p:txBody>
      </p:sp>
    </p:spTree>
    <p:extLst>
      <p:ext uri="{BB962C8B-B14F-4D97-AF65-F5344CB8AC3E}">
        <p14:creationId xmlns:p14="http://schemas.microsoft.com/office/powerpoint/2010/main" val="382115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1744</Words>
  <Application>Microsoft Office PowerPoint</Application>
  <PresentationFormat>Widescreen</PresentationFormat>
  <Paragraphs>197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Arial</vt:lpstr>
      <vt:lpstr>Arial Black</vt:lpstr>
      <vt:lpstr>Arial Narrow</vt:lpstr>
      <vt:lpstr>Calibri</vt:lpstr>
      <vt:lpstr>Calibri Light</vt:lpstr>
      <vt:lpstr>Helvetica</vt:lpstr>
      <vt:lpstr>MS Mincho</vt:lpstr>
      <vt:lpstr>Times New Roman</vt:lpstr>
      <vt:lpstr>Wingdings</vt:lpstr>
      <vt:lpstr>Office Theme</vt:lpstr>
      <vt:lpstr>9_Custom Design</vt:lpstr>
      <vt:lpstr>PowerPoint Presentation</vt:lpstr>
      <vt:lpstr>International Cooperation:  A Strategic Pathway for the  Indian Ocean Tsunami Warning and Mitigation System  Within the Context of UN Decade for Ocean Science</vt:lpstr>
      <vt:lpstr>PowerPoint Presentation</vt:lpstr>
      <vt:lpstr>Webinar Background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Cooperation:  A Strategic Pathway for the Indian Ocean Tsunami Warning and Mitigation System within the Context of UN Decade for Ocean Science</dc:title>
  <dc:creator>Kodijat, Ardito</dc:creator>
  <cp:lastModifiedBy>Alejandro Rojas</cp:lastModifiedBy>
  <cp:revision>20</cp:revision>
  <dcterms:created xsi:type="dcterms:W3CDTF">2021-10-24T01:15:44Z</dcterms:created>
  <dcterms:modified xsi:type="dcterms:W3CDTF">2022-02-21T13:22:24Z</dcterms:modified>
</cp:coreProperties>
</file>