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9" r:id="rId3"/>
  </p:sldMasterIdLst>
  <p:notesMasterIdLst>
    <p:notesMasterId r:id="rId10"/>
  </p:notesMasterIdLst>
  <p:sldIdLst>
    <p:sldId id="257" r:id="rId4"/>
    <p:sldId id="361" r:id="rId5"/>
    <p:sldId id="368" r:id="rId6"/>
    <p:sldId id="371" r:id="rId7"/>
    <p:sldId id="369" r:id="rId8"/>
    <p:sldId id="3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on Brome" initials="AB" lastIdx="2" clrIdx="0"/>
  <p:cmAuthor id="2" name="Brome, Alison" initials="BA" lastIdx="1" clrIdx="1">
    <p:extLst>
      <p:ext uri="{19B8F6BF-5375-455C-9EA6-DF929625EA0E}">
        <p15:presenceInfo xmlns:p15="http://schemas.microsoft.com/office/powerpoint/2012/main" userId="Brome, Ali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DA2DA-1DE2-4CFB-A86C-F1813CA1ECAE}" type="datetimeFigureOut">
              <a:rPr lang="en-US" smtClean="0"/>
              <a:t>2/21/2022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30D17-79AD-4942-98EB-33FE117C87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73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Shape 613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48" cy="36607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Shape 614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6540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81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80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92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bk object 18">
            <a:extLst>
              <a:ext uri="{FF2B5EF4-FFF2-40B4-BE49-F238E27FC236}">
                <a16:creationId xmlns:a16="http://schemas.microsoft.com/office/drawing/2014/main" xmlns="" id="{0485D0DB-E4C4-49BF-A3E8-B887FA079A34}"/>
              </a:ext>
            </a:extLst>
          </p:cNvPr>
          <p:cNvSpPr/>
          <p:nvPr userDrawn="1"/>
        </p:nvSpPr>
        <p:spPr>
          <a:xfrm>
            <a:off x="11049000" y="91303"/>
            <a:ext cx="902207" cy="67069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3C08D843-93FF-493F-9AFD-80FF0B4E083B}"/>
              </a:ext>
            </a:extLst>
          </p:cNvPr>
          <p:cNvGrpSpPr/>
          <p:nvPr userDrawn="1"/>
        </p:nvGrpSpPr>
        <p:grpSpPr>
          <a:xfrm>
            <a:off x="2971800" y="6243935"/>
            <a:ext cx="8597891" cy="480760"/>
            <a:chOff x="2971800" y="6243935"/>
            <a:chExt cx="8597891" cy="48076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20374512-EA74-4027-BCB9-2178666370F9}"/>
                </a:ext>
              </a:extLst>
            </p:cNvPr>
            <p:cNvSpPr txBox="1"/>
            <p:nvPr userDrawn="1"/>
          </p:nvSpPr>
          <p:spPr>
            <a:xfrm>
              <a:off x="3146302" y="6243935"/>
              <a:ext cx="63786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2400" b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5A9263E1-D327-44E6-90AB-39ABCCB5DB2A}"/>
                </a:ext>
              </a:extLst>
            </p:cNvPr>
            <p:cNvSpPr txBox="1"/>
            <p:nvPr userDrawn="1"/>
          </p:nvSpPr>
          <p:spPr>
            <a:xfrm>
              <a:off x="9668008" y="6324600"/>
              <a:ext cx="19016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0" i="1" dirty="0" smtClean="0">
                  <a:solidFill>
                    <a:schemeClr val="bg2">
                      <a:lumMod val="75000"/>
                    </a:schemeClr>
                  </a:solidFill>
                </a:rPr>
                <a:t>February 2022</a:t>
              </a:r>
              <a:endParaRPr lang="en-GB" sz="1600" b="0" i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xmlns="" id="{05D50F59-8B62-4FF8-8559-4C7E1C49DF99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971800" y="6243935"/>
              <a:ext cx="0" cy="480760"/>
            </a:xfrm>
            <a:prstGeom prst="line">
              <a:avLst/>
            </a:prstGeom>
            <a:ln w="31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5521010D-A819-4911-91B1-D1B92CC7F6E4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668008" y="6243935"/>
              <a:ext cx="0" cy="480760"/>
            </a:xfrm>
            <a:prstGeom prst="line">
              <a:avLst/>
            </a:prstGeom>
            <a:ln w="31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7988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xmlns="" id="{BDC09DD5-328A-4E12-98AC-32EFFA4E3094}"/>
              </a:ext>
            </a:extLst>
          </p:cNvPr>
          <p:cNvSpPr/>
          <p:nvPr userDrawn="1"/>
        </p:nvSpPr>
        <p:spPr>
          <a:xfrm>
            <a:off x="761" y="0"/>
            <a:ext cx="12191365" cy="6858000"/>
          </a:xfrm>
          <a:custGeom>
            <a:avLst/>
            <a:gdLst/>
            <a:ahLst/>
            <a:cxnLst/>
            <a:rect l="l" t="t" r="r" b="b"/>
            <a:pathLst>
              <a:path w="12191365" h="5332095">
                <a:moveTo>
                  <a:pt x="0" y="5331714"/>
                </a:moveTo>
                <a:lnTo>
                  <a:pt x="12191238" y="5331714"/>
                </a:lnTo>
                <a:lnTo>
                  <a:pt x="12191238" y="0"/>
                </a:lnTo>
                <a:lnTo>
                  <a:pt x="0" y="0"/>
                </a:lnTo>
                <a:lnTo>
                  <a:pt x="0" y="5331714"/>
                </a:lnTo>
                <a:close/>
              </a:path>
            </a:pathLst>
          </a:custGeom>
          <a:solidFill>
            <a:srgbClr val="0069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7731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072116" y="216408"/>
            <a:ext cx="1999487" cy="952500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1B7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11049000" y="91303"/>
            <a:ext cx="902207" cy="670697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68C9626A-0390-4BA0-86E5-2935AEF96AF7}"/>
              </a:ext>
            </a:extLst>
          </p:cNvPr>
          <p:cNvGrpSpPr/>
          <p:nvPr userDrawn="1"/>
        </p:nvGrpSpPr>
        <p:grpSpPr>
          <a:xfrm>
            <a:off x="2971800" y="6243935"/>
            <a:ext cx="8597891" cy="480760"/>
            <a:chOff x="2971800" y="6243935"/>
            <a:chExt cx="8597891" cy="48076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F6A80404-4E1A-48CF-956C-639AE4FFAC90}"/>
                </a:ext>
              </a:extLst>
            </p:cNvPr>
            <p:cNvSpPr txBox="1"/>
            <p:nvPr userDrawn="1"/>
          </p:nvSpPr>
          <p:spPr>
            <a:xfrm>
              <a:off x="3146302" y="6243935"/>
              <a:ext cx="63786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2">
                      <a:lumMod val="75000"/>
                    </a:schemeClr>
                  </a:solidFill>
                </a:rPr>
                <a:t>UNESCO IOC - IOTIC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ED496645-B437-476B-8FB1-8141485742CC}"/>
                </a:ext>
              </a:extLst>
            </p:cNvPr>
            <p:cNvSpPr txBox="1"/>
            <p:nvPr userDrawn="1"/>
          </p:nvSpPr>
          <p:spPr>
            <a:xfrm>
              <a:off x="9668008" y="6324600"/>
              <a:ext cx="19016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0" i="1" dirty="0" smtClean="0">
                  <a:solidFill>
                    <a:schemeClr val="bg2">
                      <a:lumMod val="75000"/>
                    </a:schemeClr>
                  </a:solidFill>
                </a:rPr>
                <a:t>October</a:t>
              </a:r>
              <a:r>
                <a:rPr lang="en-GB" sz="1600" b="0" i="1" baseline="0" dirty="0" smtClean="0">
                  <a:solidFill>
                    <a:schemeClr val="bg2">
                      <a:lumMod val="75000"/>
                    </a:schemeClr>
                  </a:solidFill>
                </a:rPr>
                <a:t> </a:t>
              </a:r>
              <a:r>
                <a:rPr lang="en-GB" sz="1600" b="0" i="1" dirty="0" smtClean="0">
                  <a:solidFill>
                    <a:schemeClr val="bg2">
                      <a:lumMod val="75000"/>
                    </a:schemeClr>
                  </a:solidFill>
                </a:rPr>
                <a:t>2021</a:t>
              </a:r>
              <a:endParaRPr lang="en-GB" sz="1600" b="0" i="1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E7379BDB-2357-40B4-965A-DCCCE5CDE949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971800" y="6243935"/>
              <a:ext cx="0" cy="480760"/>
            </a:xfrm>
            <a:prstGeom prst="line">
              <a:avLst/>
            </a:prstGeom>
            <a:ln w="31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xmlns="" id="{A0301706-5B98-49BB-A40E-AA09D0CCF6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668008" y="6243935"/>
              <a:ext cx="0" cy="480760"/>
            </a:xfrm>
            <a:prstGeom prst="line">
              <a:avLst/>
            </a:prstGeom>
            <a:ln w="31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29140" y="6314661"/>
            <a:ext cx="533399" cy="50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884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FE43012-46D6-4246-8D0E-EF7143BB6873}"/>
              </a:ext>
            </a:extLst>
          </p:cNvPr>
          <p:cNvSpPr txBox="1"/>
          <p:nvPr userDrawn="1"/>
        </p:nvSpPr>
        <p:spPr>
          <a:xfrm>
            <a:off x="3039175" y="6266650"/>
            <a:ext cx="580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UNESCO IOC - IOTIC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6B96C0D-9F7C-474F-BF43-289C3247D863}"/>
              </a:ext>
            </a:extLst>
          </p:cNvPr>
          <p:cNvSpPr txBox="1"/>
          <p:nvPr userDrawn="1"/>
        </p:nvSpPr>
        <p:spPr>
          <a:xfrm>
            <a:off x="9906000" y="6328205"/>
            <a:ext cx="1901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i="1" dirty="0">
                <a:solidFill>
                  <a:schemeClr val="tx1"/>
                </a:solidFill>
              </a:rPr>
              <a:t>April 2021</a:t>
            </a:r>
          </a:p>
        </p:txBody>
      </p:sp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xmlns="" id="{70011A57-86F2-45FE-A2AC-56C2834B72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6186789"/>
            <a:ext cx="1062236" cy="57727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A5701F74-BB50-4BB3-82BE-790772CF98FE}"/>
              </a:ext>
            </a:extLst>
          </p:cNvPr>
          <p:cNvCxnSpPr>
            <a:cxnSpLocks/>
          </p:cNvCxnSpPr>
          <p:nvPr userDrawn="1"/>
        </p:nvCxnSpPr>
        <p:spPr>
          <a:xfrm flipV="1">
            <a:off x="2514600" y="6186789"/>
            <a:ext cx="0" cy="577275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C72117FC-645B-4DB2-AF9E-F4AABD0EA324}"/>
              </a:ext>
            </a:extLst>
          </p:cNvPr>
          <p:cNvCxnSpPr>
            <a:cxnSpLocks/>
          </p:cNvCxnSpPr>
          <p:nvPr userDrawn="1"/>
        </p:nvCxnSpPr>
        <p:spPr>
          <a:xfrm flipV="1">
            <a:off x="9448800" y="6208844"/>
            <a:ext cx="0" cy="577275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945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8564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8B383AD-DD56-4514-B88F-9FBAE5DBC3CC}"/>
              </a:ext>
            </a:extLst>
          </p:cNvPr>
          <p:cNvSpPr/>
          <p:nvPr userDrawn="1"/>
        </p:nvSpPr>
        <p:spPr>
          <a:xfrm>
            <a:off x="2" y="30"/>
            <a:ext cx="12191998" cy="606987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2CE4A71-EE8F-4781-BF16-79CF1CF18BD9}"/>
              </a:ext>
            </a:extLst>
          </p:cNvPr>
          <p:cNvSpPr/>
          <p:nvPr userDrawn="1"/>
        </p:nvSpPr>
        <p:spPr>
          <a:xfrm>
            <a:off x="0" y="6336082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xmlns="" id="{30163192-08F8-4765-BCB1-696A74441813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894" y="6389012"/>
            <a:ext cx="1576800" cy="416059"/>
          </a:xfrm>
          <a:prstGeom prst="rect">
            <a:avLst/>
          </a:prstGeom>
        </p:spPr>
      </p:pic>
      <p:cxnSp>
        <p:nvCxnSpPr>
          <p:cNvPr id="26" name="Straight Connector 13">
            <a:extLst>
              <a:ext uri="{FF2B5EF4-FFF2-40B4-BE49-F238E27FC236}">
                <a16:creationId xmlns:a16="http://schemas.microsoft.com/office/drawing/2014/main" xmlns="" id="{5C244330-4EAA-4442-8911-7046D6181781}"/>
              </a:ext>
            </a:extLst>
          </p:cNvPr>
          <p:cNvCxnSpPr/>
          <p:nvPr userDrawn="1"/>
        </p:nvCxnSpPr>
        <p:spPr>
          <a:xfrm>
            <a:off x="3116385" y="6322102"/>
            <a:ext cx="0" cy="549877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3">
            <a:extLst>
              <a:ext uri="{FF2B5EF4-FFF2-40B4-BE49-F238E27FC236}">
                <a16:creationId xmlns:a16="http://schemas.microsoft.com/office/drawing/2014/main" xmlns="" id="{5905EEDD-9606-4D19-9136-18C6AC038738}"/>
              </a:ext>
            </a:extLst>
          </p:cNvPr>
          <p:cNvCxnSpPr/>
          <p:nvPr userDrawn="1"/>
        </p:nvCxnSpPr>
        <p:spPr>
          <a:xfrm>
            <a:off x="9045698" y="6308125"/>
            <a:ext cx="0" cy="549877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09074-958E-419D-9735-612538161AC0}"/>
              </a:ext>
            </a:extLst>
          </p:cNvPr>
          <p:cNvSpPr txBox="1"/>
          <p:nvPr userDrawn="1"/>
        </p:nvSpPr>
        <p:spPr>
          <a:xfrm>
            <a:off x="3146303" y="6352230"/>
            <a:ext cx="580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UNESCO Office Jakarta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B4F833D-322B-4A42-96E1-93662571FB68}"/>
              </a:ext>
            </a:extLst>
          </p:cNvPr>
          <p:cNvSpPr txBox="1"/>
          <p:nvPr userDrawn="1"/>
        </p:nvSpPr>
        <p:spPr>
          <a:xfrm>
            <a:off x="9668008" y="6425509"/>
            <a:ext cx="1901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0" i="1" dirty="0">
                <a:solidFill>
                  <a:schemeClr val="bg1"/>
                </a:solidFill>
              </a:rPr>
              <a:t>March 2021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765A2D2-1B18-4455-8C6F-1100BBDC8040}"/>
              </a:ext>
            </a:extLst>
          </p:cNvPr>
          <p:cNvSpPr/>
          <p:nvPr userDrawn="1"/>
        </p:nvSpPr>
        <p:spPr>
          <a:xfrm>
            <a:off x="-1067" y="587057"/>
            <a:ext cx="12192000" cy="455408"/>
          </a:xfrm>
          <a:prstGeom prst="rect">
            <a:avLst/>
          </a:prstGeom>
          <a:solidFill>
            <a:srgbClr val="0049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863627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1375136" cy="9144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 w="9525" cap="flat" cmpd="sng">
            <a:solidFill>
              <a:srgbClr val="36609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40000" marR="0" lvl="5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97200" marR="0" lvl="6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54400" marR="0" lvl="7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911600" marR="0" lvl="8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3285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127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47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3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828801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1443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963083" y="4406901"/>
            <a:ext cx="10363200" cy="1362075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40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963083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0553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09601" y="1535112"/>
            <a:ext cx="5386916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609601" y="2174875"/>
            <a:ext cx="5386916" cy="395128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1143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9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6193367" y="1535112"/>
            <a:ext cx="5389031" cy="639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6193367" y="2174875"/>
            <a:ext cx="5389031" cy="395128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1143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9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78480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1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48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20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06400" marR="0" lvl="0" indent="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2800" marR="0" lvl="1" indent="101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2192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25600" marR="0" lvl="3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82800" marR="0" lvl="4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40000" marR="0" lvl="5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97200" marR="0" lvl="6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54400" marR="0" lvl="7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911600" marR="0" lvl="8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3653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2389718" y="4800600"/>
            <a:ext cx="7315199" cy="566736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20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2389718" y="612775"/>
            <a:ext cx="73151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2389718" y="5367338"/>
            <a:ext cx="7315199" cy="80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2570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3833017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40000" marR="0" lvl="5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97200" marR="0" lvl="6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54400" marR="0" lvl="7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911600" marR="0" lvl="8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5877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7285036" y="1828800"/>
            <a:ext cx="5851525" cy="27432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1697036" y="-812800"/>
            <a:ext cx="5851525" cy="802639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40000" marR="0" lvl="5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97200" marR="0" lvl="6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54400" marR="0" lvl="7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911600" marR="0" lvl="8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41102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797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797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517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14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31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29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2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7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49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FC5E1-7CF7-4645-8D0E-ACF82B9098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FF60231-EA65-469D-8886-FEF08D03673B}" type="datetimeFigureOut">
              <a:rPr lang="en-US" smtClean="0">
                <a:solidFill>
                  <a:srgbClr val="EEECE1"/>
                </a:solidFill>
              </a:rPr>
              <a:pPr/>
              <a:t>2/21/2022</a:t>
            </a:fld>
            <a:endParaRPr 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9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643FC5E1-7CF7-4645-8D0E-ACF82B9098DE}" type="slidenum">
              <a:rPr lang="en-US">
                <a:ea typeface="+mn-ea"/>
              </a:rPr>
              <a:pPr/>
              <a:t>‹#›</a:t>
            </a:fld>
            <a:endParaRPr lang="en-US" dirty="0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en-US" dirty="0">
              <a:solidFill>
                <a:srgbClr val="EEECE1"/>
              </a:solidFill>
              <a:ea typeface="+mn-e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fld id="{0FF60231-EA65-469D-8886-FEF08D03673B}" type="datetimeFigureOut">
              <a:rPr lang="en-US">
                <a:solidFill>
                  <a:srgbClr val="EEECE1"/>
                </a:solidFill>
                <a:ea typeface="+mn-ea"/>
              </a:rPr>
              <a:pPr/>
              <a:t>2/21/2022</a:t>
            </a:fld>
            <a:endParaRPr lang="en-US" dirty="0">
              <a:solidFill>
                <a:srgbClr val="EEECE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8507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9BBB59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072116" y="216408"/>
            <a:ext cx="1999487" cy="952500"/>
          </a:xfrm>
          <a:prstGeom prst="rect">
            <a:avLst/>
          </a:prstGeom>
          <a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8740" y="123824"/>
            <a:ext cx="469773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9890" y="2196083"/>
            <a:ext cx="11412219" cy="2143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809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Font typeface="Calibri"/>
              <a:buNone/>
              <a:defRPr sz="3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55600" marR="0" lvl="0" indent="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62000" marR="0" lvl="1" indent="127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68400" marR="0" lvl="2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40000" marR="0" lvl="5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97200" marR="0" lvl="6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54400" marR="0" lvl="7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911600" marR="0" lvl="8" indent="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797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s-PR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s-PR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062048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25148"/>
            <a:ext cx="11229975" cy="274954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CARIBE EWS - NEW PROJECTS </a:t>
            </a:r>
            <a:r>
              <a:rPr lang="en-US" sz="3200" b="1" dirty="0"/>
              <a:t>INCLUDING OCEAN DECADE </a:t>
            </a:r>
            <a:r>
              <a:rPr lang="en-US" sz="3200" b="1" dirty="0" smtClean="0"/>
              <a:t>ACTIONS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6238" y="4875936"/>
            <a:ext cx="5624512" cy="2443256"/>
          </a:xfrm>
        </p:spPr>
        <p:txBody>
          <a:bodyPr>
            <a:normAutofit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sz="1600" b="1" dirty="0" smtClean="0"/>
              <a:t>Alison Brome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sz="1200" dirty="0" smtClean="0"/>
              <a:t>Programme Officer for Coastal Hazards, UNESCO/IOC/TSU-CTIC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endParaRPr lang="en-US" altLang="en-US" sz="1200" dirty="0" smtClean="0"/>
          </a:p>
          <a:p>
            <a:r>
              <a:rPr lang="en-US" sz="1600" b="1" dirty="0"/>
              <a:t>Christa G. von Hillebrandt-Andrade</a:t>
            </a:r>
          </a:p>
          <a:p>
            <a:r>
              <a:rPr lang="en-US" sz="1200" dirty="0"/>
              <a:t>Deputy Director, NOAA NWS ITIC Caribbean </a:t>
            </a:r>
            <a:r>
              <a:rPr lang="en-US" sz="1200" dirty="0" smtClean="0"/>
              <a:t>Office, ICG </a:t>
            </a:r>
            <a:r>
              <a:rPr lang="en-US" sz="1200" dirty="0"/>
              <a:t>CARIBE-EWS WG IV </a:t>
            </a:r>
            <a:r>
              <a:rPr lang="en-US" sz="1200" dirty="0" smtClean="0"/>
              <a:t>Chair</a:t>
            </a:r>
          </a:p>
          <a:p>
            <a:endParaRPr lang="en-US" sz="1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-1" y="3675607"/>
            <a:ext cx="11229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MEETING OF THE INTER-ICG TASK TEAM ON DISASTER MANAGEMENT AND PREPAREDNESS </a:t>
            </a:r>
            <a:r>
              <a:rPr lang="en-US" b="1" dirty="0" smtClean="0">
                <a:solidFill>
                  <a:schemeClr val="tx2"/>
                </a:solidFill>
              </a:rPr>
              <a:t> Online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21-22 February 2022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6593" y="356820"/>
            <a:ext cx="1577907" cy="13651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78888"/>
            <a:ext cx="1867714" cy="15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2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7" y="0"/>
            <a:ext cx="109442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+mj-lt"/>
              </a:rPr>
              <a:t>CARIBE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EWS TR 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Communities Feb 2022 – 2023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+mj-lt"/>
              </a:rPr>
              <a:t> </a:t>
            </a:r>
            <a:endParaRPr lang="en-US" sz="2000" dirty="0" smtClean="0">
              <a:solidFill>
                <a:schemeClr val="bg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A total of nine (9 ) new Tsunami Ready Communities are scheduled to be recognized in eight (8) Member States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Two (2) communities will be due for renewal</a:t>
            </a:r>
            <a:endParaRPr 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7" y="2435859"/>
            <a:ext cx="50754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UNESCO/IOC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Barbados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Puerto Plata, Dominican Republic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Grenada (St</a:t>
            </a:r>
            <a:r>
              <a:rPr lang="en-US" dirty="0">
                <a:solidFill>
                  <a:schemeClr val="bg1"/>
                </a:solidFill>
              </a:rPr>
              <a:t>. George’s to Point </a:t>
            </a:r>
            <a:r>
              <a:rPr lang="en-US" dirty="0" smtClean="0">
                <a:solidFill>
                  <a:schemeClr val="bg1"/>
                </a:solidFill>
              </a:rPr>
              <a:t>Salines)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Jamaica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Trinidad and Tobago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Status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1831610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5318" y="0"/>
            <a:ext cx="171668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589060" y="2428131"/>
            <a:ext cx="56029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*NOAA-ITIC-CAR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Barbados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Dominica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Saint Lucia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St. Vincent and the Grenadines (St. George)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* Funded by United States Agency for  International Development-Bureau of Humanitarian Assistance (USAID-BHA)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2719" y="5498366"/>
            <a:ext cx="3792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Renewals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smtClean="0">
                <a:solidFill>
                  <a:schemeClr val="bg1"/>
                </a:solidFill>
              </a:rPr>
              <a:t>Patrick, Grenada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Fort Liberte, Haiti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2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778" y="3407"/>
            <a:ext cx="95427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IOCARIBE-led UN Decade Actions </a:t>
            </a:r>
            <a:r>
              <a:rPr lang="en-US" sz="3200" dirty="0" smtClean="0">
                <a:solidFill>
                  <a:schemeClr val="bg1"/>
                </a:solidFill>
              </a:rPr>
              <a:t>for CARIBE EWS 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778" y="590415"/>
            <a:ext cx="1170774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Integrating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Coastal Hazard Early Warning Systems and Services for the Tropical Americas and Caribbean (iCHEWS TAC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):</a:t>
            </a:r>
          </a:p>
          <a:p>
            <a:endParaRPr lang="en-US" sz="2200" dirty="0" smtClean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Identification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of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organizations to lead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or co-lead, including CTIC, CDEMA, CEPREDENAC and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Member State partner institutions in Panama, Barbados, Guatemala, France</a:t>
            </a:r>
            <a:endParaRPr lang="en-US" sz="2200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Start Date: 01/06/2022</a:t>
            </a:r>
            <a:endParaRPr lang="en-US" sz="2200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End date: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3/12/2030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Total Budget: USD $3,000,000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Beneficiaries – 34 Member States and Territories</a:t>
            </a:r>
            <a:endParaRPr lang="en-US" sz="2200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Prioritize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the integration of existing and new coastal hazards early warning systems and services considering four components:  Monitoring and Warning, Risk Knowledge, Warning Dissemination and Communication, and Response Capabilities, supported  by capacity development.  </a:t>
            </a:r>
            <a:endParaRPr lang="en-US" sz="2200" dirty="0" smtClean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cean-related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hazards and their impacts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to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be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considered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including Tropical Cyclones , Climate Change, Tsunami, Sargassum, Wastewater, Oil Spills, and Coral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Bleaching + COVID-19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.  </a:t>
            </a:r>
            <a:endParaRPr lang="en-US" sz="2200" dirty="0" smtClean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Contributes to Decade </a:t>
            </a:r>
            <a:r>
              <a:rPr lang="en-US" sz="2200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Outcomes </a:t>
            </a:r>
            <a:r>
              <a:rPr lang="en-US" sz="2200" dirty="0" smtClean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- 4, 5 and 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3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160000" cy="1143000"/>
          </a:xfrm>
        </p:spPr>
        <p:txBody>
          <a:bodyPr/>
          <a:lstStyle/>
          <a:p>
            <a:r>
              <a:rPr lang="en-US" sz="2800" dirty="0"/>
              <a:t>IOCARIBE-led UN Decade Actions for CARIBE 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11" y="900953"/>
            <a:ext cx="11143129" cy="4800600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/>
              <a:t>TAC Ocean Observing and Forecasting </a:t>
            </a:r>
            <a:r>
              <a:rPr lang="en-US" b="1" dirty="0" smtClean="0"/>
              <a:t>System (TAC-OOS):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dirty="0" smtClean="0"/>
              <a:t>Start </a:t>
            </a:r>
            <a:r>
              <a:rPr lang="en-US" dirty="0"/>
              <a:t>Date: 01/06/2022</a:t>
            </a:r>
          </a:p>
          <a:p>
            <a:r>
              <a:rPr lang="en-US" dirty="0"/>
              <a:t>End date: 31/12/2030</a:t>
            </a:r>
          </a:p>
          <a:p>
            <a:r>
              <a:rPr lang="en-US" dirty="0" smtClean="0"/>
              <a:t>Total Budget: USD 100,000,000</a:t>
            </a:r>
            <a:endParaRPr lang="en-US" dirty="0"/>
          </a:p>
          <a:p>
            <a:r>
              <a:rPr lang="en-US" dirty="0"/>
              <a:t>Beneficiaries – 34 Member States and </a:t>
            </a:r>
            <a:r>
              <a:rPr lang="en-US" dirty="0" smtClean="0"/>
              <a:t>Territories</a:t>
            </a:r>
          </a:p>
          <a:p>
            <a:r>
              <a:rPr lang="en-US" dirty="0" smtClean="0"/>
              <a:t>Objective is for co-design </a:t>
            </a:r>
            <a:r>
              <a:rPr lang="en-US" dirty="0"/>
              <a:t>and operation of a </a:t>
            </a:r>
            <a:r>
              <a:rPr lang="en-US" dirty="0" smtClean="0"/>
              <a:t>sustained, regional integrated </a:t>
            </a:r>
            <a:r>
              <a:rPr lang="en-US" dirty="0"/>
              <a:t>ocean observation and forecasting system </a:t>
            </a:r>
            <a:r>
              <a:rPr lang="en-US" dirty="0" smtClean="0"/>
              <a:t>to </a:t>
            </a:r>
            <a:r>
              <a:rPr lang="en-US" dirty="0"/>
              <a:t>provide essential information for the sustainable development, well-being, </a:t>
            </a:r>
            <a:r>
              <a:rPr lang="en-US" dirty="0" smtClean="0"/>
              <a:t>and </a:t>
            </a:r>
            <a:r>
              <a:rPr lang="en-US" dirty="0"/>
              <a:t>safety of the region’s oceans.  </a:t>
            </a:r>
            <a:endParaRPr lang="en-US" dirty="0" smtClean="0"/>
          </a:p>
          <a:p>
            <a:r>
              <a:rPr lang="en-US" dirty="0" smtClean="0"/>
              <a:t>Alignment </a:t>
            </a:r>
            <a:r>
              <a:rPr lang="en-US" dirty="0"/>
              <a:t>with </a:t>
            </a:r>
            <a:r>
              <a:rPr lang="en-US" dirty="0" smtClean="0"/>
              <a:t>prosperityGOOS </a:t>
            </a:r>
            <a:r>
              <a:rPr lang="en-US" dirty="0"/>
              <a:t>2030 Strategy, using a Value Chain approach, connecting OBSERVATIONS through DATA MANAGEMENT for use in ANALYSES and MODELS to create APPLICATIONS. </a:t>
            </a:r>
            <a:endParaRPr lang="en-US" dirty="0" smtClean="0"/>
          </a:p>
          <a:p>
            <a:r>
              <a:rPr lang="en-US" dirty="0" smtClean="0"/>
              <a:t>Promote development </a:t>
            </a:r>
            <a:r>
              <a:rPr lang="en-US" dirty="0"/>
              <a:t>of regional National Observing Systems and collaborate with global Ocean Decade </a:t>
            </a:r>
            <a:r>
              <a:rPr lang="en-US" dirty="0" smtClean="0"/>
              <a:t>Programs</a:t>
            </a:r>
            <a:r>
              <a:rPr lang="en-US" dirty="0"/>
              <a:t> </a:t>
            </a:r>
            <a:r>
              <a:rPr lang="en-US" dirty="0" smtClean="0"/>
              <a:t>both </a:t>
            </a:r>
            <a:r>
              <a:rPr lang="en-US" dirty="0"/>
              <a:t>for capacity building and education.</a:t>
            </a:r>
          </a:p>
          <a:p>
            <a:r>
              <a:rPr lang="en-US" dirty="0"/>
              <a:t>Contributes to Decade Outcomes  - 4, 5 and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6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471" y="646331"/>
            <a:ext cx="1205752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 </a:t>
            </a:r>
            <a:endParaRPr lang="en-US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ea typeface="Times New Roman" panose="02020603050405020304" pitchFamily="18" charset="0"/>
              </a:rPr>
              <a:t>Safe Ocean </a:t>
            </a:r>
            <a:r>
              <a:rPr lang="en-US" sz="2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Laboratory 05-07 April 2022 Satellite Activities:</a:t>
            </a:r>
            <a:endParaRPr lang="en-US" sz="2200" b="1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 </a:t>
            </a:r>
            <a:endParaRPr lang="en-US" sz="2200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ea typeface="Times New Roman" panose="02020603050405020304" pitchFamily="18" charset="0"/>
              </a:rPr>
              <a:t>The Blue Line - Using Modeling and GIS Tools to Identify Tsunami and other Coastal Inundation Limits:  Jamaica Case </a:t>
            </a: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Bringing tsunami preparedness to the people: MG 86 + document on integrating Migrants into DRR</a:t>
            </a:r>
            <a:endParaRPr lang="en-US" sz="2200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Visualize potential impacts from sea level rise through maps and photos - NOAA Sea Level Rise Viewer - this also includes tsunami and could be a way forward with the Blue Line</a:t>
            </a:r>
            <a:endParaRPr lang="en-US" sz="2200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Warning &amp; Responding to Atypical Tsunamis - A Major Challenge for the UN Ocean Decade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SMART Subsea Cables for Observing the Earth and Ocean, Mitigating Environmental Hazards, and Supporting the Blue Economy - opportunity to speak up on SMART in the Caribbean</a:t>
            </a:r>
            <a:endParaRPr lang="en-US" sz="2200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Building blocks to achieve 100% of at-risk communities recognized Tsunami Ready (TR)</a:t>
            </a:r>
          </a:p>
          <a:p>
            <a:endParaRPr lang="en-US" sz="2200" dirty="0" smtClean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r>
              <a:rPr lang="en-US" sz="2200" b="1" dirty="0" smtClean="0">
                <a:solidFill>
                  <a:schemeClr val="bg1"/>
                </a:solidFill>
                <a:ea typeface="Calibri" panose="020F0502020204030204" pitchFamily="34" charset="0"/>
              </a:rPr>
              <a:t>Decade Actions by Member States </a:t>
            </a:r>
            <a:endParaRPr lang="en-US" sz="2200" b="1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9319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UN </a:t>
            </a:r>
            <a:r>
              <a:rPr lang="en-US" sz="3600" dirty="0">
                <a:solidFill>
                  <a:schemeClr val="bg1"/>
                </a:solidFill>
              </a:rPr>
              <a:t>Decade Actions for CARIBE EWS </a:t>
            </a:r>
          </a:p>
        </p:txBody>
      </p:sp>
    </p:spTree>
    <p:extLst>
      <p:ext uri="{BB962C8B-B14F-4D97-AF65-F5344CB8AC3E}">
        <p14:creationId xmlns:p14="http://schemas.microsoft.com/office/powerpoint/2010/main" val="238304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Shape 616"/>
          <p:cNvSpPr txBox="1">
            <a:spLocks noGrp="1"/>
          </p:cNvSpPr>
          <p:nvPr>
            <p:ph type="ctrTitle"/>
          </p:nvPr>
        </p:nvSpPr>
        <p:spPr>
          <a:xfrm>
            <a:off x="2152650" y="2228850"/>
            <a:ext cx="7772400" cy="1676400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Questions, Comments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Alison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Christa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8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TWP2017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7388</TotalTime>
  <Words>449</Words>
  <Application>Microsoft Office PowerPoint</Application>
  <PresentationFormat>Widescreen</PresentationFormat>
  <Paragraphs>70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1_CTWP2017_theme</vt:lpstr>
      <vt:lpstr>5_Office Theme</vt:lpstr>
      <vt:lpstr>Office Theme</vt:lpstr>
      <vt:lpstr>CARIBE EWS - NEW PROJECTS INCLUDING OCEAN DECADE ACTIONS </vt:lpstr>
      <vt:lpstr>PowerPoint Presentation</vt:lpstr>
      <vt:lpstr>PowerPoint Presentation</vt:lpstr>
      <vt:lpstr>IOCARIBE-led UN Decade Actions for CARIBE EWS</vt:lpstr>
      <vt:lpstr>PowerPoint Presentation</vt:lpstr>
      <vt:lpstr>Questions, Comments Thank You Alison and Christa</vt:lpstr>
    </vt:vector>
  </TitlesOfParts>
  <Company>NWS - Department of Commerce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Title</dc:title>
  <dc:creator>Christa Von Hillebrandt-Andrade</dc:creator>
  <cp:lastModifiedBy>Alejandro Rojas</cp:lastModifiedBy>
  <cp:revision>221</cp:revision>
  <dcterms:created xsi:type="dcterms:W3CDTF">2019-07-22T20:09:40Z</dcterms:created>
  <dcterms:modified xsi:type="dcterms:W3CDTF">2022-02-21T08:04:13Z</dcterms:modified>
</cp:coreProperties>
</file>