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9" r:id="rId3"/>
  </p:sldMasterIdLst>
  <p:notesMasterIdLst>
    <p:notesMasterId r:id="rId9"/>
  </p:notesMasterIdLst>
  <p:sldIdLst>
    <p:sldId id="257" r:id="rId4"/>
    <p:sldId id="370" r:id="rId5"/>
    <p:sldId id="371" r:id="rId6"/>
    <p:sldId id="367" r:id="rId7"/>
    <p:sldId id="3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Brome" initials="AB" lastIdx="2" clrIdx="0"/>
  <p:cmAuthor id="2" name="Brome, Alison" initials="BA" lastIdx="1" clrIdx="1">
    <p:extLst>
      <p:ext uri="{19B8F6BF-5375-455C-9EA6-DF929625EA0E}">
        <p15:presenceInfo xmlns:p15="http://schemas.microsoft.com/office/powerpoint/2012/main" userId="Brome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DA2DA-1DE2-4CFB-A86C-F1813CA1ECAE}" type="datetimeFigureOut">
              <a:rPr lang="en-US" smtClean="0"/>
              <a:t>2/19/2022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30D17-79AD-4942-98EB-33FE117C87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3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1D2AB-4E13-44A1-9BBC-1B7849979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8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1D2AB-4E13-44A1-9BBC-1B7849979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94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6540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8" cy="3660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2424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1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0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9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bk object 18">
            <a:extLst>
              <a:ext uri="{FF2B5EF4-FFF2-40B4-BE49-F238E27FC236}">
                <a16:creationId xmlns:a16="http://schemas.microsoft.com/office/drawing/2014/main" id="{0485D0DB-E4C4-49BF-A3E8-B887FA079A34}"/>
              </a:ext>
            </a:extLst>
          </p:cNvPr>
          <p:cNvSpPr/>
          <p:nvPr userDrawn="1"/>
        </p:nvSpPr>
        <p:spPr>
          <a:xfrm>
            <a:off x="11118587" y="0"/>
            <a:ext cx="902207" cy="6706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08D843-93FF-493F-9AFD-80FF0B4E083B}"/>
              </a:ext>
            </a:extLst>
          </p:cNvPr>
          <p:cNvGrpSpPr/>
          <p:nvPr userDrawn="1"/>
        </p:nvGrpSpPr>
        <p:grpSpPr>
          <a:xfrm>
            <a:off x="2971800" y="6243935"/>
            <a:ext cx="8597891" cy="480760"/>
            <a:chOff x="2971800" y="6243935"/>
            <a:chExt cx="8597891" cy="48076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374512-EA74-4027-BCB9-2178666370F9}"/>
                </a:ext>
              </a:extLst>
            </p:cNvPr>
            <p:cNvSpPr txBox="1"/>
            <p:nvPr userDrawn="1"/>
          </p:nvSpPr>
          <p:spPr>
            <a:xfrm>
              <a:off x="3146302" y="6243935"/>
              <a:ext cx="6378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9263E1-D327-44E6-90AB-39ABCCB5DB2A}"/>
                </a:ext>
              </a:extLst>
            </p:cNvPr>
            <p:cNvSpPr txBox="1"/>
            <p:nvPr userDrawn="1"/>
          </p:nvSpPr>
          <p:spPr>
            <a:xfrm>
              <a:off x="9668008" y="6324600"/>
              <a:ext cx="1901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i="1" dirty="0" smtClean="0">
                  <a:solidFill>
                    <a:schemeClr val="bg2">
                      <a:lumMod val="75000"/>
                    </a:schemeClr>
                  </a:solidFill>
                </a:rPr>
                <a:t>February 2022</a:t>
              </a:r>
              <a:endParaRPr lang="en-GB" sz="1600" b="0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5D50F59-8B62-4FF8-8559-4C7E1C49DF9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71800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521010D-A819-4911-91B1-D1B92CC7F6E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668008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98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1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25F146-ADD9-4761-836C-B50E27AFD2E9}"/>
              </a:ext>
            </a:extLst>
          </p:cNvPr>
          <p:cNvGrpSpPr/>
          <p:nvPr userDrawn="1"/>
        </p:nvGrpSpPr>
        <p:grpSpPr>
          <a:xfrm>
            <a:off x="2971800" y="6243935"/>
            <a:ext cx="8597891" cy="480760"/>
            <a:chOff x="2971800" y="6243935"/>
            <a:chExt cx="8597891" cy="4807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3846C6-9C77-4127-A850-E60EFAC230A0}"/>
                </a:ext>
              </a:extLst>
            </p:cNvPr>
            <p:cNvSpPr txBox="1"/>
            <p:nvPr userDrawn="1"/>
          </p:nvSpPr>
          <p:spPr>
            <a:xfrm>
              <a:off x="3146302" y="6243935"/>
              <a:ext cx="6378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758870-943D-4D99-AA08-AA280BF1F35D}"/>
                </a:ext>
              </a:extLst>
            </p:cNvPr>
            <p:cNvSpPr txBox="1"/>
            <p:nvPr userDrawn="1"/>
          </p:nvSpPr>
          <p:spPr>
            <a:xfrm>
              <a:off x="9668008" y="6324600"/>
              <a:ext cx="1901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i="1" dirty="0" smtClean="0">
                  <a:solidFill>
                    <a:schemeClr val="bg2">
                      <a:lumMod val="75000"/>
                    </a:schemeClr>
                  </a:solidFill>
                </a:rPr>
                <a:t>February 2022</a:t>
              </a:r>
              <a:endParaRPr lang="en-GB" sz="1600" b="0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2661DA-16C2-4C76-A835-A85AF61C003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71800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B6F918-01BF-4D5A-B021-5669AA615DE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668008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773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72116" y="216408"/>
            <a:ext cx="1999487" cy="9525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1B7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1049000" y="91303"/>
            <a:ext cx="902207" cy="67069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C9626A-0390-4BA0-86E5-2935AEF96AF7}"/>
              </a:ext>
            </a:extLst>
          </p:cNvPr>
          <p:cNvGrpSpPr/>
          <p:nvPr userDrawn="1"/>
        </p:nvGrpSpPr>
        <p:grpSpPr>
          <a:xfrm>
            <a:off x="2971800" y="6243935"/>
            <a:ext cx="8597891" cy="480760"/>
            <a:chOff x="2971800" y="6243935"/>
            <a:chExt cx="8597891" cy="4807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A80404-4E1A-48CF-956C-639AE4FFAC90}"/>
                </a:ext>
              </a:extLst>
            </p:cNvPr>
            <p:cNvSpPr txBox="1"/>
            <p:nvPr userDrawn="1"/>
          </p:nvSpPr>
          <p:spPr>
            <a:xfrm>
              <a:off x="3146302" y="6243935"/>
              <a:ext cx="6378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2">
                      <a:lumMod val="75000"/>
                    </a:schemeClr>
                  </a:solidFill>
                </a:rPr>
                <a:t>UNESCO IOC - IOTIC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496645-B437-476B-8FB1-8141485742CC}"/>
                </a:ext>
              </a:extLst>
            </p:cNvPr>
            <p:cNvSpPr txBox="1"/>
            <p:nvPr userDrawn="1"/>
          </p:nvSpPr>
          <p:spPr>
            <a:xfrm>
              <a:off x="9668008" y="6324600"/>
              <a:ext cx="1901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i="1" dirty="0" smtClean="0">
                  <a:solidFill>
                    <a:schemeClr val="bg2">
                      <a:lumMod val="75000"/>
                    </a:schemeClr>
                  </a:solidFill>
                </a:rPr>
                <a:t>October</a:t>
              </a:r>
              <a:r>
                <a:rPr lang="en-GB" sz="1600" b="0" i="1" baseline="0" dirty="0" smtClean="0">
                  <a:solidFill>
                    <a:schemeClr val="bg2">
                      <a:lumMod val="75000"/>
                    </a:schemeClr>
                  </a:solidFill>
                </a:rPr>
                <a:t> </a:t>
              </a:r>
              <a:r>
                <a:rPr lang="en-GB" sz="1600" b="0" i="1" dirty="0" smtClean="0">
                  <a:solidFill>
                    <a:schemeClr val="bg2">
                      <a:lumMod val="75000"/>
                    </a:schemeClr>
                  </a:solidFill>
                </a:rPr>
                <a:t>2021</a:t>
              </a:r>
              <a:endParaRPr lang="en-GB" sz="1600" b="0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7379BDB-2357-40B4-965A-DCCCE5CDE94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971800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301706-5B98-49BB-A40E-AA09D0CCF6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668008" y="6243935"/>
              <a:ext cx="0" cy="4807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9140" y="6314661"/>
            <a:ext cx="533399" cy="5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8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3012-46D6-4246-8D0E-EF7143BB6873}"/>
              </a:ext>
            </a:extLst>
          </p:cNvPr>
          <p:cNvSpPr txBox="1"/>
          <p:nvPr userDrawn="1"/>
        </p:nvSpPr>
        <p:spPr>
          <a:xfrm>
            <a:off x="3039175" y="6266650"/>
            <a:ext cx="580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UNESCO IOC - IOTIC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96C0D-9F7C-474F-BF43-289C3247D863}"/>
              </a:ext>
            </a:extLst>
          </p:cNvPr>
          <p:cNvSpPr txBox="1"/>
          <p:nvPr userDrawn="1"/>
        </p:nvSpPr>
        <p:spPr>
          <a:xfrm>
            <a:off x="9906000" y="6328205"/>
            <a:ext cx="190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i="1" dirty="0">
                <a:solidFill>
                  <a:schemeClr val="tx1"/>
                </a:solidFill>
              </a:rPr>
              <a:t>April 2021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0011A57-86F2-45FE-A2AC-56C2834B72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86789"/>
            <a:ext cx="1062236" cy="5772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701F74-BB50-4BB3-82BE-790772CF98FE}"/>
              </a:ext>
            </a:extLst>
          </p:cNvPr>
          <p:cNvCxnSpPr>
            <a:cxnSpLocks/>
          </p:cNvCxnSpPr>
          <p:nvPr userDrawn="1"/>
        </p:nvCxnSpPr>
        <p:spPr>
          <a:xfrm flipV="1">
            <a:off x="2514600" y="6186789"/>
            <a:ext cx="0" cy="5772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2117FC-645B-4DB2-AF9E-F4AABD0EA324}"/>
              </a:ext>
            </a:extLst>
          </p:cNvPr>
          <p:cNvCxnSpPr>
            <a:cxnSpLocks/>
          </p:cNvCxnSpPr>
          <p:nvPr userDrawn="1"/>
        </p:nvCxnSpPr>
        <p:spPr>
          <a:xfrm flipV="1">
            <a:off x="9448800" y="6208844"/>
            <a:ext cx="0" cy="5772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94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56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B383AD-DD56-4514-B88F-9FBAE5DBC3CC}"/>
              </a:ext>
            </a:extLst>
          </p:cNvPr>
          <p:cNvSpPr/>
          <p:nvPr userDrawn="1"/>
        </p:nvSpPr>
        <p:spPr>
          <a:xfrm>
            <a:off x="2" y="30"/>
            <a:ext cx="12191998" cy="606987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CE4A71-EE8F-4781-BF16-79CF1CF18BD9}"/>
              </a:ext>
            </a:extLst>
          </p:cNvPr>
          <p:cNvSpPr/>
          <p:nvPr userDrawn="1"/>
        </p:nvSpPr>
        <p:spPr>
          <a:xfrm>
            <a:off x="0" y="6336082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0163192-08F8-4765-BCB1-696A7444181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94" y="6389012"/>
            <a:ext cx="1576800" cy="416059"/>
          </a:xfrm>
          <a:prstGeom prst="rect">
            <a:avLst/>
          </a:prstGeom>
        </p:spPr>
      </p:pic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5C244330-4EAA-4442-8911-7046D6181781}"/>
              </a:ext>
            </a:extLst>
          </p:cNvPr>
          <p:cNvCxnSpPr/>
          <p:nvPr userDrawn="1"/>
        </p:nvCxnSpPr>
        <p:spPr>
          <a:xfrm>
            <a:off x="3116385" y="6322102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5905EEDD-9606-4D19-9136-18C6AC038738}"/>
              </a:ext>
            </a:extLst>
          </p:cNvPr>
          <p:cNvCxnSpPr/>
          <p:nvPr userDrawn="1"/>
        </p:nvCxnSpPr>
        <p:spPr>
          <a:xfrm>
            <a:off x="9045698" y="6308125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1809074-958E-419D-9735-612538161AC0}"/>
              </a:ext>
            </a:extLst>
          </p:cNvPr>
          <p:cNvSpPr txBox="1"/>
          <p:nvPr userDrawn="1"/>
        </p:nvSpPr>
        <p:spPr>
          <a:xfrm>
            <a:off x="3146303" y="6352230"/>
            <a:ext cx="580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UNESCO Office Jakarta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F833D-322B-4A42-96E1-93662571FB68}"/>
              </a:ext>
            </a:extLst>
          </p:cNvPr>
          <p:cNvSpPr txBox="1"/>
          <p:nvPr userDrawn="1"/>
        </p:nvSpPr>
        <p:spPr>
          <a:xfrm>
            <a:off x="9668008" y="6425509"/>
            <a:ext cx="190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i="1" dirty="0">
                <a:solidFill>
                  <a:schemeClr val="bg1"/>
                </a:solidFill>
              </a:rPr>
              <a:t>March 2021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65A2D2-1B18-4455-8C6F-1100BBDC8040}"/>
              </a:ext>
            </a:extLst>
          </p:cNvPr>
          <p:cNvSpPr/>
          <p:nvPr userDrawn="1"/>
        </p:nvSpPr>
        <p:spPr>
          <a:xfrm>
            <a:off x="-1067" y="587057"/>
            <a:ext cx="12192000" cy="455408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6362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1375136" cy="914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 cap="flat" cmpd="sng">
            <a:solidFill>
              <a:srgbClr val="36609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28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27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47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3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44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4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553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1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1" cy="39512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848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1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48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2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6400" marR="0" lvl="0" indent="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653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199" cy="566736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20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57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7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877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6" y="1828800"/>
            <a:ext cx="5851525" cy="2743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6" y="-812800"/>
            <a:ext cx="5851525" cy="80263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4110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17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9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FC5E1-7CF7-4645-8D0E-ACF82B9098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60231-EA65-469D-8886-FEF08D03673B}" type="datetimeFigureOut">
              <a:rPr lang="en-US" smtClean="0">
                <a:solidFill>
                  <a:srgbClr val="EEECE1"/>
                </a:solidFill>
              </a:rPr>
              <a:pPr/>
              <a:t>2/19/2022</a:t>
            </a:fld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9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643FC5E1-7CF7-4645-8D0E-ACF82B9098DE}" type="slidenum">
              <a:rPr lang="en-US">
                <a:ea typeface="+mn-ea"/>
              </a:rPr>
              <a:pPr/>
              <a:t>‹#›</a:t>
            </a:fld>
            <a:endParaRPr lang="en-US" dirty="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en-US" dirty="0">
              <a:solidFill>
                <a:srgbClr val="EEECE1"/>
              </a:solidFill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0FF60231-EA65-469D-8886-FEF08D03673B}" type="datetimeFigureOut">
              <a:rPr lang="en-US">
                <a:solidFill>
                  <a:srgbClr val="EEECE1"/>
                </a:solidFill>
                <a:ea typeface="+mn-ea"/>
              </a:rPr>
              <a:pPr/>
              <a:t>2/19/2022</a:t>
            </a:fld>
            <a:endParaRPr lang="en-US" dirty="0">
              <a:solidFill>
                <a:srgbClr val="EEECE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85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72116" y="216408"/>
            <a:ext cx="1999487" cy="95250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8740" y="123824"/>
            <a:ext cx="469773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9890" y="2196083"/>
            <a:ext cx="11412219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09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Font typeface="Calibri"/>
              <a:buNone/>
              <a:defRPr sz="32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55600" marR="0" lvl="0" indent="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2000" marR="0" lvl="1" indent="127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s-P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s-P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6204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7hIAGSGZE0&amp;list=PLBDwPnveHho-auwFi36iav0Otyt_RokVE&amp;index=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aiDM7Nt4rwQ&amp;list=PLWuYED1WVJIO3g5f7y_aDXtX7LVHDmoOn&amp;index=10" TargetMode="External"/><Relationship Id="rId4" Type="http://schemas.openxmlformats.org/officeDocument/2006/relationships/hyperlink" Target="https://www.youtube.com/watch?v=0VRDV-hGZmU&amp;list=PLWuYED1WVJIO3g5f7y_aDXtX7LVHDmoOn&amp;index=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486" y="1986953"/>
            <a:ext cx="11229975" cy="274954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WORLD TSUNAMI AWARENESS DAY 2021 – </a:t>
            </a:r>
            <a:r>
              <a:rPr lang="en-US" sz="3600" dirty="0"/>
              <a:t>CARIBE </a:t>
            </a:r>
            <a:r>
              <a:rPr lang="en-US" sz="3600" dirty="0" smtClean="0"/>
              <a:t>EWS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i="1" dirty="0" smtClean="0"/>
              <a:t>“Substantially </a:t>
            </a:r>
            <a:r>
              <a:rPr lang="en-US" sz="2000" i="1" dirty="0"/>
              <a:t>enhance international cooperation to developing countries through adequate and sustainable support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to </a:t>
            </a:r>
            <a:r>
              <a:rPr lang="en-US" sz="2000" i="1" dirty="0"/>
              <a:t>complement their national actions for implementation of the present Framework by 2030.”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4636"/>
            <a:ext cx="5624512" cy="2443256"/>
          </a:xfrm>
        </p:spPr>
        <p:txBody>
          <a:bodyPr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600" b="1" dirty="0" smtClean="0"/>
              <a:t>Alison Brome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200" dirty="0" smtClean="0"/>
              <a:t>Programme Officer for Coastal Hazards, UNESCO/IOC/TSU-CTIC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90486" y="4565421"/>
            <a:ext cx="11229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MEETING OF THE INTER-ICG TASK TEAM ON DISASTER MANAGEMENT AND PREPAREDNESS </a:t>
            </a:r>
            <a:r>
              <a:rPr lang="en-US" b="1" dirty="0" smtClean="0">
                <a:solidFill>
                  <a:schemeClr val="tx2"/>
                </a:solidFill>
              </a:rPr>
              <a:t> Online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21-22 February 2022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05" y="78888"/>
            <a:ext cx="1577907" cy="1365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78888"/>
            <a:ext cx="1867714" cy="15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832" y="5687467"/>
            <a:ext cx="2572735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0" y="-32523"/>
            <a:ext cx="1115284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-5" dirty="0" smtClean="0">
                <a:solidFill>
                  <a:schemeClr val="bg1"/>
                </a:solidFill>
                <a:latin typeface="Calibri Light"/>
                <a:cs typeface="Calibri Light"/>
              </a:rPr>
              <a:t>UNESCO/IOC-CTIC Activities</a:t>
            </a:r>
            <a:endParaRPr sz="36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04359" y="1255775"/>
            <a:ext cx="4399915" cy="1737360"/>
          </a:xfrm>
          <a:custGeom>
            <a:avLst/>
            <a:gdLst/>
            <a:ahLst/>
            <a:cxnLst/>
            <a:rect l="l" t="t" r="r" b="b"/>
            <a:pathLst>
              <a:path w="4399915" h="1737360">
                <a:moveTo>
                  <a:pt x="0" y="1737360"/>
                </a:moveTo>
                <a:lnTo>
                  <a:pt x="4399788" y="1737360"/>
                </a:lnTo>
                <a:lnTo>
                  <a:pt x="4399788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82084" y="2916935"/>
            <a:ext cx="4206240" cy="1737360"/>
          </a:xfrm>
          <a:custGeom>
            <a:avLst/>
            <a:gdLst/>
            <a:ahLst/>
            <a:cxnLst/>
            <a:rect l="l" t="t" r="r" b="b"/>
            <a:pathLst>
              <a:path w="4206240" h="1737360">
                <a:moveTo>
                  <a:pt x="0" y="1737360"/>
                </a:moveTo>
                <a:lnTo>
                  <a:pt x="4206240" y="1737360"/>
                </a:lnTo>
                <a:lnTo>
                  <a:pt x="4206240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76" y="534940"/>
            <a:ext cx="1213692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Supported </a:t>
            </a:r>
            <a:r>
              <a:rPr lang="en-US" sz="2400" dirty="0">
                <a:solidFill>
                  <a:schemeClr val="bg1"/>
                </a:solidFill>
              </a:rPr>
              <a:t>concept development of global UNDRR-led </a:t>
            </a:r>
            <a:r>
              <a:rPr lang="en-US" sz="2400" dirty="0" smtClean="0">
                <a:solidFill>
                  <a:schemeClr val="bg1"/>
                </a:solidFill>
              </a:rPr>
              <a:t>WTAD Activities including </a:t>
            </a:r>
            <a:r>
              <a:rPr lang="en-US" sz="2400" b="1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TOWS XIV</a:t>
            </a:r>
            <a:endParaRPr lang="en-US" sz="800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sz="800" b="1" dirty="0" smtClean="0">
              <a:solidFill>
                <a:srgbClr val="4F81BD">
                  <a:lumMod val="60000"/>
                  <a:lumOff val="40000"/>
                </a:srgbClr>
              </a:solidFill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Regional Activities focused on Tsunami Ready (TR) </a:t>
            </a:r>
            <a:r>
              <a:rPr lang="en-US" sz="2400" b="1" dirty="0">
                <a:solidFill>
                  <a:srgbClr val="4F81BD">
                    <a:lumMod val="60000"/>
                    <a:lumOff val="40000"/>
                  </a:srgbClr>
                </a:solidFill>
              </a:rPr>
              <a:t>Programme </a:t>
            </a:r>
            <a:r>
              <a:rPr lang="en-US" sz="2400" b="1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and UN Ocean Decade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</a:endParaRPr>
          </a:p>
          <a:p>
            <a:pPr marL="432435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F81BD">
                    <a:lumMod val="60000"/>
                    <a:lumOff val="40000"/>
                  </a:srgbClr>
                </a:solidFill>
                <a:cs typeface="Calibri"/>
              </a:rPr>
              <a:t>UNDRR-led VII Regional Platform </a:t>
            </a:r>
            <a:r>
              <a:rPr lang="en-US" sz="2400" dirty="0" smtClean="0">
                <a:solidFill>
                  <a:srgbClr val="4F81BD">
                    <a:lumMod val="60000"/>
                    <a:lumOff val="40000"/>
                  </a:srgbClr>
                </a:solidFill>
                <a:cs typeface="Calibri"/>
              </a:rPr>
              <a:t>Disaster Risk Reduction in </a:t>
            </a:r>
            <a:r>
              <a:rPr lang="en-US" sz="2400" dirty="0">
                <a:solidFill>
                  <a:srgbClr val="4F81BD">
                    <a:lumMod val="60000"/>
                    <a:lumOff val="40000"/>
                  </a:srgbClr>
                </a:solidFill>
                <a:cs typeface="Calibri"/>
              </a:rPr>
              <a:t>the Americas and the </a:t>
            </a:r>
            <a:r>
              <a:rPr lang="en-US" sz="2400" dirty="0" smtClean="0">
                <a:solidFill>
                  <a:srgbClr val="4F81BD">
                    <a:lumMod val="60000"/>
                    <a:lumOff val="40000"/>
                  </a:srgbClr>
                </a:solidFill>
                <a:cs typeface="Calibri"/>
              </a:rPr>
              <a:t>Caribbean 01-04 November 2021 (Virtual)</a:t>
            </a:r>
            <a:endParaRPr lang="en-US" sz="2400" dirty="0">
              <a:solidFill>
                <a:srgbClr val="4F81BD">
                  <a:lumMod val="60000"/>
                  <a:lumOff val="40000"/>
                </a:srgbClr>
              </a:solidFill>
              <a:cs typeface="Calibri"/>
            </a:endParaRPr>
          </a:p>
          <a:p>
            <a:pPr marL="432435" lvl="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bg1"/>
                </a:solidFill>
                <a:cs typeface="Calibri"/>
              </a:rPr>
              <a:t>Ideas Incubator Session (Side Event) – </a:t>
            </a:r>
            <a:r>
              <a:rPr lang="en-US" sz="2400" dirty="0" smtClean="0">
                <a:solidFill>
                  <a:schemeClr val="bg1"/>
                </a:solidFill>
                <a:cs typeface="Calibri"/>
                <a:hlinkClick r:id="rId3"/>
              </a:rPr>
              <a:t>“Tsunami Ready: Towards A Safer Ocean”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video &amp;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PPT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marL="432435" lvl="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bg1"/>
                </a:solidFill>
                <a:cs typeface="Calibri"/>
              </a:rPr>
              <a:t>Innovator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Platform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Session (Virtual Exhibition) – showcased WTAD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videos past and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present, CTIC’s work, other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materials including from Member States, live chats and </a:t>
            </a:r>
            <a:r>
              <a:rPr lang="en-US" sz="2400" dirty="0" smtClean="0">
                <a:solidFill>
                  <a:schemeClr val="bg1"/>
                </a:solidFill>
                <a:cs typeface="Calibri"/>
              </a:rPr>
              <a:t>sessions, comments, poll</a:t>
            </a:r>
          </a:p>
          <a:p>
            <a:pPr marL="432435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4F81BD">
                    <a:lumMod val="60000"/>
                    <a:lumOff val="40000"/>
                  </a:srgbClr>
                </a:solidFill>
                <a:cs typeface="Calibri"/>
              </a:rPr>
              <a:t>WTAD </a:t>
            </a:r>
            <a:r>
              <a:rPr lang="en-US" sz="2400" dirty="0">
                <a:solidFill>
                  <a:srgbClr val="4F81BD">
                    <a:lumMod val="60000"/>
                    <a:lumOff val="40000"/>
                  </a:srgbClr>
                </a:solidFill>
                <a:cs typeface="Calibri"/>
              </a:rPr>
              <a:t>Videos: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2 CARIBE EWS videos showcasing international collaboration for TR</a:t>
            </a:r>
          </a:p>
          <a:p>
            <a:pPr marL="432435" lvl="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bg1"/>
                </a:solidFill>
                <a:cs typeface="Calibri"/>
                <a:hlinkClick r:id="rId4"/>
              </a:rPr>
              <a:t>Partners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– Caribbean Disaster Emergency Management Agency (CDEMA), Coordination Center for the Prevention of Disasters in Central America and the Dominican Republic (CEPREDENAC) and Delegation of the European Union</a:t>
            </a:r>
          </a:p>
          <a:p>
            <a:pPr marL="432435" lvl="0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bg1"/>
                </a:solidFill>
                <a:cs typeface="Calibri"/>
                <a:hlinkClick r:id="rId5"/>
              </a:rPr>
              <a:t>NOAA ITIC-CAR and St. Kitts and Nevis national officials 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– TR nomination &amp; renewal processes</a:t>
            </a:r>
          </a:p>
          <a:p>
            <a:pPr lvl="0">
              <a:defRPr/>
            </a:pPr>
            <a:endParaRPr lang="en-US" sz="2400" b="1" dirty="0">
              <a:solidFill>
                <a:srgbClr val="4F81BD">
                  <a:lumMod val="60000"/>
                  <a:lumOff val="40000"/>
                </a:srgbClr>
              </a:solidFill>
              <a:latin typeface="Calibri"/>
            </a:endParaRPr>
          </a:p>
          <a:p>
            <a:pPr lvl="0"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4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404359" y="1255775"/>
            <a:ext cx="4399915" cy="1737360"/>
          </a:xfrm>
          <a:custGeom>
            <a:avLst/>
            <a:gdLst/>
            <a:ahLst/>
            <a:cxnLst/>
            <a:rect l="l" t="t" r="r" b="b"/>
            <a:pathLst>
              <a:path w="4399915" h="1737360">
                <a:moveTo>
                  <a:pt x="0" y="1737360"/>
                </a:moveTo>
                <a:lnTo>
                  <a:pt x="4399788" y="1737360"/>
                </a:lnTo>
                <a:lnTo>
                  <a:pt x="4399788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82084" y="2916935"/>
            <a:ext cx="4206240" cy="1737360"/>
          </a:xfrm>
          <a:custGeom>
            <a:avLst/>
            <a:gdLst/>
            <a:ahLst/>
            <a:cxnLst/>
            <a:rect l="l" t="t" r="r" b="b"/>
            <a:pathLst>
              <a:path w="4206240" h="1737360">
                <a:moveTo>
                  <a:pt x="0" y="1737360"/>
                </a:moveTo>
                <a:lnTo>
                  <a:pt x="4206240" y="1737360"/>
                </a:lnTo>
                <a:lnTo>
                  <a:pt x="4206240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887"/>
            <a:ext cx="4404359" cy="2500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861" y="2633830"/>
            <a:ext cx="3970444" cy="2468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326" y="0"/>
            <a:ext cx="3464506" cy="1947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052" y="2476054"/>
            <a:ext cx="4633913" cy="2605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359" y="-34140"/>
            <a:ext cx="4826223" cy="2669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2245" y="4472847"/>
            <a:ext cx="4829755" cy="27154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4950576"/>
            <a:ext cx="3400424" cy="19118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7550" y="1938884"/>
            <a:ext cx="3633971" cy="25339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0425" y="5081357"/>
            <a:ext cx="3961819" cy="17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884723" cy="914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WTAD Considerations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014413"/>
            <a:ext cx="12192000" cy="5586412"/>
          </a:xfrm>
        </p:spPr>
        <p:txBody>
          <a:bodyPr/>
          <a:lstStyle/>
          <a:p>
            <a:r>
              <a:rPr lang="en-US" dirty="0" smtClean="0"/>
              <a:t>WTAD provides international and regional organisations as well as Member States with a prime opportunity to work together </a:t>
            </a:r>
          </a:p>
          <a:p>
            <a:r>
              <a:rPr lang="en-US" dirty="0" smtClean="0"/>
              <a:t>WTAD </a:t>
            </a:r>
            <a:r>
              <a:rPr lang="en-US" dirty="0"/>
              <a:t>- effective medium for promoting CARIBE EWS </a:t>
            </a:r>
            <a:r>
              <a:rPr lang="en-US" dirty="0" smtClean="0"/>
              <a:t>activities </a:t>
            </a:r>
            <a:r>
              <a:rPr lang="en-US" dirty="0"/>
              <a:t>such as Tsunami Ready and CARIBE WAVE Exercise internationally and regionally </a:t>
            </a:r>
            <a:endParaRPr lang="en-US" dirty="0" smtClean="0"/>
          </a:p>
          <a:p>
            <a:r>
              <a:rPr lang="en-US" dirty="0" smtClean="0"/>
              <a:t>WTAD offers an additional avenue for Member States for enhanced outreach</a:t>
            </a:r>
            <a:endParaRPr lang="en-US" dirty="0"/>
          </a:p>
          <a:p>
            <a:r>
              <a:rPr lang="en-US" dirty="0"/>
              <a:t>COVID 19 has impacted the scale and nature of possible WTAD events especially at MS level</a:t>
            </a:r>
          </a:p>
          <a:p>
            <a:r>
              <a:rPr lang="en-US" dirty="0"/>
              <a:t>Limited funding for activities</a:t>
            </a:r>
          </a:p>
          <a:p>
            <a:r>
              <a:rPr lang="en-US" dirty="0"/>
              <a:t>Video production can be time consuming for </a:t>
            </a:r>
            <a:r>
              <a:rPr lang="en-US" dirty="0" smtClean="0"/>
              <a:t>coordinators </a:t>
            </a:r>
            <a:r>
              <a:rPr lang="en-US" dirty="0"/>
              <a:t>and participants</a:t>
            </a:r>
          </a:p>
          <a:p>
            <a:r>
              <a:rPr lang="en-US" dirty="0"/>
              <a:t>Strategy to be considered for </a:t>
            </a:r>
            <a:r>
              <a:rPr lang="en-US" dirty="0" smtClean="0"/>
              <a:t>capturing MS activities and use </a:t>
            </a:r>
            <a:r>
              <a:rPr lang="en-US" dirty="0"/>
              <a:t>of </a:t>
            </a:r>
            <a:r>
              <a:rPr lang="en-US" dirty="0" smtClean="0"/>
              <a:t>all resources </a:t>
            </a:r>
            <a:r>
              <a:rPr lang="en-US" dirty="0"/>
              <a:t>and materials post WTAD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ctrTitle"/>
          </p:nvPr>
        </p:nvSpPr>
        <p:spPr>
          <a:xfrm>
            <a:off x="2038350" y="2800350"/>
            <a:ext cx="7772400" cy="1676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Questions, Comments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TWP2017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6916</TotalTime>
  <Words>332</Words>
  <Application>Microsoft Office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Courier New</vt:lpstr>
      <vt:lpstr>Times New Roman</vt:lpstr>
      <vt:lpstr>1_CTWP2017_theme</vt:lpstr>
      <vt:lpstr>5_Office Theme</vt:lpstr>
      <vt:lpstr>Office Theme</vt:lpstr>
      <vt:lpstr>WORLD TSUNAMI AWARENESS DAY 2021 – CARIBE EWS  “Substantially enhance international cooperation to developing countries through adequate and sustainable support  to complement their national actions for implementation of the present Framework by 2030.”  </vt:lpstr>
      <vt:lpstr>UNESCO/IOC-CTIC Activities</vt:lpstr>
      <vt:lpstr>PowerPoint Presentation</vt:lpstr>
      <vt:lpstr>WTAD Considerations </vt:lpstr>
      <vt:lpstr>Questions, Comments Thank You </vt:lpstr>
    </vt:vector>
  </TitlesOfParts>
  <Company>NWS -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Title</dc:title>
  <dc:creator>Christa Von Hillebrandt-Andrade</dc:creator>
  <cp:lastModifiedBy>Brome, Alison</cp:lastModifiedBy>
  <cp:revision>208</cp:revision>
  <dcterms:created xsi:type="dcterms:W3CDTF">2019-07-22T20:09:40Z</dcterms:created>
  <dcterms:modified xsi:type="dcterms:W3CDTF">2022-02-19T18:58:04Z</dcterms:modified>
</cp:coreProperties>
</file>