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9" r:id="rId3"/>
  </p:sldMasterIdLst>
  <p:notesMasterIdLst>
    <p:notesMasterId r:id="rId15"/>
  </p:notesMasterIdLst>
  <p:sldIdLst>
    <p:sldId id="257" r:id="rId4"/>
    <p:sldId id="359" r:id="rId5"/>
    <p:sldId id="360" r:id="rId6"/>
    <p:sldId id="361" r:id="rId7"/>
    <p:sldId id="364" r:id="rId8"/>
    <p:sldId id="363" r:id="rId9"/>
    <p:sldId id="365" r:id="rId10"/>
    <p:sldId id="362" r:id="rId11"/>
    <p:sldId id="368" r:id="rId12"/>
    <p:sldId id="366" r:id="rId13"/>
    <p:sldId id="3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 Brome" initials="AB" lastIdx="2" clrIdx="0"/>
  <p:cmAuthor id="2" name="Brome, Alison" initials="BA" lastIdx="1" clrIdx="1">
    <p:extLst>
      <p:ext uri="{19B8F6BF-5375-455C-9EA6-DF929625EA0E}">
        <p15:presenceInfo xmlns:p15="http://schemas.microsoft.com/office/powerpoint/2012/main" userId="Brome, Ali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92" d="100"/>
          <a:sy n="92" d="100"/>
        </p:scale>
        <p:origin x="3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DA2DA-1DE2-4CFB-A86C-F1813CA1ECAE}" type="datetimeFigureOut">
              <a:rPr lang="en-US" smtClean="0"/>
              <a:t>2/19/2022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30D17-79AD-4942-98EB-33FE117C87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73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1D2AB-4E13-44A1-9BBC-1B7849979E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95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0D17-79AD-4942-98EB-33FE117C871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0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48" cy="3660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Shape 614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6540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1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0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92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bk object 18">
            <a:extLst>
              <a:ext uri="{FF2B5EF4-FFF2-40B4-BE49-F238E27FC236}">
                <a16:creationId xmlns:a16="http://schemas.microsoft.com/office/drawing/2014/main" xmlns="" id="{0485D0DB-E4C4-49BF-A3E8-B887FA079A34}"/>
              </a:ext>
            </a:extLst>
          </p:cNvPr>
          <p:cNvSpPr/>
          <p:nvPr userDrawn="1"/>
        </p:nvSpPr>
        <p:spPr>
          <a:xfrm>
            <a:off x="11049000" y="91303"/>
            <a:ext cx="902207" cy="67069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C08D843-93FF-493F-9AFD-80FF0B4E083B}"/>
              </a:ext>
            </a:extLst>
          </p:cNvPr>
          <p:cNvGrpSpPr/>
          <p:nvPr userDrawn="1"/>
        </p:nvGrpSpPr>
        <p:grpSpPr>
          <a:xfrm>
            <a:off x="2971800" y="6243935"/>
            <a:ext cx="8597891" cy="480760"/>
            <a:chOff x="2971800" y="6243935"/>
            <a:chExt cx="8597891" cy="48076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0374512-EA74-4027-BCB9-2178666370F9}"/>
                </a:ext>
              </a:extLst>
            </p:cNvPr>
            <p:cNvSpPr txBox="1"/>
            <p:nvPr userDrawn="1"/>
          </p:nvSpPr>
          <p:spPr>
            <a:xfrm>
              <a:off x="3146302" y="6243935"/>
              <a:ext cx="637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A9263E1-D327-44E6-90AB-39ABCCB5DB2A}"/>
                </a:ext>
              </a:extLst>
            </p:cNvPr>
            <p:cNvSpPr txBox="1"/>
            <p:nvPr userDrawn="1"/>
          </p:nvSpPr>
          <p:spPr>
            <a:xfrm>
              <a:off x="9668008" y="6324600"/>
              <a:ext cx="1901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 smtClean="0">
                  <a:solidFill>
                    <a:schemeClr val="bg2">
                      <a:lumMod val="75000"/>
                    </a:schemeClr>
                  </a:solidFill>
                </a:rPr>
                <a:t>February 2022</a:t>
              </a:r>
              <a:endParaRPr lang="en-GB" sz="1600" b="0" i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05D50F59-8B62-4FF8-8559-4C7E1C49DF9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71800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5521010D-A819-4911-91B1-D1B92CC7F6E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68008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7988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xmlns="" id="{BDC09DD5-328A-4E12-98AC-32EFFA4E3094}"/>
              </a:ext>
            </a:extLst>
          </p:cNvPr>
          <p:cNvSpPr/>
          <p:nvPr userDrawn="1"/>
        </p:nvSpPr>
        <p:spPr>
          <a:xfrm>
            <a:off x="761" y="0"/>
            <a:ext cx="12191365" cy="6858000"/>
          </a:xfrm>
          <a:custGeom>
            <a:avLst/>
            <a:gdLst/>
            <a:ahLst/>
            <a:cxnLst/>
            <a:rect l="l" t="t" r="r" b="b"/>
            <a:pathLst>
              <a:path w="12191365" h="5332095">
                <a:moveTo>
                  <a:pt x="0" y="5331714"/>
                </a:moveTo>
                <a:lnTo>
                  <a:pt x="12191238" y="5331714"/>
                </a:lnTo>
                <a:lnTo>
                  <a:pt x="12191238" y="0"/>
                </a:lnTo>
                <a:lnTo>
                  <a:pt x="0" y="0"/>
                </a:lnTo>
                <a:lnTo>
                  <a:pt x="0" y="5331714"/>
                </a:lnTo>
                <a:close/>
              </a:path>
            </a:pathLst>
          </a:custGeom>
          <a:solidFill>
            <a:srgbClr val="0069B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625F146-ADD9-4761-836C-B50E27AFD2E9}"/>
              </a:ext>
            </a:extLst>
          </p:cNvPr>
          <p:cNvGrpSpPr/>
          <p:nvPr userDrawn="1"/>
        </p:nvGrpSpPr>
        <p:grpSpPr>
          <a:xfrm>
            <a:off x="2971800" y="6243935"/>
            <a:ext cx="8597891" cy="480760"/>
            <a:chOff x="2971800" y="6243935"/>
            <a:chExt cx="8597891" cy="4807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33846C6-9C77-4127-A850-E60EFAC230A0}"/>
                </a:ext>
              </a:extLst>
            </p:cNvPr>
            <p:cNvSpPr txBox="1"/>
            <p:nvPr userDrawn="1"/>
          </p:nvSpPr>
          <p:spPr>
            <a:xfrm>
              <a:off x="3146302" y="6243935"/>
              <a:ext cx="637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7758870-943D-4D99-AA08-AA280BF1F35D}"/>
                </a:ext>
              </a:extLst>
            </p:cNvPr>
            <p:cNvSpPr txBox="1"/>
            <p:nvPr userDrawn="1"/>
          </p:nvSpPr>
          <p:spPr>
            <a:xfrm>
              <a:off x="9668008" y="6324600"/>
              <a:ext cx="1901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 smtClean="0">
                  <a:solidFill>
                    <a:schemeClr val="bg2">
                      <a:lumMod val="75000"/>
                    </a:schemeClr>
                  </a:solidFill>
                </a:rPr>
                <a:t>February 2022</a:t>
              </a:r>
              <a:endParaRPr lang="en-GB" sz="1600" b="0" i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A72661DA-16C2-4C76-A835-A85AF61C003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71800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EAB6F918-01BF-4D5A-B021-5669AA615D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68008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7731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072116" y="216408"/>
            <a:ext cx="1999487" cy="952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1B7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11049000" y="91303"/>
            <a:ext cx="902207" cy="67069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8C9626A-0390-4BA0-86E5-2935AEF96AF7}"/>
              </a:ext>
            </a:extLst>
          </p:cNvPr>
          <p:cNvGrpSpPr/>
          <p:nvPr userDrawn="1"/>
        </p:nvGrpSpPr>
        <p:grpSpPr>
          <a:xfrm>
            <a:off x="2971800" y="6243935"/>
            <a:ext cx="8597891" cy="480760"/>
            <a:chOff x="2971800" y="6243935"/>
            <a:chExt cx="8597891" cy="4807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6A80404-4E1A-48CF-956C-639AE4FFAC90}"/>
                </a:ext>
              </a:extLst>
            </p:cNvPr>
            <p:cNvSpPr txBox="1"/>
            <p:nvPr userDrawn="1"/>
          </p:nvSpPr>
          <p:spPr>
            <a:xfrm>
              <a:off x="3146302" y="6243935"/>
              <a:ext cx="637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2">
                      <a:lumMod val="75000"/>
                    </a:schemeClr>
                  </a:solidFill>
                </a:rPr>
                <a:t>UNESCO IOC - IOTIC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D496645-B437-476B-8FB1-8141485742CC}"/>
                </a:ext>
              </a:extLst>
            </p:cNvPr>
            <p:cNvSpPr txBox="1"/>
            <p:nvPr userDrawn="1"/>
          </p:nvSpPr>
          <p:spPr>
            <a:xfrm>
              <a:off x="9668008" y="6324600"/>
              <a:ext cx="1901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 smtClean="0">
                  <a:solidFill>
                    <a:schemeClr val="bg2">
                      <a:lumMod val="75000"/>
                    </a:schemeClr>
                  </a:solidFill>
                </a:rPr>
                <a:t>October</a:t>
              </a:r>
              <a:r>
                <a:rPr lang="en-GB" sz="1600" b="0" i="1" baseline="0" dirty="0" smtClean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en-GB" sz="1600" b="0" i="1" dirty="0" smtClean="0">
                  <a:solidFill>
                    <a:schemeClr val="bg2">
                      <a:lumMod val="75000"/>
                    </a:schemeClr>
                  </a:solidFill>
                </a:rPr>
                <a:t>2021</a:t>
              </a:r>
              <a:endParaRPr lang="en-GB" sz="1600" b="0" i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E7379BDB-2357-40B4-965A-DCCCE5CDE94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71800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A0301706-5B98-49BB-A40E-AA09D0CCF6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68008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9140" y="6314661"/>
            <a:ext cx="533399" cy="50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84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E43012-46D6-4246-8D0E-EF7143BB6873}"/>
              </a:ext>
            </a:extLst>
          </p:cNvPr>
          <p:cNvSpPr txBox="1"/>
          <p:nvPr userDrawn="1"/>
        </p:nvSpPr>
        <p:spPr>
          <a:xfrm>
            <a:off x="3039175" y="6266650"/>
            <a:ext cx="580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UNESCO IOC - IOTIC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B96C0D-9F7C-474F-BF43-289C3247D863}"/>
              </a:ext>
            </a:extLst>
          </p:cNvPr>
          <p:cNvSpPr txBox="1"/>
          <p:nvPr userDrawn="1"/>
        </p:nvSpPr>
        <p:spPr>
          <a:xfrm>
            <a:off x="9906000" y="6328205"/>
            <a:ext cx="190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1" dirty="0">
                <a:solidFill>
                  <a:schemeClr val="tx1"/>
                </a:solidFill>
              </a:rPr>
              <a:t>April 2021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70011A57-86F2-45FE-A2AC-56C2834B72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186789"/>
            <a:ext cx="1062236" cy="57727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5701F74-BB50-4BB3-82BE-790772CF98FE}"/>
              </a:ext>
            </a:extLst>
          </p:cNvPr>
          <p:cNvCxnSpPr>
            <a:cxnSpLocks/>
          </p:cNvCxnSpPr>
          <p:nvPr userDrawn="1"/>
        </p:nvCxnSpPr>
        <p:spPr>
          <a:xfrm flipV="1">
            <a:off x="2514600" y="6186789"/>
            <a:ext cx="0" cy="5772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72117FC-645B-4DB2-AF9E-F4AABD0EA324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8800" y="6208844"/>
            <a:ext cx="0" cy="5772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945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564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B383AD-DD56-4514-B88F-9FBAE5DBC3CC}"/>
              </a:ext>
            </a:extLst>
          </p:cNvPr>
          <p:cNvSpPr/>
          <p:nvPr userDrawn="1"/>
        </p:nvSpPr>
        <p:spPr>
          <a:xfrm>
            <a:off x="2" y="30"/>
            <a:ext cx="12191998" cy="606987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2CE4A71-EE8F-4781-BF16-79CF1CF18BD9}"/>
              </a:ext>
            </a:extLst>
          </p:cNvPr>
          <p:cNvSpPr/>
          <p:nvPr userDrawn="1"/>
        </p:nvSpPr>
        <p:spPr>
          <a:xfrm>
            <a:off x="0" y="6336082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0163192-08F8-4765-BCB1-696A7444181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94" y="6389012"/>
            <a:ext cx="1576800" cy="416059"/>
          </a:xfrm>
          <a:prstGeom prst="rect">
            <a:avLst/>
          </a:prstGeom>
        </p:spPr>
      </p:pic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xmlns="" id="{5C244330-4EAA-4442-8911-7046D6181781}"/>
              </a:ext>
            </a:extLst>
          </p:cNvPr>
          <p:cNvCxnSpPr/>
          <p:nvPr userDrawn="1"/>
        </p:nvCxnSpPr>
        <p:spPr>
          <a:xfrm>
            <a:off x="3116385" y="6322102"/>
            <a:ext cx="0" cy="549877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3">
            <a:extLst>
              <a:ext uri="{FF2B5EF4-FFF2-40B4-BE49-F238E27FC236}">
                <a16:creationId xmlns:a16="http://schemas.microsoft.com/office/drawing/2014/main" xmlns="" id="{5905EEDD-9606-4D19-9136-18C6AC038738}"/>
              </a:ext>
            </a:extLst>
          </p:cNvPr>
          <p:cNvCxnSpPr/>
          <p:nvPr userDrawn="1"/>
        </p:nvCxnSpPr>
        <p:spPr>
          <a:xfrm>
            <a:off x="9045698" y="6308125"/>
            <a:ext cx="0" cy="549877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809074-958E-419D-9735-612538161AC0}"/>
              </a:ext>
            </a:extLst>
          </p:cNvPr>
          <p:cNvSpPr txBox="1"/>
          <p:nvPr userDrawn="1"/>
        </p:nvSpPr>
        <p:spPr>
          <a:xfrm>
            <a:off x="3146303" y="6352230"/>
            <a:ext cx="580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UNESCO Office Jakarta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4F833D-322B-4A42-96E1-93662571FB68}"/>
              </a:ext>
            </a:extLst>
          </p:cNvPr>
          <p:cNvSpPr txBox="1"/>
          <p:nvPr userDrawn="1"/>
        </p:nvSpPr>
        <p:spPr>
          <a:xfrm>
            <a:off x="9668008" y="6425509"/>
            <a:ext cx="190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1" dirty="0">
                <a:solidFill>
                  <a:schemeClr val="bg1"/>
                </a:solidFill>
              </a:rPr>
              <a:t>March 2021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765A2D2-1B18-4455-8C6F-1100BBDC8040}"/>
              </a:ext>
            </a:extLst>
          </p:cNvPr>
          <p:cNvSpPr/>
          <p:nvPr userDrawn="1"/>
        </p:nvSpPr>
        <p:spPr>
          <a:xfrm>
            <a:off x="-1067" y="587057"/>
            <a:ext cx="12192000" cy="455408"/>
          </a:xfrm>
          <a:prstGeom prst="rect">
            <a:avLst/>
          </a:prstGeom>
          <a:solidFill>
            <a:srgbClr val="0049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63627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1375136" cy="914400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 cap="flat" cmpd="sng">
            <a:solidFill>
              <a:srgbClr val="36609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marL="355600" marR="0" lvl="0" indent="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127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s-PR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s-P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285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s-PR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s-P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27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47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3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Calibri"/>
              <a:buNone/>
              <a:defRPr sz="3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s-PR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s-P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1443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Calibri"/>
              <a:buNone/>
              <a:defRPr sz="40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s-PR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s-P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553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Calibri"/>
              <a:buNone/>
              <a:defRPr sz="3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14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95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1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1" cy="395128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14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95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s-PR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s-P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84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Calibri"/>
              <a:buNone/>
              <a:defRPr sz="3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s-PR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s-P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1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48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Calibri"/>
              <a:buNone/>
              <a:defRPr sz="20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12800" marR="0" lvl="1" indent="101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25600" marR="0" lvl="3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82800" marR="0" lvl="4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s-PR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s-P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3653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199" cy="566736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Calibri"/>
              <a:buNone/>
              <a:defRPr sz="20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s-PR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s-P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57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Calibri"/>
              <a:buNone/>
              <a:defRPr sz="3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833017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127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s-PR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s-P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877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285036" y="1828800"/>
            <a:ext cx="5851525" cy="2743200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Calibri"/>
              <a:buNone/>
              <a:defRPr sz="3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697036" y="-812800"/>
            <a:ext cx="5851525" cy="802639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127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s-PR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s-P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110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Calibri"/>
              <a:buNone/>
              <a:defRPr sz="3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797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127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797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127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s-PR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s-P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17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4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1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9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2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7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92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2/19/2022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9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16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4967" y="5648326"/>
            <a:ext cx="732367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fld id="{643FC5E1-7CF7-4645-8D0E-ACF82B9098DE}" type="slidenum">
              <a:rPr lang="en-US">
                <a:ea typeface="+mn-ea"/>
              </a:rPr>
              <a:pPr/>
              <a:t>‹#›</a:t>
            </a:fld>
            <a:endParaRPr lang="en-US" dirty="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1103" y="3988066"/>
            <a:ext cx="236696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endParaRPr lang="en-US" dirty="0">
              <a:solidFill>
                <a:srgbClr val="EEECE1"/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5384" y="1585384"/>
            <a:ext cx="2438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fld id="{0FF60231-EA65-469D-8886-FEF08D03673B}" type="datetimeFigureOut">
              <a:rPr lang="en-US">
                <a:solidFill>
                  <a:srgbClr val="EEECE1"/>
                </a:solidFill>
                <a:ea typeface="+mn-ea"/>
              </a:rPr>
              <a:pPr/>
              <a:t>2/19/2022</a:t>
            </a:fld>
            <a:endParaRPr lang="en-US" dirty="0">
              <a:solidFill>
                <a:srgbClr val="EEECE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850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1" fontAlgn="base" hangingPunct="1">
        <a:spcBef>
          <a:spcPct val="20000"/>
        </a:spcBef>
        <a:spcAft>
          <a:spcPct val="0"/>
        </a:spcAft>
        <a:buClr>
          <a:srgbClr val="9BBB59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1" fontAlgn="base" hangingPunct="1">
        <a:spcBef>
          <a:spcPct val="20000"/>
        </a:spcBef>
        <a:spcAft>
          <a:spcPct val="0"/>
        </a:spcAft>
        <a:buClr>
          <a:srgbClr val="8064A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1" fontAlgn="base" hangingPunct="1">
        <a:spcBef>
          <a:spcPct val="20000"/>
        </a:spcBef>
        <a:spcAft>
          <a:spcPct val="0"/>
        </a:spcAft>
        <a:buClr>
          <a:srgbClr val="4BACC6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072116" y="216408"/>
            <a:ext cx="1999487" cy="9525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8740" y="123824"/>
            <a:ext cx="469773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9890" y="2196083"/>
            <a:ext cx="11412219" cy="2143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09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Font typeface="Calibri"/>
              <a:buNone/>
              <a:defRPr sz="3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127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797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</a:pPr>
            <a:fld id="{00000000-1234-1234-1234-123412341234}" type="slidenum">
              <a:rPr lang="es-PR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</a:pPr>
              <a:t>‹#›</a:t>
            </a:fld>
            <a:endParaRPr lang="es-PR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6204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hyperlink" Target="https://www.youtube.com/watch?v=qmNIYatq5gk" TargetMode="External"/><Relationship Id="rId7" Type="http://schemas.openxmlformats.org/officeDocument/2006/relationships/image" Target="../media/image31.emf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5.emf"/><Relationship Id="rId5" Type="http://schemas.openxmlformats.org/officeDocument/2006/relationships/image" Target="../media/image29.png"/><Relationship Id="rId10" Type="http://schemas.openxmlformats.org/officeDocument/2006/relationships/image" Target="../media/image34.emf"/><Relationship Id="rId4" Type="http://schemas.openxmlformats.org/officeDocument/2006/relationships/hyperlink" Target="https://www.youtube.com/watch?v=RhDLyTkly5o" TargetMode="External"/><Relationship Id="rId9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116437"/>
            <a:ext cx="11229975" cy="274954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STATUS OF CARIBE EWS TSUNAMI </a:t>
            </a:r>
            <a:r>
              <a:rPr lang="en-US" sz="3600" dirty="0"/>
              <a:t>READY PILOT </a:t>
            </a:r>
            <a:r>
              <a:rPr lang="en-US" sz="3600" dirty="0" smtClean="0"/>
              <a:t>COMMUNITIES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238" y="4875936"/>
            <a:ext cx="5624512" cy="2443256"/>
          </a:xfrm>
        </p:spPr>
        <p:txBody>
          <a:bodyPr>
            <a:norm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600" b="1" dirty="0" smtClean="0"/>
              <a:t>Alison Brome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200" dirty="0" smtClean="0"/>
              <a:t>Programme Officer for Coastal Hazards, UNESCO/IOC/TSU-CTIC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US" altLang="en-US" sz="1200" dirty="0" smtClean="0"/>
          </a:p>
          <a:p>
            <a:r>
              <a:rPr lang="en-US" sz="1600" b="1" dirty="0"/>
              <a:t>Christa G. von Hillebrandt-Andrade</a:t>
            </a:r>
          </a:p>
          <a:p>
            <a:r>
              <a:rPr lang="en-US" sz="1200" dirty="0"/>
              <a:t>Deputy Director, NOAA NWS ITIC Caribbean </a:t>
            </a:r>
            <a:r>
              <a:rPr lang="en-US" sz="1200" dirty="0" smtClean="0"/>
              <a:t>Office, ICG </a:t>
            </a:r>
            <a:r>
              <a:rPr lang="en-US" sz="1200" dirty="0"/>
              <a:t>CARIBE-EWS WG IV </a:t>
            </a:r>
            <a:r>
              <a:rPr lang="en-US" sz="1200" dirty="0" smtClean="0"/>
              <a:t>Chair</a:t>
            </a:r>
          </a:p>
          <a:p>
            <a:endParaRPr lang="en-US" sz="1200" dirty="0" smtClean="0"/>
          </a:p>
          <a:p>
            <a:r>
              <a:rPr lang="en-US" sz="1600" b="1" dirty="0" smtClean="0"/>
              <a:t>Stephanie Soto</a:t>
            </a:r>
            <a:endParaRPr lang="en-US" sz="1600" b="1" dirty="0"/>
          </a:p>
          <a:p>
            <a:r>
              <a:rPr lang="en-US" sz="1200" dirty="0"/>
              <a:t>Contractor, NOAA NWS ITIC Caribbean Office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3675607"/>
            <a:ext cx="11229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MEETING OF THE INTER-ICG TASK TEAM ON DISASTER MANAGEMENT AND PREPAREDNESS </a:t>
            </a:r>
            <a:r>
              <a:rPr lang="en-US" b="1" dirty="0" smtClean="0">
                <a:solidFill>
                  <a:schemeClr val="tx2"/>
                </a:solidFill>
              </a:rPr>
              <a:t> Online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21-22 February 2022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593" y="356820"/>
            <a:ext cx="1577907" cy="1365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78888"/>
            <a:ext cx="1867714" cy="15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1029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Considerations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6236" y="634337"/>
            <a:ext cx="11848539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National </a:t>
            </a:r>
            <a:r>
              <a:rPr lang="en-US" sz="3200" dirty="0" smtClean="0">
                <a:solidFill>
                  <a:schemeClr val="bg1"/>
                </a:solidFill>
              </a:rPr>
              <a:t>priority and support are critical for successful Tsunami Ready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Availability of funding </a:t>
            </a: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Impact of other hazards e.g. Hurricanes, COVID-19, Dengue, La Soufriere Volcanic Eruption to be considered in </a:t>
            </a:r>
            <a:r>
              <a:rPr lang="en-US" sz="3200" smtClean="0">
                <a:solidFill>
                  <a:schemeClr val="bg1"/>
                </a:solidFill>
              </a:rPr>
              <a:t>mitigation strategy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Critical role of annual CARIBE WAVE Exercise to Tsunami Ready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Administrative Process – MS and IOC level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Promotion </a:t>
            </a:r>
            <a:r>
              <a:rPr lang="en-US" sz="3200" dirty="0">
                <a:solidFill>
                  <a:schemeClr val="bg1"/>
                </a:solidFill>
              </a:rPr>
              <a:t>of CARIBE EWS Tsunami Ready Programme </a:t>
            </a:r>
            <a:r>
              <a:rPr lang="en-US" sz="3200" dirty="0" smtClean="0">
                <a:solidFill>
                  <a:schemeClr val="bg1"/>
                </a:solidFill>
              </a:rPr>
              <a:t>and </a:t>
            </a:r>
            <a:r>
              <a:rPr lang="en-US" sz="3200" dirty="0">
                <a:solidFill>
                  <a:schemeClr val="bg1"/>
                </a:solidFill>
              </a:rPr>
              <a:t>Communities – </a:t>
            </a:r>
            <a:r>
              <a:rPr lang="en-US" sz="3200" dirty="0" smtClean="0">
                <a:solidFill>
                  <a:schemeClr val="bg1"/>
                </a:solidFill>
              </a:rPr>
              <a:t>websites and social media (IOC, CTIC, ITIC, MS), </a:t>
            </a:r>
            <a:r>
              <a:rPr lang="en-US" sz="3200" dirty="0">
                <a:solidFill>
                  <a:schemeClr val="bg1"/>
                </a:solidFill>
              </a:rPr>
              <a:t>partners </a:t>
            </a:r>
            <a:r>
              <a:rPr lang="en-US" sz="3200" dirty="0" smtClean="0">
                <a:solidFill>
                  <a:schemeClr val="bg1"/>
                </a:solidFill>
              </a:rPr>
              <a:t>and WTAD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>
            <a:spLocks noGrp="1"/>
          </p:cNvSpPr>
          <p:nvPr>
            <p:ph type="ctrTitle"/>
          </p:nvPr>
        </p:nvSpPr>
        <p:spPr>
          <a:xfrm>
            <a:off x="2152650" y="2228850"/>
            <a:ext cx="7772400" cy="1676400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Questions, Comments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Alison, Christa, Stephanie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Tsunami Ready (TR) in Context of UN Decade  </a:t>
            </a:r>
          </a:p>
          <a:p>
            <a:r>
              <a:rPr lang="en-US" sz="3200" dirty="0" smtClean="0"/>
              <a:t>Status of CARIBE EWS TR Communities Feb 2021 – Feb 2022</a:t>
            </a:r>
          </a:p>
          <a:p>
            <a:r>
              <a:rPr lang="en-US" sz="3200" dirty="0" smtClean="0"/>
              <a:t>Considerations and Constraints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164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105710" y="180689"/>
            <a:ext cx="1115284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4400" spc="-5" dirty="0" smtClean="0">
                <a:solidFill>
                  <a:schemeClr val="bg1"/>
                </a:solidFill>
                <a:latin typeface="Calibri Light"/>
                <a:cs typeface="Calibri Light"/>
              </a:rPr>
              <a:t>TR in Context of UN </a:t>
            </a:r>
            <a:r>
              <a:rPr sz="4400" spc="-5" dirty="0" smtClean="0">
                <a:solidFill>
                  <a:schemeClr val="bg1"/>
                </a:solidFill>
                <a:latin typeface="Calibri Light"/>
                <a:cs typeface="Calibri Light"/>
              </a:rPr>
              <a:t>Ocean </a:t>
            </a:r>
            <a:r>
              <a:rPr sz="4400" spc="-10" dirty="0" smtClean="0">
                <a:solidFill>
                  <a:schemeClr val="bg1"/>
                </a:solidFill>
                <a:latin typeface="Calibri Light"/>
                <a:cs typeface="Calibri Light"/>
              </a:rPr>
              <a:t>Decade</a:t>
            </a:r>
            <a:r>
              <a:rPr lang="en-US" sz="4400" spc="-1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endParaRPr sz="44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04359" y="1255775"/>
            <a:ext cx="4399915" cy="1737360"/>
          </a:xfrm>
          <a:custGeom>
            <a:avLst/>
            <a:gdLst/>
            <a:ahLst/>
            <a:cxnLst/>
            <a:rect l="l" t="t" r="r" b="b"/>
            <a:pathLst>
              <a:path w="4399915" h="1737360">
                <a:moveTo>
                  <a:pt x="0" y="1737360"/>
                </a:moveTo>
                <a:lnTo>
                  <a:pt x="4399788" y="1737360"/>
                </a:lnTo>
                <a:lnTo>
                  <a:pt x="4399788" y="0"/>
                </a:lnTo>
                <a:lnTo>
                  <a:pt x="0" y="0"/>
                </a:lnTo>
                <a:lnTo>
                  <a:pt x="0" y="173736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82084" y="2916935"/>
            <a:ext cx="4206240" cy="1737360"/>
          </a:xfrm>
          <a:custGeom>
            <a:avLst/>
            <a:gdLst/>
            <a:ahLst/>
            <a:cxnLst/>
            <a:rect l="l" t="t" r="r" b="b"/>
            <a:pathLst>
              <a:path w="4206240" h="1737360">
                <a:moveTo>
                  <a:pt x="0" y="1737360"/>
                </a:moveTo>
                <a:lnTo>
                  <a:pt x="4206240" y="1737360"/>
                </a:lnTo>
                <a:lnTo>
                  <a:pt x="4206240" y="0"/>
                </a:lnTo>
                <a:lnTo>
                  <a:pt x="0" y="0"/>
                </a:lnTo>
                <a:lnTo>
                  <a:pt x="0" y="173736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82084" y="4869179"/>
            <a:ext cx="4517390" cy="1737360"/>
          </a:xfrm>
          <a:custGeom>
            <a:avLst/>
            <a:gdLst/>
            <a:ahLst/>
            <a:cxnLst/>
            <a:rect l="l" t="t" r="r" b="b"/>
            <a:pathLst>
              <a:path w="4517390" h="1737359">
                <a:moveTo>
                  <a:pt x="0" y="1737360"/>
                </a:moveTo>
                <a:lnTo>
                  <a:pt x="4517136" y="1737360"/>
                </a:lnTo>
                <a:lnTo>
                  <a:pt x="4517136" y="0"/>
                </a:lnTo>
                <a:lnTo>
                  <a:pt x="0" y="0"/>
                </a:lnTo>
                <a:lnTo>
                  <a:pt x="0" y="173736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B715B6B-012A-4CB5-82EE-5E043CA096A2}"/>
              </a:ext>
            </a:extLst>
          </p:cNvPr>
          <p:cNvGrpSpPr/>
          <p:nvPr/>
        </p:nvGrpSpPr>
        <p:grpSpPr>
          <a:xfrm>
            <a:off x="147827" y="4576305"/>
            <a:ext cx="8074902" cy="1469136"/>
            <a:chOff x="147828" y="3953787"/>
            <a:chExt cx="8074902" cy="1469136"/>
          </a:xfrm>
        </p:grpSpPr>
        <p:sp>
          <p:nvSpPr>
            <p:cNvPr id="6" name="object 6"/>
            <p:cNvSpPr/>
            <p:nvPr/>
          </p:nvSpPr>
          <p:spPr>
            <a:xfrm>
              <a:off x="192023" y="3997982"/>
              <a:ext cx="3631219" cy="1401030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47828" y="3953787"/>
              <a:ext cx="3709671" cy="1469136"/>
            </a:xfrm>
            <a:custGeom>
              <a:avLst/>
              <a:gdLst/>
              <a:ahLst/>
              <a:cxnLst/>
              <a:rect l="l" t="t" r="r" b="b"/>
              <a:pathLst>
                <a:path w="4203700" h="1917700">
                  <a:moveTo>
                    <a:pt x="0" y="1917192"/>
                  </a:moveTo>
                  <a:lnTo>
                    <a:pt x="4203192" y="1917192"/>
                  </a:lnTo>
                  <a:lnTo>
                    <a:pt x="4203192" y="0"/>
                  </a:lnTo>
                  <a:lnTo>
                    <a:pt x="0" y="0"/>
                  </a:lnTo>
                  <a:lnTo>
                    <a:pt x="0" y="1917192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4113010" y="4120030"/>
              <a:ext cx="4109720" cy="28982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58858B9-1F32-4AC7-889E-D2CE4202C8BE}"/>
              </a:ext>
            </a:extLst>
          </p:cNvPr>
          <p:cNvGrpSpPr/>
          <p:nvPr/>
        </p:nvGrpSpPr>
        <p:grpSpPr>
          <a:xfrm>
            <a:off x="108819" y="1502717"/>
            <a:ext cx="3709671" cy="1335578"/>
            <a:chOff x="147828" y="1062227"/>
            <a:chExt cx="3709671" cy="1469136"/>
          </a:xfrm>
        </p:grpSpPr>
        <p:sp>
          <p:nvSpPr>
            <p:cNvPr id="24" name="object 24"/>
            <p:cNvSpPr/>
            <p:nvPr/>
          </p:nvSpPr>
          <p:spPr>
            <a:xfrm>
              <a:off x="192023" y="1106424"/>
              <a:ext cx="3631219" cy="1401030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47828" y="1062227"/>
              <a:ext cx="3709671" cy="1469136"/>
            </a:xfrm>
            <a:custGeom>
              <a:avLst/>
              <a:gdLst/>
              <a:ahLst/>
              <a:cxnLst/>
              <a:rect l="l" t="t" r="r" b="b"/>
              <a:pathLst>
                <a:path w="4203700" h="1917700">
                  <a:moveTo>
                    <a:pt x="0" y="1917192"/>
                  </a:moveTo>
                  <a:lnTo>
                    <a:pt x="4203192" y="1917192"/>
                  </a:lnTo>
                  <a:lnTo>
                    <a:pt x="4203192" y="0"/>
                  </a:lnTo>
                  <a:lnTo>
                    <a:pt x="0" y="0"/>
                  </a:lnTo>
                  <a:lnTo>
                    <a:pt x="0" y="1917192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3337BFB-06C1-46A5-A709-407CC66BB6FA}"/>
              </a:ext>
            </a:extLst>
          </p:cNvPr>
          <p:cNvGrpSpPr/>
          <p:nvPr/>
        </p:nvGrpSpPr>
        <p:grpSpPr>
          <a:xfrm>
            <a:off x="105710" y="2968076"/>
            <a:ext cx="3733145" cy="1519548"/>
            <a:chOff x="127480" y="2508007"/>
            <a:chExt cx="3730019" cy="151954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0E9C010-FF32-4F67-AAE9-B8F98BBA4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5" t="25885" r="-175" b="25289"/>
            <a:stretch/>
          </p:blipFill>
          <p:spPr>
            <a:xfrm>
              <a:off x="127480" y="2552203"/>
              <a:ext cx="3709671" cy="14753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7828" y="2508007"/>
              <a:ext cx="3709671" cy="1469136"/>
            </a:xfrm>
            <a:custGeom>
              <a:avLst/>
              <a:gdLst/>
              <a:ahLst/>
              <a:cxnLst/>
              <a:rect l="l" t="t" r="r" b="b"/>
              <a:pathLst>
                <a:path w="4203700" h="1917700">
                  <a:moveTo>
                    <a:pt x="0" y="1917192"/>
                  </a:moveTo>
                  <a:lnTo>
                    <a:pt x="4203192" y="1917192"/>
                  </a:lnTo>
                  <a:lnTo>
                    <a:pt x="4203192" y="0"/>
                  </a:lnTo>
                  <a:lnTo>
                    <a:pt x="0" y="0"/>
                  </a:lnTo>
                  <a:lnTo>
                    <a:pt x="0" y="1917192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object 10">
            <a:extLst>
              <a:ext uri="{FF2B5EF4-FFF2-40B4-BE49-F238E27FC236}">
                <a16:creationId xmlns:a16="http://schemas.microsoft.com/office/drawing/2014/main" xmlns="" id="{7C2111F1-0F1C-4517-90D1-2FED24B9AE2F}"/>
              </a:ext>
            </a:extLst>
          </p:cNvPr>
          <p:cNvSpPr txBox="1"/>
          <p:nvPr/>
        </p:nvSpPr>
        <p:spPr>
          <a:xfrm>
            <a:off x="3857498" y="1024942"/>
            <a:ext cx="8133867" cy="11208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895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Decade Societal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Outcome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  <a:p>
            <a:pPr marL="8953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Safe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Ocean</a:t>
            </a:r>
            <a:r>
              <a:rPr kumimoji="0" lang="en-US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where </a:t>
            </a:r>
            <a:r>
              <a:rPr kumimoji="0" sz="24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Life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livelihoods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protected from 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ocean-related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hazards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28428" y="2251512"/>
            <a:ext cx="82919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Decade Goal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Tsunamis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100%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communities at risk of tsunamis prepared for and resilient to tsunamis by 2030 through the implementation of the Tsunami Ready Programme and other initiatives</a:t>
            </a:r>
          </a:p>
        </p:txBody>
      </p:sp>
      <p:sp>
        <p:nvSpPr>
          <p:cNvPr id="2" name="Rectangle 1"/>
          <p:cNvSpPr/>
          <p:nvPr/>
        </p:nvSpPr>
        <p:spPr>
          <a:xfrm>
            <a:off x="3970276" y="4036056"/>
            <a:ext cx="81500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F81BD">
                    <a:lumMod val="60000"/>
                    <a:lumOff val="40000"/>
                  </a:srgbClr>
                </a:solidFill>
              </a:rPr>
              <a:t>Tsunami Ready Coalition</a:t>
            </a:r>
            <a:endParaRPr lang="en-US" sz="2400" b="1" dirty="0">
              <a:solidFill>
                <a:srgbClr val="4F81BD">
                  <a:lumMod val="60000"/>
                  <a:lumOff val="40000"/>
                </a:srgbClr>
              </a:solidFill>
            </a:endParaRPr>
          </a:p>
          <a:p>
            <a:pPr algn="just"/>
            <a:r>
              <a:rPr lang="en-US" sz="2400" dirty="0" smtClean="0">
                <a:solidFill>
                  <a:schemeClr val="bg1"/>
                </a:solidFill>
              </a:rPr>
              <a:t>Establishment </a:t>
            </a:r>
            <a:r>
              <a:rPr lang="en-US" sz="2400" dirty="0">
                <a:solidFill>
                  <a:schemeClr val="bg1"/>
                </a:solidFill>
              </a:rPr>
              <a:t>of a Tsunami Ready Coalition of stakeholders </a:t>
            </a:r>
            <a:r>
              <a:rPr lang="en-US" sz="2400" dirty="0" smtClean="0">
                <a:solidFill>
                  <a:schemeClr val="bg1"/>
                </a:solidFill>
              </a:rPr>
              <a:t>to  deliver a </a:t>
            </a:r>
            <a:r>
              <a:rPr lang="en-US" sz="2400" dirty="0">
                <a:solidFill>
                  <a:schemeClr val="bg1"/>
                </a:solidFill>
              </a:rPr>
              <a:t>strategic plan </a:t>
            </a:r>
            <a:r>
              <a:rPr lang="en-US" sz="2400" dirty="0" smtClean="0">
                <a:solidFill>
                  <a:schemeClr val="bg1"/>
                </a:solidFill>
              </a:rPr>
              <a:t>to </a:t>
            </a:r>
            <a:r>
              <a:rPr lang="en-US" sz="2400" dirty="0">
                <a:solidFill>
                  <a:schemeClr val="bg1"/>
                </a:solidFill>
              </a:rPr>
              <a:t>facilitate the implementation of the Comprehensive Decade Tsunami Programme through the UNESCO/IOC Tsunami Ready Programme and other </a:t>
            </a:r>
            <a:r>
              <a:rPr lang="en-US" sz="2400" dirty="0" smtClean="0">
                <a:solidFill>
                  <a:schemeClr val="bg1"/>
                </a:solidFill>
              </a:rPr>
              <a:t>initiatives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7" y="0"/>
            <a:ext cx="10944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Status of CARIBE EWS TR </a:t>
            </a: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Communities Feb 2021 – 2022 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587" y="769441"/>
            <a:ext cx="1158716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Tsunami </a:t>
            </a:r>
            <a:r>
              <a:rPr lang="en-US" dirty="0">
                <a:solidFill>
                  <a:schemeClr val="bg1"/>
                </a:solidFill>
              </a:rPr>
              <a:t>Ready Interactive Map </a:t>
            </a:r>
            <a:r>
              <a:rPr lang="en-US" dirty="0" smtClean="0">
                <a:solidFill>
                  <a:schemeClr val="bg1"/>
                </a:solidFill>
              </a:rPr>
              <a:t>Viewer – up-to-date, comprehensive,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visual snapshot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14 recognized TR communities in CARIBE 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British Virgin Islands 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 met requirements for TR renewal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Old Harbour Bay, St. Catherine, Jamaica - met requirements for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St. Kitts and Nevis </a:t>
            </a:r>
            <a:r>
              <a:rPr lang="en-US" dirty="0" smtClean="0">
                <a:solidFill>
                  <a:schemeClr val="bg1"/>
                </a:solidFill>
              </a:rPr>
              <a:t>– met requirements </a:t>
            </a:r>
            <a:r>
              <a:rPr lang="en-US" dirty="0">
                <a:solidFill>
                  <a:schemeClr val="bg1"/>
                </a:solidFill>
              </a:rPr>
              <a:t>for TR renewal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St. George, St. Vincent and the Grenadines – progressing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Holetown, </a:t>
            </a:r>
            <a:r>
              <a:rPr lang="en-US" dirty="0" smtClean="0">
                <a:solidFill>
                  <a:schemeClr val="bg1"/>
                </a:solidFill>
              </a:rPr>
              <a:t>Barbados and Belize </a:t>
            </a:r>
            <a:r>
              <a:rPr lang="en-US" dirty="0">
                <a:solidFill>
                  <a:schemeClr val="bg1"/>
                </a:solidFill>
              </a:rPr>
              <a:t>City, </a:t>
            </a:r>
            <a:r>
              <a:rPr lang="en-US" dirty="0" smtClean="0">
                <a:solidFill>
                  <a:schemeClr val="bg1"/>
                </a:solidFill>
              </a:rPr>
              <a:t>Belize - postponed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823024"/>
            <a:ext cx="5372100" cy="3021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385" y="908359"/>
            <a:ext cx="2931428" cy="1829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589" y="3447096"/>
            <a:ext cx="2935224" cy="195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28638"/>
            <a:ext cx="10160000" cy="1671638"/>
          </a:xfrm>
        </p:spPr>
        <p:txBody>
          <a:bodyPr/>
          <a:lstStyle/>
          <a:p>
            <a:r>
              <a:rPr lang="en-US" sz="2800" dirty="0" smtClean="0"/>
              <a:t>British Virgin Islands: Multi-Island, Territory-wide Renewal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01041"/>
            <a:ext cx="4650227" cy="3986213"/>
          </a:xfrm>
        </p:spPr>
        <p:txBody>
          <a:bodyPr/>
          <a:lstStyle/>
          <a:p>
            <a:r>
              <a:rPr lang="en-US" sz="1800" dirty="0" smtClean="0"/>
              <a:t>Total population approx. 35,000</a:t>
            </a:r>
            <a:endParaRPr lang="en-US" sz="1800" dirty="0"/>
          </a:p>
          <a:p>
            <a:r>
              <a:rPr lang="en-US" sz="1800" dirty="0" smtClean="0"/>
              <a:t>National led recognition 13 May 2014, renewed 26 June 2017, impacted by 2017 Atlantic Hurricane Season - loss of signage and equipment, COVID-19 impact</a:t>
            </a:r>
          </a:p>
          <a:p>
            <a:r>
              <a:rPr lang="en-US" sz="1800" dirty="0" smtClean="0"/>
              <a:t>2018 – 2022: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 smtClean="0"/>
              <a:t>National support for signage replacement, UNESCO/IOC-CTIC-DIPECHO support for equipment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 smtClean="0"/>
              <a:t>Protocol updated for PTWC </a:t>
            </a:r>
            <a:r>
              <a:rPr lang="en-US" sz="1800" dirty="0"/>
              <a:t>E</a:t>
            </a:r>
            <a:r>
              <a:rPr lang="en-US" sz="1800" dirty="0" smtClean="0"/>
              <a:t>nhanced Prods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 smtClean="0"/>
              <a:t>RTRPB met 02 Nov 2021 and confirmed eligibility, administrative request for name change by MS under consideration</a:t>
            </a:r>
            <a:r>
              <a:rPr lang="en-US" sz="1800" dirty="0"/>
              <a:t> </a:t>
            </a:r>
            <a:r>
              <a:rPr lang="en-US" sz="1800" dirty="0" smtClean="0"/>
              <a:t>by UNESCO, Tsunami Ready Ceremony pending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72738" y="4398118"/>
            <a:ext cx="1719262" cy="2459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738" y="0"/>
            <a:ext cx="1713113" cy="249414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38" y="2494148"/>
            <a:ext cx="1713114" cy="1919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000" t="16016" r="43155" b="4297"/>
          <a:stretch/>
        </p:blipFill>
        <p:spPr>
          <a:xfrm>
            <a:off x="7072244" y="1258929"/>
            <a:ext cx="3210166" cy="4516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419" y="657141"/>
            <a:ext cx="2464910" cy="3100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419" y="3757613"/>
            <a:ext cx="2308510" cy="2943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3" y="4487254"/>
            <a:ext cx="4320211" cy="282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472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+mj-lt"/>
              </a:rPr>
              <a:t>Old Harbour Bay, St. Catherine, Jamaica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00774"/>
            <a:ext cx="67246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Located on Jamaica’s SE coast, approx. population is 5,543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Application submitted, deemed eligible by IOC, national authorities engaged, Tsunami Ready Ceremony pending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</a:t>
            </a:r>
            <a:r>
              <a:rPr lang="en-US" sz="2000" dirty="0" smtClean="0">
                <a:solidFill>
                  <a:schemeClr val="bg1"/>
                </a:solidFill>
              </a:rPr>
              <a:t>ational </a:t>
            </a:r>
            <a:r>
              <a:rPr lang="en-US" sz="2000" dirty="0">
                <a:solidFill>
                  <a:schemeClr val="bg1"/>
                </a:solidFill>
              </a:rPr>
              <a:t>Verification </a:t>
            </a:r>
            <a:r>
              <a:rPr lang="en-US" sz="2000" dirty="0" smtClean="0">
                <a:solidFill>
                  <a:schemeClr val="bg1"/>
                </a:solidFill>
              </a:rPr>
              <a:t>Committee (multidisciplinary, national and local) established for implementing </a:t>
            </a:r>
            <a:r>
              <a:rPr lang="en-US" sz="2000" dirty="0">
                <a:solidFill>
                  <a:schemeClr val="bg1"/>
                </a:solidFill>
              </a:rPr>
              <a:t>community outreach programmes and </a:t>
            </a:r>
            <a:r>
              <a:rPr lang="en-US" sz="2000" dirty="0" smtClean="0">
                <a:solidFill>
                  <a:schemeClr val="bg1"/>
                </a:solidFill>
              </a:rPr>
              <a:t>overseeing </a:t>
            </a:r>
            <a:r>
              <a:rPr lang="en-US" sz="2000" dirty="0">
                <a:solidFill>
                  <a:schemeClr val="bg1"/>
                </a:solidFill>
              </a:rPr>
              <a:t>the installation of tsunami evacuation </a:t>
            </a:r>
            <a:r>
              <a:rPr lang="en-US" sz="2000" dirty="0" smtClean="0">
                <a:solidFill>
                  <a:schemeClr val="bg1"/>
                </a:solidFill>
              </a:rPr>
              <a:t>signage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National </a:t>
            </a:r>
            <a:r>
              <a:rPr lang="en-US" sz="2000" dirty="0">
                <a:solidFill>
                  <a:schemeClr val="bg1"/>
                </a:solidFill>
              </a:rPr>
              <a:t>Tsunami Ready </a:t>
            </a:r>
            <a:r>
              <a:rPr lang="en-US" sz="2000" dirty="0" smtClean="0">
                <a:solidFill>
                  <a:schemeClr val="bg1"/>
                </a:solidFill>
              </a:rPr>
              <a:t>Board established, chaired by ODPEM in accordance with TR Guidelines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Preliminary </a:t>
            </a:r>
            <a:r>
              <a:rPr lang="en-US" sz="2000" dirty="0">
                <a:solidFill>
                  <a:schemeClr val="bg1"/>
                </a:solidFill>
              </a:rPr>
              <a:t>“blue line” </a:t>
            </a:r>
            <a:r>
              <a:rPr lang="en-US" sz="2000" dirty="0" smtClean="0">
                <a:solidFill>
                  <a:schemeClr val="bg1"/>
                </a:solidFill>
              </a:rPr>
              <a:t>developed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PAE – stickers, CARIBE WAVE video, jingle,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NOAA ITIC-CAR led, USAID-BHA funded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593" y="4415101"/>
            <a:ext cx="4591050" cy="2442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576" y="0"/>
            <a:ext cx="2469094" cy="2792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610" y="2593600"/>
            <a:ext cx="3450635" cy="3432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248" y="5719506"/>
            <a:ext cx="2900361" cy="11384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5101"/>
            <a:ext cx="3370264" cy="24428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7960" y="832014"/>
            <a:ext cx="2533649" cy="32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258550" cy="1143000"/>
          </a:xfrm>
        </p:spPr>
        <p:txBody>
          <a:bodyPr/>
          <a:lstStyle/>
          <a:p>
            <a:r>
              <a:rPr lang="en-US" sz="3800" dirty="0" smtClean="0"/>
              <a:t>St. Kitts and Nevis: Multi-Island, Territory-wide Renewal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2963"/>
            <a:ext cx="11258550" cy="2586037"/>
          </a:xfrm>
        </p:spPr>
        <p:txBody>
          <a:bodyPr/>
          <a:lstStyle/>
          <a:p>
            <a:r>
              <a:rPr lang="en-US" sz="1950" dirty="0" smtClean="0"/>
              <a:t>Recognised October 2016</a:t>
            </a:r>
          </a:p>
          <a:p>
            <a:r>
              <a:rPr lang="en-US" sz="1950" dirty="0" smtClean="0"/>
              <a:t>Population in evacuation zone is approx. 22,500</a:t>
            </a:r>
            <a:endParaRPr lang="en-US" sz="1950" dirty="0"/>
          </a:p>
          <a:p>
            <a:r>
              <a:rPr lang="en-US" sz="1950" dirty="0" smtClean="0"/>
              <a:t>RTRPB met 04 Feb 2022 and confirmed eligibility for renewal, meeting report under finalization, national authorities to be engaged re: Tsunami Ready ceremony</a:t>
            </a:r>
            <a:endParaRPr lang="en-US" sz="1950" dirty="0"/>
          </a:p>
          <a:p>
            <a:r>
              <a:rPr lang="en-US" sz="1950" dirty="0" smtClean="0"/>
              <a:t>Murals, updates to evacuation map, signage and SOPs, PSAs, </a:t>
            </a:r>
            <a:r>
              <a:rPr lang="en-US" sz="1950" dirty="0"/>
              <a:t>videos </a:t>
            </a:r>
            <a:r>
              <a:rPr lang="en-US" sz="1950" dirty="0">
                <a:hlinkClick r:id="rId3"/>
              </a:rPr>
              <a:t>https://</a:t>
            </a:r>
            <a:r>
              <a:rPr lang="en-US" sz="1950" dirty="0" smtClean="0">
                <a:hlinkClick r:id="rId3"/>
              </a:rPr>
              <a:t>www.youtube.com/watch?v=qmNIYatq5gk</a:t>
            </a:r>
            <a:r>
              <a:rPr lang="en-US" sz="1950" dirty="0"/>
              <a:t>, </a:t>
            </a:r>
            <a:r>
              <a:rPr lang="en-US" sz="1950" dirty="0">
                <a:hlinkClick r:id="rId4"/>
              </a:rPr>
              <a:t>https://</a:t>
            </a:r>
            <a:r>
              <a:rPr lang="en-US" sz="1950" dirty="0" smtClean="0">
                <a:hlinkClick r:id="rId4"/>
              </a:rPr>
              <a:t>www.youtube.com/watch?v=RhDLyTkly5o</a:t>
            </a:r>
            <a:r>
              <a:rPr lang="en-US" sz="1950" dirty="0" smtClean="0"/>
              <a:t> </a:t>
            </a:r>
          </a:p>
          <a:p>
            <a:r>
              <a:rPr lang="en-US" sz="1950" dirty="0" smtClean="0"/>
              <a:t>Renewal process impacted by COVID-19</a:t>
            </a:r>
            <a:endParaRPr lang="en-US" sz="1950" dirty="0"/>
          </a:p>
          <a:p>
            <a:r>
              <a:rPr lang="en-US" sz="1950" dirty="0" smtClean="0"/>
              <a:t>NOAA ITIC-CAR led, USAID-BHA funded</a:t>
            </a:r>
            <a:endParaRPr lang="en-US" sz="195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8" y="5117988"/>
            <a:ext cx="3257862" cy="1754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800" y="-1"/>
            <a:ext cx="1248578" cy="2855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8695" y="4202054"/>
            <a:ext cx="4248146" cy="2684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9439" y="4256939"/>
            <a:ext cx="1982561" cy="2601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38" y="3648095"/>
            <a:ext cx="3255264" cy="1469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6913" y="2855643"/>
            <a:ext cx="2605087" cy="13597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9550" y="3487679"/>
            <a:ext cx="2469946" cy="15824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9026" y="4829744"/>
            <a:ext cx="2640470" cy="202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" y="0"/>
            <a:ext cx="10101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+mj-lt"/>
              </a:rPr>
              <a:t>St. George, St. Vincent and the Grenadines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86" y="769441"/>
            <a:ext cx="66448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Recognition process initiated in 2018, impacted by COVID-19, dengue outbreak, La Soufriere volcanic eruption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Inundation maps completed, preparedness requirements fulfilled, revision of national SOPs significantly advanced and other response requirements fulfilled, signage to be 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NOAA ITIC-CAR led, USAID-BHA funded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459" y="3757613"/>
            <a:ext cx="2602707" cy="2971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3757613"/>
            <a:ext cx="3939148" cy="2971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662177"/>
            <a:ext cx="5162550" cy="2967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3757613"/>
            <a:ext cx="51625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0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288"/>
            <a:ext cx="10160000" cy="1143000"/>
          </a:xfrm>
        </p:spPr>
        <p:txBody>
          <a:bodyPr/>
          <a:lstStyle/>
          <a:p>
            <a:r>
              <a:rPr lang="en-US" sz="3800" dirty="0" smtClean="0"/>
              <a:t>Postponed TR Pilots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21920" y="3898000"/>
            <a:ext cx="5460402" cy="2907220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 smtClean="0"/>
              <a:t>Holetown, Barbados</a:t>
            </a:r>
          </a:p>
          <a:p>
            <a:r>
              <a:rPr lang="en-US" sz="2000" dirty="0" smtClean="0"/>
              <a:t>Nationally led</a:t>
            </a:r>
          </a:p>
          <a:p>
            <a:r>
              <a:rPr lang="en-US" sz="2000" dirty="0" smtClean="0"/>
              <a:t>Draft inundation &amp; evacuation maps done, PAE conducted</a:t>
            </a:r>
          </a:p>
          <a:p>
            <a:r>
              <a:rPr lang="en-US" sz="2000" dirty="0" smtClean="0"/>
              <a:t>National </a:t>
            </a:r>
            <a:r>
              <a:rPr lang="en-US" sz="2000" dirty="0"/>
              <a:t>SOP </a:t>
            </a:r>
            <a:r>
              <a:rPr lang="en-US" sz="2000" dirty="0" smtClean="0"/>
              <a:t>developed by UNESCO/IOC- </a:t>
            </a:r>
            <a:r>
              <a:rPr lang="en-US" sz="2000" dirty="0"/>
              <a:t>CTIC DIPECHO Project</a:t>
            </a:r>
          </a:p>
          <a:p>
            <a:r>
              <a:rPr lang="en-US" sz="2000" dirty="0"/>
              <a:t>F</a:t>
            </a:r>
            <a:r>
              <a:rPr lang="en-US" sz="2000" dirty="0" smtClean="0"/>
              <a:t>unding </a:t>
            </a:r>
            <a:r>
              <a:rPr lang="en-US" sz="2000" dirty="0"/>
              <a:t>support </a:t>
            </a:r>
            <a:r>
              <a:rPr lang="en-US" sz="2000" dirty="0" smtClean="0"/>
              <a:t>requested, UNESCO/IOC-CTIC led project to complete nomination in 2022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36920" y="2341739"/>
            <a:ext cx="5440680" cy="2890076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/>
              <a:t>Belize </a:t>
            </a:r>
            <a:r>
              <a:rPr lang="en-US" b="1" dirty="0" smtClean="0"/>
              <a:t>City, Belize</a:t>
            </a:r>
            <a:endParaRPr lang="en-US" b="1" dirty="0"/>
          </a:p>
          <a:p>
            <a:r>
              <a:rPr lang="en-US" sz="2000" dirty="0" smtClean="0"/>
              <a:t>Mapping workshop convened, draft evacuation map developed </a:t>
            </a:r>
            <a:endParaRPr lang="en-US" sz="2000" dirty="0"/>
          </a:p>
          <a:p>
            <a:r>
              <a:rPr lang="en-US" sz="2000" dirty="0" smtClean="0"/>
              <a:t>Comprehensive national support required for other preparedness and response requirements, and signage</a:t>
            </a:r>
          </a:p>
          <a:p>
            <a:r>
              <a:rPr lang="en-US" sz="2000" dirty="0" smtClean="0"/>
              <a:t>NOAA NOAA ITIC-CAR led, USAID-BHA funded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280" y="0"/>
            <a:ext cx="3472864" cy="2327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767" y="4773706"/>
            <a:ext cx="3529890" cy="2084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0271"/>
            <a:ext cx="3294529" cy="3077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369" y="828424"/>
            <a:ext cx="2407022" cy="30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TWP2017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6731</TotalTime>
  <Words>738</Words>
  <Application>Microsoft Office PowerPoint</Application>
  <PresentationFormat>Widescreen</PresentationFormat>
  <Paragraphs>97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Courier New</vt:lpstr>
      <vt:lpstr>Times New Roman</vt:lpstr>
      <vt:lpstr>1_CTWP2017_theme</vt:lpstr>
      <vt:lpstr>5_Office Theme</vt:lpstr>
      <vt:lpstr>Office Theme</vt:lpstr>
      <vt:lpstr>STATUS OF CARIBE EWS TSUNAMI READY PILOT COMMUNITIES </vt:lpstr>
      <vt:lpstr>Outline</vt:lpstr>
      <vt:lpstr>TR in Context of UN Ocean Decade </vt:lpstr>
      <vt:lpstr>PowerPoint Presentation</vt:lpstr>
      <vt:lpstr>British Virgin Islands: Multi-Island, Territory-wide Renewal</vt:lpstr>
      <vt:lpstr>PowerPoint Presentation</vt:lpstr>
      <vt:lpstr>St. Kitts and Nevis: Multi-Island, Territory-wide Renewal</vt:lpstr>
      <vt:lpstr>PowerPoint Presentation</vt:lpstr>
      <vt:lpstr>Postponed TR Pilots</vt:lpstr>
      <vt:lpstr>PowerPoint Presentation</vt:lpstr>
      <vt:lpstr>Questions, Comments Thank You Alison, Christa, Stephanie</vt:lpstr>
    </vt:vector>
  </TitlesOfParts>
  <Company>NWS - Department of Commerce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2.1 Title</dc:title>
  <dc:creator>Christa Von Hillebrandt-Andrade</dc:creator>
  <cp:lastModifiedBy>Alejandro Rojas</cp:lastModifiedBy>
  <cp:revision>199</cp:revision>
  <dcterms:created xsi:type="dcterms:W3CDTF">2019-07-22T20:09:40Z</dcterms:created>
  <dcterms:modified xsi:type="dcterms:W3CDTF">2022-02-19T15:04:55Z</dcterms:modified>
</cp:coreProperties>
</file>