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0"/>
  </p:notesMasterIdLst>
  <p:sldIdLst>
    <p:sldId id="257" r:id="rId2"/>
    <p:sldId id="256" r:id="rId3"/>
    <p:sldId id="356" r:id="rId4"/>
    <p:sldId id="357" r:id="rId5"/>
    <p:sldId id="358" r:id="rId6"/>
    <p:sldId id="361" r:id="rId7"/>
    <p:sldId id="362" r:id="rId8"/>
    <p:sldId id="359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ome, Alison" initials="BA" lastIdx="1" clrIdx="0">
    <p:extLst>
      <p:ext uri="{19B8F6BF-5375-455C-9EA6-DF929625EA0E}">
        <p15:presenceInfo xmlns:p15="http://schemas.microsoft.com/office/powerpoint/2012/main" userId="S-1-5-21-1606980848-1958367476-725345543-6392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405"/>
  </p:normalViewPr>
  <p:slideViewPr>
    <p:cSldViewPr snapToGrid="0" snapToObjects="1">
      <p:cViewPr varScale="1">
        <p:scale>
          <a:sx n="92" d="100"/>
          <a:sy n="92" d="100"/>
        </p:scale>
        <p:origin x="134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/>
              <a:t>Method of Receiving PTWC Messages</a:t>
            </a:r>
          </a:p>
          <a:p>
            <a:pPr>
              <a:defRPr/>
            </a:pPr>
            <a:r>
              <a:rPr lang="en-US" sz="1600" b="1" dirty="0"/>
              <a:t>(% by MS)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Sheet2!$A$6</c:f>
              <c:strCache>
                <c:ptCount val="1"/>
                <c:pt idx="0">
                  <c:v>Email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Sheet2!$B$4:$B$5</c:f>
              <c:strCache>
                <c:ptCount val="2"/>
                <c:pt idx="1">
                  <c:v>Percentage</c:v>
                </c:pt>
              </c:strCache>
            </c:strRef>
          </c:cat>
          <c:val>
            <c:numRef>
              <c:f>Sheet2!$B$6</c:f>
              <c:numCache>
                <c:formatCode>General</c:formatCode>
                <c:ptCount val="1"/>
                <c:pt idx="0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ADD-41C9-9D18-8E8078E2E1FC}"/>
            </c:ext>
          </c:extLst>
        </c:ser>
        <c:ser>
          <c:idx val="1"/>
          <c:order val="1"/>
          <c:tx>
            <c:strRef>
              <c:f>Sheet2!$A$7</c:f>
              <c:strCache>
                <c:ptCount val="1"/>
                <c:pt idx="0">
                  <c:v>Fax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Sheet2!$B$4:$B$5</c:f>
              <c:strCache>
                <c:ptCount val="2"/>
                <c:pt idx="1">
                  <c:v>Percentage</c:v>
                </c:pt>
              </c:strCache>
            </c:strRef>
          </c:cat>
          <c:val>
            <c:numRef>
              <c:f>Sheet2!$B$7</c:f>
              <c:numCache>
                <c:formatCode>General</c:formatCode>
                <c:ptCount val="1"/>
                <c:pt idx="0">
                  <c:v>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ADD-41C9-9D18-8E8078E2E1FC}"/>
            </c:ext>
          </c:extLst>
        </c:ser>
        <c:ser>
          <c:idx val="2"/>
          <c:order val="2"/>
          <c:tx>
            <c:strRef>
              <c:f>Sheet2!$A$8</c:f>
              <c:strCache>
                <c:ptCount val="1"/>
                <c:pt idx="0">
                  <c:v>GTS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Sheet2!$B$4:$B$5</c:f>
              <c:strCache>
                <c:ptCount val="2"/>
                <c:pt idx="1">
                  <c:v>Percentage</c:v>
                </c:pt>
              </c:strCache>
            </c:strRef>
          </c:cat>
          <c:val>
            <c:numRef>
              <c:f>Sheet2!$B$8</c:f>
              <c:numCache>
                <c:formatCode>General</c:formatCode>
                <c:ptCount val="1"/>
                <c:pt idx="0">
                  <c:v>17.7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ADD-41C9-9D18-8E8078E2E1FC}"/>
            </c:ext>
          </c:extLst>
        </c:ser>
        <c:ser>
          <c:idx val="3"/>
          <c:order val="3"/>
          <c:tx>
            <c:strRef>
              <c:f>Sheet2!$A$9</c:f>
              <c:strCache>
                <c:ptCount val="1"/>
                <c:pt idx="0">
                  <c:v>Phone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Sheet2!$B$4:$B$5</c:f>
              <c:strCache>
                <c:ptCount val="2"/>
                <c:pt idx="1">
                  <c:v>Percentage</c:v>
                </c:pt>
              </c:strCache>
            </c:strRef>
          </c:cat>
          <c:val>
            <c:numRef>
              <c:f>Sheet2!$B$9</c:f>
              <c:numCache>
                <c:formatCode>General</c:formatCode>
                <c:ptCount val="1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ADD-41C9-9D18-8E8078E2E1FC}"/>
            </c:ext>
          </c:extLst>
        </c:ser>
        <c:ser>
          <c:idx val="4"/>
          <c:order val="4"/>
          <c:tx>
            <c:strRef>
              <c:f>Sheet2!$A$10</c:f>
              <c:strCache>
                <c:ptCount val="1"/>
                <c:pt idx="0">
                  <c:v>SMS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Sheet2!$B$4:$B$5</c:f>
              <c:strCache>
                <c:ptCount val="2"/>
                <c:pt idx="1">
                  <c:v>Percentage</c:v>
                </c:pt>
              </c:strCache>
            </c:strRef>
          </c:cat>
          <c:val>
            <c:numRef>
              <c:f>Sheet2!$B$10</c:f>
              <c:numCache>
                <c:formatCode>General</c:formatCode>
                <c:ptCount val="1"/>
                <c:pt idx="0">
                  <c:v>5.9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ADD-41C9-9D18-8E8078E2E1FC}"/>
            </c:ext>
          </c:extLst>
        </c:ser>
        <c:ser>
          <c:idx val="5"/>
          <c:order val="5"/>
          <c:tx>
            <c:strRef>
              <c:f>Sheet2!$A$11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Sheet2!$B$4:$B$5</c:f>
              <c:strCache>
                <c:ptCount val="2"/>
                <c:pt idx="1">
                  <c:v>Percentage</c:v>
                </c:pt>
              </c:strCache>
            </c:strRef>
          </c:cat>
          <c:val>
            <c:numRef>
              <c:f>Sheet2!$B$11</c:f>
              <c:numCache>
                <c:formatCode>General</c:formatCode>
                <c:ptCount val="1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0ADD-41C9-9D18-8E8078E2E1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84557496"/>
        <c:axId val="284553184"/>
      </c:barChart>
      <c:catAx>
        <c:axId val="284557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84553184"/>
        <c:crosses val="autoZero"/>
        <c:auto val="1"/>
        <c:lblAlgn val="ctr"/>
        <c:lblOffset val="100"/>
        <c:noMultiLvlLbl val="0"/>
      </c:catAx>
      <c:valAx>
        <c:axId val="284553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845574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/>
              <a:t>Level of Action by % of MS</a:t>
            </a:r>
          </a:p>
        </c:rich>
      </c:tx>
      <c:layout>
        <c:manualLayout>
          <c:xMode val="edge"/>
          <c:yMode val="edge"/>
          <c:x val="0.24485281251608254"/>
          <c:y val="5.8372849914210293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866-4CCF-AB61-B9CE9A1533F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866-4CCF-AB61-B9CE9A1533F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866-4CCF-AB61-B9CE9A1533F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9866-4CCF-AB61-B9CE9A1533F8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866-4CCF-AB61-B9CE9A1533F8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9866-4CCF-AB61-B9CE9A1533F8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9866-4CCF-AB61-B9CE9A1533F8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9866-4CCF-AB61-B9CE9A1533F8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Sheet2!$A$19:$A$22</c:f>
              <c:strCache>
                <c:ptCount val="4"/>
                <c:pt idx="0">
                  <c:v>No Action</c:v>
                </c:pt>
                <c:pt idx="1">
                  <c:v>Internal Consultation &amp; Evaluation</c:v>
                </c:pt>
                <c:pt idx="2">
                  <c:v>Issuance of Public Products</c:v>
                </c:pt>
                <c:pt idx="3">
                  <c:v>Circulation of Products to select Agencies/Stakeholders</c:v>
                </c:pt>
              </c:strCache>
            </c:strRef>
          </c:cat>
          <c:val>
            <c:numRef>
              <c:f>Sheet2!$B$19:$B$22</c:f>
              <c:numCache>
                <c:formatCode>General</c:formatCode>
                <c:ptCount val="4"/>
                <c:pt idx="0">
                  <c:v>58.8</c:v>
                </c:pt>
                <c:pt idx="1">
                  <c:v>5.9</c:v>
                </c:pt>
                <c:pt idx="2">
                  <c:v>23.5</c:v>
                </c:pt>
                <c:pt idx="3">
                  <c:v>11.76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9866-4CCF-AB61-B9CE9A1533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aa-E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AB5B28-4819-D64B-AA62-3A4B46DEFB92}" type="datetimeFigureOut">
              <a:rPr lang="aa-ET" smtClean="0"/>
              <a:t>18/02/2022</a:t>
            </a:fld>
            <a:endParaRPr lang="aa-E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a-E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aa-E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3B15B9-3C35-9946-9D8C-748806231BEE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626732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48" cy="366077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Shape 87"/>
          <p:cNvSpPr txBox="1">
            <a:spLocks noGrp="1"/>
          </p:cNvSpPr>
          <p:nvPr>
            <p:ph type="sldNum" idx="12"/>
          </p:nvPr>
        </p:nvSpPr>
        <p:spPr>
          <a:xfrm>
            <a:off x="3970337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s-P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s-PR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8705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2BFB3-4C4B-214B-A837-321F95156F83}" type="datetimeFigureOut">
              <a:rPr lang="aa-ET" smtClean="0"/>
              <a:t>18/02/2022</a:t>
            </a:fld>
            <a:endParaRPr lang="aa-E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888F2-E4B2-1749-A6AF-5DDB9FA00450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777565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2BFB3-4C4B-214B-A837-321F95156F83}" type="datetimeFigureOut">
              <a:rPr lang="aa-ET" smtClean="0"/>
              <a:t>18/02/2022</a:t>
            </a:fld>
            <a:endParaRPr lang="aa-E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888F2-E4B2-1749-A6AF-5DDB9FA00450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536852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2BFB3-4C4B-214B-A837-321F95156F83}" type="datetimeFigureOut">
              <a:rPr lang="aa-ET" smtClean="0"/>
              <a:t>18/02/2022</a:t>
            </a:fld>
            <a:endParaRPr lang="aa-E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888F2-E4B2-1749-A6AF-5DDB9FA00450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254487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2BFB3-4C4B-214B-A837-321F95156F83}" type="datetimeFigureOut">
              <a:rPr lang="aa-ET" smtClean="0"/>
              <a:t>18/02/2022</a:t>
            </a:fld>
            <a:endParaRPr lang="aa-E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888F2-E4B2-1749-A6AF-5DDB9FA00450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602351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2BFB3-4C4B-214B-A837-321F95156F83}" type="datetimeFigureOut">
              <a:rPr lang="aa-ET" smtClean="0"/>
              <a:t>18/02/2022</a:t>
            </a:fld>
            <a:endParaRPr lang="aa-E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888F2-E4B2-1749-A6AF-5DDB9FA00450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838301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2BFB3-4C4B-214B-A837-321F95156F83}" type="datetimeFigureOut">
              <a:rPr lang="aa-ET" smtClean="0"/>
              <a:t>18/02/2022</a:t>
            </a:fld>
            <a:endParaRPr lang="aa-E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888F2-E4B2-1749-A6AF-5DDB9FA00450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845154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2BFB3-4C4B-214B-A837-321F95156F83}" type="datetimeFigureOut">
              <a:rPr lang="aa-ET" smtClean="0"/>
              <a:t>18/02/2022</a:t>
            </a:fld>
            <a:endParaRPr lang="aa-E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888F2-E4B2-1749-A6AF-5DDB9FA00450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779079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2BFB3-4C4B-214B-A837-321F95156F83}" type="datetimeFigureOut">
              <a:rPr lang="aa-ET" smtClean="0"/>
              <a:t>18/02/2022</a:t>
            </a:fld>
            <a:endParaRPr lang="aa-E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888F2-E4B2-1749-A6AF-5DDB9FA00450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969757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2BFB3-4C4B-214B-A837-321F95156F83}" type="datetimeFigureOut">
              <a:rPr lang="aa-ET" smtClean="0"/>
              <a:t>18/02/2022</a:t>
            </a:fld>
            <a:endParaRPr lang="aa-E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888F2-E4B2-1749-A6AF-5DDB9FA00450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606544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2BFB3-4C4B-214B-A837-321F95156F83}" type="datetimeFigureOut">
              <a:rPr lang="aa-ET" smtClean="0"/>
              <a:t>18/02/2022</a:t>
            </a:fld>
            <a:endParaRPr lang="aa-E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888F2-E4B2-1749-A6AF-5DDB9FA00450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562064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2BFB3-4C4B-214B-A837-321F95156F83}" type="datetimeFigureOut">
              <a:rPr lang="aa-ET" smtClean="0"/>
              <a:t>18/02/2022</a:t>
            </a:fld>
            <a:endParaRPr lang="aa-E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888F2-E4B2-1749-A6AF-5DDB9FA00450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777114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C2BFB3-4C4B-214B-A837-321F95156F83}" type="datetimeFigureOut">
              <a:rPr lang="aa-ET" smtClean="0"/>
              <a:t>18/02/2022</a:t>
            </a:fld>
            <a:endParaRPr lang="aa-E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a-E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888F2-E4B2-1749-A6AF-5DDB9FA00450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985904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/>
          <p:nvPr/>
        </p:nvSpPr>
        <p:spPr>
          <a:xfrm>
            <a:off x="3817376" y="4419600"/>
            <a:ext cx="5260081" cy="276157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r">
              <a:lnSpc>
                <a:spcPct val="80000"/>
              </a:lnSpc>
              <a:buClr>
                <a:schemeClr val="dk1"/>
              </a:buClr>
              <a:buSzPct val="25000"/>
            </a:pPr>
            <a:r>
              <a:rPr lang="es-PR" sz="1600" b="1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Dr. Elizabeth A. Vanacore</a:t>
            </a:r>
          </a:p>
          <a:p>
            <a:pPr algn="r">
              <a:lnSpc>
                <a:spcPct val="80000"/>
              </a:lnSpc>
              <a:buClr>
                <a:schemeClr val="dk1"/>
              </a:buClr>
              <a:buSzPct val="25000"/>
            </a:pPr>
            <a:r>
              <a:rPr lang="es-PR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Seismologist, Puerto Rico Seismic Network</a:t>
            </a:r>
          </a:p>
          <a:p>
            <a:pPr algn="r">
              <a:lnSpc>
                <a:spcPct val="80000"/>
              </a:lnSpc>
              <a:buClr>
                <a:schemeClr val="dk1"/>
              </a:buClr>
              <a:buSzPct val="25000"/>
            </a:pPr>
            <a:r>
              <a:rPr lang="es-PR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ICG CARIBE-EWS CARIBE WAVE TT CHAIR</a:t>
            </a:r>
          </a:p>
          <a:p>
            <a:pPr algn="r">
              <a:lnSpc>
                <a:spcPct val="80000"/>
              </a:lnSpc>
              <a:buClr>
                <a:schemeClr val="dk1"/>
              </a:buClr>
              <a:buSzPct val="25000"/>
            </a:pPr>
            <a:r>
              <a:rPr lang="es-PR" sz="2000" b="1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 </a:t>
            </a:r>
          </a:p>
          <a:p>
            <a:pPr algn="r">
              <a:lnSpc>
                <a:spcPct val="80000"/>
              </a:lnSpc>
              <a:buClr>
                <a:schemeClr val="dk1"/>
              </a:buClr>
              <a:buSzPct val="25000"/>
            </a:pPr>
            <a:r>
              <a:rPr lang="es-PR" sz="1600" b="1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Christa G. von Hillebrandt-Andrade</a:t>
            </a:r>
          </a:p>
          <a:p>
            <a:pPr algn="r">
              <a:lnSpc>
                <a:spcPct val="80000"/>
              </a:lnSpc>
              <a:spcBef>
                <a:spcPts val="320"/>
              </a:spcBef>
              <a:buClr>
                <a:schemeClr val="dk1"/>
              </a:buClr>
              <a:buSzPct val="25000"/>
            </a:pPr>
            <a:r>
              <a:rPr lang="es-PR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Deputy Director, NOAA NWS ITIC Caribbean Office</a:t>
            </a:r>
          </a:p>
          <a:p>
            <a:pPr algn="r">
              <a:lnSpc>
                <a:spcPct val="80000"/>
              </a:lnSpc>
              <a:spcBef>
                <a:spcPts val="320"/>
              </a:spcBef>
              <a:buClr>
                <a:schemeClr val="dk1"/>
              </a:buClr>
              <a:buSzPct val="25000"/>
            </a:pPr>
            <a:r>
              <a:rPr lang="es-PR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ICG CARIBE-EWS WG IV Chair</a:t>
            </a:r>
          </a:p>
          <a:p>
            <a:pPr algn="r">
              <a:lnSpc>
                <a:spcPct val="80000"/>
              </a:lnSpc>
              <a:spcBef>
                <a:spcPts val="320"/>
              </a:spcBef>
              <a:buClr>
                <a:schemeClr val="dk1"/>
              </a:buClr>
              <a:buSzPct val="25000"/>
            </a:pPr>
            <a:endParaRPr lang="es-PR" b="1" dirty="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algn="r">
              <a:lnSpc>
                <a:spcPct val="80000"/>
              </a:lnSpc>
              <a:spcBef>
                <a:spcPts val="320"/>
              </a:spcBef>
              <a:buClr>
                <a:schemeClr val="dk1"/>
              </a:buClr>
              <a:buSzPct val="25000"/>
            </a:pPr>
            <a:r>
              <a:rPr lang="es-PR" sz="1600" b="1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Alison Brome</a:t>
            </a:r>
          </a:p>
          <a:p>
            <a:pPr algn="r">
              <a:lnSpc>
                <a:spcPct val="80000"/>
              </a:lnSpc>
              <a:spcBef>
                <a:spcPts val="320"/>
              </a:spcBef>
              <a:buClr>
                <a:schemeClr val="dk1"/>
              </a:buClr>
              <a:buSzPct val="25000"/>
            </a:pPr>
            <a:r>
              <a:rPr lang="es-PR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Coastal Hazards Officer</a:t>
            </a:r>
          </a:p>
          <a:p>
            <a:pPr algn="r">
              <a:lnSpc>
                <a:spcPct val="80000"/>
              </a:lnSpc>
              <a:spcBef>
                <a:spcPts val="320"/>
              </a:spcBef>
              <a:buClr>
                <a:schemeClr val="dk1"/>
              </a:buClr>
              <a:buSzPct val="25000"/>
            </a:pPr>
            <a:r>
              <a:rPr lang="es-PR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CTIC, UNESCO/IOC</a:t>
            </a:r>
            <a:endParaRPr lang="es-PR" b="1" dirty="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algn="r">
              <a:lnSpc>
                <a:spcPct val="80000"/>
              </a:lnSpc>
              <a:spcBef>
                <a:spcPts val="320"/>
              </a:spcBef>
              <a:buClr>
                <a:schemeClr val="dk1"/>
              </a:buClr>
              <a:buSzPct val="25000"/>
            </a:pPr>
            <a:endParaRPr lang="es-PR" sz="1600" b="1" dirty="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xmlns="" id="{C1CF1234-1402-D042-9F9E-37FD68D6F4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49" t="16968" r="17651" b="23622"/>
          <a:stretch/>
        </p:blipFill>
        <p:spPr>
          <a:xfrm>
            <a:off x="381000" y="3962400"/>
            <a:ext cx="3429000" cy="2514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61725" y="1447800"/>
            <a:ext cx="7086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Hunga-Tonga-Hunga-Ha'apai Tsunami Observations in the Caribbean and Adjacent Regions and the August 14, 2021 Haiti Earthquake and Tsunami</a:t>
            </a:r>
          </a:p>
          <a:p>
            <a:pPr algn="ctr"/>
            <a:endParaRPr lang="en-US" sz="2400" b="1" dirty="0"/>
          </a:p>
          <a:p>
            <a:pPr algn="ctr"/>
            <a:r>
              <a:rPr lang="en-US" b="1" dirty="0"/>
              <a:t>JOINT MEETING OF THE INTER-ICG TASK TEAMS ON DISASTER MANAGEMENT AND PREPAREDNESS and TSUNAMI WATCH OPERATIONS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/>
              <a:t>VIRTUAL</a:t>
            </a:r>
          </a:p>
          <a:p>
            <a:pPr algn="ctr"/>
            <a:r>
              <a:rPr lang="en-US" b="1" dirty="0"/>
              <a:t>February 21, 2022</a:t>
            </a:r>
          </a:p>
          <a:p>
            <a:pPr algn="ctr"/>
            <a:endParaRPr lang="en-US" b="1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1" y="377191"/>
            <a:ext cx="865153" cy="8694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2" y="377190"/>
            <a:ext cx="1111035" cy="10706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2" y="372276"/>
            <a:ext cx="874395" cy="8743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6"/>
          <a:stretch/>
        </p:blipFill>
        <p:spPr>
          <a:xfrm>
            <a:off x="2361949" y="224659"/>
            <a:ext cx="1179446" cy="112257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B1694F1-DCA1-CF45-9E6B-9CFCE8CBC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8139" y="1176309"/>
            <a:ext cx="4916033" cy="4776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F2A2F08-6D56-4044-8449-91D18C40E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58" y="1182417"/>
            <a:ext cx="3229582" cy="237186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BCAAEED-AC66-004B-A855-B2E9706FA9E1}"/>
              </a:ext>
            </a:extLst>
          </p:cNvPr>
          <p:cNvSpPr/>
          <p:nvPr/>
        </p:nvSpPr>
        <p:spPr>
          <a:xfrm>
            <a:off x="109828" y="3564449"/>
            <a:ext cx="48438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Satellite Image of Eruption of Hunga-Tonga Volcano</a:t>
            </a:r>
          </a:p>
          <a:p>
            <a:r>
              <a:rPr lang="en-US" sz="1400" dirty="0"/>
              <a:t>(GOES-WEST and Himawari-8).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xmlns="" id="{DE48D4AA-48A0-B048-839E-D05F90A23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58" y="-11061"/>
            <a:ext cx="9114817" cy="1325563"/>
          </a:xfrm>
        </p:spPr>
        <p:txBody>
          <a:bodyPr/>
          <a:lstStyle/>
          <a:p>
            <a:r>
              <a:rPr lang="aa-ET" dirty="0"/>
              <a:t>Hunga-Tonga Eruption and Shockwave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EB7B652-1085-344D-85C1-ADB315A2F20A}"/>
              </a:ext>
            </a:extLst>
          </p:cNvPr>
          <p:cNvSpPr txBox="1"/>
          <p:nvPr/>
        </p:nvSpPr>
        <p:spPr>
          <a:xfrm>
            <a:off x="168452" y="4289897"/>
            <a:ext cx="389106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At 0415 UTC January 15, 2022, a large volcanic eruption occurred at the Hunga-Tonga-Hunga-Ha'apai Volcano in Tonga in the South Pacific. The explosive eruption sent ash, steam, and gas 39 kilometers (24 miles) into the air and was recorded by international satellites</a:t>
            </a:r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312745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49" y="155292"/>
            <a:ext cx="9056451" cy="1325563"/>
          </a:xfrm>
        </p:spPr>
        <p:txBody>
          <a:bodyPr/>
          <a:lstStyle/>
          <a:p>
            <a:pPr algn="ctr"/>
            <a:r>
              <a:rPr lang="en-US" dirty="0"/>
              <a:t>Tsunami Observations from HTHH in the CARIBE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3962400" cy="2105011"/>
          </a:xfrm>
        </p:spPr>
        <p:txBody>
          <a:bodyPr/>
          <a:lstStyle/>
          <a:p>
            <a:r>
              <a:rPr lang="en-US" dirty="0"/>
              <a:t>Sea Level graph</a:t>
            </a:r>
          </a:p>
          <a:p>
            <a:r>
              <a:rPr lang="en-US" dirty="0"/>
              <a:t>Pressure graph</a:t>
            </a:r>
          </a:p>
          <a:p>
            <a:r>
              <a:rPr lang="en-US" dirty="0"/>
              <a:t>Travel Time</a:t>
            </a:r>
          </a:p>
          <a:p>
            <a:r>
              <a:rPr lang="en-US" dirty="0"/>
              <a:t>Pressure Wave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2876" y="1369103"/>
            <a:ext cx="3932261" cy="27251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5471" y="4167975"/>
            <a:ext cx="4074764" cy="20373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6322713"/>
            <a:ext cx="3975809" cy="3483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4162895"/>
            <a:ext cx="4079025" cy="20373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240" y="6438967"/>
            <a:ext cx="3352800" cy="28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047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256343-6F1B-F543-B4B3-07DB5E01D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0"/>
            <a:ext cx="8272159" cy="1325563"/>
          </a:xfrm>
        </p:spPr>
        <p:txBody>
          <a:bodyPr/>
          <a:lstStyle/>
          <a:p>
            <a:r>
              <a:rPr lang="aa-ET" dirty="0"/>
              <a:t>Caribe-EWS Ad-Hoc Working Group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E4D44488-3CBA-1E43-9EA2-4648719C7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2" y="890623"/>
            <a:ext cx="5398851" cy="285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C83F6B9A-CBEC-1042-8342-BE7612F46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435" y="971246"/>
            <a:ext cx="3518654" cy="2457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850A603F-FF4D-4042-A203-C88C83D6E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2" y="3919823"/>
            <a:ext cx="5398851" cy="285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xmlns="" id="{41B3CA2D-3FEC-F440-86B2-B8145F43C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479" y="3919823"/>
            <a:ext cx="3465610" cy="2457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7802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C6B710-8182-BF46-BD9C-9F4F189C2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21" y="258121"/>
            <a:ext cx="8988357" cy="1325563"/>
          </a:xfrm>
        </p:spPr>
        <p:txBody>
          <a:bodyPr>
            <a:normAutofit fontScale="90000"/>
          </a:bodyPr>
          <a:lstStyle/>
          <a:p>
            <a:r>
              <a:rPr lang="aa-ET" dirty="0"/>
              <a:t>M7.2 Haiti August 14, 2021 </a:t>
            </a:r>
            <a:r>
              <a:rPr lang="en-US" dirty="0"/>
              <a:t>12:29:08 (UTC)</a:t>
            </a:r>
            <a:br>
              <a:rPr lang="en-US" dirty="0"/>
            </a:br>
            <a:endParaRPr lang="aa-E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2B8B7C3-0D23-7B4B-9F72-F0ADDA1EDE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8182" y="1144688"/>
            <a:ext cx="3116499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 Oblique reverse motion along the Enriquillo-Plantain Garden fault zone</a:t>
            </a:r>
            <a:endParaRPr lang="aa-ET" dirty="0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xmlns="" id="{850EC0F5-24A2-2B41-9428-39F3AAC92559}"/>
              </a:ext>
            </a:extLst>
          </p:cNvPr>
          <p:cNvSpPr>
            <a:spLocks noGrp="1" noChangeAspect="1" noChangeArrowheads="1"/>
          </p:cNvSpPr>
          <p:nvPr>
            <p:ph sz="half" idx="2"/>
          </p:nvPr>
        </p:nvSpPr>
        <p:spPr bwMode="auto">
          <a:xfrm>
            <a:off x="4629150" y="3832697"/>
            <a:ext cx="3886200" cy="234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Human Impact:</a:t>
            </a:r>
          </a:p>
          <a:p>
            <a:pPr marL="0" indent="0">
              <a:buNone/>
            </a:pPr>
            <a:r>
              <a:rPr lang="en-US" dirty="0"/>
              <a:t>2,248 dead</a:t>
            </a:r>
          </a:p>
          <a:p>
            <a:pPr marL="0" indent="0">
              <a:buNone/>
            </a:pPr>
            <a:r>
              <a:rPr lang="en-US" dirty="0"/>
              <a:t>12,763 injured</a:t>
            </a:r>
          </a:p>
          <a:p>
            <a:pPr marL="0" indent="0">
              <a:buNone/>
            </a:pPr>
            <a:r>
              <a:rPr lang="en-US" dirty="0"/>
              <a:t> 329 missing</a:t>
            </a:r>
          </a:p>
          <a:p>
            <a:pPr marL="0" indent="0">
              <a:buNone/>
            </a:pPr>
            <a:r>
              <a:rPr lang="en-US" dirty="0"/>
              <a:t> 53,815 houses destroyed</a:t>
            </a:r>
          </a:p>
          <a:p>
            <a:pPr marL="0" indent="0">
              <a:buNone/>
            </a:pPr>
            <a:r>
              <a:rPr lang="en-US" dirty="0"/>
              <a:t> 83,770 houses damaged</a:t>
            </a:r>
            <a:endParaRPr lang="aa-ET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F020789-C0B8-294F-873E-30A09FE21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98362"/>
            <a:ext cx="4627587" cy="35992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457876E-0151-D646-89AB-AF467252F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4544" y="1030626"/>
            <a:ext cx="5241588" cy="26207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0C7DB13-BBCF-B546-8B93-9BD2871DC545}"/>
              </a:ext>
            </a:extLst>
          </p:cNvPr>
          <p:cNvSpPr txBox="1"/>
          <p:nvPr/>
        </p:nvSpPr>
        <p:spPr>
          <a:xfrm>
            <a:off x="2994353" y="5953548"/>
            <a:ext cx="1342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a-ET" dirty="0"/>
              <a:t>Finite Fault: USGS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9CA8C3E-AA77-6F49-B37D-4236906ECBCE}"/>
              </a:ext>
            </a:extLst>
          </p:cNvPr>
          <p:cNvSpPr txBox="1"/>
          <p:nvPr/>
        </p:nvSpPr>
        <p:spPr>
          <a:xfrm>
            <a:off x="6572250" y="6035073"/>
            <a:ext cx="2393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Protection Civile (Haiti), 2021</a:t>
            </a:r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414798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7592" y="-295835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Notifications (UTC)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234546"/>
            <a:ext cx="3886200" cy="311738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PTWC Timeline</a:t>
            </a:r>
          </a:p>
          <a:p>
            <a:r>
              <a:rPr lang="en-AU" dirty="0"/>
              <a:t>12:38 Tsunami Information Statement</a:t>
            </a:r>
            <a:endParaRPr lang="en-US" dirty="0"/>
          </a:p>
          <a:p>
            <a:r>
              <a:rPr lang="en-AU" dirty="0"/>
              <a:t>13:14 Initial Threat Message</a:t>
            </a:r>
            <a:endParaRPr lang="en-US" dirty="0"/>
          </a:p>
          <a:p>
            <a:r>
              <a:rPr lang="en-AU" dirty="0"/>
              <a:t>14:16:00 Final Threat Message</a:t>
            </a:r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6727" y="2234546"/>
            <a:ext cx="3886200" cy="282154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Other Sources:</a:t>
            </a:r>
          </a:p>
          <a:p>
            <a:r>
              <a:rPr lang="en-US" dirty="0"/>
              <a:t>Haiti: 12: 29 - Ground Shaking </a:t>
            </a:r>
          </a:p>
          <a:p>
            <a:r>
              <a:rPr lang="en-US" dirty="0"/>
              <a:t>Guatemala:  approx. 12:05 - local seismic network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9928" y="1029728"/>
            <a:ext cx="80043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17 MS &amp; Territories responded to After Action Review issued by UNESCO/IOC-CTIC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9928" y="5400934"/>
            <a:ext cx="81354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All responding MS confirmed receipt of PTWC messages</a:t>
            </a:r>
          </a:p>
        </p:txBody>
      </p:sp>
    </p:spTree>
    <p:extLst>
      <p:ext uri="{BB962C8B-B14F-4D97-AF65-F5344CB8AC3E}">
        <p14:creationId xmlns:p14="http://schemas.microsoft.com/office/powerpoint/2010/main" val="1103628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22" y="0"/>
            <a:ext cx="8945656" cy="588031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Receipt of PTWC Messages &amp; Actions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261600662"/>
              </p:ext>
            </p:extLst>
          </p:nvPr>
        </p:nvGraphicFramePr>
        <p:xfrm>
          <a:off x="0" y="584391"/>
          <a:ext cx="38862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6322" y="5325035"/>
            <a:ext cx="86918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Only Haiti issued evacuations and reported self-evacuations</a:t>
            </a:r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522780064"/>
              </p:ext>
            </p:extLst>
          </p:nvPr>
        </p:nvGraphicFramePr>
        <p:xfrm>
          <a:off x="4550989" y="588031"/>
          <a:ext cx="38862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75259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507A0A-5430-4744-8C33-90C039170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502"/>
            <a:ext cx="8515350" cy="1325563"/>
          </a:xfrm>
        </p:spPr>
        <p:txBody>
          <a:bodyPr/>
          <a:lstStyle/>
          <a:p>
            <a:r>
              <a:rPr lang="en-US" dirty="0"/>
              <a:t>Considerations</a:t>
            </a:r>
            <a:endParaRPr lang="aa-E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C401332-21E8-DA42-B5C7-778F7B356A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045694"/>
            <a:ext cx="9022976" cy="5274423"/>
          </a:xfrm>
        </p:spPr>
        <p:txBody>
          <a:bodyPr>
            <a:normAutofit/>
          </a:bodyPr>
          <a:lstStyle/>
          <a:p>
            <a:r>
              <a:rPr lang="en-US" sz="2400" dirty="0"/>
              <a:t>Seismic events outside region e.g. Hunga-Tonga, Canary Islands resulted in increased calls, emails, engagement by MS, regional agencies e.g. CDEMA, other stakeholders and public on potential impact for CARIBE region</a:t>
            </a:r>
          </a:p>
          <a:p>
            <a:endParaRPr lang="en-US" sz="2400" dirty="0"/>
          </a:p>
          <a:p>
            <a:r>
              <a:rPr lang="en-US" sz="2400" dirty="0"/>
              <a:t>Haiti event assessment reflected reliance on email for receipt of PTWC messages, requiring continued efforts to enhance redundancy</a:t>
            </a:r>
          </a:p>
          <a:p>
            <a:endParaRPr lang="en-US" sz="2400" dirty="0"/>
          </a:p>
          <a:p>
            <a:r>
              <a:rPr lang="en-US" sz="2400" dirty="0"/>
              <a:t>Haiti event assessment revealed continued desire for capacity building in sea level, SOPs, risk assessment and inundation modelling, community awareness and preparedness, exercises and drills, media awareness, seismic.  Only 1 MS indicated no training was required </a:t>
            </a:r>
            <a:endParaRPr lang="aa-ET" sz="2400" dirty="0"/>
          </a:p>
        </p:txBody>
      </p:sp>
    </p:spTree>
    <p:extLst>
      <p:ext uri="{BB962C8B-B14F-4D97-AF65-F5344CB8AC3E}">
        <p14:creationId xmlns:p14="http://schemas.microsoft.com/office/powerpoint/2010/main" val="41225411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1020</TotalTime>
  <Words>396</Words>
  <Application>Microsoft Office PowerPoint</Application>
  <PresentationFormat>On-screen Show (4:3)</PresentationFormat>
  <Paragraphs>60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Hunga-Tonga Eruption and Shockwave</vt:lpstr>
      <vt:lpstr>Tsunami Observations from HTHH in the CARIBE</vt:lpstr>
      <vt:lpstr>Caribe-EWS Ad-Hoc Working Group </vt:lpstr>
      <vt:lpstr>M7.2 Haiti August 14, 2021 12:29:08 (UTC) </vt:lpstr>
      <vt:lpstr>Notifications (UTC)</vt:lpstr>
      <vt:lpstr>Receipt of PTWC Messages &amp; Actions</vt:lpstr>
      <vt:lpstr>Considerations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Elizabeth Vanacore</dc:creator>
  <cp:lastModifiedBy>Alejandro Rojas</cp:lastModifiedBy>
  <cp:revision>26</cp:revision>
  <dcterms:created xsi:type="dcterms:W3CDTF">2022-02-17T12:45:05Z</dcterms:created>
  <dcterms:modified xsi:type="dcterms:W3CDTF">2022-02-18T16:30:49Z</dcterms:modified>
</cp:coreProperties>
</file>