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446" r:id="rId3"/>
    <p:sldId id="471" r:id="rId4"/>
    <p:sldId id="444" r:id="rId5"/>
    <p:sldId id="448" r:id="rId6"/>
    <p:sldId id="473" r:id="rId7"/>
    <p:sldId id="447" r:id="rId8"/>
    <p:sldId id="475" r:id="rId9"/>
    <p:sldId id="476" r:id="rId10"/>
    <p:sldId id="477" r:id="rId11"/>
    <p:sldId id="478" r:id="rId12"/>
    <p:sldId id="479" r:id="rId13"/>
    <p:sldId id="480" r:id="rId14"/>
    <p:sldId id="481" r:id="rId15"/>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os"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CAC8FA"/>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7"/>
    <p:restoredTop sz="94992" autoAdjust="0"/>
  </p:normalViewPr>
  <p:slideViewPr>
    <p:cSldViewPr snapToGrid="0" snapToObjects="1">
      <p:cViewPr varScale="1">
        <p:scale>
          <a:sx n="87" d="100"/>
          <a:sy n="87" d="100"/>
        </p:scale>
        <p:origin x="1428" y="96"/>
      </p:cViewPr>
      <p:guideLst>
        <p:guide orient="horz" pos="2160"/>
        <p:guide pos="384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F5B79-2660-9B49-8A5C-56E6A18E40F4}" type="datetimeFigureOut">
              <a:rPr lang="tr-TR" smtClean="0"/>
              <a:t>16.02.2022</a:t>
            </a:fld>
            <a:endParaRPr lang="tr-T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3BF49-2B01-0A4A-8F1B-9659BAE9EFB1}" type="slidenum">
              <a:rPr lang="tr-TR" smtClean="0"/>
              <a:t>‹#›</a:t>
            </a:fld>
            <a:endParaRPr lang="tr-TR"/>
          </a:p>
        </p:txBody>
      </p:sp>
    </p:spTree>
    <p:extLst>
      <p:ext uri="{BB962C8B-B14F-4D97-AF65-F5344CB8AC3E}">
        <p14:creationId xmlns:p14="http://schemas.microsoft.com/office/powerpoint/2010/main" val="29694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indent="-342900" fontAlgn="auto">
              <a:spcBef>
                <a:spcPts val="0"/>
              </a:spcBef>
              <a:spcAft>
                <a:spcPts val="0"/>
              </a:spcAft>
              <a:buFontTx/>
              <a:buAutoNum type="arabicParenR"/>
              <a:defRPr/>
            </a:pPr>
            <a:r>
              <a:rPr lang="it-IT" sz="1200" kern="1200" dirty="0">
                <a:solidFill>
                  <a:srgbClr val="009999"/>
                </a:solidFill>
                <a:latin typeface="Corbel" panose="020B0503020204020204" pitchFamily="34" charset="0"/>
                <a:ea typeface="+mn-ea"/>
                <a:cs typeface="+mn-cs"/>
              </a:rPr>
              <a:t>Tsunami Watch Provider = TSUNAMI WATCH PROVIDERS</a:t>
            </a:r>
          </a:p>
          <a:p>
            <a:pPr marL="342900" indent="-342900" fontAlgn="auto">
              <a:spcBef>
                <a:spcPts val="0"/>
              </a:spcBef>
              <a:spcAft>
                <a:spcPts val="0"/>
              </a:spcAft>
              <a:buFontTx/>
              <a:buAutoNum type="arabicParenR"/>
              <a:defRPr/>
            </a:pPr>
            <a:r>
              <a:rPr lang="it-IT" sz="1200" kern="1200" dirty="0">
                <a:solidFill>
                  <a:srgbClr val="009999"/>
                </a:solidFill>
                <a:latin typeface="Corbel" panose="020B0503020204020204" pitchFamily="34" charset="0"/>
                <a:ea typeface="+mn-ea"/>
                <a:cs typeface="+mn-cs"/>
              </a:rPr>
              <a:t>Tsunami </a:t>
            </a:r>
            <a:r>
              <a:rPr lang="it-IT" sz="1200" kern="1200" dirty="0" err="1">
                <a:solidFill>
                  <a:srgbClr val="009999"/>
                </a:solidFill>
                <a:latin typeface="Corbel" panose="020B0503020204020204" pitchFamily="34" charset="0"/>
                <a:ea typeface="+mn-ea"/>
                <a:cs typeface="+mn-cs"/>
              </a:rPr>
              <a:t>Warning</a:t>
            </a:r>
            <a:r>
              <a:rPr lang="it-IT" sz="1200" kern="1200" dirty="0">
                <a:solidFill>
                  <a:srgbClr val="009999"/>
                </a:solidFill>
                <a:latin typeface="Corbel" panose="020B0503020204020204" pitchFamily="34" charset="0"/>
                <a:ea typeface="+mn-ea"/>
                <a:cs typeface="+mn-cs"/>
              </a:rPr>
              <a:t> </a:t>
            </a:r>
            <a:r>
              <a:rPr lang="it-IT" sz="1200" kern="1200" dirty="0" err="1">
                <a:solidFill>
                  <a:srgbClr val="009999"/>
                </a:solidFill>
                <a:latin typeface="Corbel" panose="020B0503020204020204" pitchFamily="34" charset="0"/>
                <a:ea typeface="+mn-ea"/>
                <a:cs typeface="+mn-cs"/>
              </a:rPr>
              <a:t>Focal</a:t>
            </a:r>
            <a:r>
              <a:rPr lang="it-IT" sz="1200" kern="1200" dirty="0">
                <a:solidFill>
                  <a:srgbClr val="009999"/>
                </a:solidFill>
                <a:latin typeface="Corbel" panose="020B0503020204020204" pitchFamily="34" charset="0"/>
                <a:ea typeface="+mn-ea"/>
                <a:cs typeface="+mn-cs"/>
              </a:rPr>
              <a:t> Point/Tsunami National </a:t>
            </a:r>
            <a:r>
              <a:rPr lang="it-IT" sz="1200" kern="1200" dirty="0" err="1">
                <a:solidFill>
                  <a:srgbClr val="009999"/>
                </a:solidFill>
                <a:latin typeface="Corbel" panose="020B0503020204020204" pitchFamily="34" charset="0"/>
                <a:ea typeface="+mn-ea"/>
                <a:cs typeface="+mn-cs"/>
              </a:rPr>
              <a:t>Contact</a:t>
            </a:r>
            <a:endParaRPr lang="it-IT" sz="1200" kern="1200" dirty="0">
              <a:solidFill>
                <a:srgbClr val="009999"/>
              </a:solidFill>
              <a:latin typeface="Corbel" panose="020B0503020204020204" pitchFamily="34" charset="0"/>
              <a:ea typeface="+mn-ea"/>
              <a:cs typeface="+mn-cs"/>
            </a:endParaRPr>
          </a:p>
          <a:p>
            <a:pPr marL="342900" indent="-342900" fontAlgn="auto">
              <a:spcBef>
                <a:spcPts val="0"/>
              </a:spcBef>
              <a:spcAft>
                <a:spcPts val="0"/>
              </a:spcAft>
              <a:buFontTx/>
              <a:buAutoNum type="arabicParenR"/>
              <a:defRPr/>
            </a:pPr>
            <a:r>
              <a:rPr lang="it-IT" sz="1200" kern="1200" dirty="0" err="1">
                <a:solidFill>
                  <a:srgbClr val="009999"/>
                </a:solidFill>
                <a:latin typeface="Corbel" panose="020B0503020204020204" pitchFamily="34" charset="0"/>
                <a:ea typeface="+mn-ea"/>
                <a:cs typeface="+mn-cs"/>
              </a:rPr>
              <a:t>Civil</a:t>
            </a:r>
            <a:r>
              <a:rPr lang="it-IT" sz="1200" kern="1200" dirty="0">
                <a:solidFill>
                  <a:srgbClr val="009999"/>
                </a:solidFill>
                <a:latin typeface="Corbel" panose="020B0503020204020204" pitchFamily="34" charset="0"/>
                <a:ea typeface="+mn-ea"/>
                <a:cs typeface="+mn-cs"/>
              </a:rPr>
              <a:t> </a:t>
            </a:r>
            <a:r>
              <a:rPr lang="it-IT" sz="1200" kern="1200" dirty="0" err="1">
                <a:solidFill>
                  <a:srgbClr val="009999"/>
                </a:solidFill>
                <a:latin typeface="Corbel" panose="020B0503020204020204" pitchFamily="34" charset="0"/>
                <a:ea typeface="+mn-ea"/>
                <a:cs typeface="+mn-cs"/>
              </a:rPr>
              <a:t>Protection</a:t>
            </a:r>
            <a:r>
              <a:rPr lang="it-IT" sz="1200" kern="1200" dirty="0">
                <a:solidFill>
                  <a:srgbClr val="009999"/>
                </a:solidFill>
                <a:latin typeface="Corbel" panose="020B0503020204020204" pitchFamily="34" charset="0"/>
                <a:ea typeface="+mn-ea"/>
                <a:cs typeface="+mn-cs"/>
              </a:rPr>
              <a:t> Agency			      </a:t>
            </a:r>
            <a:r>
              <a:rPr lang="it-IT" sz="1200" dirty="0">
                <a:solidFill>
                  <a:srgbClr val="009999"/>
                </a:solidFill>
                <a:latin typeface="Corbel" panose="020B0503020204020204" pitchFamily="34" charset="0"/>
                <a:cs typeface="+mn-cs"/>
              </a:rPr>
              <a:t>= TSUNAMI WATCH RECEIVERS</a:t>
            </a:r>
            <a:r>
              <a:rPr lang="it-IT" sz="1200" kern="1200" dirty="0">
                <a:solidFill>
                  <a:srgbClr val="009999"/>
                </a:solidFill>
                <a:latin typeface="Corbel" panose="020B0503020204020204" pitchFamily="34" charset="0"/>
                <a:ea typeface="+mn-ea"/>
                <a:cs typeface="+mn-cs"/>
              </a:rPr>
              <a:t>	</a:t>
            </a:r>
          </a:p>
          <a:p>
            <a:pPr marL="342900" indent="-342900" fontAlgn="auto">
              <a:spcBef>
                <a:spcPts val="0"/>
              </a:spcBef>
              <a:spcAft>
                <a:spcPts val="0"/>
              </a:spcAft>
              <a:buFontTx/>
              <a:buAutoNum type="arabicParenR"/>
              <a:defRPr/>
            </a:pPr>
            <a:r>
              <a:rPr lang="it-IT" sz="1200" kern="1200" dirty="0">
                <a:solidFill>
                  <a:srgbClr val="009999"/>
                </a:solidFill>
                <a:latin typeface="Corbel" panose="020B0503020204020204" pitchFamily="34" charset="0"/>
                <a:ea typeface="+mn-ea"/>
                <a:cs typeface="+mn-cs"/>
              </a:rPr>
              <a:t>Emergency </a:t>
            </a:r>
            <a:r>
              <a:rPr lang="it-IT" sz="1200" kern="1200" dirty="0" err="1">
                <a:solidFill>
                  <a:srgbClr val="009999"/>
                </a:solidFill>
                <a:latin typeface="Corbel" panose="020B0503020204020204" pitchFamily="34" charset="0"/>
                <a:ea typeface="+mn-ea"/>
                <a:cs typeface="+mn-cs"/>
              </a:rPr>
              <a:t>Response</a:t>
            </a:r>
            <a:r>
              <a:rPr lang="it-IT" sz="1200" kern="1200" dirty="0">
                <a:solidFill>
                  <a:srgbClr val="009999"/>
                </a:solidFill>
                <a:latin typeface="Corbel" panose="020B0503020204020204" pitchFamily="34" charset="0"/>
                <a:ea typeface="+mn-ea"/>
                <a:cs typeface="+mn-cs"/>
              </a:rPr>
              <a:t> and </a:t>
            </a:r>
            <a:r>
              <a:rPr lang="it-IT" sz="1200" kern="1200" dirty="0" err="1">
                <a:solidFill>
                  <a:srgbClr val="009999"/>
                </a:solidFill>
                <a:latin typeface="Corbel" panose="020B0503020204020204" pitchFamily="34" charset="0"/>
                <a:ea typeface="+mn-ea"/>
                <a:cs typeface="+mn-cs"/>
              </a:rPr>
              <a:t>Coordination</a:t>
            </a:r>
            <a:r>
              <a:rPr lang="it-IT" sz="1200" kern="1200" dirty="0">
                <a:solidFill>
                  <a:srgbClr val="009999"/>
                </a:solidFill>
                <a:latin typeface="Corbel" panose="020B0503020204020204" pitchFamily="34" charset="0"/>
                <a:ea typeface="+mn-ea"/>
                <a:cs typeface="+mn-cs"/>
              </a:rPr>
              <a:t> Centre</a:t>
            </a:r>
          </a:p>
        </p:txBody>
      </p:sp>
      <p:sp>
        <p:nvSpPr>
          <p:cNvPr id="4" name="Segnaposto numero diapositiva 3"/>
          <p:cNvSpPr>
            <a:spLocks noGrp="1"/>
          </p:cNvSpPr>
          <p:nvPr>
            <p:ph type="sldNum" sz="quarter" idx="10"/>
          </p:nvPr>
        </p:nvSpPr>
        <p:spPr/>
        <p:txBody>
          <a:bodyPr/>
          <a:lstStyle/>
          <a:p>
            <a:fld id="{DCD40B78-10A7-4861-9313-2FACAA5136D3}" type="slidenum">
              <a:rPr lang="en-US" smtClean="0"/>
              <a:t>6</a:t>
            </a:fld>
            <a:endParaRPr lang="en-US"/>
          </a:p>
        </p:txBody>
      </p:sp>
    </p:spTree>
    <p:extLst>
      <p:ext uri="{BB962C8B-B14F-4D97-AF65-F5344CB8AC3E}">
        <p14:creationId xmlns:p14="http://schemas.microsoft.com/office/powerpoint/2010/main" val="106312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E76D7-BB7A-D04C-BC9A-0C157D078001}"/>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720C397-3BA1-A745-90D7-4113A09A7B0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3D34E2-6451-8D48-9EE4-04552B156D94}"/>
              </a:ext>
            </a:extLst>
          </p:cNvPr>
          <p:cNvSpPr>
            <a:spLocks noGrp="1"/>
          </p:cNvSpPr>
          <p:nvPr>
            <p:ph type="dt" sz="half" idx="10"/>
          </p:nvPr>
        </p:nvSpPr>
        <p:spPr/>
        <p:txBody>
          <a:bodyPr/>
          <a:lstStyle/>
          <a:p>
            <a:fld id="{C7CC283C-385D-B447-9959-D52334906EFA}" type="datetimeFigureOut">
              <a:rPr lang="en-US" smtClean="0"/>
              <a:t>2/16/2022</a:t>
            </a:fld>
            <a:endParaRPr lang="en-US"/>
          </a:p>
        </p:txBody>
      </p:sp>
      <p:sp>
        <p:nvSpPr>
          <p:cNvPr id="5" name="Footer Placeholder 4">
            <a:extLst>
              <a:ext uri="{FF2B5EF4-FFF2-40B4-BE49-F238E27FC236}">
                <a16:creationId xmlns:a16="http://schemas.microsoft.com/office/drawing/2014/main" xmlns=""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48859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61B3E4-D812-514B-9D80-F79B38E9AF2E}"/>
              </a:ext>
            </a:extLst>
          </p:cNvPr>
          <p:cNvSpPr>
            <a:spLocks noGrp="1"/>
          </p:cNvSpPr>
          <p:nvPr>
            <p:ph type="dt" sz="half" idx="10"/>
          </p:nvPr>
        </p:nvSpPr>
        <p:spPr/>
        <p:txBody>
          <a:bodyPr/>
          <a:lstStyle/>
          <a:p>
            <a:fld id="{C7CC283C-385D-B447-9959-D52334906EFA}" type="datetimeFigureOut">
              <a:rPr lang="en-US" smtClean="0"/>
              <a:t>2/16/2022</a:t>
            </a:fld>
            <a:endParaRPr lang="en-US"/>
          </a:p>
        </p:txBody>
      </p:sp>
      <p:sp>
        <p:nvSpPr>
          <p:cNvPr id="5" name="Footer Placeholder 4">
            <a:extLst>
              <a:ext uri="{FF2B5EF4-FFF2-40B4-BE49-F238E27FC236}">
                <a16:creationId xmlns:a16="http://schemas.microsoft.com/office/drawing/2014/main" xmlns=""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57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3FCCCD-CBFD-534C-8450-D26AF84FA73D}"/>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25BCBC2-B0D7-D744-AF77-26D1F190A176}"/>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83482A-7E8E-3F4F-AFEF-B4B799FB88CF}"/>
              </a:ext>
            </a:extLst>
          </p:cNvPr>
          <p:cNvSpPr>
            <a:spLocks noGrp="1"/>
          </p:cNvSpPr>
          <p:nvPr>
            <p:ph type="dt" sz="half" idx="10"/>
          </p:nvPr>
        </p:nvSpPr>
        <p:spPr/>
        <p:txBody>
          <a:bodyPr/>
          <a:lstStyle/>
          <a:p>
            <a:fld id="{C7CC283C-385D-B447-9959-D52334906EFA}" type="datetimeFigureOut">
              <a:rPr lang="en-US" smtClean="0"/>
              <a:t>2/16/2022</a:t>
            </a:fld>
            <a:endParaRPr lang="en-US"/>
          </a:p>
        </p:txBody>
      </p:sp>
      <p:sp>
        <p:nvSpPr>
          <p:cNvPr id="5" name="Footer Placeholder 4">
            <a:extLst>
              <a:ext uri="{FF2B5EF4-FFF2-40B4-BE49-F238E27FC236}">
                <a16:creationId xmlns:a16="http://schemas.microsoft.com/office/drawing/2014/main" xmlns=""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4149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DBA72F-408A-A642-9AD4-06AD08250C78}"/>
              </a:ext>
            </a:extLst>
          </p:cNvPr>
          <p:cNvSpPr>
            <a:spLocks noGrp="1"/>
          </p:cNvSpPr>
          <p:nvPr>
            <p:ph type="dt" sz="half" idx="10"/>
          </p:nvPr>
        </p:nvSpPr>
        <p:spPr/>
        <p:txBody>
          <a:bodyPr/>
          <a:lstStyle/>
          <a:p>
            <a:fld id="{C7CC283C-385D-B447-9959-D52334906EFA}" type="datetimeFigureOut">
              <a:rPr lang="en-US" smtClean="0"/>
              <a:t>2/16/2022</a:t>
            </a:fld>
            <a:endParaRPr lang="en-US"/>
          </a:p>
        </p:txBody>
      </p:sp>
      <p:sp>
        <p:nvSpPr>
          <p:cNvPr id="5" name="Footer Placeholder 4">
            <a:extLst>
              <a:ext uri="{FF2B5EF4-FFF2-40B4-BE49-F238E27FC236}">
                <a16:creationId xmlns:a16="http://schemas.microsoft.com/office/drawing/2014/main" xmlns=""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02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1450E-62B5-2C40-9A29-281888EEE9A1}"/>
              </a:ext>
            </a:extLst>
          </p:cNvPr>
          <p:cNvSpPr>
            <a:spLocks noGrp="1"/>
          </p:cNvSpPr>
          <p:nvPr>
            <p:ph type="title"/>
          </p:nvPr>
        </p:nvSpPr>
        <p:spPr>
          <a:xfrm>
            <a:off x="675878" y="1709745"/>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9BDF53C-9EC8-9541-ACED-DDB47BA40256}"/>
              </a:ext>
            </a:extLst>
          </p:cNvPr>
          <p:cNvSpPr>
            <a:spLocks noGrp="1"/>
          </p:cNvSpPr>
          <p:nvPr>
            <p:ph type="body" idx="1"/>
          </p:nvPr>
        </p:nvSpPr>
        <p:spPr>
          <a:xfrm>
            <a:off x="675878" y="4589470"/>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7A5858F-E557-9842-8431-C5683AA7B201}"/>
              </a:ext>
            </a:extLst>
          </p:cNvPr>
          <p:cNvSpPr>
            <a:spLocks noGrp="1"/>
          </p:cNvSpPr>
          <p:nvPr>
            <p:ph type="dt" sz="half" idx="10"/>
          </p:nvPr>
        </p:nvSpPr>
        <p:spPr/>
        <p:txBody>
          <a:bodyPr/>
          <a:lstStyle/>
          <a:p>
            <a:fld id="{C7CC283C-385D-B447-9959-D52334906EFA}" type="datetimeFigureOut">
              <a:rPr lang="en-US" smtClean="0"/>
              <a:t>2/16/2022</a:t>
            </a:fld>
            <a:endParaRPr lang="en-US"/>
          </a:p>
        </p:txBody>
      </p:sp>
      <p:sp>
        <p:nvSpPr>
          <p:cNvPr id="5" name="Footer Placeholder 4">
            <a:extLst>
              <a:ext uri="{FF2B5EF4-FFF2-40B4-BE49-F238E27FC236}">
                <a16:creationId xmlns:a16="http://schemas.microsoft.com/office/drawing/2014/main" xmlns=""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7203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3F9051-033F-1E4D-8A87-9CCD4986122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F2E17C-EEEA-BF47-BCC3-B3AFFD70E32B}"/>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F9927BF-E322-5443-82D8-F165120BF075}"/>
              </a:ext>
            </a:extLst>
          </p:cNvPr>
          <p:cNvSpPr>
            <a:spLocks noGrp="1"/>
          </p:cNvSpPr>
          <p:nvPr>
            <p:ph type="dt" sz="half" idx="10"/>
          </p:nvPr>
        </p:nvSpPr>
        <p:spPr/>
        <p:txBody>
          <a:bodyPr/>
          <a:lstStyle/>
          <a:p>
            <a:fld id="{C7CC283C-385D-B447-9959-D52334906EFA}" type="datetimeFigureOut">
              <a:rPr lang="en-US" smtClean="0"/>
              <a:t>2/16/2022</a:t>
            </a:fld>
            <a:endParaRPr lang="en-US"/>
          </a:p>
        </p:txBody>
      </p:sp>
      <p:sp>
        <p:nvSpPr>
          <p:cNvPr id="6" name="Footer Placeholder 5">
            <a:extLst>
              <a:ext uri="{FF2B5EF4-FFF2-40B4-BE49-F238E27FC236}">
                <a16:creationId xmlns:a16="http://schemas.microsoft.com/office/drawing/2014/main" xmlns=""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156594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08C6BF-9843-284C-A6B7-92F1A6EDBAEF}"/>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7C9548C-8806-5448-9F3D-4F3299CA80F1}"/>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7447923-8D97-C342-B7C7-8D80AFD30EB8}"/>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701E6B4-111F-BA40-8123-B2B18DE630FF}"/>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ACA828B-FA82-EE42-BD4E-86C2C977AE4B}"/>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9A3FA91-1DDA-2940-9224-320879FF8983}"/>
              </a:ext>
            </a:extLst>
          </p:cNvPr>
          <p:cNvSpPr>
            <a:spLocks noGrp="1"/>
          </p:cNvSpPr>
          <p:nvPr>
            <p:ph type="dt" sz="half" idx="10"/>
          </p:nvPr>
        </p:nvSpPr>
        <p:spPr/>
        <p:txBody>
          <a:bodyPr/>
          <a:lstStyle/>
          <a:p>
            <a:fld id="{C7CC283C-385D-B447-9959-D52334906EFA}" type="datetimeFigureOut">
              <a:rPr lang="en-US" smtClean="0"/>
              <a:t>2/16/2022</a:t>
            </a:fld>
            <a:endParaRPr lang="en-US"/>
          </a:p>
        </p:txBody>
      </p:sp>
      <p:sp>
        <p:nvSpPr>
          <p:cNvPr id="8" name="Footer Placeholder 7">
            <a:extLst>
              <a:ext uri="{FF2B5EF4-FFF2-40B4-BE49-F238E27FC236}">
                <a16:creationId xmlns:a16="http://schemas.microsoft.com/office/drawing/2014/main" xmlns=""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462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D609B0F-4929-5749-943F-A310A971FE74}"/>
              </a:ext>
            </a:extLst>
          </p:cNvPr>
          <p:cNvSpPr>
            <a:spLocks noGrp="1"/>
          </p:cNvSpPr>
          <p:nvPr>
            <p:ph type="dt" sz="half" idx="10"/>
          </p:nvPr>
        </p:nvSpPr>
        <p:spPr/>
        <p:txBody>
          <a:bodyPr/>
          <a:lstStyle/>
          <a:p>
            <a:fld id="{C7CC283C-385D-B447-9959-D52334906EFA}" type="datetimeFigureOut">
              <a:rPr lang="en-US" smtClean="0"/>
              <a:t>2/16/2022</a:t>
            </a:fld>
            <a:endParaRPr lang="en-US"/>
          </a:p>
        </p:txBody>
      </p:sp>
      <p:sp>
        <p:nvSpPr>
          <p:cNvPr id="4" name="Footer Placeholder 3">
            <a:extLst>
              <a:ext uri="{FF2B5EF4-FFF2-40B4-BE49-F238E27FC236}">
                <a16:creationId xmlns:a16="http://schemas.microsoft.com/office/drawing/2014/main" xmlns=""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069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7A3950-FAA3-544E-A1F1-6DD8280BEB85}"/>
              </a:ext>
            </a:extLst>
          </p:cNvPr>
          <p:cNvSpPr>
            <a:spLocks noGrp="1"/>
          </p:cNvSpPr>
          <p:nvPr>
            <p:ph type="dt" sz="half" idx="10"/>
          </p:nvPr>
        </p:nvSpPr>
        <p:spPr/>
        <p:txBody>
          <a:bodyPr/>
          <a:lstStyle/>
          <a:p>
            <a:fld id="{C7CC283C-385D-B447-9959-D52334906EFA}" type="datetimeFigureOut">
              <a:rPr lang="en-US" smtClean="0"/>
              <a:t>2/16/2022</a:t>
            </a:fld>
            <a:endParaRPr lang="en-US"/>
          </a:p>
        </p:txBody>
      </p:sp>
      <p:sp>
        <p:nvSpPr>
          <p:cNvPr id="3" name="Footer Placeholder 2">
            <a:extLst>
              <a:ext uri="{FF2B5EF4-FFF2-40B4-BE49-F238E27FC236}">
                <a16:creationId xmlns:a16="http://schemas.microsoft.com/office/drawing/2014/main" xmlns=""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938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535CB-5D67-4E4D-B7EC-3108BE4AD9C3}"/>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7A21D3-B6C5-A945-8E84-1740890E041E}"/>
              </a:ext>
            </a:extLst>
          </p:cNvPr>
          <p:cNvSpPr>
            <a:spLocks noGrp="1"/>
          </p:cNvSpPr>
          <p:nvPr>
            <p:ph idx="1"/>
          </p:nvPr>
        </p:nvSpPr>
        <p:spPr>
          <a:xfrm>
            <a:off x="4211343" y="987432"/>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3DC3380-B47A-9243-9A26-4AA6AB37234E}"/>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2EC04B8-4631-4140-8B4F-DD868A18BC3E}"/>
              </a:ext>
            </a:extLst>
          </p:cNvPr>
          <p:cNvSpPr>
            <a:spLocks noGrp="1"/>
          </p:cNvSpPr>
          <p:nvPr>
            <p:ph type="dt" sz="half" idx="10"/>
          </p:nvPr>
        </p:nvSpPr>
        <p:spPr/>
        <p:txBody>
          <a:bodyPr/>
          <a:lstStyle/>
          <a:p>
            <a:fld id="{C7CC283C-385D-B447-9959-D52334906EFA}" type="datetimeFigureOut">
              <a:rPr lang="en-US" smtClean="0"/>
              <a:t>2/16/2022</a:t>
            </a:fld>
            <a:endParaRPr lang="en-US"/>
          </a:p>
        </p:txBody>
      </p:sp>
      <p:sp>
        <p:nvSpPr>
          <p:cNvPr id="6" name="Footer Placeholder 5">
            <a:extLst>
              <a:ext uri="{FF2B5EF4-FFF2-40B4-BE49-F238E27FC236}">
                <a16:creationId xmlns:a16="http://schemas.microsoft.com/office/drawing/2014/main" xmlns=""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967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51ADC-837E-F241-9BA5-2559DDF0A86C}"/>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F140B0D-2F6E-DA42-984E-F88032D52E1A}"/>
              </a:ext>
            </a:extLst>
          </p:cNvPr>
          <p:cNvSpPr>
            <a:spLocks noGrp="1"/>
          </p:cNvSpPr>
          <p:nvPr>
            <p:ph type="pic" idx="1"/>
          </p:nvPr>
        </p:nvSpPr>
        <p:spPr>
          <a:xfrm>
            <a:off x="4211343" y="987432"/>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B9348DD-19AB-D44C-A583-A633B005F199}"/>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AFED024-94B1-CC48-A0D2-496FDAA812D5}"/>
              </a:ext>
            </a:extLst>
          </p:cNvPr>
          <p:cNvSpPr>
            <a:spLocks noGrp="1"/>
          </p:cNvSpPr>
          <p:nvPr>
            <p:ph type="dt" sz="half" idx="10"/>
          </p:nvPr>
        </p:nvSpPr>
        <p:spPr/>
        <p:txBody>
          <a:bodyPr/>
          <a:lstStyle/>
          <a:p>
            <a:fld id="{C7CC283C-385D-B447-9959-D52334906EFA}" type="datetimeFigureOut">
              <a:rPr lang="en-US" smtClean="0"/>
              <a:t>2/16/2022</a:t>
            </a:fld>
            <a:endParaRPr lang="en-US"/>
          </a:p>
        </p:txBody>
      </p:sp>
      <p:sp>
        <p:nvSpPr>
          <p:cNvPr id="6" name="Footer Placeholder 5">
            <a:extLst>
              <a:ext uri="{FF2B5EF4-FFF2-40B4-BE49-F238E27FC236}">
                <a16:creationId xmlns:a16="http://schemas.microsoft.com/office/drawing/2014/main" xmlns=""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6148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C1745-4665-9A49-880F-CC32A6FEBB3D}"/>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E4A5A37-5023-5D43-8BE5-92D84595BB2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3C8141-DA49-6A42-A3AF-2594B58E7744}"/>
              </a:ext>
            </a:extLst>
          </p:cNvPr>
          <p:cNvSpPr>
            <a:spLocks noGrp="1"/>
          </p:cNvSpPr>
          <p:nvPr>
            <p:ph type="dt" sz="half" idx="2"/>
          </p:nvPr>
        </p:nvSpPr>
        <p:spPr>
          <a:xfrm>
            <a:off x="681038" y="6356357"/>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2/16/2022</a:t>
            </a:fld>
            <a:endParaRPr lang="en-US"/>
          </a:p>
        </p:txBody>
      </p:sp>
      <p:sp>
        <p:nvSpPr>
          <p:cNvPr id="5" name="Footer Placeholder 4">
            <a:extLst>
              <a:ext uri="{FF2B5EF4-FFF2-40B4-BE49-F238E27FC236}">
                <a16:creationId xmlns:a16="http://schemas.microsoft.com/office/drawing/2014/main" xmlns="" id="{4B2368E0-A0B2-6E4E-853D-FE44F196CB5A}"/>
              </a:ext>
            </a:extLst>
          </p:cNvPr>
          <p:cNvSpPr>
            <a:spLocks noGrp="1"/>
          </p:cNvSpPr>
          <p:nvPr>
            <p:ph type="ftr" sz="quarter" idx="3"/>
          </p:nvPr>
        </p:nvSpPr>
        <p:spPr>
          <a:xfrm>
            <a:off x="3281363" y="6356357"/>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1462C6E-7C2E-F244-A70A-06BDFCE53039}"/>
              </a:ext>
            </a:extLst>
          </p:cNvPr>
          <p:cNvSpPr>
            <a:spLocks noGrp="1"/>
          </p:cNvSpPr>
          <p:nvPr>
            <p:ph type="sldNum" sz="quarter" idx="4"/>
          </p:nvPr>
        </p:nvSpPr>
        <p:spPr>
          <a:xfrm>
            <a:off x="6996113" y="6356357"/>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199806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BCF303CD-C22A-AB41-B42F-657C14964665}"/>
              </a:ext>
            </a:extLst>
          </p:cNvPr>
          <p:cNvSpPr>
            <a:spLocks noGrp="1"/>
          </p:cNvSpPr>
          <p:nvPr>
            <p:ph type="subTitle" idx="1"/>
          </p:nvPr>
        </p:nvSpPr>
        <p:spPr>
          <a:xfrm>
            <a:off x="761999" y="6128644"/>
            <a:ext cx="8372475" cy="547364"/>
          </a:xfrm>
        </p:spPr>
        <p:txBody>
          <a:bodyPr>
            <a:normAutofit fontScale="77500" lnSpcReduction="20000"/>
          </a:bodyPr>
          <a:lstStyle/>
          <a:p>
            <a:pPr>
              <a:lnSpc>
                <a:spcPct val="110000"/>
              </a:lnSpc>
              <a:spcBef>
                <a:spcPts val="600"/>
              </a:spcBef>
              <a:spcAft>
                <a:spcPts val="600"/>
              </a:spcAft>
            </a:pPr>
            <a:r>
              <a:rPr lang="en-US" sz="2000" i="1" dirty="0"/>
              <a:t>MEETING OF THE INTER-ICG TASK TEAM ON DISASTER MANAGEMENT AND PREPAREDNESS</a:t>
            </a:r>
            <a:r>
              <a:rPr lang="en-GB" sz="2000" i="1" dirty="0"/>
              <a:t/>
            </a:r>
            <a:br>
              <a:rPr lang="en-GB" sz="2000" i="1" dirty="0"/>
            </a:br>
            <a:r>
              <a:rPr lang="en-US" sz="2000" i="1" dirty="0" smtClean="0"/>
              <a:t>Online, 21–22 February 2022</a:t>
            </a:r>
            <a:endParaRPr lang="en-US" sz="2000" i="1" dirty="0"/>
          </a:p>
        </p:txBody>
      </p:sp>
      <p:sp>
        <p:nvSpPr>
          <p:cNvPr id="10" name="TextBox 9">
            <a:extLst>
              <a:ext uri="{FF2B5EF4-FFF2-40B4-BE49-F238E27FC236}">
                <a16:creationId xmlns:a16="http://schemas.microsoft.com/office/drawing/2014/main" xmlns="" id="{4B474A55-EB20-4D4A-BE74-6C63D86CA542}"/>
              </a:ext>
            </a:extLst>
          </p:cNvPr>
          <p:cNvSpPr txBox="1"/>
          <p:nvPr/>
        </p:nvSpPr>
        <p:spPr>
          <a:xfrm>
            <a:off x="671630" y="4220991"/>
            <a:ext cx="8562745" cy="1246495"/>
          </a:xfrm>
          <a:prstGeom prst="rect">
            <a:avLst/>
          </a:prstGeom>
          <a:noFill/>
        </p:spPr>
        <p:txBody>
          <a:bodyPr wrap="square" rtlCol="0">
            <a:spAutoFit/>
          </a:bodyPr>
          <a:lstStyle/>
          <a:p>
            <a:pPr algn="ctr"/>
            <a:r>
              <a:rPr lang="tr-TR" sz="2500" dirty="0"/>
              <a:t>Coordinated by Task Team on Tsunami </a:t>
            </a:r>
            <a:r>
              <a:rPr lang="tr-TR" sz="2500" dirty="0" smtClean="0"/>
              <a:t>Exercise</a:t>
            </a:r>
            <a:r>
              <a:rPr lang="en-US" sz="2500" dirty="0" smtClean="0"/>
              <a:t> ICG/NEAMTWS</a:t>
            </a:r>
            <a:endParaRPr lang="en-US" sz="2500" dirty="0"/>
          </a:p>
          <a:p>
            <a:pPr algn="ctr"/>
            <a:r>
              <a:rPr lang="tr-TR" sz="2500" i="1" dirty="0" smtClean="0"/>
              <a:t>co-chairs</a:t>
            </a:r>
            <a:r>
              <a:rPr lang="tr-TR" sz="2500" dirty="0"/>
              <a:t>: </a:t>
            </a:r>
            <a:r>
              <a:rPr lang="tr-TR" sz="2500" b="1" dirty="0"/>
              <a:t>Ceren Ozer Sozdinler (</a:t>
            </a:r>
            <a:r>
              <a:rPr lang="tr-TR" sz="2500" b="1" dirty="0" smtClean="0"/>
              <a:t>Turkey)</a:t>
            </a:r>
            <a:endParaRPr lang="en-US" sz="2500" b="1" dirty="0"/>
          </a:p>
          <a:p>
            <a:pPr algn="ctr"/>
            <a:r>
              <a:rPr lang="en-US" sz="2500" b="1" dirty="0"/>
              <a:t>	</a:t>
            </a:r>
            <a:r>
              <a:rPr lang="en-US" sz="2500" b="1" dirty="0" smtClean="0"/>
              <a:t>	</a:t>
            </a:r>
            <a:r>
              <a:rPr lang="tr-TR" sz="2500" b="1" u="sng" dirty="0" smtClean="0"/>
              <a:t>Marinos </a:t>
            </a:r>
            <a:r>
              <a:rPr lang="tr-TR" sz="2500" b="1" u="sng" dirty="0"/>
              <a:t>Charalampakis (Greece</a:t>
            </a:r>
            <a:r>
              <a:rPr lang="tr-TR" sz="2500" b="1" u="sng" dirty="0" smtClean="0"/>
              <a:t>)</a:t>
            </a:r>
            <a:endParaRPr lang="tr-TR" sz="2500" u="sng" dirty="0"/>
          </a:p>
        </p:txBody>
      </p:sp>
      <p:sp>
        <p:nvSpPr>
          <p:cNvPr id="2" name="Rectangle 1">
            <a:extLst>
              <a:ext uri="{FF2B5EF4-FFF2-40B4-BE49-F238E27FC236}">
                <a16:creationId xmlns:a16="http://schemas.microsoft.com/office/drawing/2014/main" xmlns="" id="{37B8EC98-909C-514C-AE35-9084067FD784}"/>
              </a:ext>
            </a:extLst>
          </p:cNvPr>
          <p:cNvSpPr/>
          <p:nvPr/>
        </p:nvSpPr>
        <p:spPr>
          <a:xfrm>
            <a:off x="607137" y="2099972"/>
            <a:ext cx="8683727" cy="1329146"/>
          </a:xfrm>
          <a:prstGeom prst="rect">
            <a:avLst/>
          </a:prstGeom>
        </p:spPr>
        <p:txBody>
          <a:bodyPr wrap="square">
            <a:spAutoFit/>
          </a:bodyPr>
          <a:lstStyle/>
          <a:p>
            <a:pPr lvl="0" algn="ctr">
              <a:lnSpc>
                <a:spcPct val="115000"/>
              </a:lnSpc>
              <a:spcAft>
                <a:spcPts val="0"/>
              </a:spcAft>
            </a:pPr>
            <a:r>
              <a:rPr lang="en-US"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J</a:t>
            </a:r>
            <a:r>
              <a:rPr lang="tr-TR"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3 </a:t>
            </a:r>
            <a:r>
              <a:rPr lang="en-US"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WAVE Exercises</a:t>
            </a:r>
          </a:p>
          <a:p>
            <a:pPr lvl="0" algn="ctr">
              <a:lnSpc>
                <a:spcPct val="115000"/>
              </a:lnSpc>
              <a:spcAft>
                <a:spcPts val="0"/>
              </a:spcAft>
            </a:pPr>
            <a:r>
              <a:rPr lang="tr-TR"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NEAMWave</a:t>
            </a:r>
            <a:endParaRPr lang="tr-TR" sz="3600"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endParaRPr>
          </a:p>
        </p:txBody>
      </p:sp>
      <p:sp>
        <p:nvSpPr>
          <p:cNvPr id="7" name="object 7">
            <a:extLst>
              <a:ext uri="{FF2B5EF4-FFF2-40B4-BE49-F238E27FC236}">
                <a16:creationId xmlns:a16="http://schemas.microsoft.com/office/drawing/2014/main" xmlns="" id="{BEC2D557-561C-FC4D-840C-58A1619F98E0}"/>
              </a:ext>
            </a:extLst>
          </p:cNvPr>
          <p:cNvSpPr/>
          <p:nvPr/>
        </p:nvSpPr>
        <p:spPr>
          <a:xfrm>
            <a:off x="0" y="25748"/>
            <a:ext cx="2542366" cy="1077247"/>
          </a:xfrm>
          <a:prstGeom prst="rect">
            <a:avLst/>
          </a:prstGeom>
          <a:blipFill>
            <a:blip r:embed="rId2" cstate="print"/>
            <a:stretch>
              <a:fillRect/>
            </a:stretch>
          </a:blipFill>
        </p:spPr>
        <p:txBody>
          <a:bodyPr wrap="square" lIns="0" tIns="0" rIns="0" bIns="0" rtlCol="0">
            <a:noAutofit/>
          </a:bodyPr>
          <a:lstStyle/>
          <a:p>
            <a:endParaRP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6217692" y="25748"/>
            <a:ext cx="3661674" cy="117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63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Success Criteria</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1"/>
            <a:ext cx="8543925" cy="3804209"/>
          </a:xfrm>
          <a:prstGeom prst="rect">
            <a:avLst/>
          </a:prstGeom>
        </p:spPr>
        <p:txBody>
          <a:bodyPr vert="horz" wrap="square" lIns="0" tIns="0" rIns="0" bIns="0" rtlCol="0">
            <a:noAutofit/>
          </a:bodyPr>
          <a:lstStyle/>
          <a:p>
            <a:pPr marL="12700" marR="12700" algn="just" defTabSz="457200">
              <a:lnSpc>
                <a:spcPct val="150000"/>
              </a:lnSpc>
            </a:pPr>
            <a:r>
              <a:rPr lang="en-US" b="1" dirty="0" err="1" smtClean="0">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Success Criteria:</a:t>
            </a:r>
          </a:p>
          <a:p>
            <a:pPr marL="12700" marR="12700" algn="just" defTabSz="457200">
              <a:lnSpc>
                <a:spcPct val="150000"/>
              </a:lnSpc>
            </a:pPr>
            <a:r>
              <a:rPr lang="en-US" dirty="0" smtClean="0">
                <a:cs typeface="Calibri"/>
              </a:rPr>
              <a:t>1</a:t>
            </a:r>
            <a:r>
              <a:rPr lang="en-US" dirty="0">
                <a:cs typeface="Calibri"/>
              </a:rPr>
              <a:t>. Achieve a high level of engagement from national emergency managers and civil protection agencies.</a:t>
            </a:r>
          </a:p>
          <a:p>
            <a:pPr marL="12700" marR="12700" algn="just" defTabSz="457200">
              <a:lnSpc>
                <a:spcPct val="150000"/>
              </a:lnSpc>
            </a:pPr>
            <a:r>
              <a:rPr lang="en-US" dirty="0">
                <a:cs typeface="Calibri"/>
              </a:rPr>
              <a:t>2. Exercise and evaluate the national and local warning dissemination and response mechanisms put in place by Member State CPAs upon the reception of a tsunami warning from their TWFPs.</a:t>
            </a:r>
          </a:p>
          <a:p>
            <a:pPr marL="12700" marR="12700" algn="just" defTabSz="457200">
              <a:lnSpc>
                <a:spcPct val="150000"/>
              </a:lnSpc>
            </a:pPr>
            <a:r>
              <a:rPr lang="en-US" dirty="0">
                <a:cs typeface="Calibri"/>
              </a:rPr>
              <a:t>3. Apply recommendations and lessons </a:t>
            </a:r>
            <a:r>
              <a:rPr lang="en-US" dirty="0" smtClean="0">
                <a:cs typeface="Calibri"/>
              </a:rPr>
              <a:t>learnt </a:t>
            </a:r>
            <a:r>
              <a:rPr lang="en-US" dirty="0">
                <a:cs typeface="Calibri"/>
              </a:rPr>
              <a:t>from previous tsunami exercises.</a:t>
            </a:r>
          </a:p>
          <a:p>
            <a:pPr marL="12700" marR="12700" algn="just" defTabSz="457200">
              <a:lnSpc>
                <a:spcPct val="150000"/>
              </a:lnSpc>
            </a:pPr>
            <a:r>
              <a:rPr lang="en-US" dirty="0">
                <a:cs typeface="Calibri"/>
              </a:rPr>
              <a:t>4. Identify issues both and communication and emergency planning that should be improved.</a:t>
            </a:r>
          </a:p>
          <a:p>
            <a:pPr marL="12700" marR="12700" algn="just" defTabSz="457200">
              <a:lnSpc>
                <a:spcPct val="150000"/>
              </a:lnSpc>
            </a:pPr>
            <a:endParaRPr sz="18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164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Best Practices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1"/>
            <a:ext cx="8543925" cy="3804209"/>
          </a:xfrm>
          <a:prstGeom prst="rect">
            <a:avLst/>
          </a:prstGeom>
        </p:spPr>
        <p:txBody>
          <a:bodyPr vert="horz" wrap="square" lIns="0" tIns="0" rIns="0" bIns="0" rtlCol="0">
            <a:noAutofit/>
          </a:bodyPr>
          <a:lstStyle/>
          <a:p>
            <a:pPr marL="12700" marR="12700" algn="just" defTabSz="457200">
              <a:lnSpc>
                <a:spcPct val="150000"/>
              </a:lnSpc>
            </a:pPr>
            <a:r>
              <a:rPr lang="en-US" b="1" dirty="0" err="1" smtClean="0">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Best Practices:</a:t>
            </a:r>
          </a:p>
          <a:p>
            <a:pPr marL="12700" marR="12700" algn="just" defTabSz="457200">
              <a:lnSpc>
                <a:spcPct val="150000"/>
              </a:lnSpc>
            </a:pPr>
            <a:r>
              <a:rPr lang="en-US" dirty="0">
                <a:cs typeface="Calibri"/>
              </a:rPr>
              <a:t>1. Use online tools for the subscription and evaluation of the exercise.</a:t>
            </a:r>
          </a:p>
          <a:p>
            <a:pPr marL="12700" marR="12700" algn="just" defTabSz="457200">
              <a:lnSpc>
                <a:spcPct val="150000"/>
              </a:lnSpc>
            </a:pPr>
            <a:r>
              <a:rPr lang="en-US" dirty="0">
                <a:cs typeface="Calibri"/>
              </a:rPr>
              <a:t>2. Make only the essential changes to the exercise manual (e.g. scenarios and specific objectives), in order to sustain a general knowledge about the exercise.</a:t>
            </a:r>
          </a:p>
          <a:p>
            <a:pPr marL="12700" marR="12700" algn="just" defTabSz="457200">
              <a:lnSpc>
                <a:spcPct val="150000"/>
              </a:lnSpc>
            </a:pPr>
            <a:r>
              <a:rPr lang="en-US" dirty="0">
                <a:cs typeface="Calibri"/>
              </a:rPr>
              <a:t>3. Balance between the minimum number of scenarios and the maximum potential participating MS.</a:t>
            </a:r>
          </a:p>
          <a:p>
            <a:pPr marL="12700" marR="12700" algn="just" defTabSz="457200">
              <a:lnSpc>
                <a:spcPct val="150000"/>
              </a:lnSpc>
            </a:pPr>
            <a:r>
              <a:rPr lang="en-US" dirty="0">
                <a:cs typeface="Calibri"/>
              </a:rPr>
              <a:t>4. Use joint scenarios to strengthen the cooperation among the </a:t>
            </a:r>
            <a:r>
              <a:rPr lang="en-US" dirty="0" err="1">
                <a:cs typeface="Calibri"/>
              </a:rPr>
              <a:t>TSPs.</a:t>
            </a:r>
            <a:endParaRPr lang="en-US" dirty="0">
              <a:cs typeface="Calibri"/>
            </a:endParaRPr>
          </a:p>
          <a:p>
            <a:pPr marL="12700" marR="12700" algn="just" defTabSz="457200">
              <a:lnSpc>
                <a:spcPct val="150000"/>
              </a:lnSpc>
            </a:pPr>
            <a:r>
              <a:rPr lang="en-US" dirty="0">
                <a:cs typeface="Calibri"/>
              </a:rPr>
              <a:t>5. Organize targeted workshops for different types of participants (e.g. TSPs, CPAs </a:t>
            </a:r>
            <a:r>
              <a:rPr lang="en-US" dirty="0" err="1">
                <a:cs typeface="Calibri"/>
              </a:rPr>
              <a:t>etc</a:t>
            </a:r>
            <a:r>
              <a:rPr lang="en-US" dirty="0" smtClean="0">
                <a:cs typeface="Calibri"/>
              </a:rPr>
              <a:t>).</a:t>
            </a:r>
            <a:endParaRPr lang="en-US" dirty="0">
              <a:cs typeface="Calibri"/>
            </a:endParaRPr>
          </a:p>
          <a:p>
            <a:pPr marL="12700" marR="12700" algn="just" defTabSz="457200">
              <a:lnSpc>
                <a:spcPct val="150000"/>
              </a:lnSpc>
            </a:pPr>
            <a:r>
              <a:rPr lang="en-US" dirty="0">
                <a:cs typeface="Calibri"/>
              </a:rPr>
              <a:t>6. Tailor made national messages (language) and enhanced products (</a:t>
            </a:r>
            <a:r>
              <a:rPr lang="en-US" dirty="0" smtClean="0">
                <a:cs typeface="Calibri"/>
              </a:rPr>
              <a:t>maps) </a:t>
            </a:r>
            <a:r>
              <a:rPr lang="en-US" dirty="0">
                <a:cs typeface="Calibri"/>
              </a:rPr>
              <a:t>to </a:t>
            </a:r>
            <a:r>
              <a:rPr lang="en-US" dirty="0" smtClean="0">
                <a:cs typeface="Calibri"/>
              </a:rPr>
              <a:t>users.</a:t>
            </a:r>
            <a:endParaRPr lang="en-US" dirty="0">
              <a:cs typeface="Calibri"/>
            </a:endParaRPr>
          </a:p>
          <a:p>
            <a:pPr marL="12700" marR="12700" algn="just" defTabSz="457200">
              <a:lnSpc>
                <a:spcPct val="150000"/>
              </a:lnSpc>
            </a:pPr>
            <a:r>
              <a:rPr lang="en-US" dirty="0">
                <a:cs typeface="Calibri"/>
              </a:rPr>
              <a:t>7. Carry out exercise in a </a:t>
            </a:r>
            <a:r>
              <a:rPr lang="en-US" dirty="0" smtClean="0">
                <a:cs typeface="Calibri"/>
              </a:rPr>
              <a:t>multi-hazard </a:t>
            </a:r>
            <a:r>
              <a:rPr lang="en-US" dirty="0">
                <a:cs typeface="Calibri"/>
              </a:rPr>
              <a:t>crisis context and within World Tsunami Awareness Day </a:t>
            </a:r>
            <a:r>
              <a:rPr lang="en-US" dirty="0" smtClean="0">
                <a:cs typeface="Calibri"/>
              </a:rPr>
              <a:t>framework.</a:t>
            </a:r>
            <a:endParaRPr lang="en-US" dirty="0">
              <a:cs typeface="Calibri"/>
            </a:endParaRPr>
          </a:p>
          <a:p>
            <a:pPr marL="12700" marR="12700" algn="just" defTabSz="457200">
              <a:lnSpc>
                <a:spcPct val="150000"/>
              </a:lnSpc>
            </a:pPr>
            <a:endParaRPr lang="en-US" dirty="0">
              <a:cs typeface="Calibri"/>
            </a:endParaRPr>
          </a:p>
          <a:p>
            <a:pPr marL="12700" marR="12700" algn="just" defTabSz="457200">
              <a:lnSpc>
                <a:spcPct val="150000"/>
              </a:lnSpc>
            </a:pPr>
            <a:endParaRPr sz="18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902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smtClean="0">
                <a:cs typeface="Calibri Light"/>
              </a:rPr>
              <a:t>Lessons Learnt</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1"/>
            <a:ext cx="8543925" cy="3804209"/>
          </a:xfrm>
          <a:prstGeom prst="rect">
            <a:avLst/>
          </a:prstGeom>
        </p:spPr>
        <p:txBody>
          <a:bodyPr vert="horz" wrap="square" lIns="0" tIns="0" rIns="0" bIns="0" rtlCol="0">
            <a:noAutofit/>
          </a:bodyPr>
          <a:lstStyle/>
          <a:p>
            <a:pPr marL="12700" marR="12700" algn="just" defTabSz="457200">
              <a:lnSpc>
                <a:spcPct val="150000"/>
              </a:lnSpc>
            </a:pPr>
            <a:r>
              <a:rPr lang="en-US" b="1" dirty="0" err="1" smtClean="0">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a:t>
            </a:r>
            <a:r>
              <a:rPr lang="en-US" b="1" dirty="0" smtClean="0">
                <a:effectLst>
                  <a:outerShdw blurRad="38100" dist="38100" dir="2700000" algn="tl">
                    <a:srgbClr val="000000">
                      <a:alpha val="43137"/>
                    </a:srgbClr>
                  </a:outerShdw>
                </a:effectLst>
                <a:cs typeface="Calibri"/>
              </a:rPr>
              <a:t>Lessons Learnt</a:t>
            </a:r>
            <a:r>
              <a:rPr lang="en-US" b="1" dirty="0">
                <a:effectLst>
                  <a:outerShdw blurRad="38100" dist="38100" dir="2700000" algn="tl">
                    <a:srgbClr val="000000">
                      <a:alpha val="43137"/>
                    </a:srgbClr>
                  </a:outerShdw>
                </a:effectLst>
                <a:cs typeface="Calibri"/>
              </a:rPr>
              <a:t>:</a:t>
            </a:r>
          </a:p>
          <a:p>
            <a:pPr marL="12700" marR="12700" algn="just" defTabSz="457200">
              <a:lnSpc>
                <a:spcPct val="150000"/>
              </a:lnSpc>
            </a:pPr>
            <a:r>
              <a:rPr lang="en-US" dirty="0">
                <a:cs typeface="Calibri"/>
              </a:rPr>
              <a:t>1. Have simple and clear ways for the participation and evaluation of the exercise.</a:t>
            </a:r>
          </a:p>
          <a:p>
            <a:pPr marL="12700" marR="12700" algn="just" defTabSz="457200">
              <a:lnSpc>
                <a:spcPct val="150000"/>
              </a:lnSpc>
            </a:pPr>
            <a:r>
              <a:rPr lang="en-US" dirty="0">
                <a:cs typeface="Calibri"/>
              </a:rPr>
              <a:t>3. Plan early and timely preparation and distribution of exercise material to the participants.</a:t>
            </a:r>
          </a:p>
          <a:p>
            <a:pPr marL="12700" marR="12700" algn="just" defTabSz="457200">
              <a:lnSpc>
                <a:spcPct val="150000"/>
              </a:lnSpc>
            </a:pPr>
            <a:r>
              <a:rPr lang="en-US" dirty="0">
                <a:cs typeface="Calibri"/>
              </a:rPr>
              <a:t>4. Use evaluation forms with more predefined answers, which should be sufficient for the evaluation of the exercise. Free text may be optional, for those you wish to submit a more in depth evaluation.</a:t>
            </a:r>
          </a:p>
          <a:p>
            <a:pPr marL="12700" marR="12700" algn="just" defTabSz="457200">
              <a:lnSpc>
                <a:spcPct val="150000"/>
              </a:lnSpc>
            </a:pPr>
            <a:r>
              <a:rPr lang="en-US" dirty="0">
                <a:cs typeface="Calibri"/>
              </a:rPr>
              <a:t>5. Civil Protection Agencies / Organizations participation are key to success and advancing exercises in NEAM </a:t>
            </a:r>
            <a:r>
              <a:rPr lang="en-US" dirty="0" smtClean="0">
                <a:cs typeface="Calibri"/>
              </a:rPr>
              <a:t>region.</a:t>
            </a:r>
            <a:endParaRPr lang="en-US" dirty="0">
              <a:cs typeface="Calibri"/>
            </a:endParaRPr>
          </a:p>
          <a:p>
            <a:pPr marL="12700" marR="12700" algn="just" defTabSz="457200">
              <a:lnSpc>
                <a:spcPct val="150000"/>
              </a:lnSpc>
            </a:pPr>
            <a:endParaRPr lang="en-US" dirty="0">
              <a:cs typeface="Calibri"/>
            </a:endParaRPr>
          </a:p>
          <a:p>
            <a:pPr marL="12700" marR="12700" algn="just" defTabSz="457200">
              <a:lnSpc>
                <a:spcPct val="150000"/>
              </a:lnSpc>
            </a:pPr>
            <a:endParaRPr sz="18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14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in the </a:t>
            </a:r>
            <a:r>
              <a:rPr lang="en-US" sz="4000" u="sng" spc="-50" dirty="0" smtClean="0">
                <a:cs typeface="Calibri Light"/>
              </a:rPr>
              <a:t>future…</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2"/>
            <a:ext cx="8543925" cy="2118376"/>
          </a:xfrm>
          <a:prstGeom prst="rect">
            <a:avLst/>
          </a:prstGeom>
        </p:spPr>
        <p:txBody>
          <a:bodyPr vert="horz" wrap="square" lIns="0" tIns="0" rIns="0" bIns="0" rtlCol="0">
            <a:noAutofit/>
          </a:bodyPr>
          <a:lstStyle/>
          <a:p>
            <a:pPr marL="12700" marR="12700" algn="just" defTabSz="457200">
              <a:lnSpc>
                <a:spcPct val="150000"/>
              </a:lnSpc>
            </a:pPr>
            <a:r>
              <a:rPr lang="en-US" b="1" dirty="0" err="1" smtClean="0">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in the future:</a:t>
            </a:r>
          </a:p>
          <a:p>
            <a:pPr marL="12700" marR="12700" algn="just" defTabSz="457200">
              <a:lnSpc>
                <a:spcPct val="150000"/>
              </a:lnSpc>
            </a:pPr>
            <a:r>
              <a:rPr lang="en-US" dirty="0" smtClean="0">
                <a:cs typeface="Calibri"/>
              </a:rPr>
              <a:t>1</a:t>
            </a:r>
            <a:r>
              <a:rPr lang="en-US" dirty="0">
                <a:cs typeface="Calibri"/>
              </a:rPr>
              <a:t>. </a:t>
            </a:r>
            <a:r>
              <a:rPr lang="en-US" dirty="0" smtClean="0">
                <a:cs typeface="Calibri"/>
              </a:rPr>
              <a:t>Opportunity for greater synergies </a:t>
            </a:r>
            <a:r>
              <a:rPr lang="en-US" dirty="0">
                <a:cs typeface="Calibri"/>
              </a:rPr>
              <a:t>within Tsunami Ready recognized </a:t>
            </a:r>
            <a:r>
              <a:rPr lang="en-US" dirty="0" smtClean="0">
                <a:cs typeface="Calibri"/>
              </a:rPr>
              <a:t>communities.</a:t>
            </a:r>
            <a:endParaRPr lang="en-US" dirty="0">
              <a:cs typeface="Calibri"/>
            </a:endParaRPr>
          </a:p>
          <a:p>
            <a:pPr marL="12700" marR="12700" algn="just" defTabSz="457200">
              <a:lnSpc>
                <a:spcPct val="150000"/>
              </a:lnSpc>
            </a:pPr>
            <a:r>
              <a:rPr lang="en-US" dirty="0">
                <a:cs typeface="Calibri"/>
              </a:rPr>
              <a:t>2. Strengthening networks and partnerships with Civil Protection </a:t>
            </a:r>
            <a:r>
              <a:rPr lang="en-US" dirty="0" smtClean="0">
                <a:cs typeface="Calibri"/>
              </a:rPr>
              <a:t>Agencies/Organizations.</a:t>
            </a:r>
            <a:endParaRPr lang="en-US" dirty="0">
              <a:cs typeface="Calibri"/>
            </a:endParaRPr>
          </a:p>
          <a:p>
            <a:pPr marL="12700" marR="12700" algn="just" defTabSz="457200">
              <a:lnSpc>
                <a:spcPct val="150000"/>
              </a:lnSpc>
            </a:pPr>
            <a:r>
              <a:rPr lang="en-US" dirty="0" smtClean="0">
                <a:cs typeface="Calibri"/>
              </a:rPr>
              <a:t>3. </a:t>
            </a:r>
            <a:r>
              <a:rPr lang="en-US" dirty="0">
                <a:cs typeface="Calibri"/>
              </a:rPr>
              <a:t>Greater </a:t>
            </a:r>
            <a:r>
              <a:rPr lang="en-US" dirty="0" smtClean="0">
                <a:cs typeface="Calibri"/>
              </a:rPr>
              <a:t>use and application </a:t>
            </a:r>
            <a:r>
              <a:rPr lang="en-US" dirty="0">
                <a:cs typeface="Calibri"/>
              </a:rPr>
              <a:t>of enhanced products, including proper effective use of Probability Tsunami Hazard </a:t>
            </a:r>
            <a:r>
              <a:rPr lang="en-US" dirty="0" smtClean="0">
                <a:cs typeface="Calibri"/>
              </a:rPr>
              <a:t>Information</a:t>
            </a:r>
            <a:endParaRPr lang="en-US" dirty="0">
              <a:cs typeface="Calibri"/>
            </a:endParaRPr>
          </a:p>
          <a:p>
            <a:pPr marL="12700" marR="12700" algn="just" defTabSz="457200">
              <a:lnSpc>
                <a:spcPct val="150000"/>
              </a:lnSpc>
            </a:pPr>
            <a:endParaRPr sz="18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87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2141946" y="2789923"/>
            <a:ext cx="5622108" cy="612444"/>
          </a:xfrm>
          <a:prstGeom prst="rect">
            <a:avLst/>
          </a:prstGeom>
        </p:spPr>
        <p:txBody>
          <a:bodyPr vert="horz" wrap="square" lIns="0" tIns="0" rIns="0" bIns="0" rtlCol="0">
            <a:noAutofit/>
          </a:bodyPr>
          <a:lstStyle/>
          <a:p>
            <a:pPr marL="12700" marR="12700" algn="just" defTabSz="457200">
              <a:lnSpc>
                <a:spcPct val="150000"/>
              </a:lnSpc>
            </a:pPr>
            <a:r>
              <a:rPr lang="en-US" sz="2800" b="1" spc="300" dirty="0" smtClean="0">
                <a:effectLst>
                  <a:outerShdw blurRad="38100" dist="38100" dir="2700000" algn="tl">
                    <a:srgbClr val="000000">
                      <a:alpha val="43137"/>
                    </a:srgbClr>
                  </a:outerShdw>
                </a:effectLst>
                <a:cs typeface="Calibri"/>
              </a:rPr>
              <a:t>Thank you for your attention!</a:t>
            </a:r>
            <a:endParaRPr sz="2800" spc="3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a:extLst>
              <a:ext uri="{FF2B5EF4-FFF2-40B4-BE49-F238E27FC236}">
                <a16:creationId xmlns:a16="http://schemas.microsoft.com/office/drawing/2014/main" xmlns="" id="{BCF303CD-C22A-AB41-B42F-657C14964665}"/>
              </a:ext>
            </a:extLst>
          </p:cNvPr>
          <p:cNvSpPr txBox="1">
            <a:spLocks/>
          </p:cNvSpPr>
          <p:nvPr/>
        </p:nvSpPr>
        <p:spPr>
          <a:xfrm>
            <a:off x="761999" y="6128644"/>
            <a:ext cx="8372475" cy="47218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smtClean="0"/>
              <a:t>MEETING OF THE INTER-ICG TASK TEAM ON DISASTER MANAGEMENT AND PREPAREDNESS</a:t>
            </a:r>
            <a:r>
              <a:rPr lang="en-GB" sz="2000" i="1" dirty="0" smtClean="0"/>
              <a:t/>
            </a:r>
            <a:br>
              <a:rPr lang="en-GB" sz="2000" i="1" dirty="0" smtClean="0"/>
            </a:br>
            <a:r>
              <a:rPr lang="en-US" sz="2000" i="1" dirty="0" smtClean="0"/>
              <a:t>Online, 21–22 February 2022</a:t>
            </a:r>
            <a:endParaRPr lang="en-US" sz="2000" i="1" dirty="0"/>
          </a:p>
        </p:txBody>
      </p:sp>
    </p:spTree>
    <p:extLst>
      <p:ext uri="{BB962C8B-B14F-4D97-AF65-F5344CB8AC3E}">
        <p14:creationId xmlns:p14="http://schemas.microsoft.com/office/powerpoint/2010/main" val="821719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772" y="2284907"/>
            <a:ext cx="2880000" cy="895064"/>
          </a:xfrm>
          <a:prstGeom prst="rect">
            <a:avLst/>
          </a:prstGeom>
        </p:spPr>
      </p:pic>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8112" y="1151462"/>
            <a:ext cx="2880000" cy="89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1785" y="3452439"/>
            <a:ext cx="2880000" cy="894757"/>
          </a:xfrm>
          <a:prstGeom prst="rect">
            <a:avLst/>
          </a:prstGeom>
        </p:spPr>
      </p:pic>
      <p:pic>
        <p:nvPicPr>
          <p:cNvPr id="22" name="Picture 21">
            <a:extLst>
              <a:ext uri="{FF2B5EF4-FFF2-40B4-BE49-F238E27FC236}">
                <a16:creationId xmlns:a16="http://schemas.microsoft.com/office/drawing/2014/main" xmlns="" id="{EE2B967E-E653-774C-BEAA-32113A313744}"/>
              </a:ext>
            </a:extLst>
          </p:cNvPr>
          <p:cNvPicPr>
            <a:picLocks noChangeAspect="1"/>
          </p:cNvPicPr>
          <p:nvPr/>
        </p:nvPicPr>
        <p:blipFill>
          <a:blip r:embed="rId7"/>
          <a:stretch>
            <a:fillRect/>
          </a:stretch>
        </p:blipFill>
        <p:spPr>
          <a:xfrm>
            <a:off x="3573622" y="4593868"/>
            <a:ext cx="2880000" cy="894757"/>
          </a:xfrm>
          <a:prstGeom prst="rect">
            <a:avLst/>
          </a:prstGeom>
          <a:blipFill>
            <a:blip r:embed="rId8" cstate="print"/>
            <a:stretch>
              <a:fillRect/>
            </a:stretch>
          </a:blipFill>
        </p:spPr>
      </p:pic>
      <p:sp>
        <p:nvSpPr>
          <p:cNvPr id="4" name="TextBox 3"/>
          <p:cNvSpPr txBox="1"/>
          <p:nvPr/>
        </p:nvSpPr>
        <p:spPr>
          <a:xfrm>
            <a:off x="3341055" y="1122889"/>
            <a:ext cx="3081100" cy="923330"/>
          </a:xfrm>
          <a:prstGeom prst="rect">
            <a:avLst/>
          </a:prstGeom>
          <a:noFill/>
        </p:spPr>
        <p:txBody>
          <a:bodyPr wrap="none" rtlCol="0">
            <a:spAutoFit/>
          </a:bodyPr>
          <a:lstStyle/>
          <a:p>
            <a:pPr marL="285750" indent="-285750">
              <a:buFont typeface="Arial" pitchFamily="34" charset="0"/>
              <a:buChar char="•"/>
            </a:pPr>
            <a:r>
              <a:rPr lang="en-US" b="1" u="sng" dirty="0" smtClean="0"/>
              <a:t>1st exercise </a:t>
            </a:r>
            <a:r>
              <a:rPr lang="en-US" dirty="0" smtClean="0"/>
              <a:t>in NEAM region</a:t>
            </a:r>
          </a:p>
          <a:p>
            <a:pPr marL="285750" indent="-285750">
              <a:buFont typeface="Arial" pitchFamily="34" charset="0"/>
              <a:buChar char="•"/>
            </a:pPr>
            <a:r>
              <a:rPr lang="en-US" dirty="0" smtClean="0"/>
              <a:t>4 scenarios by 4 TSPs</a:t>
            </a:r>
          </a:p>
          <a:p>
            <a:pPr marL="285750" indent="-285750">
              <a:buFont typeface="Arial" pitchFamily="34" charset="0"/>
              <a:buChar char="•"/>
            </a:pPr>
            <a:r>
              <a:rPr lang="en-US" dirty="0" smtClean="0"/>
              <a:t>Phase A and Phase B</a:t>
            </a:r>
            <a:endParaRPr lang="en-US" dirty="0"/>
          </a:p>
        </p:txBody>
      </p:sp>
      <p:sp>
        <p:nvSpPr>
          <p:cNvPr id="24" name="TextBox 23"/>
          <p:cNvSpPr txBox="1"/>
          <p:nvPr/>
        </p:nvSpPr>
        <p:spPr>
          <a:xfrm>
            <a:off x="4393703" y="2400395"/>
            <a:ext cx="3057312" cy="646331"/>
          </a:xfrm>
          <a:prstGeom prst="rect">
            <a:avLst/>
          </a:prstGeom>
          <a:noFill/>
        </p:spPr>
        <p:txBody>
          <a:bodyPr wrap="none" rtlCol="0">
            <a:spAutoFit/>
          </a:bodyPr>
          <a:lstStyle/>
          <a:p>
            <a:pPr marL="285750" indent="-285750">
              <a:buFont typeface="Arial" pitchFamily="34" charset="0"/>
              <a:buChar char="•"/>
            </a:pPr>
            <a:r>
              <a:rPr lang="en-US" dirty="0" smtClean="0"/>
              <a:t>4 scenarios </a:t>
            </a:r>
            <a:r>
              <a:rPr lang="en-US" dirty="0"/>
              <a:t>by 4 </a:t>
            </a:r>
            <a:r>
              <a:rPr lang="en-US" dirty="0" smtClean="0"/>
              <a:t>TSPs</a:t>
            </a:r>
          </a:p>
          <a:p>
            <a:pPr marL="285750" indent="-285750">
              <a:buFont typeface="Arial" pitchFamily="34" charset="0"/>
              <a:buChar char="•"/>
            </a:pPr>
            <a:r>
              <a:rPr lang="en-US" dirty="0" smtClean="0"/>
              <a:t>Phase A, Phase B &amp; </a:t>
            </a:r>
            <a:r>
              <a:rPr lang="en-US" b="1" u="sng" dirty="0" smtClean="0"/>
              <a:t>Phase C</a:t>
            </a:r>
            <a:endParaRPr lang="en-US" b="1" u="sng" dirty="0"/>
          </a:p>
        </p:txBody>
      </p:sp>
      <p:sp>
        <p:nvSpPr>
          <p:cNvPr id="26" name="TextBox 25"/>
          <p:cNvSpPr txBox="1"/>
          <p:nvPr/>
        </p:nvSpPr>
        <p:spPr>
          <a:xfrm>
            <a:off x="5406054" y="3420998"/>
            <a:ext cx="3066930" cy="923330"/>
          </a:xfrm>
          <a:prstGeom prst="rect">
            <a:avLst/>
          </a:prstGeom>
          <a:noFill/>
        </p:spPr>
        <p:txBody>
          <a:bodyPr wrap="none" rtlCol="0">
            <a:spAutoFit/>
          </a:bodyPr>
          <a:lstStyle/>
          <a:p>
            <a:pPr marL="285750" indent="-285750">
              <a:buFont typeface="Arial" pitchFamily="34" charset="0"/>
              <a:buChar char="•"/>
            </a:pPr>
            <a:r>
              <a:rPr lang="en-US" dirty="0" smtClean="0"/>
              <a:t>4 scenarios </a:t>
            </a:r>
            <a:r>
              <a:rPr lang="en-US" dirty="0"/>
              <a:t>by </a:t>
            </a:r>
            <a:r>
              <a:rPr lang="en-US" dirty="0" smtClean="0"/>
              <a:t>5 TSPs</a:t>
            </a:r>
          </a:p>
          <a:p>
            <a:pPr marL="285750" indent="-285750">
              <a:buFont typeface="Arial" pitchFamily="34" charset="0"/>
              <a:buChar char="•"/>
            </a:pPr>
            <a:r>
              <a:rPr lang="en-US" dirty="0" smtClean="0"/>
              <a:t>1 </a:t>
            </a:r>
            <a:r>
              <a:rPr lang="en-US" b="1" u="sng" dirty="0" smtClean="0"/>
              <a:t>joint scenario </a:t>
            </a:r>
            <a:r>
              <a:rPr lang="en-US" dirty="0" smtClean="0"/>
              <a:t>by 2 TSPs</a:t>
            </a:r>
          </a:p>
          <a:p>
            <a:pPr marL="285750" indent="-285750">
              <a:buFont typeface="Arial" pitchFamily="34" charset="0"/>
              <a:buChar char="•"/>
            </a:pPr>
            <a:r>
              <a:rPr lang="en-US" dirty="0" smtClean="0"/>
              <a:t>Phase A, Phase B &amp; Phase C</a:t>
            </a:r>
            <a:endParaRPr lang="en-US" dirty="0"/>
          </a:p>
        </p:txBody>
      </p:sp>
      <p:sp>
        <p:nvSpPr>
          <p:cNvPr id="35" name="TextBox 34"/>
          <p:cNvSpPr txBox="1"/>
          <p:nvPr/>
        </p:nvSpPr>
        <p:spPr>
          <a:xfrm>
            <a:off x="6453720" y="4565295"/>
            <a:ext cx="3066930" cy="923330"/>
          </a:xfrm>
          <a:prstGeom prst="rect">
            <a:avLst/>
          </a:prstGeom>
          <a:noFill/>
        </p:spPr>
        <p:txBody>
          <a:bodyPr wrap="none" rtlCol="0">
            <a:spAutoFit/>
          </a:bodyPr>
          <a:lstStyle/>
          <a:p>
            <a:pPr marL="285750" indent="-285750">
              <a:buFont typeface="Arial" pitchFamily="34" charset="0"/>
              <a:buChar char="•"/>
            </a:pPr>
            <a:r>
              <a:rPr lang="en-US" dirty="0" smtClean="0"/>
              <a:t>3 scenarios </a:t>
            </a:r>
            <a:r>
              <a:rPr lang="en-US" dirty="0"/>
              <a:t>by </a:t>
            </a:r>
            <a:r>
              <a:rPr lang="en-US" dirty="0" smtClean="0"/>
              <a:t>5 TSPs</a:t>
            </a:r>
          </a:p>
          <a:p>
            <a:pPr marL="285750" indent="-285750">
              <a:buFont typeface="Arial" pitchFamily="34" charset="0"/>
              <a:buChar char="•"/>
            </a:pPr>
            <a:r>
              <a:rPr lang="en-US" dirty="0" smtClean="0"/>
              <a:t>2 </a:t>
            </a:r>
            <a:r>
              <a:rPr lang="en-US" b="1" u="sng" dirty="0" smtClean="0"/>
              <a:t>joint scenarios </a:t>
            </a:r>
            <a:r>
              <a:rPr lang="en-US" dirty="0" smtClean="0"/>
              <a:t>by 2 TSPs</a:t>
            </a:r>
          </a:p>
          <a:p>
            <a:pPr marL="285750" indent="-285750">
              <a:buFont typeface="Arial" pitchFamily="34" charset="0"/>
              <a:buChar char="•"/>
            </a:pPr>
            <a:r>
              <a:rPr lang="en-US" dirty="0" smtClean="0"/>
              <a:t>Phase A, Phase B &amp; Phase C</a:t>
            </a:r>
            <a:endParaRPr lang="en-US" dirty="0"/>
          </a:p>
        </p:txBody>
      </p:sp>
      <p:pic>
        <p:nvPicPr>
          <p:cNvPr id="2052"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r="28115" b="15910"/>
          <a:stretch/>
        </p:blipFill>
        <p:spPr bwMode="auto">
          <a:xfrm>
            <a:off x="1420626" y="5751079"/>
            <a:ext cx="2880000" cy="89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300626" y="5857538"/>
            <a:ext cx="2637038" cy="646331"/>
          </a:xfrm>
          <a:prstGeom prst="rect">
            <a:avLst/>
          </a:prstGeom>
        </p:spPr>
        <p:txBody>
          <a:bodyPr wrap="square">
            <a:spAutoFit/>
          </a:bodyPr>
          <a:lstStyle/>
          <a:p>
            <a:r>
              <a:rPr lang="en-US" dirty="0"/>
              <a:t>r</a:t>
            </a:r>
            <a:r>
              <a:rPr lang="en-US" dirty="0" smtClean="0"/>
              <a:t>ecommendation for</a:t>
            </a:r>
            <a:br>
              <a:rPr lang="en-US" dirty="0" smtClean="0"/>
            </a:br>
            <a:r>
              <a:rPr lang="en-US" b="1" u="sng" dirty="0" smtClean="0"/>
              <a:t>joint scenario by 3 TSPs</a:t>
            </a:r>
          </a:p>
        </p:txBody>
      </p:sp>
      <p:sp>
        <p:nvSpPr>
          <p:cNvPr id="38" name="object 16"/>
          <p:cNvSpPr txBox="1">
            <a:spLocks noGrp="1"/>
          </p:cNvSpPr>
          <p:nvPr>
            <p:ph type="title"/>
          </p:nvPr>
        </p:nvSpPr>
        <p:spPr>
          <a:xfrm>
            <a:off x="629798" y="0"/>
            <a:ext cx="8543925" cy="630315"/>
          </a:xfrm>
          <a:prstGeom prst="rect">
            <a:avLst/>
          </a:prstGeom>
        </p:spPr>
        <p:txBody>
          <a:bodyPr vert="horz" wrap="square" lIns="0" tIns="477520" rIns="0" bIns="0" rtlCol="0">
            <a:noAutofit/>
          </a:bodyPr>
          <a:lstStyle/>
          <a:p>
            <a:pPr marL="153035" algn="ctr">
              <a:lnSpc>
                <a:spcPct val="100000"/>
              </a:lnSpc>
              <a:tabLst>
                <a:tab pos="7607934" algn="l"/>
              </a:tabLst>
            </a:pPr>
            <a:r>
              <a:rPr sz="3800" u="sng" spc="-55" dirty="0" err="1" smtClean="0">
                <a:latin typeface="Calibri Light"/>
                <a:cs typeface="Calibri Light"/>
              </a:rPr>
              <a:t>N</a:t>
            </a:r>
            <a:r>
              <a:rPr sz="3800" u="sng" spc="-95" dirty="0" err="1" smtClean="0">
                <a:latin typeface="Calibri Light"/>
                <a:cs typeface="Calibri Light"/>
              </a:rPr>
              <a:t>E</a:t>
            </a:r>
            <a:r>
              <a:rPr sz="3800" u="sng" spc="-60" dirty="0" err="1" smtClean="0">
                <a:latin typeface="Calibri Light"/>
                <a:cs typeface="Calibri Light"/>
              </a:rPr>
              <a:t>A</a:t>
            </a:r>
            <a:r>
              <a:rPr sz="3800" u="sng" spc="-50" dirty="0" err="1" smtClean="0">
                <a:latin typeface="Calibri Light"/>
                <a:cs typeface="Calibri Light"/>
              </a:rPr>
              <a:t>M</a:t>
            </a:r>
            <a:r>
              <a:rPr sz="3800" u="sng" spc="-225" dirty="0" err="1" smtClean="0">
                <a:latin typeface="Calibri Light"/>
                <a:cs typeface="Calibri Light"/>
              </a:rPr>
              <a:t>W</a:t>
            </a:r>
            <a:r>
              <a:rPr sz="3800" u="sng" spc="-165" dirty="0" err="1" smtClean="0">
                <a:latin typeface="Calibri Light"/>
                <a:cs typeface="Calibri Light"/>
              </a:rPr>
              <a:t>a</a:t>
            </a:r>
            <a:r>
              <a:rPr sz="3800" u="sng" spc="-100" dirty="0" err="1" smtClean="0">
                <a:latin typeface="Calibri Light"/>
                <a:cs typeface="Calibri Light"/>
              </a:rPr>
              <a:t>v</a:t>
            </a:r>
            <a:r>
              <a:rPr sz="3800" u="sng" spc="-45" dirty="0" err="1" smtClean="0">
                <a:latin typeface="Calibri Light"/>
                <a:cs typeface="Calibri Light"/>
              </a:rPr>
              <a:t>e</a:t>
            </a:r>
            <a:r>
              <a:rPr lang="en-US" sz="3800" u="sng" spc="-45" dirty="0" smtClean="0">
                <a:latin typeface="Calibri Light"/>
                <a:cs typeface="Calibri Light"/>
              </a:rPr>
              <a:t> history</a:t>
            </a:r>
            <a:endParaRPr sz="3800" dirty="0">
              <a:latin typeface="Calibri Light"/>
              <a:cs typeface="Calibri Light"/>
            </a:endParaRPr>
          </a:p>
        </p:txBody>
      </p:sp>
    </p:spTree>
    <p:extLst>
      <p:ext uri="{BB962C8B-B14F-4D97-AF65-F5344CB8AC3E}">
        <p14:creationId xmlns:p14="http://schemas.microsoft.com/office/powerpoint/2010/main" val="109063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 calcmode="lin" valueType="num">
                                      <p:cBhvr additive="base">
                                        <p:cTn id="43" dur="500" fill="hold"/>
                                        <p:tgtEl>
                                          <p:spTgt spid="2052"/>
                                        </p:tgtEl>
                                        <p:attrNameLst>
                                          <p:attrName>ppt_x</p:attrName>
                                        </p:attrNameLst>
                                      </p:cBhvr>
                                      <p:tavLst>
                                        <p:tav tm="0">
                                          <p:val>
                                            <p:strVal val="#ppt_x"/>
                                          </p:val>
                                        </p:tav>
                                        <p:tav tm="100000">
                                          <p:val>
                                            <p:strVal val="#ppt_x"/>
                                          </p:val>
                                        </p:tav>
                                      </p:tavLst>
                                    </p:anim>
                                    <p:anim calcmode="lin" valueType="num">
                                      <p:cBhvr additive="base">
                                        <p:cTn id="44" dur="500" fill="hold"/>
                                        <p:tgtEl>
                                          <p:spTgt spid="205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3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xmlns="" id="{C763AB26-E58C-4B45-81B9-E2936915D413}"/>
              </a:ext>
            </a:extLst>
          </p:cNvPr>
          <p:cNvPicPr>
            <a:picLocks noGrp="1" noChangeAspect="1"/>
          </p:cNvPicPr>
          <p:nvPr>
            <p:ph idx="1"/>
          </p:nvPr>
        </p:nvPicPr>
        <p:blipFill>
          <a:blip r:embed="rId2"/>
          <a:stretch>
            <a:fillRect/>
          </a:stretch>
        </p:blipFill>
        <p:spPr>
          <a:xfrm>
            <a:off x="727934" y="2377685"/>
            <a:ext cx="8246397" cy="3804615"/>
          </a:xfrm>
        </p:spPr>
      </p:pic>
      <p:sp>
        <p:nvSpPr>
          <p:cNvPr id="16" name="object 16"/>
          <p:cNvSpPr txBox="1">
            <a:spLocks noGrp="1"/>
          </p:cNvSpPr>
          <p:nvPr>
            <p:ph type="title"/>
          </p:nvPr>
        </p:nvSpPr>
        <p:spPr>
          <a:xfrm>
            <a:off x="1579227" y="590366"/>
            <a:ext cx="6729789" cy="736843"/>
          </a:xfrm>
          <a:prstGeom prst="rect">
            <a:avLst/>
          </a:prstGeom>
        </p:spPr>
        <p:txBody>
          <a:bodyPr vert="horz" wrap="square" lIns="0" tIns="0" rIns="0" bIns="0" rtlCol="0">
            <a:noAutofit/>
          </a:bodyPr>
          <a:lstStyle/>
          <a:p>
            <a:pPr marL="153035" algn="ctr">
              <a:lnSpc>
                <a:spcPct val="100000"/>
              </a:lnSpc>
              <a:tabLst>
                <a:tab pos="7607934" algn="l"/>
              </a:tabLst>
            </a:pPr>
            <a:r>
              <a:rPr sz="3800" u="sng" spc="-55" dirty="0">
                <a:latin typeface="Calibri Light"/>
                <a:cs typeface="Calibri Light"/>
              </a:rPr>
              <a:t>N</a:t>
            </a:r>
            <a:r>
              <a:rPr sz="3800" u="sng" spc="-95" dirty="0">
                <a:latin typeface="Calibri Light"/>
                <a:cs typeface="Calibri Light"/>
              </a:rPr>
              <a:t>E</a:t>
            </a:r>
            <a:r>
              <a:rPr sz="3800" u="sng" spc="-60" dirty="0">
                <a:latin typeface="Calibri Light"/>
                <a:cs typeface="Calibri Light"/>
              </a:rPr>
              <a:t>A</a:t>
            </a:r>
            <a:r>
              <a:rPr sz="3800" u="sng" spc="-50" dirty="0">
                <a:latin typeface="Calibri Light"/>
                <a:cs typeface="Calibri Light"/>
              </a:rPr>
              <a:t>M</a:t>
            </a:r>
            <a:r>
              <a:rPr sz="3800" u="sng" spc="-225" dirty="0">
                <a:latin typeface="Calibri Light"/>
                <a:cs typeface="Calibri Light"/>
              </a:rPr>
              <a:t>W</a:t>
            </a:r>
            <a:r>
              <a:rPr sz="3800" u="sng" spc="-165" dirty="0">
                <a:latin typeface="Calibri Light"/>
                <a:cs typeface="Calibri Light"/>
              </a:rPr>
              <a:t>a</a:t>
            </a:r>
            <a:r>
              <a:rPr sz="3800" u="sng" spc="-100" dirty="0">
                <a:latin typeface="Calibri Light"/>
                <a:cs typeface="Calibri Light"/>
              </a:rPr>
              <a:t>v</a:t>
            </a:r>
            <a:r>
              <a:rPr sz="3800" u="sng" spc="-45" dirty="0">
                <a:latin typeface="Calibri Light"/>
                <a:cs typeface="Calibri Light"/>
              </a:rPr>
              <a:t>e</a:t>
            </a:r>
            <a:r>
              <a:rPr lang="en-US" sz="3800" u="sng" spc="-45" dirty="0">
                <a:latin typeface="Calibri Light"/>
                <a:cs typeface="Calibri Light"/>
              </a:rPr>
              <a:t>2</a:t>
            </a:r>
            <a:r>
              <a:rPr sz="3800" u="sng" spc="-50" dirty="0">
                <a:latin typeface="Calibri Light"/>
                <a:cs typeface="Calibri Light"/>
              </a:rPr>
              <a:t>1</a:t>
            </a:r>
            <a:r>
              <a:rPr lang="en-US" sz="3800" u="sng" spc="-50" dirty="0">
                <a:latin typeface="Calibri Light"/>
                <a:cs typeface="Calibri Light"/>
              </a:rPr>
              <a:t> Scenarios</a:t>
            </a:r>
            <a:endParaRPr sz="3800" dirty="0">
              <a:latin typeface="Calibri Light"/>
              <a:cs typeface="Calibri Light"/>
            </a:endParaRPr>
          </a:p>
        </p:txBody>
      </p:sp>
      <p:sp>
        <p:nvSpPr>
          <p:cNvPr id="23" name="object 23"/>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sp>
        <p:nvSpPr>
          <p:cNvPr id="27" name="TextBox 26"/>
          <p:cNvSpPr txBox="1"/>
          <p:nvPr/>
        </p:nvSpPr>
        <p:spPr>
          <a:xfrm>
            <a:off x="3451800" y="1472884"/>
            <a:ext cx="2757474" cy="923330"/>
          </a:xfrm>
          <a:prstGeom prst="rect">
            <a:avLst/>
          </a:prstGeom>
          <a:noFill/>
        </p:spPr>
        <p:txBody>
          <a:bodyPr wrap="square" rtlCol="0">
            <a:spAutoFit/>
          </a:bodyPr>
          <a:lstStyle/>
          <a:p>
            <a:pPr algn="ctr"/>
            <a:r>
              <a:rPr lang="en-US" b="1" dirty="0"/>
              <a:t>Central Mediterranean</a:t>
            </a:r>
            <a:r>
              <a:rPr lang="en-US" dirty="0"/>
              <a:t>;</a:t>
            </a:r>
          </a:p>
          <a:p>
            <a:pPr algn="ctr"/>
            <a:r>
              <a:rPr lang="en-US" dirty="0"/>
              <a:t>Single scenario (Mw=7.9) by </a:t>
            </a:r>
            <a:r>
              <a:rPr lang="en-US" b="1" dirty="0">
                <a:effectLst>
                  <a:outerShdw blurRad="38100" dist="38100" dir="2700000" algn="tl">
                    <a:srgbClr val="000000">
                      <a:alpha val="43137"/>
                    </a:srgbClr>
                  </a:outerShdw>
                </a:effectLst>
              </a:rPr>
              <a:t>INGV</a:t>
            </a:r>
          </a:p>
        </p:txBody>
      </p:sp>
      <p:sp>
        <p:nvSpPr>
          <p:cNvPr id="28" name="TextBox 27"/>
          <p:cNvSpPr txBox="1"/>
          <p:nvPr/>
        </p:nvSpPr>
        <p:spPr>
          <a:xfrm>
            <a:off x="154258" y="1472884"/>
            <a:ext cx="2666198" cy="923330"/>
          </a:xfrm>
          <a:prstGeom prst="rect">
            <a:avLst/>
          </a:prstGeom>
          <a:noFill/>
        </p:spPr>
        <p:txBody>
          <a:bodyPr wrap="square" rtlCol="0">
            <a:spAutoFit/>
          </a:bodyPr>
          <a:lstStyle/>
          <a:p>
            <a:pPr algn="ctr"/>
            <a:r>
              <a:rPr lang="en-US" b="1" dirty="0"/>
              <a:t>North Eastern Atlantic</a:t>
            </a:r>
            <a:r>
              <a:rPr lang="en-US" dirty="0"/>
              <a:t>;</a:t>
            </a:r>
          </a:p>
          <a:p>
            <a:pPr algn="ctr"/>
            <a:r>
              <a:rPr lang="en-US" dirty="0"/>
              <a:t>Joint scenario (Mw=8.5) by </a:t>
            </a:r>
            <a:r>
              <a:rPr lang="en-US" b="1" dirty="0">
                <a:effectLst>
                  <a:outerShdw blurRad="38100" dist="38100" dir="2700000" algn="tl">
                    <a:srgbClr val="000000">
                      <a:alpha val="43137"/>
                    </a:srgbClr>
                  </a:outerShdw>
                </a:effectLst>
              </a:rPr>
              <a:t>IPMA</a:t>
            </a:r>
            <a:r>
              <a:rPr lang="en-US" dirty="0"/>
              <a:t> &amp; </a:t>
            </a:r>
            <a:r>
              <a:rPr lang="en-US" b="1" dirty="0">
                <a:effectLst>
                  <a:outerShdw blurRad="38100" dist="38100" dir="2700000" algn="tl">
                    <a:srgbClr val="000000">
                      <a:alpha val="43137"/>
                    </a:srgbClr>
                  </a:outerShdw>
                </a:effectLst>
              </a:rPr>
              <a:t>CENALT</a:t>
            </a:r>
          </a:p>
        </p:txBody>
      </p:sp>
      <p:sp>
        <p:nvSpPr>
          <p:cNvPr id="29" name="TextBox 28"/>
          <p:cNvSpPr txBox="1"/>
          <p:nvPr/>
        </p:nvSpPr>
        <p:spPr>
          <a:xfrm>
            <a:off x="6815798" y="1472884"/>
            <a:ext cx="2660975" cy="923330"/>
          </a:xfrm>
          <a:prstGeom prst="rect">
            <a:avLst/>
          </a:prstGeom>
          <a:noFill/>
        </p:spPr>
        <p:txBody>
          <a:bodyPr wrap="square" rtlCol="0">
            <a:spAutoFit/>
          </a:bodyPr>
          <a:lstStyle/>
          <a:p>
            <a:pPr algn="ctr"/>
            <a:r>
              <a:rPr lang="en-US" b="1" dirty="0"/>
              <a:t>Eastern Mediterranean</a:t>
            </a:r>
            <a:r>
              <a:rPr lang="en-US" dirty="0"/>
              <a:t>;</a:t>
            </a:r>
          </a:p>
          <a:p>
            <a:pPr algn="ctr"/>
            <a:r>
              <a:rPr lang="en-US" dirty="0"/>
              <a:t>Joint Scenario (Mw=7.7) by </a:t>
            </a:r>
            <a:r>
              <a:rPr lang="en-US" b="1" dirty="0">
                <a:effectLst>
                  <a:outerShdw blurRad="38100" dist="38100" dir="2700000" algn="tl">
                    <a:srgbClr val="000000">
                      <a:alpha val="43137"/>
                    </a:srgbClr>
                  </a:outerShdw>
                </a:effectLst>
              </a:rPr>
              <a:t>NOA</a:t>
            </a:r>
            <a:r>
              <a:rPr lang="en-US" dirty="0">
                <a:effectLst>
                  <a:outerShdw blurRad="38100" dist="38100" dir="2700000" algn="tl">
                    <a:srgbClr val="000000">
                      <a:alpha val="43137"/>
                    </a:srgbClr>
                  </a:outerShdw>
                </a:effectLst>
              </a:rPr>
              <a:t> </a:t>
            </a:r>
            <a:r>
              <a:rPr lang="en-US" dirty="0"/>
              <a:t>&amp; </a:t>
            </a:r>
            <a:r>
              <a:rPr lang="en-US" b="1" dirty="0">
                <a:effectLst>
                  <a:outerShdw blurRad="38100" dist="38100" dir="2700000" algn="tl">
                    <a:srgbClr val="000000">
                      <a:alpha val="43137"/>
                    </a:srgbClr>
                  </a:outerShdw>
                </a:effectLst>
              </a:rPr>
              <a:t>KOERI </a:t>
            </a:r>
          </a:p>
        </p:txBody>
      </p:sp>
      <p:cxnSp>
        <p:nvCxnSpPr>
          <p:cNvPr id="30" name="Straight Arrow Connector 29"/>
          <p:cNvCxnSpPr>
            <a:cxnSpLocks/>
          </p:cNvCxnSpPr>
          <p:nvPr/>
        </p:nvCxnSpPr>
        <p:spPr>
          <a:xfrm flipH="1">
            <a:off x="856042" y="2296161"/>
            <a:ext cx="194439" cy="161014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H="1">
            <a:off x="4632159" y="2296161"/>
            <a:ext cx="77549" cy="21656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H="1">
            <a:off x="7146722" y="2320884"/>
            <a:ext cx="695081" cy="233533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Image 6" descr="D:\Lisbonne360.jpg">
            <a:extLst>
              <a:ext uri="{FF2B5EF4-FFF2-40B4-BE49-F238E27FC236}">
                <a16:creationId xmlns:a16="http://schemas.microsoft.com/office/drawing/2014/main" xmlns="" id="{640C1AFD-F3B0-4640-96EF-9D3AA393C456}"/>
              </a:ext>
            </a:extLst>
          </p:cNvPr>
          <p:cNvPicPr/>
          <p:nvPr/>
        </p:nvPicPr>
        <p:blipFill rotWithShape="1">
          <a:blip r:embed="rId4">
            <a:extLst>
              <a:ext uri="{28A0092B-C50C-407E-A947-70E740481C1C}">
                <a14:useLocalDpi xmlns:a14="http://schemas.microsoft.com/office/drawing/2010/main" val="0"/>
              </a:ext>
            </a:extLst>
          </a:blip>
          <a:srcRect t="8282"/>
          <a:stretch/>
        </p:blipFill>
        <p:spPr bwMode="auto">
          <a:xfrm>
            <a:off x="101610" y="4303071"/>
            <a:ext cx="2709452" cy="1587095"/>
          </a:xfrm>
          <a:prstGeom prst="rect">
            <a:avLst/>
          </a:prstGeom>
          <a:noFill/>
          <a:ln>
            <a:noFill/>
          </a:ln>
          <a:extLst>
            <a:ext uri="{53640926-AAD7-44D8-BBD7-CCE9431645EC}">
              <a14:shadowObscured xmlns:a14="http://schemas.microsoft.com/office/drawing/2010/main"/>
            </a:ext>
          </a:extLst>
        </p:spPr>
      </p:pic>
      <p:pic>
        <p:nvPicPr>
          <p:cNvPr id="34" name="Picture 33">
            <a:extLst>
              <a:ext uri="{FF2B5EF4-FFF2-40B4-BE49-F238E27FC236}">
                <a16:creationId xmlns:a16="http://schemas.microsoft.com/office/drawing/2014/main" xmlns="" id="{D29BEB9E-DE01-9640-88F6-ACFC34F2C4BE}"/>
              </a:ext>
            </a:extLst>
          </p:cNvPr>
          <p:cNvPicPr/>
          <p:nvPr/>
        </p:nvPicPr>
        <p:blipFill rotWithShape="1">
          <a:blip r:embed="rId5">
            <a:extLst>
              <a:ext uri="{28A0092B-C50C-407E-A947-70E740481C1C}">
                <a14:useLocalDpi xmlns:a14="http://schemas.microsoft.com/office/drawing/2010/main" val="0"/>
              </a:ext>
            </a:extLst>
          </a:blip>
          <a:srcRect l="31748" t="6781"/>
          <a:stretch/>
        </p:blipFill>
        <p:spPr>
          <a:xfrm>
            <a:off x="3384738" y="4824526"/>
            <a:ext cx="2605919" cy="1512755"/>
          </a:xfrm>
          <a:prstGeom prst="rect">
            <a:avLst/>
          </a:prstGeom>
          <a:ln>
            <a:solidFill>
              <a:schemeClr val="accent1"/>
            </a:solidFill>
          </a:ln>
        </p:spPr>
      </p:pic>
      <p:pic>
        <p:nvPicPr>
          <p:cNvPr id="36" name="Picture 35">
            <a:extLst>
              <a:ext uri="{FF2B5EF4-FFF2-40B4-BE49-F238E27FC236}">
                <a16:creationId xmlns:a16="http://schemas.microsoft.com/office/drawing/2014/main" xmlns="" id="{6FA0003C-A7CA-3D42-9474-5089D698A178}"/>
              </a:ext>
            </a:extLst>
          </p:cNvPr>
          <p:cNvPicPr/>
          <p:nvPr/>
        </p:nvPicPr>
        <p:blipFill>
          <a:blip r:embed="rId6" cstate="print">
            <a:extLst>
              <a:ext uri="{28A0092B-C50C-407E-A947-70E740481C1C}">
                <a14:useLocalDpi xmlns:a14="http://schemas.microsoft.com/office/drawing/2010/main"/>
              </a:ext>
            </a:extLst>
          </a:blip>
          <a:stretch>
            <a:fillRect/>
          </a:stretch>
        </p:blipFill>
        <p:spPr>
          <a:xfrm>
            <a:off x="7146722" y="5081839"/>
            <a:ext cx="2471395" cy="1679721"/>
          </a:xfrm>
          <a:prstGeom prst="rect">
            <a:avLst/>
          </a:prstGeom>
        </p:spPr>
      </p:pic>
      <p:pic>
        <p:nvPicPr>
          <p:cNvPr id="1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9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1037" y="723413"/>
            <a:ext cx="8543925" cy="1325563"/>
          </a:xfrm>
          <a:prstGeom prst="rect">
            <a:avLst/>
          </a:prstGeom>
        </p:spPr>
        <p:txBody>
          <a:bodyPr vert="horz" wrap="square" lIns="0" tIns="0" rIns="0" bIns="0" rtlCol="0">
            <a:noAutofit/>
          </a:bodyPr>
          <a:lstStyle/>
          <a:p>
            <a:pPr marL="153035" algn="ctr">
              <a:lnSpc>
                <a:spcPct val="100000"/>
              </a:lnSpc>
              <a:tabLst>
                <a:tab pos="7607934" algn="l"/>
              </a:tabLst>
            </a:pPr>
            <a:r>
              <a:rPr lang="en-US" sz="4000" u="sng" spc="-55" dirty="0">
                <a:solidFill>
                  <a:srgbClr val="404040"/>
                </a:solidFill>
                <a:latin typeface="Calibri Light"/>
                <a:cs typeface="Calibri Light"/>
              </a:rPr>
              <a:t>Dates</a:t>
            </a:r>
            <a:r>
              <a:rPr sz="4000" u="sng" spc="-65" dirty="0">
                <a:solidFill>
                  <a:srgbClr val="404040"/>
                </a:solidFill>
                <a:latin typeface="Calibri Light"/>
                <a:cs typeface="Calibri Light"/>
              </a:rPr>
              <a:t> </a:t>
            </a:r>
            <a:r>
              <a:rPr sz="4000" u="sng" spc="-50" dirty="0">
                <a:solidFill>
                  <a:srgbClr val="404040"/>
                </a:solidFill>
                <a:latin typeface="Calibri Light"/>
                <a:cs typeface="Calibri Light"/>
              </a:rPr>
              <a:t>o</a:t>
            </a:r>
            <a:r>
              <a:rPr sz="4000" u="sng" spc="-15" dirty="0">
                <a:solidFill>
                  <a:srgbClr val="404040"/>
                </a:solidFill>
                <a:latin typeface="Calibri Light"/>
                <a:cs typeface="Calibri Light"/>
              </a:rPr>
              <a:t>f</a:t>
            </a:r>
            <a:r>
              <a:rPr sz="4000" u="sng" spc="-110" dirty="0">
                <a:solidFill>
                  <a:srgbClr val="404040"/>
                </a:solidFill>
                <a:latin typeface="Calibri Light"/>
                <a:cs typeface="Calibri Light"/>
              </a:rPr>
              <a:t> </a:t>
            </a:r>
            <a:r>
              <a:rPr sz="4000" u="sng" spc="-55" dirty="0" err="1" smtClean="0">
                <a:solidFill>
                  <a:srgbClr val="404040"/>
                </a:solidFill>
                <a:latin typeface="Calibri Light"/>
                <a:cs typeface="Calibri Light"/>
              </a:rPr>
              <a:t>N</a:t>
            </a:r>
            <a:r>
              <a:rPr sz="4000" u="sng" spc="-95" dirty="0" err="1" smtClean="0">
                <a:solidFill>
                  <a:srgbClr val="404040"/>
                </a:solidFill>
                <a:latin typeface="Calibri Light"/>
                <a:cs typeface="Calibri Light"/>
              </a:rPr>
              <a:t>E</a:t>
            </a:r>
            <a:r>
              <a:rPr sz="4000" u="sng" spc="-60" dirty="0" err="1" smtClean="0">
                <a:solidFill>
                  <a:srgbClr val="404040"/>
                </a:solidFill>
                <a:latin typeface="Calibri Light"/>
                <a:cs typeface="Calibri Light"/>
              </a:rPr>
              <a:t>A</a:t>
            </a:r>
            <a:r>
              <a:rPr sz="4000" u="sng" spc="-50" dirty="0" err="1" smtClean="0">
                <a:solidFill>
                  <a:srgbClr val="404040"/>
                </a:solidFill>
                <a:latin typeface="Calibri Light"/>
                <a:cs typeface="Calibri Light"/>
              </a:rPr>
              <a:t>M</a:t>
            </a:r>
            <a:r>
              <a:rPr sz="4000" u="sng" spc="-225" dirty="0" err="1" smtClean="0">
                <a:solidFill>
                  <a:srgbClr val="404040"/>
                </a:solidFill>
                <a:latin typeface="Calibri Light"/>
                <a:cs typeface="Calibri Light"/>
              </a:rPr>
              <a:t>W</a:t>
            </a:r>
            <a:r>
              <a:rPr sz="4000" u="sng" spc="-165" dirty="0" err="1" smtClean="0">
                <a:solidFill>
                  <a:srgbClr val="404040"/>
                </a:solidFill>
                <a:latin typeface="Calibri Light"/>
                <a:cs typeface="Calibri Light"/>
              </a:rPr>
              <a:t>a</a:t>
            </a:r>
            <a:r>
              <a:rPr sz="4000" u="sng" spc="-100" dirty="0" err="1" smtClean="0">
                <a:solidFill>
                  <a:srgbClr val="404040"/>
                </a:solidFill>
                <a:latin typeface="Calibri Light"/>
                <a:cs typeface="Calibri Light"/>
              </a:rPr>
              <a:t>v</a:t>
            </a:r>
            <a:r>
              <a:rPr sz="4000" u="sng" spc="-45" dirty="0" err="1" smtClean="0">
                <a:solidFill>
                  <a:srgbClr val="404040"/>
                </a:solidFill>
                <a:latin typeface="Calibri Light"/>
                <a:cs typeface="Calibri Light"/>
              </a:rPr>
              <a:t>e</a:t>
            </a:r>
            <a:endParaRPr sz="4000" dirty="0">
              <a:latin typeface="Calibri Light"/>
              <a:cs typeface="Calibri Light"/>
            </a:endParaRPr>
          </a:p>
        </p:txBody>
      </p:sp>
      <p:sp>
        <p:nvSpPr>
          <p:cNvPr id="7" name="object 7"/>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332" y="3493850"/>
            <a:ext cx="7641358" cy="219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405713" y="2201700"/>
            <a:ext cx="5090887" cy="677108"/>
          </a:xfrm>
          <a:prstGeom prst="rect">
            <a:avLst/>
          </a:prstGeom>
        </p:spPr>
        <p:txBody>
          <a:bodyPr wrap="square">
            <a:spAutoFit/>
          </a:bodyPr>
          <a:lstStyle/>
          <a:p>
            <a:pPr algn="ctr"/>
            <a:r>
              <a:rPr lang="en-US" b="1" dirty="0" smtClean="0"/>
              <a:t>Usually in </a:t>
            </a:r>
            <a:r>
              <a:rPr lang="en-US" b="1" u="sng" spc="600" dirty="0" smtClean="0">
                <a:effectLst>
                  <a:outerShdw blurRad="38100" dist="38100" dir="2700000" algn="tl">
                    <a:srgbClr val="000000">
                      <a:alpha val="43137"/>
                    </a:srgbClr>
                  </a:outerShdw>
                </a:effectLst>
              </a:rPr>
              <a:t>November</a:t>
            </a:r>
            <a:endParaRPr lang="en-US" b="1" u="sng" spc="600" dirty="0"/>
          </a:p>
          <a:p>
            <a:pPr algn="ctr"/>
            <a:r>
              <a:rPr lang="en-US" b="1" dirty="0" smtClean="0"/>
              <a:t>Before the </a:t>
            </a:r>
            <a:r>
              <a:rPr lang="en-US" sz="2000" b="1" dirty="0" smtClean="0"/>
              <a:t>ICG/NEAMTWS</a:t>
            </a:r>
            <a:endParaRPr lang="en-US" sz="2000" b="1" dirty="0"/>
          </a:p>
        </p:txBody>
      </p:sp>
      <p:sp>
        <p:nvSpPr>
          <p:cNvPr id="11" name="Rectangle 10"/>
          <p:cNvSpPr/>
          <p:nvPr/>
        </p:nvSpPr>
        <p:spPr>
          <a:xfrm>
            <a:off x="1634853" y="3570623"/>
            <a:ext cx="1605514" cy="369332"/>
          </a:xfrm>
          <a:prstGeom prst="rect">
            <a:avLst/>
          </a:prstGeom>
        </p:spPr>
        <p:txBody>
          <a:bodyPr wrap="square">
            <a:spAutoFit/>
          </a:bodyPr>
          <a:lstStyle/>
          <a:p>
            <a:r>
              <a:rPr lang="en-US" b="1" u="sng" dirty="0" smtClean="0">
                <a:effectLst>
                  <a:outerShdw blurRad="38100" dist="38100" dir="2700000" algn="tl">
                    <a:srgbClr val="000000">
                      <a:alpha val="43137"/>
                    </a:srgbClr>
                  </a:outerShdw>
                </a:effectLst>
              </a:rPr>
              <a:t>NEAMWave21</a:t>
            </a:r>
            <a:endParaRPr lang="en-US" b="1" u="sng" dirty="0">
              <a:effectLst>
                <a:outerShdw blurRad="38100" dist="38100" dir="2700000" algn="tl">
                  <a:srgbClr val="000000">
                    <a:alpha val="43137"/>
                  </a:srgbClr>
                </a:outerShdw>
              </a:effectLst>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6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9" y="819119"/>
            <a:ext cx="5623997" cy="359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a:spLocks noGrp="1"/>
          </p:cNvSpPr>
          <p:nvPr>
            <p:ph type="title"/>
          </p:nvPr>
        </p:nvSpPr>
        <p:spPr>
          <a:xfrm>
            <a:off x="5459030" y="837704"/>
            <a:ext cx="4446969" cy="1050881"/>
          </a:xfrm>
          <a:prstGeom prst="rect">
            <a:avLst/>
          </a:prstGeom>
        </p:spPr>
        <p:txBody>
          <a:bodyPr vert="horz" wrap="square" lIns="0" tIns="0" rIns="0" bIns="0" rtlCol="0">
            <a:noAutofit/>
          </a:bodyPr>
          <a:lstStyle/>
          <a:p>
            <a:pPr marL="132715" algn="ctr">
              <a:lnSpc>
                <a:spcPct val="100000"/>
              </a:lnSpc>
              <a:tabLst>
                <a:tab pos="7607934" algn="l"/>
              </a:tabLst>
            </a:pPr>
            <a:r>
              <a:rPr lang="en-US" sz="3000" u="sng" spc="-50" dirty="0">
                <a:cs typeface="Calibri Light"/>
              </a:rPr>
              <a:t>Online </a:t>
            </a:r>
            <a:r>
              <a:rPr lang="en-US" sz="3000" u="sng" spc="-50" dirty="0" smtClean="0">
                <a:cs typeface="Calibri Light"/>
              </a:rPr>
              <a:t>forms for</a:t>
            </a:r>
            <a:br>
              <a:rPr lang="en-US" sz="3000" u="sng" spc="-50" dirty="0" smtClean="0">
                <a:cs typeface="Calibri Light"/>
              </a:rPr>
            </a:br>
            <a:r>
              <a:rPr lang="en-US" sz="3000" u="sng" spc="-50" dirty="0" smtClean="0">
                <a:cs typeface="Calibri Light"/>
              </a:rPr>
              <a:t>Subscription </a:t>
            </a:r>
            <a:r>
              <a:rPr lang="en-US" sz="3000" u="sng" spc="-50" dirty="0">
                <a:cs typeface="Calibri Light"/>
              </a:rPr>
              <a:t>and </a:t>
            </a:r>
            <a:r>
              <a:rPr lang="en-US" sz="3000" u="sng" spc="-50" dirty="0" smtClean="0">
                <a:cs typeface="Calibri Light"/>
              </a:rPr>
              <a:t>Evaluation</a:t>
            </a:r>
            <a:endParaRPr sz="3000" dirty="0">
              <a:latin typeface="Calibri Light"/>
              <a:cs typeface="Calibri Light"/>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473"/>
          <a:stretch/>
        </p:blipFill>
        <p:spPr bwMode="auto">
          <a:xfrm>
            <a:off x="102139" y="3959855"/>
            <a:ext cx="4235656" cy="269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871" y="2140256"/>
            <a:ext cx="4895035" cy="422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530" y="2617828"/>
            <a:ext cx="4892040" cy="284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343" y="3076548"/>
            <a:ext cx="4892040" cy="295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614569"/>
            <a:ext cx="4892040" cy="29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F8A8DB63-DD55-C74C-9EC4-4576CF5DE8A0}"/>
              </a:ext>
            </a:extLst>
          </p:cNvPr>
          <p:cNvSpPr txBox="1"/>
          <p:nvPr/>
        </p:nvSpPr>
        <p:spPr>
          <a:xfrm>
            <a:off x="173161" y="6491115"/>
            <a:ext cx="2556662" cy="292388"/>
          </a:xfrm>
          <a:prstGeom prst="rect">
            <a:avLst/>
          </a:prstGeom>
          <a:noFill/>
        </p:spPr>
        <p:txBody>
          <a:bodyPr wrap="none" rtlCol="0">
            <a:spAutoFit/>
          </a:bodyPr>
          <a:lstStyle/>
          <a:p>
            <a:r>
              <a:rPr lang="en-US" sz="1300" i="1" dirty="0"/>
              <a:t>Prepared using </a:t>
            </a:r>
            <a:r>
              <a:rPr lang="en-US" sz="1300" i="1" dirty="0" err="1"/>
              <a:t>Alchemer</a:t>
            </a:r>
            <a:r>
              <a:rPr lang="en-US" sz="1300" i="1" dirty="0"/>
              <a:t> Platform!</a:t>
            </a:r>
          </a:p>
        </p:txBody>
      </p:sp>
      <p:sp>
        <p:nvSpPr>
          <p:cNvPr id="14" name="object 7"/>
          <p:cNvSpPr/>
          <p:nvPr/>
        </p:nvSpPr>
        <p:spPr>
          <a:xfrm>
            <a:off x="11556" y="13716"/>
            <a:ext cx="1688973" cy="720852"/>
          </a:xfrm>
          <a:prstGeom prst="rect">
            <a:avLst/>
          </a:prstGeom>
          <a:blipFill>
            <a:blip r:embed="rId8" cstate="print"/>
            <a:stretch>
              <a:fillRect/>
            </a:stretch>
          </a:blipFill>
        </p:spPr>
        <p:txBody>
          <a:bodyPr wrap="square" lIns="0" tIns="0" rIns="0" bIns="0" rtlCol="0">
            <a:noAutofit/>
          </a:bodyPr>
          <a:lstStyle/>
          <a:p>
            <a:endParaRPr dirty="0"/>
          </a:p>
        </p:txBody>
      </p:sp>
      <p:pic>
        <p:nvPicPr>
          <p:cNvPr id="15"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453414" y="2894120"/>
            <a:ext cx="1364929" cy="1147454"/>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0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500" fill="hold"/>
                                        <p:tgtEl>
                                          <p:spTgt spid="1027"/>
                                        </p:tgtEl>
                                        <p:attrNameLst>
                                          <p:attrName>ppt_w</p:attrName>
                                        </p:attrNameLst>
                                      </p:cBhvr>
                                      <p:tavLst>
                                        <p:tav tm="0">
                                          <p:val>
                                            <p:fltVal val="0"/>
                                          </p:val>
                                        </p:tav>
                                        <p:tav tm="100000">
                                          <p:val>
                                            <p:strVal val="#ppt_w"/>
                                          </p:val>
                                        </p:tav>
                                      </p:tavLst>
                                    </p:anim>
                                    <p:anim calcmode="lin" valueType="num">
                                      <p:cBhvr>
                                        <p:cTn id="22" dur="500" fill="hold"/>
                                        <p:tgtEl>
                                          <p:spTgt spid="1027"/>
                                        </p:tgtEl>
                                        <p:attrNameLst>
                                          <p:attrName>ppt_h</p:attrName>
                                        </p:attrNameLst>
                                      </p:cBhvr>
                                      <p:tavLst>
                                        <p:tav tm="0">
                                          <p:val>
                                            <p:fltVal val="0"/>
                                          </p:val>
                                        </p:tav>
                                        <p:tav tm="100000">
                                          <p:val>
                                            <p:strVal val="#ppt_h"/>
                                          </p:val>
                                        </p:tav>
                                      </p:tavLst>
                                    </p:anim>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500" fill="hold"/>
                                        <p:tgtEl>
                                          <p:spTgt spid="1028"/>
                                        </p:tgtEl>
                                        <p:attrNameLst>
                                          <p:attrName>ppt_w</p:attrName>
                                        </p:attrNameLst>
                                      </p:cBhvr>
                                      <p:tavLst>
                                        <p:tav tm="0">
                                          <p:val>
                                            <p:fltVal val="0"/>
                                          </p:val>
                                        </p:tav>
                                        <p:tav tm="100000">
                                          <p:val>
                                            <p:strVal val="#ppt_w"/>
                                          </p:val>
                                        </p:tav>
                                      </p:tavLst>
                                    </p:anim>
                                    <p:anim calcmode="lin" valueType="num">
                                      <p:cBhvr>
                                        <p:cTn id="29" dur="500" fill="hold"/>
                                        <p:tgtEl>
                                          <p:spTgt spid="1028"/>
                                        </p:tgtEl>
                                        <p:attrNameLst>
                                          <p:attrName>ppt_h</p:attrName>
                                        </p:attrNameLst>
                                      </p:cBhvr>
                                      <p:tavLst>
                                        <p:tav tm="0">
                                          <p:val>
                                            <p:fltVal val="0"/>
                                          </p:val>
                                        </p:tav>
                                        <p:tav tm="100000">
                                          <p:val>
                                            <p:strVal val="#ppt_h"/>
                                          </p:val>
                                        </p:tav>
                                      </p:tavLst>
                                    </p:anim>
                                    <p:animEffect transition="in" filter="fade">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7"/>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dirty="0"/>
          </a:p>
        </p:txBody>
      </p:sp>
      <p:pic>
        <p:nvPicPr>
          <p:cNvPr id="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p:nvPr/>
        </p:nvPicPr>
        <p:blipFill rotWithShape="1">
          <a:blip r:embed="rId5">
            <a:extLst>
              <a:ext uri="{28A0092B-C50C-407E-A947-70E740481C1C}">
                <a14:useLocalDpi xmlns:a14="http://schemas.microsoft.com/office/drawing/2010/main" val="0"/>
              </a:ext>
            </a:extLst>
          </a:blip>
          <a:srcRect t="18273" b="8085"/>
          <a:stretch/>
        </p:blipFill>
        <p:spPr bwMode="auto">
          <a:xfrm>
            <a:off x="26638" y="1607454"/>
            <a:ext cx="9854212" cy="4713447"/>
          </a:xfrm>
          <a:prstGeom prst="rect">
            <a:avLst/>
          </a:prstGeom>
          <a:ln>
            <a:noFill/>
          </a:ln>
          <a:extLst>
            <a:ext uri="{53640926-AAD7-44D8-BBD7-CCE9431645EC}">
              <a14:shadowObscured xmlns:a14="http://schemas.microsoft.com/office/drawing/2010/main"/>
            </a:ext>
          </a:extLst>
        </p:spPr>
      </p:pic>
      <p:sp>
        <p:nvSpPr>
          <p:cNvPr id="31" name="object 16"/>
          <p:cNvSpPr txBox="1">
            <a:spLocks/>
          </p:cNvSpPr>
          <p:nvPr/>
        </p:nvSpPr>
        <p:spPr>
          <a:xfrm>
            <a:off x="1579227" y="590366"/>
            <a:ext cx="6729789" cy="736843"/>
          </a:xfrm>
          <a:prstGeom prst="rect">
            <a:avLst/>
          </a:prstGeom>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53035">
              <a:lnSpc>
                <a:spcPct val="100000"/>
              </a:lnSpc>
              <a:tabLst>
                <a:tab pos="7607934" algn="l"/>
              </a:tabLst>
            </a:pPr>
            <a:r>
              <a:rPr lang="en-US" sz="3800" u="sng" spc="-55" dirty="0" smtClean="0">
                <a:latin typeface="Calibri Light"/>
                <a:cs typeface="Calibri Light"/>
              </a:rPr>
              <a:t>Exercise Phases</a:t>
            </a:r>
            <a:endParaRPr lang="en-US" sz="3800" dirty="0">
              <a:latin typeface="Calibri Light"/>
              <a:cs typeface="Calibri Light"/>
            </a:endParaRPr>
          </a:p>
        </p:txBody>
      </p:sp>
    </p:spTree>
    <p:extLst>
      <p:ext uri="{BB962C8B-B14F-4D97-AF65-F5344CB8AC3E}">
        <p14:creationId xmlns:p14="http://schemas.microsoft.com/office/powerpoint/2010/main" val="1372253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769" y="2185682"/>
            <a:ext cx="2645596" cy="3749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smtClean="0">
                <a:latin typeface="Calibri Light"/>
                <a:cs typeface="Calibri Light"/>
              </a:rPr>
              <a:t>Update of </a:t>
            </a:r>
            <a:r>
              <a:rPr sz="4000" u="sng" spc="-75" dirty="0" err="1" smtClean="0">
                <a:latin typeface="Calibri Light"/>
                <a:cs typeface="Calibri Light"/>
              </a:rPr>
              <a:t>N</a:t>
            </a:r>
            <a:r>
              <a:rPr sz="4000" u="sng" spc="-105" dirty="0" err="1" smtClean="0">
                <a:latin typeface="Calibri Light"/>
                <a:cs typeface="Calibri Light"/>
              </a:rPr>
              <a:t>E</a:t>
            </a:r>
            <a:r>
              <a:rPr sz="4000" u="sng" spc="-50" dirty="0" err="1" smtClean="0">
                <a:latin typeface="Calibri Light"/>
                <a:cs typeface="Calibri Light"/>
              </a:rPr>
              <a:t>A</a:t>
            </a:r>
            <a:r>
              <a:rPr sz="4000" u="sng" spc="-90" dirty="0" err="1" smtClean="0">
                <a:latin typeface="Calibri Light"/>
                <a:cs typeface="Calibri Light"/>
              </a:rPr>
              <a:t>M</a:t>
            </a:r>
            <a:r>
              <a:rPr sz="4000" u="sng" spc="-225" dirty="0" err="1" smtClean="0">
                <a:latin typeface="Calibri Light"/>
                <a:cs typeface="Calibri Light"/>
              </a:rPr>
              <a:t>W</a:t>
            </a:r>
            <a:r>
              <a:rPr sz="4000" u="sng" spc="-140" dirty="0" err="1" smtClean="0">
                <a:latin typeface="Calibri Light"/>
                <a:cs typeface="Calibri Light"/>
              </a:rPr>
              <a:t>a</a:t>
            </a:r>
            <a:r>
              <a:rPr sz="4000" u="sng" spc="-100" dirty="0" err="1" smtClean="0">
                <a:latin typeface="Calibri Light"/>
                <a:cs typeface="Calibri Light"/>
              </a:rPr>
              <a:t>v</a:t>
            </a:r>
            <a:r>
              <a:rPr sz="4000" u="sng" spc="-65" dirty="0" err="1" smtClean="0">
                <a:latin typeface="Calibri Light"/>
                <a:cs typeface="Calibri Light"/>
              </a:rPr>
              <a:t>e</a:t>
            </a:r>
            <a:r>
              <a:rPr lang="en-US" sz="4000" u="sng" spc="-75" dirty="0">
                <a:latin typeface="Calibri Light"/>
                <a:cs typeface="Calibri Light"/>
              </a:rPr>
              <a:t> </a:t>
            </a:r>
            <a:r>
              <a:rPr lang="en-US" sz="4000" u="sng" spc="-75" dirty="0" smtClean="0">
                <a:latin typeface="Calibri Light"/>
                <a:cs typeface="Calibri Light"/>
              </a:rPr>
              <a:t>manual</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txBox="1"/>
          <p:nvPr/>
        </p:nvSpPr>
        <p:spPr>
          <a:xfrm>
            <a:off x="681039" y="1929841"/>
            <a:ext cx="6474364" cy="3804209"/>
          </a:xfrm>
          <a:prstGeom prst="rect">
            <a:avLst/>
          </a:prstGeom>
        </p:spPr>
        <p:txBody>
          <a:bodyPr vert="horz" wrap="square" lIns="0" tIns="0" rIns="0" bIns="0" rtlCol="0">
            <a:noAutofit/>
          </a:bodyPr>
          <a:lstStyle/>
          <a:p>
            <a:pPr marL="12700" marR="12700" algn="just" defTabSz="457200">
              <a:lnSpc>
                <a:spcPct val="150000"/>
              </a:lnSpc>
            </a:pPr>
            <a:r>
              <a:rPr lang="en-US" b="1" dirty="0" err="1">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Tsunami Exercise Manual </a:t>
            </a:r>
            <a:r>
              <a:rPr lang="en-US" dirty="0">
                <a:cs typeface="Calibri"/>
              </a:rPr>
              <a:t>comprises two parts.</a:t>
            </a:r>
          </a:p>
          <a:p>
            <a:pPr marL="12700" marR="12700" algn="just" defTabSz="457200">
              <a:lnSpc>
                <a:spcPct val="150000"/>
              </a:lnSpc>
            </a:pPr>
            <a:r>
              <a:rPr lang="en-US" dirty="0">
                <a:cs typeface="Calibri"/>
              </a:rPr>
              <a:t>	- </a:t>
            </a:r>
            <a:r>
              <a:rPr lang="en-US" u="sng" dirty="0">
                <a:cs typeface="Calibri"/>
              </a:rPr>
              <a:t>Part 1</a:t>
            </a:r>
            <a:r>
              <a:rPr lang="en-US" dirty="0">
                <a:cs typeface="Calibri"/>
              </a:rPr>
              <a:t> is the </a:t>
            </a:r>
            <a:r>
              <a:rPr lang="en-US" b="1" dirty="0">
                <a:effectLst>
                  <a:outerShdw blurRad="38100" dist="38100" dir="2700000" algn="tl">
                    <a:srgbClr val="000000">
                      <a:alpha val="43137"/>
                    </a:srgbClr>
                  </a:outerShdw>
                </a:effectLst>
                <a:cs typeface="Calibri"/>
              </a:rPr>
              <a:t>Exercise Instructions</a:t>
            </a:r>
            <a:r>
              <a:rPr lang="en-US" dirty="0">
                <a:cs typeface="Calibri"/>
              </a:rPr>
              <a:t>. It is the generic information part of the </a:t>
            </a:r>
            <a:r>
              <a:rPr lang="en-US" dirty="0" err="1">
                <a:cs typeface="Calibri"/>
              </a:rPr>
              <a:t>NEAMWave</a:t>
            </a:r>
            <a:r>
              <a:rPr lang="en-US" dirty="0">
                <a:cs typeface="Calibri"/>
              </a:rPr>
              <a:t> Exercise Manual, containing general and extensive information about the overall activities, the general scope, objectives and concepts, the roles of participants, as well as media arrangements.</a:t>
            </a:r>
          </a:p>
          <a:p>
            <a:pPr marL="12700" marR="12700" algn="just" defTabSz="457200">
              <a:lnSpc>
                <a:spcPct val="150000"/>
              </a:lnSpc>
            </a:pPr>
            <a:r>
              <a:rPr lang="en-US" dirty="0">
                <a:cs typeface="Calibri"/>
              </a:rPr>
              <a:t>	- </a:t>
            </a:r>
            <a:r>
              <a:rPr lang="en-US" u="sng" dirty="0">
                <a:cs typeface="Calibri"/>
              </a:rPr>
              <a:t>Part 2 </a:t>
            </a:r>
            <a:r>
              <a:rPr lang="en-US" dirty="0">
                <a:cs typeface="Calibri"/>
              </a:rPr>
              <a:t>is the </a:t>
            </a:r>
            <a:r>
              <a:rPr lang="en-US" b="1" dirty="0">
                <a:effectLst>
                  <a:outerShdw blurRad="38100" dist="38100" dir="2700000" algn="tl">
                    <a:srgbClr val="000000">
                      <a:alpha val="43137"/>
                    </a:srgbClr>
                  </a:outerShdw>
                </a:effectLst>
                <a:cs typeface="Calibri"/>
              </a:rPr>
              <a:t>Exercise Supplements</a:t>
            </a:r>
            <a:r>
              <a:rPr lang="en-US" dirty="0">
                <a:cs typeface="Calibri"/>
              </a:rPr>
              <a:t>. It contains more specific information about the actual exercise that is going to take place. It details the exercise scenarios in </a:t>
            </a:r>
            <a:r>
              <a:rPr lang="en-US" dirty="0" err="1">
                <a:cs typeface="Calibri"/>
              </a:rPr>
              <a:t>NEAMWave</a:t>
            </a:r>
            <a:r>
              <a:rPr lang="en-US" dirty="0">
                <a:cs typeface="Calibri"/>
              </a:rPr>
              <a:t>, the registration procedures for participation, the contact information of exercise team members, as well as the evaluation procedure of the exercise.</a:t>
            </a:r>
            <a:endParaRPr sz="1800" dirty="0">
              <a:latin typeface="Calibri"/>
              <a:cs typeface="Calibri"/>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43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smtClean="0">
                <a:cs typeface="Calibri Light"/>
              </a:rPr>
              <a:t>Objectives (1/2)</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1"/>
            <a:ext cx="8543925" cy="4533103"/>
          </a:xfrm>
          <a:prstGeom prst="rect">
            <a:avLst/>
          </a:prstGeom>
        </p:spPr>
        <p:txBody>
          <a:bodyPr vert="horz" wrap="square" lIns="0" tIns="0" rIns="0" bIns="0" rtlCol="0">
            <a:noAutofit/>
          </a:bodyPr>
          <a:lstStyle/>
          <a:p>
            <a:pPr marL="12700" marR="12700" algn="just" defTabSz="457200">
              <a:lnSpc>
                <a:spcPct val="150000"/>
              </a:lnSpc>
            </a:pPr>
            <a:r>
              <a:rPr lang="en-US" b="1" dirty="0" err="1" smtClean="0">
                <a:effectLst>
                  <a:outerShdw blurRad="38100" dist="38100" dir="2700000" algn="tl">
                    <a:srgbClr val="000000">
                      <a:alpha val="43137"/>
                    </a:srgbClr>
                  </a:outerShdw>
                </a:effectLst>
                <a:cs typeface="Calibri"/>
              </a:rPr>
              <a:t>NEAMWave</a:t>
            </a:r>
            <a:r>
              <a:rPr lang="en-US" b="1" dirty="0" smtClean="0">
                <a:effectLst>
                  <a:outerShdw blurRad="38100" dist="38100" dir="2700000" algn="tl">
                    <a:srgbClr val="000000">
                      <a:alpha val="43137"/>
                    </a:srgbClr>
                  </a:outerShdw>
                </a:effectLst>
                <a:cs typeface="Calibri"/>
              </a:rPr>
              <a:t> </a:t>
            </a:r>
            <a:r>
              <a:rPr lang="en-US" b="1" dirty="0">
                <a:effectLst>
                  <a:outerShdw blurRad="38100" dist="38100" dir="2700000" algn="tl">
                    <a:srgbClr val="000000">
                      <a:alpha val="43137"/>
                    </a:srgbClr>
                  </a:outerShdw>
                </a:effectLst>
                <a:cs typeface="Calibri"/>
              </a:rPr>
              <a:t>objectives:</a:t>
            </a:r>
          </a:p>
          <a:p>
            <a:pPr marL="12700" marR="12700" algn="just" defTabSz="457200">
              <a:lnSpc>
                <a:spcPct val="150000"/>
              </a:lnSpc>
            </a:pPr>
            <a:r>
              <a:rPr lang="en-US" dirty="0">
                <a:cs typeface="Calibri"/>
              </a:rPr>
              <a:t>●</a:t>
            </a:r>
            <a:r>
              <a:rPr lang="en-US" dirty="0" smtClean="0">
                <a:cs typeface="Calibri"/>
              </a:rPr>
              <a:t> Validate </a:t>
            </a:r>
            <a:r>
              <a:rPr lang="en-US" dirty="0">
                <a:cs typeface="Calibri"/>
              </a:rPr>
              <a:t>and evaluate the Tsunami Service Provider (TSP) dissemination process of issuing Tsunami Messages in the NEAM region.</a:t>
            </a:r>
          </a:p>
          <a:p>
            <a:pPr marL="12700" marR="12700" algn="just" defTabSz="457200">
              <a:lnSpc>
                <a:spcPct val="150000"/>
              </a:lnSpc>
            </a:pPr>
            <a:r>
              <a:rPr lang="en-US" dirty="0">
                <a:cs typeface="Calibri"/>
              </a:rPr>
              <a:t>● Validate and evaluate the procedures for countries to receive the Tsunami Messages issued by the TSP through their National  Tsunami Warning </a:t>
            </a:r>
            <a:r>
              <a:rPr lang="en-US" dirty="0" err="1">
                <a:cs typeface="Calibri"/>
              </a:rPr>
              <a:t>Centres</a:t>
            </a:r>
            <a:r>
              <a:rPr lang="en-US" dirty="0">
                <a:cs typeface="Calibri"/>
              </a:rPr>
              <a:t> (NTWC), the country Tsunami Warning Focal Points (TWFP) or the country Tsunami National Contacts (TNC).</a:t>
            </a:r>
          </a:p>
          <a:p>
            <a:pPr marL="12700" marR="12700" algn="just" defTabSz="457200">
              <a:lnSpc>
                <a:spcPct val="150000"/>
              </a:lnSpc>
            </a:pPr>
            <a:r>
              <a:rPr lang="en-US" dirty="0">
                <a:cs typeface="Calibri"/>
              </a:rPr>
              <a:t>● Test the dissemination of the warning messages to the relevant agencies that are responsible for emergency response (CPA</a:t>
            </a:r>
            <a:r>
              <a:rPr lang="en-US" dirty="0" smtClean="0">
                <a:cs typeface="Calibri"/>
              </a:rPr>
              <a:t>).</a:t>
            </a:r>
          </a:p>
          <a:p>
            <a:pPr marL="12700" marR="12700" algn="just" defTabSz="457200">
              <a:lnSpc>
                <a:spcPct val="150000"/>
              </a:lnSpc>
            </a:pPr>
            <a:r>
              <a:rPr lang="en-US" dirty="0">
                <a:cs typeface="Calibri"/>
              </a:rPr>
              <a:t>● Assess the organizational decision-making process about public warnings and evacuations thus raising awareness of launching and contributing to the development of a national policy to tackle the tsunami risk</a:t>
            </a:r>
            <a:r>
              <a:rPr lang="en-US" dirty="0" smtClean="0">
                <a:cs typeface="Calibri"/>
              </a:rPr>
              <a:t>.</a:t>
            </a:r>
            <a:endParaRPr lang="en-US" dirty="0">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963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smtClean="0">
                <a:cs typeface="Calibri Light"/>
              </a:rPr>
              <a:t>Objectives (2/2)</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1"/>
            <a:ext cx="8543925" cy="3804209"/>
          </a:xfrm>
          <a:prstGeom prst="rect">
            <a:avLst/>
          </a:prstGeom>
        </p:spPr>
        <p:txBody>
          <a:bodyPr vert="horz" wrap="square" lIns="0" tIns="0" rIns="0" bIns="0" rtlCol="0">
            <a:noAutofit/>
          </a:bodyPr>
          <a:lstStyle/>
          <a:p>
            <a:pPr marL="12700" marR="12700" algn="just" defTabSz="457200">
              <a:lnSpc>
                <a:spcPct val="150000"/>
              </a:lnSpc>
            </a:pPr>
            <a:r>
              <a:rPr lang="en-US" b="1" dirty="0" err="1" smtClean="0">
                <a:effectLst>
                  <a:outerShdw blurRad="38100" dist="38100" dir="2700000" algn="tl">
                    <a:srgbClr val="000000">
                      <a:alpha val="43137"/>
                    </a:srgbClr>
                  </a:outerShdw>
                </a:effectLst>
                <a:cs typeface="Calibri"/>
              </a:rPr>
              <a:t>NEAMWave</a:t>
            </a:r>
            <a:r>
              <a:rPr lang="en-US" b="1" dirty="0" smtClean="0">
                <a:effectLst>
                  <a:outerShdw blurRad="38100" dist="38100" dir="2700000" algn="tl">
                    <a:srgbClr val="000000">
                      <a:alpha val="43137"/>
                    </a:srgbClr>
                  </a:outerShdw>
                </a:effectLst>
                <a:cs typeface="Calibri"/>
              </a:rPr>
              <a:t> Objectives</a:t>
            </a:r>
            <a:r>
              <a:rPr lang="en-US" b="1" dirty="0">
                <a:effectLst>
                  <a:outerShdw blurRad="38100" dist="38100" dir="2700000" algn="tl">
                    <a:srgbClr val="000000">
                      <a:alpha val="43137"/>
                    </a:srgbClr>
                  </a:outerShdw>
                </a:effectLst>
                <a:cs typeface="Calibri"/>
              </a:rPr>
              <a:t>:</a:t>
            </a:r>
          </a:p>
          <a:p>
            <a:pPr marL="12700" marR="12700" algn="just" defTabSz="457200">
              <a:lnSpc>
                <a:spcPct val="150000"/>
              </a:lnSpc>
            </a:pPr>
            <a:r>
              <a:rPr lang="en-US" dirty="0" smtClean="0">
                <a:cs typeface="Calibri"/>
              </a:rPr>
              <a:t>● </a:t>
            </a:r>
            <a:r>
              <a:rPr lang="en-US" dirty="0">
                <a:cs typeface="Calibri"/>
              </a:rPr>
              <a:t>Identify best practices (to be shared), criticalities (to be addressed by the program in the future activities) and room for improvements in the entire process (including the procedures already tested between TSPs and TWFPs/NTWCs and also the heterogeneous panorama of national capacities to handle tsunami risk).</a:t>
            </a:r>
          </a:p>
          <a:p>
            <a:pPr marL="12700" marR="12700" algn="just" defTabSz="457200">
              <a:lnSpc>
                <a:spcPct val="150000"/>
              </a:lnSpc>
            </a:pPr>
            <a:r>
              <a:rPr lang="en-US" dirty="0">
                <a:cs typeface="Calibri"/>
              </a:rPr>
              <a:t>● Test procedures for international assistance between the European Commission and participating Member States</a:t>
            </a:r>
            <a:endParaRPr sz="18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958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7685</TotalTime>
  <Words>692</Words>
  <Application>Microsoft Office PowerPoint</Application>
  <PresentationFormat>A4 Paper (210x297 mm)</PresentationFormat>
  <Paragraphs>80</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SimSun</vt:lpstr>
      <vt:lpstr>Arial</vt:lpstr>
      <vt:lpstr>Calibri</vt:lpstr>
      <vt:lpstr>Calibri Light</vt:lpstr>
      <vt:lpstr>Corbel</vt:lpstr>
      <vt:lpstr>Times New Roman</vt:lpstr>
      <vt:lpstr>Office Theme</vt:lpstr>
      <vt:lpstr>PowerPoint Presentation</vt:lpstr>
      <vt:lpstr>NEAMWave history</vt:lpstr>
      <vt:lpstr>NEAMWave21 Scenarios</vt:lpstr>
      <vt:lpstr>Dates of NEAMWave</vt:lpstr>
      <vt:lpstr>Online forms for Subscription and Evaluation</vt:lpstr>
      <vt:lpstr>PowerPoint Presentation</vt:lpstr>
      <vt:lpstr>Update of NEAMWave manual</vt:lpstr>
      <vt:lpstr>Objectives (1/2)</vt:lpstr>
      <vt:lpstr>Objectives (2/2)</vt:lpstr>
      <vt:lpstr>Success Criteria</vt:lpstr>
      <vt:lpstr>Best Practices</vt:lpstr>
      <vt:lpstr>Lessons Learnt</vt:lpstr>
      <vt:lpstr>in the future…</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PREPARATIONS FOR NEAMWave20</dc:title>
  <dc:creator>Ceren Ozer Sozdinler</dc:creator>
  <cp:lastModifiedBy>Alejandro Rojas</cp:lastModifiedBy>
  <cp:revision>127</cp:revision>
  <dcterms:created xsi:type="dcterms:W3CDTF">2020-04-20T02:04:48Z</dcterms:created>
  <dcterms:modified xsi:type="dcterms:W3CDTF">2022-02-16T18:30:31Z</dcterms:modified>
</cp:coreProperties>
</file>