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3" autoAdjust="0"/>
    <p:restoredTop sz="78689" autoAdjust="0"/>
  </p:normalViewPr>
  <p:slideViewPr>
    <p:cSldViewPr snapToGrid="0">
      <p:cViewPr varScale="1">
        <p:scale>
          <a:sx n="70" d="100"/>
          <a:sy n="70" d="100"/>
        </p:scale>
        <p:origin x="14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97B77-E86F-4AF5-A8B3-0B68DD3751E3}" type="datetimeFigureOut">
              <a:rPr lang="en-NZ" smtClean="0"/>
              <a:t>20/01/2022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A63FD1-1AEA-4A21-9810-449385A4FA97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46322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C2E62-7CFB-4B52-9A3D-5285429446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FBEB92-CAC4-4E58-91E2-3A99B25B2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F348D-CCF2-45E0-BC73-FBB196745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B995-9E53-41F6-B7E8-2AE6B0F0520A}" type="datetimeFigureOut">
              <a:rPr lang="en-NZ" smtClean="0"/>
              <a:t>20/01/2022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6A3E-5953-4A04-A9A4-F1E1D518B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7702D-5707-45DD-A078-B5D2F012A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F7FC-D25C-4FE1-B666-71378187FBD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2139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9E5AC-6C5F-47C2-8102-A4AAAC752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940318-F03B-419E-8794-E1F89A794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C5DBF-E918-4AE4-9862-2978A93D5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B995-9E53-41F6-B7E8-2AE6B0F0520A}" type="datetimeFigureOut">
              <a:rPr lang="en-NZ" smtClean="0"/>
              <a:t>20/01/2022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FA43F-DACF-42D7-8F52-ECF9E5F45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7C30D-5DD1-4E33-B894-8BB64DFC6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F7FC-D25C-4FE1-B666-71378187FBD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71167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2031F0-0551-415A-96C5-6372B20BAA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E3986E-B282-4436-9F37-4B54219465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A0A70-3631-4D74-A431-11E181061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B995-9E53-41F6-B7E8-2AE6B0F0520A}" type="datetimeFigureOut">
              <a:rPr lang="en-NZ" smtClean="0"/>
              <a:t>20/01/2022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71580-6C49-4B4B-A986-EE0E428AA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662945-C645-4742-9496-896B5F534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F7FC-D25C-4FE1-B666-71378187FBD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58258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DDC2F-70F9-4255-A996-87413C041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28C4D-5E75-412E-B42F-68D3D33EF4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ECB8D-22FB-45D8-8CC1-807A9AD59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B995-9E53-41F6-B7E8-2AE6B0F0520A}" type="datetimeFigureOut">
              <a:rPr lang="en-NZ" smtClean="0"/>
              <a:t>20/01/2022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409A9-3F11-4430-9B35-684ABCDDE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2B937-C316-480D-AA2C-3A9DBB68C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F7FC-D25C-4FE1-B666-71378187FBD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0263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17F51-487B-4CD4-8EA4-C1389F7A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12AAB-AE50-4D73-BD82-EC328D965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24B3A1-2FE0-4DEA-9933-B798BD33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B995-9E53-41F6-B7E8-2AE6B0F0520A}" type="datetimeFigureOut">
              <a:rPr lang="en-NZ" smtClean="0"/>
              <a:t>20/01/2022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364972-208B-4171-A42C-7BC1679D6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F7132-E756-4764-B875-9B9B6F752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F7FC-D25C-4FE1-B666-71378187FBD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6760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EE4F8-1C73-44E4-867A-B3135AD6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1A6D04-C2E2-4B0F-A7AE-8FF438FE44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817961-2707-4E30-961F-A0152930B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963C9B-AB2C-4F39-8268-929CBB13C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B995-9E53-41F6-B7E8-2AE6B0F0520A}" type="datetimeFigureOut">
              <a:rPr lang="en-NZ" smtClean="0"/>
              <a:t>20/01/2022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FE10C2-0AF6-4306-964E-3D575C349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49D79-1C1F-4E4F-87CE-1F1497DD4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F7FC-D25C-4FE1-B666-71378187FBD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3860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AE0F3-376D-44C4-A68E-8B05ED90C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600C30-DB04-4B0B-B5B9-2DE88DF50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E04295-8C70-40CA-AC99-93F4BF556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57F0F5-9DDA-4CBB-898D-3B892F0D53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AD87C0-58B9-49D2-B224-74CB289242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8AE1D9-E366-4D5A-9B23-BDC7189D4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B995-9E53-41F6-B7E8-2AE6B0F0520A}" type="datetimeFigureOut">
              <a:rPr lang="en-NZ" smtClean="0"/>
              <a:t>20/01/2022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42AEFE-40A8-4F05-B707-3C7CA8FBF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76A0C5-0B41-4689-A9C1-D24CAB0F0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F7FC-D25C-4FE1-B666-71378187FBD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55859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17616-3C50-4297-B44D-6A063D51F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4795E2-0E92-4732-BD96-8C7C0BD82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B995-9E53-41F6-B7E8-2AE6B0F0520A}" type="datetimeFigureOut">
              <a:rPr lang="en-NZ" smtClean="0"/>
              <a:t>20/01/2022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3FF4BF-533C-43B2-A425-72A2FFEFB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1182E2-2D22-4151-A3DC-69A92419A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F7FC-D25C-4FE1-B666-71378187FBD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037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AA7783-111E-4C48-9B49-59CAA4959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B995-9E53-41F6-B7E8-2AE6B0F0520A}" type="datetimeFigureOut">
              <a:rPr lang="en-NZ" smtClean="0"/>
              <a:t>20/01/2022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9513E0-62C9-45C0-876C-B9060213B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376E9-C12D-483C-949F-064BFE15B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F7FC-D25C-4FE1-B666-71378187FBD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08069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B2F1D-6CEF-4356-990E-61617578F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FB648-5B13-4A17-8388-167D31547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0CF531-DA53-4D48-B18C-932C040F8C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60990D-BCC7-40D6-8F96-0E0D48E37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B995-9E53-41F6-B7E8-2AE6B0F0520A}" type="datetimeFigureOut">
              <a:rPr lang="en-NZ" smtClean="0"/>
              <a:t>20/01/2022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CBE8EF-ECA5-4941-A3A5-5BA7139A8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EB18E3-926C-49A4-82E8-23499623A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F7FC-D25C-4FE1-B666-71378187FBD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02969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38814-AB62-4697-8A14-3E1442811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35D6C3-D0EE-43D7-AA0C-3AFD04E538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CD0196-64FD-4E3C-B1CB-040416E8A9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AD49B2-2A7E-4FFA-95B7-E4D469D5E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2B995-9E53-41F6-B7E8-2AE6B0F0520A}" type="datetimeFigureOut">
              <a:rPr lang="en-NZ" smtClean="0"/>
              <a:t>20/01/2022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573EEB-934E-44BB-8AFD-589EC960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8B7C44-7E4F-4266-A6B7-C4EAADBB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F7FC-D25C-4FE1-B666-71378187FBD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2025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EEC467-B7FD-4657-AE52-A67F4DB63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6BF4A-4BAE-421D-BFB3-99BD9E399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005B17-DCC7-4158-B3A2-1D55F01F6B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2B995-9E53-41F6-B7E8-2AE6B0F0520A}" type="datetimeFigureOut">
              <a:rPr lang="en-NZ" smtClean="0"/>
              <a:t>20/01/2022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CCC75-7640-4F02-B666-684AA2F445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BE3C04-F567-412D-A76C-F31CA90DFA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0F7FC-D25C-4FE1-B666-71378187FBD8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03461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EC1DD2-48CF-4116-A973-199E91229E64}"/>
              </a:ext>
            </a:extLst>
          </p:cNvPr>
          <p:cNvSpPr txBox="1"/>
          <p:nvPr/>
        </p:nvSpPr>
        <p:spPr>
          <a:xfrm>
            <a:off x="785814" y="728663"/>
            <a:ext cx="5219700" cy="53974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NZ" sz="3600" dirty="0">
                <a:latin typeface="Open Sans Condensed" panose="020B0806030504020204" pitchFamily="34" charset="0"/>
                <a:ea typeface="Open Sans Condensed" panose="020B0806030504020204" pitchFamily="34" charset="0"/>
                <a:cs typeface="Open Sans Condensed" panose="020B0806030504020204" pitchFamily="34" charset="0"/>
              </a:rPr>
              <a:t>New Zealand Advisories</a:t>
            </a:r>
          </a:p>
          <a:p>
            <a:endParaRPr lang="en-NZ" sz="3600" dirty="0">
              <a:latin typeface="Open Sans Condensed" panose="020B0806030504020204" pitchFamily="34" charset="0"/>
              <a:ea typeface="Open Sans Condensed" panose="020B0806030504020204" pitchFamily="34" charset="0"/>
              <a:cs typeface="Open Sans Condensed" panose="020B0806030504020204" pitchFamily="34" charset="0"/>
            </a:endParaRP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D1D5BD29-F305-4C4B-BFCA-5006AC17270F}"/>
              </a:ext>
            </a:extLst>
          </p:cNvPr>
          <p:cNvSpPr>
            <a:spLocks noChangeAspect="1"/>
          </p:cNvSpPr>
          <p:nvPr/>
        </p:nvSpPr>
        <p:spPr>
          <a:xfrm>
            <a:off x="785813" y="362533"/>
            <a:ext cx="1617689" cy="192506"/>
          </a:xfrm>
          <a:custGeom>
            <a:avLst/>
            <a:gdLst/>
            <a:ahLst/>
            <a:cxnLst/>
            <a:rect l="l" t="t" r="r" b="b"/>
            <a:pathLst>
              <a:path w="1600834" h="190500">
                <a:moveTo>
                  <a:pt x="400113" y="0"/>
                </a:moveTo>
                <a:lnTo>
                  <a:pt x="198462" y="0"/>
                </a:lnTo>
                <a:lnTo>
                  <a:pt x="198234" y="228"/>
                </a:lnTo>
                <a:lnTo>
                  <a:pt x="0" y="190385"/>
                </a:lnTo>
                <a:lnTo>
                  <a:pt x="201650" y="190385"/>
                </a:lnTo>
                <a:lnTo>
                  <a:pt x="400113" y="0"/>
                </a:lnTo>
                <a:close/>
              </a:path>
              <a:path w="1600834" h="190500">
                <a:moveTo>
                  <a:pt x="800227" y="0"/>
                </a:moveTo>
                <a:lnTo>
                  <a:pt x="598576" y="0"/>
                </a:lnTo>
                <a:lnTo>
                  <a:pt x="598347" y="228"/>
                </a:lnTo>
                <a:lnTo>
                  <a:pt x="400113" y="190385"/>
                </a:lnTo>
                <a:lnTo>
                  <a:pt x="601764" y="190385"/>
                </a:lnTo>
                <a:lnTo>
                  <a:pt x="800227" y="0"/>
                </a:lnTo>
                <a:close/>
              </a:path>
              <a:path w="1600834" h="190500">
                <a:moveTo>
                  <a:pt x="1200340" y="0"/>
                </a:moveTo>
                <a:lnTo>
                  <a:pt x="998689" y="0"/>
                </a:lnTo>
                <a:lnTo>
                  <a:pt x="998461" y="228"/>
                </a:lnTo>
                <a:lnTo>
                  <a:pt x="800227" y="190385"/>
                </a:lnTo>
                <a:lnTo>
                  <a:pt x="1001877" y="190385"/>
                </a:lnTo>
                <a:lnTo>
                  <a:pt x="1200340" y="0"/>
                </a:lnTo>
                <a:close/>
              </a:path>
              <a:path w="1600834" h="190500">
                <a:moveTo>
                  <a:pt x="1600441" y="0"/>
                </a:moveTo>
                <a:lnTo>
                  <a:pt x="1398803" y="0"/>
                </a:lnTo>
                <a:lnTo>
                  <a:pt x="1398574" y="228"/>
                </a:lnTo>
                <a:lnTo>
                  <a:pt x="1200340" y="190385"/>
                </a:lnTo>
                <a:lnTo>
                  <a:pt x="1401978" y="190385"/>
                </a:lnTo>
                <a:lnTo>
                  <a:pt x="1600441" y="0"/>
                </a:lnTo>
                <a:close/>
              </a:path>
            </a:pathLst>
          </a:custGeom>
          <a:solidFill>
            <a:srgbClr val="FFF20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EB90EAC-7228-4A7F-9DD0-3A08C62A2913}"/>
              </a:ext>
            </a:extLst>
          </p:cNvPr>
          <p:cNvSpPr/>
          <p:nvPr/>
        </p:nvSpPr>
        <p:spPr>
          <a:xfrm>
            <a:off x="0" y="6308725"/>
            <a:ext cx="12192000" cy="549275"/>
          </a:xfrm>
          <a:prstGeom prst="rect">
            <a:avLst/>
          </a:prstGeom>
          <a:solidFill>
            <a:srgbClr val="005A9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0A71663-FD1A-462A-AF9D-D30D05E9C6EA}"/>
              </a:ext>
            </a:extLst>
          </p:cNvPr>
          <p:cNvGrpSpPr/>
          <p:nvPr/>
        </p:nvGrpSpPr>
        <p:grpSpPr>
          <a:xfrm>
            <a:off x="0" y="3288388"/>
            <a:ext cx="11856064" cy="3305447"/>
            <a:chOff x="0" y="2933114"/>
            <a:chExt cx="11856064" cy="3305447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EFB7992D-D09E-44AC-BDDF-81037C50C0C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0" y="4239008"/>
              <a:ext cx="11856064" cy="1"/>
            </a:xfrm>
            <a:prstGeom prst="line">
              <a:avLst/>
            </a:prstGeom>
            <a:ln w="38100" cmpd="sng">
              <a:solidFill>
                <a:srgbClr val="005A9C"/>
              </a:solidFill>
              <a:headEnd type="oval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AF1A62C-DC17-46E0-80CC-D9CCF2B91D5E}"/>
                </a:ext>
              </a:extLst>
            </p:cNvPr>
            <p:cNvCxnSpPr>
              <a:cxnSpLocks/>
            </p:cNvCxnSpPr>
            <p:nvPr/>
          </p:nvCxnSpPr>
          <p:spPr>
            <a:xfrm>
              <a:off x="797343" y="3878263"/>
              <a:ext cx="0" cy="360746"/>
            </a:xfrm>
            <a:prstGeom prst="line">
              <a:avLst/>
            </a:prstGeom>
            <a:ln w="38100">
              <a:solidFill>
                <a:srgbClr val="0B52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0EA31CA-00EA-4B16-8781-8FD9181A5ADC}"/>
                </a:ext>
              </a:extLst>
            </p:cNvPr>
            <p:cNvSpPr txBox="1"/>
            <p:nvPr/>
          </p:nvSpPr>
          <p:spPr>
            <a:xfrm>
              <a:off x="1556392" y="4656143"/>
              <a:ext cx="3331353" cy="1439863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 indent="-180000"/>
              <a:r>
                <a:rPr lang="en-NZ" sz="1400" b="1" dirty="0">
                  <a:latin typeface="Open Sans" panose="020B0606030504020204"/>
                  <a:ea typeface="Open Sans Condensed" panose="020B0806030504020204" pitchFamily="34" charset="0"/>
                  <a:cs typeface="Open Sans Condensed" panose="020B0806030504020204" pitchFamily="34" charset="0"/>
                </a:rPr>
                <a:t>0740 UTC </a:t>
              </a:r>
            </a:p>
            <a:p>
              <a:pPr indent="-180000" defTabSz="180000"/>
              <a:r>
                <a:rPr lang="en-NZ" sz="1400" dirty="0">
                  <a:latin typeface="Open Sans" panose="020B0606030504020204"/>
                </a:rPr>
                <a:t>‘</a:t>
              </a:r>
              <a:r>
                <a:rPr lang="en-NZ" sz="1400" u="sng" dirty="0">
                  <a:latin typeface="Open Sans" panose="020B0606030504020204"/>
                </a:rPr>
                <a:t>National Advisory #1 </a:t>
              </a:r>
              <a:r>
                <a:rPr lang="en-NZ" sz="1400" dirty="0">
                  <a:latin typeface="Open Sans" panose="020B0606030504020204"/>
                </a:rPr>
                <a:t>for strong and unusual currents and unpredictable surges’ issued for east and north coasts of the North Island, and the Chatham Islands, NZ</a:t>
              </a:r>
            </a:p>
            <a:p>
              <a:pPr indent="-180000" defTabSz="180000"/>
              <a:endParaRPr lang="en-NZ" sz="1400" dirty="0"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EBC9DAD-F030-4B7F-9BF5-7B8B34B739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06538" y="4239008"/>
              <a:ext cx="0" cy="450466"/>
            </a:xfrm>
            <a:prstGeom prst="line">
              <a:avLst/>
            </a:prstGeom>
            <a:ln w="38100">
              <a:solidFill>
                <a:srgbClr val="0B52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DE72903-B69F-4A4F-B98C-17E07062F878}"/>
                </a:ext>
              </a:extLst>
            </p:cNvPr>
            <p:cNvSpPr txBox="1"/>
            <p:nvPr/>
          </p:nvSpPr>
          <p:spPr>
            <a:xfrm>
              <a:off x="761684" y="2933114"/>
              <a:ext cx="3144739" cy="630238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 indent="-180000" defTabSz="180000"/>
              <a:r>
                <a:rPr lang="en-NZ" sz="1400" b="1" dirty="0">
                  <a:latin typeface="Open Sans" panose="020B0606030504020204"/>
                  <a:ea typeface="Open Sans" panose="020B0606030504020204" pitchFamily="34" charset="0"/>
                  <a:cs typeface="Open Sans" panose="020B0606030504020204" pitchFamily="34" charset="0"/>
                </a:rPr>
                <a:t>0448 UTC</a:t>
              </a:r>
              <a:br>
                <a:rPr lang="en-NZ" sz="1400" dirty="0">
                  <a:latin typeface="Open Sans" panose="020B0606030504020204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en-NZ" sz="1400" dirty="0">
                  <a:latin typeface="Open Sans" panose="020B0606030504020204"/>
                </a:rPr>
                <a:t>First notification of tsunami recorded on the NZ Dart Buoy Network. Threat assessment for New Zealand begins</a:t>
              </a:r>
              <a:r>
                <a:rPr lang="en-NZ" sz="1400" dirty="0">
                  <a:latin typeface="Open Sans" panose="020B0606030504020204"/>
                  <a:ea typeface="Open Sans" panose="020B0606030504020204" pitchFamily="34" charset="0"/>
                  <a:cs typeface="Open Sans" panose="020B0606030504020204" pitchFamily="34" charset="0"/>
                </a:rPr>
                <a:t>)</a:t>
              </a:r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E543685-9826-4F4F-B987-F1CCE8E103ED}"/>
                </a:ext>
              </a:extLst>
            </p:cNvPr>
            <p:cNvCxnSpPr>
              <a:cxnSpLocks/>
            </p:cNvCxnSpPr>
            <p:nvPr/>
          </p:nvCxnSpPr>
          <p:spPr>
            <a:xfrm>
              <a:off x="4395725" y="3879056"/>
              <a:ext cx="0" cy="360746"/>
            </a:xfrm>
            <a:prstGeom prst="line">
              <a:avLst/>
            </a:prstGeom>
            <a:ln w="38100">
              <a:solidFill>
                <a:srgbClr val="0B52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A13DB81F-E63C-4BC0-8845-5F1CC1AFF9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05400" y="4239009"/>
              <a:ext cx="0" cy="450466"/>
            </a:xfrm>
            <a:prstGeom prst="line">
              <a:avLst/>
            </a:prstGeom>
            <a:ln w="38100">
              <a:solidFill>
                <a:srgbClr val="0B52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37C0CC0C-45C2-48B4-A714-19B22EDB8371}"/>
                </a:ext>
              </a:extLst>
            </p:cNvPr>
            <p:cNvSpPr txBox="1"/>
            <p:nvPr/>
          </p:nvSpPr>
          <p:spPr>
            <a:xfrm>
              <a:off x="5133824" y="4689473"/>
              <a:ext cx="3136716" cy="1439863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 indent="-180000"/>
              <a:r>
                <a:rPr lang="en-NZ" sz="1400" b="1" dirty="0">
                  <a:latin typeface="Open Sans" panose="020B0606030504020204"/>
                  <a:ea typeface="Open Sans" panose="020B0606030504020204" pitchFamily="34" charset="0"/>
                  <a:cs typeface="Open Sans" panose="020B0606030504020204" pitchFamily="34" charset="0"/>
                </a:rPr>
                <a:t>1833 UTC </a:t>
              </a:r>
              <a:r>
                <a:rPr lang="en-NZ" sz="1400" dirty="0">
                  <a:latin typeface="Open Sans" panose="020B0606030504020204"/>
                  <a:ea typeface="Open Sans" panose="020B0606030504020204" pitchFamily="34" charset="0"/>
                  <a:cs typeface="Open Sans" panose="020B0606030504020204" pitchFamily="34" charset="0"/>
                </a:rPr>
                <a:t> </a:t>
              </a:r>
            </a:p>
            <a:p>
              <a:pPr indent="-180000" defTabSz="180000"/>
              <a:r>
                <a:rPr lang="en-NZ" sz="1400" u="sng" dirty="0">
                  <a:latin typeface="Open Sans" panose="020B0606030504020204"/>
                </a:rPr>
                <a:t>National Advisory #2 </a:t>
              </a:r>
              <a:r>
                <a:rPr lang="en-NZ" sz="1400" dirty="0">
                  <a:latin typeface="Open Sans" panose="020B0606030504020204"/>
                </a:rPr>
                <a:t>issued, reiterating that tsunami activity continued to be observed and the first advisory remains in place  (07:33AM local time)</a:t>
              </a:r>
            </a:p>
            <a:p>
              <a:pPr indent="-180000" defTabSz="180000"/>
              <a:endParaRPr lang="en-NZ" sz="1400" dirty="0"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AD2627B6-D6A6-4A54-B83D-9C0889759CF6}"/>
                </a:ext>
              </a:extLst>
            </p:cNvPr>
            <p:cNvSpPr txBox="1"/>
            <p:nvPr/>
          </p:nvSpPr>
          <p:spPr>
            <a:xfrm>
              <a:off x="4315685" y="2970791"/>
              <a:ext cx="2519362" cy="630238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 indent="-180000"/>
              <a:r>
                <a:rPr lang="en-NZ" sz="1400" b="1" dirty="0">
                  <a:latin typeface="Open Sans" panose="020B0606030504020204"/>
                  <a:ea typeface="Open Sans" panose="020B0606030504020204" pitchFamily="34" charset="0"/>
                  <a:cs typeface="Open Sans" panose="020B0606030504020204" pitchFamily="34" charset="0"/>
                </a:rPr>
                <a:t>0834 UTC</a:t>
              </a:r>
            </a:p>
            <a:p>
              <a:r>
                <a:rPr lang="en-NZ" sz="1400" dirty="0">
                  <a:latin typeface="Open Sans" panose="020B0606030504020204"/>
                </a:rPr>
                <a:t>First recorded arrival at East Cape, New Zealand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6D14C19-FA40-45C1-85CB-BE6648E83473}"/>
                </a:ext>
              </a:extLst>
            </p:cNvPr>
            <p:cNvCxnSpPr>
              <a:cxnSpLocks/>
            </p:cNvCxnSpPr>
            <p:nvPr/>
          </p:nvCxnSpPr>
          <p:spPr>
            <a:xfrm>
              <a:off x="7986713" y="3878263"/>
              <a:ext cx="0" cy="360746"/>
            </a:xfrm>
            <a:prstGeom prst="line">
              <a:avLst/>
            </a:prstGeom>
            <a:ln w="38100">
              <a:solidFill>
                <a:srgbClr val="0B52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C4D9282-4871-49E3-B6E7-9977A130A3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705850" y="4239009"/>
              <a:ext cx="0" cy="450466"/>
            </a:xfrm>
            <a:prstGeom prst="line">
              <a:avLst/>
            </a:prstGeom>
            <a:ln w="38100">
              <a:solidFill>
                <a:srgbClr val="0B52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E593A74-F402-4C44-BCE7-6257A931083D}"/>
                </a:ext>
              </a:extLst>
            </p:cNvPr>
            <p:cNvSpPr txBox="1"/>
            <p:nvPr/>
          </p:nvSpPr>
          <p:spPr>
            <a:xfrm>
              <a:off x="7986713" y="2991100"/>
              <a:ext cx="3137800" cy="630238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 indent="-180000"/>
              <a:r>
                <a:rPr lang="en-NZ" sz="1400" b="1" dirty="0">
                  <a:latin typeface="Open Sans" panose="020B0606030504020204"/>
                  <a:ea typeface="Open Sans" panose="020B0606030504020204" pitchFamily="34" charset="0"/>
                  <a:cs typeface="Open Sans" panose="020B0606030504020204" pitchFamily="34" charset="0"/>
                </a:rPr>
                <a:t>2040 UTC</a:t>
              </a:r>
            </a:p>
            <a:p>
              <a:pPr indent="-180000" defTabSz="180000"/>
              <a:r>
                <a:rPr lang="en-NZ" sz="1400" u="sng" dirty="0">
                  <a:latin typeface="Open Sans" panose="020B0606030504020204"/>
                  <a:ea typeface="Open Sans" panose="020B0606030504020204" pitchFamily="34" charset="0"/>
                  <a:cs typeface="Open Sans" panose="020B0606030504020204" pitchFamily="34" charset="0"/>
                </a:rPr>
                <a:t>National Advisory #3 </a:t>
              </a:r>
              <a:r>
                <a:rPr lang="en-NZ" sz="1400" dirty="0">
                  <a:latin typeface="Open Sans" panose="020B0606030504020204"/>
                  <a:ea typeface="Open Sans" panose="020B0606030504020204" pitchFamily="34" charset="0"/>
                  <a:cs typeface="Open Sans" panose="020B0606030504020204" pitchFamily="34" charset="0"/>
                </a:rPr>
                <a:t>extended to include the west coast of the South Island </a:t>
              </a:r>
            </a:p>
            <a:p>
              <a:pPr indent="-180000" defTabSz="180000"/>
              <a:endParaRPr lang="en-NZ" sz="1400" dirty="0">
                <a:latin typeface="Open Sans" panose="020B0606030504020204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7E7B42A-2663-4BDF-ADF2-90F915E3CB56}"/>
                </a:ext>
              </a:extLst>
            </p:cNvPr>
            <p:cNvSpPr txBox="1"/>
            <p:nvPr/>
          </p:nvSpPr>
          <p:spPr>
            <a:xfrm>
              <a:off x="8705850" y="4798698"/>
              <a:ext cx="2520950" cy="1439863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/>
            <a:p>
              <a:pPr indent="-180000"/>
              <a:r>
                <a:rPr lang="en-NZ" sz="14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1906 UTC</a:t>
              </a:r>
            </a:p>
            <a:p>
              <a:pPr indent="-180000" defTabSz="180000"/>
              <a:r>
                <a:rPr lang="en-NZ" sz="14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National Advisory cancelled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9F92CBB-19EE-4677-9106-FF72027A1513}"/>
              </a:ext>
            </a:extLst>
          </p:cNvPr>
          <p:cNvSpPr txBox="1"/>
          <p:nvPr/>
        </p:nvSpPr>
        <p:spPr>
          <a:xfrm>
            <a:off x="649547" y="1356495"/>
            <a:ext cx="112065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NZ" dirty="0"/>
              <a:t>Advisory messages contained reference to a large ongoing eruption at </a:t>
            </a:r>
            <a:r>
              <a:rPr lang="en-NZ" dirty="0" err="1"/>
              <a:t>Hunga</a:t>
            </a:r>
            <a:r>
              <a:rPr lang="en-NZ" dirty="0"/>
              <a:t> Tonga </a:t>
            </a:r>
            <a:r>
              <a:rPr lang="en-NZ" dirty="0" err="1"/>
              <a:t>Hunga</a:t>
            </a:r>
            <a:r>
              <a:rPr lang="en-NZ" dirty="0"/>
              <a:t> </a:t>
            </a:r>
            <a:r>
              <a:rPr lang="en-NZ" dirty="0" err="1"/>
              <a:t>Ha’apai</a:t>
            </a:r>
            <a:r>
              <a:rPr lang="en-NZ" dirty="0"/>
              <a:t>, and direction for people to move out of the water and off beaches, shore areas and stay out of harbours rivers and estuaries. </a:t>
            </a:r>
          </a:p>
          <a:p>
            <a:pPr algn="just"/>
            <a:endParaRPr lang="en-NZ" dirty="0"/>
          </a:p>
          <a:p>
            <a:pPr algn="just"/>
            <a:r>
              <a:rPr lang="en-NZ" dirty="0"/>
              <a:t>Advisories were extended spatially and temporally based on real-time observations at tide gauges on the New Zealand coast. The cancellation of the advisory was also influenced by DART buoy observations. </a:t>
            </a:r>
          </a:p>
          <a:p>
            <a:pPr algn="just"/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044903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190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Open Sans Condensed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Fromont [NEMA]</dc:creator>
  <cp:lastModifiedBy>Ashleigh Fromont [NEMA]</cp:lastModifiedBy>
  <cp:revision>10</cp:revision>
  <dcterms:created xsi:type="dcterms:W3CDTF">2022-01-20T00:44:00Z</dcterms:created>
  <dcterms:modified xsi:type="dcterms:W3CDTF">2022-01-20T03:18:07Z</dcterms:modified>
</cp:coreProperties>
</file>