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1039" r:id="rId3"/>
    <p:sldId id="257" r:id="rId4"/>
    <p:sldId id="258" r:id="rId5"/>
    <p:sldId id="1108" r:id="rId6"/>
    <p:sldId id="1092" r:id="rId7"/>
    <p:sldId id="1095" r:id="rId8"/>
    <p:sldId id="262" r:id="rId9"/>
    <p:sldId id="1099" r:id="rId10"/>
    <p:sldId id="1104" r:id="rId11"/>
    <p:sldId id="110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Helvetica Neue" panose="02000503000000020004" pitchFamily="2" charset="0"/>
      <p:regular r:id="rId18"/>
      <p:bold r:id="rId19"/>
      <p:italic r:id="rId20"/>
      <p:boldItalic r:id="rId21"/>
    </p:embeddedFont>
    <p:embeddedFont>
      <p:font typeface="Proxima Nova" panose="020005060300000200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30ZB49Xan3SGdhGJede/wktBB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0"/>
    <p:restoredTop sz="53583"/>
  </p:normalViewPr>
  <p:slideViewPr>
    <p:cSldViewPr snapToGrid="0" snapToObjects="1">
      <p:cViewPr varScale="1">
        <p:scale>
          <a:sx n="54" d="100"/>
          <a:sy n="54" d="100"/>
        </p:scale>
        <p:origin x="23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381000" y="10795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 name="Google Shape;75;p1:notes"/>
          <p:cNvSpPr txBox="1">
            <a:spLocks noGrp="1"/>
          </p:cNvSpPr>
          <p:nvPr>
            <p:ph type="body" idx="1"/>
          </p:nvPr>
        </p:nvSpPr>
        <p:spPr>
          <a:xfrm>
            <a:off x="465138" y="3708400"/>
            <a:ext cx="577215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latin typeface="Arial"/>
              <a:ea typeface="Arial"/>
              <a:cs typeface="Arial"/>
              <a:sym typeface="Arial"/>
            </a:endParaRPr>
          </a:p>
        </p:txBody>
      </p:sp>
      <p:sp>
        <p:nvSpPr>
          <p:cNvPr id="76" name="Google Shape;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56ac47306_0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e56ac47306_0_3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The IOC Assembly in 2019 adopted a Global Ocean Observing System 2030 Strategy which now informs our work.</a:t>
            </a:r>
            <a:endParaRPr/>
          </a:p>
          <a:p>
            <a:pPr marL="457200" lvl="0" indent="-298450" algn="l" rtl="0">
              <a:lnSpc>
                <a:spcPct val="100000"/>
              </a:lnSpc>
              <a:spcBef>
                <a:spcPts val="0"/>
              </a:spcBef>
              <a:spcAft>
                <a:spcPts val="0"/>
              </a:spcAft>
              <a:buSzPts val="1100"/>
              <a:buChar char="●"/>
            </a:pPr>
            <a:r>
              <a:rPr lang="en"/>
              <a:t>[vision] [mission]</a:t>
            </a:r>
            <a:endParaRPr/>
          </a:p>
          <a:p>
            <a:pPr marL="457200" lvl="0" indent="-298450" algn="l" rtl="0">
              <a:lnSpc>
                <a:spcPct val="100000"/>
              </a:lnSpc>
              <a:spcBef>
                <a:spcPts val="0"/>
              </a:spcBef>
              <a:spcAft>
                <a:spcPts val="0"/>
              </a:spcAft>
              <a:buSzPts val="1100"/>
              <a:buChar char="●"/>
            </a:pPr>
            <a:r>
              <a:rPr lang="en"/>
              <a:t>Suite of Strategic Objectives which have become important to our planning:</a:t>
            </a:r>
            <a:endParaRPr/>
          </a:p>
          <a:p>
            <a:pPr marL="457200" lvl="0" indent="-298450" algn="l" rtl="0">
              <a:lnSpc>
                <a:spcPct val="100000"/>
              </a:lnSpc>
              <a:spcBef>
                <a:spcPts val="0"/>
              </a:spcBef>
              <a:spcAft>
                <a:spcPts val="0"/>
              </a:spcAft>
              <a:buSzPts val="1100"/>
              <a:buChar char="●"/>
            </a:pPr>
            <a:r>
              <a:rPr lang="en"/>
              <a:t>System integration and delivery are the ‘core’ of GOOS ‘business’ today</a:t>
            </a:r>
            <a:endParaRPr/>
          </a:p>
          <a:p>
            <a:pPr marL="457200" lvl="0" indent="-298450" algn="l" rtl="0">
              <a:lnSpc>
                <a:spcPct val="100000"/>
              </a:lnSpc>
              <a:spcBef>
                <a:spcPts val="0"/>
              </a:spcBef>
              <a:spcAft>
                <a:spcPts val="0"/>
              </a:spcAft>
              <a:buSzPts val="1100"/>
              <a:buChar char="●"/>
            </a:pPr>
            <a:r>
              <a:rPr lang="en"/>
              <a:t>Deepening engagement and impact are key priority areas for work – including developing partnerships for delivery, advocacy and communications</a:t>
            </a:r>
            <a:endParaRPr/>
          </a:p>
          <a:p>
            <a:pPr marL="457200" lvl="0" indent="-298450" algn="l" rtl="0">
              <a:lnSpc>
                <a:spcPct val="100000"/>
              </a:lnSpc>
              <a:spcBef>
                <a:spcPts val="0"/>
              </a:spcBef>
              <a:spcAft>
                <a:spcPts val="0"/>
              </a:spcAft>
              <a:buSzPts val="1100"/>
              <a:buChar char="●"/>
            </a:pPr>
            <a:r>
              <a:rPr lang="en"/>
              <a:t>Building for the future are about building the additional pieces we need for a fully integrated system, including capacity development and innovation, and leading the development of a governance system for the future system that includes say partners and other stakeholders </a:t>
            </a:r>
            <a:endParaRPr/>
          </a:p>
        </p:txBody>
      </p:sp>
      <p:sp>
        <p:nvSpPr>
          <p:cNvPr id="163" name="Google Shape;163;ge56ac47306_0_3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2310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56ac47306_0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e56ac47306_0_3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
              <a:t>The IOC Assembly in 2019 adopted a Global Ocean Observing System 2030 Strategy which now informs our work.</a:t>
            </a:r>
            <a:endParaRPr/>
          </a:p>
          <a:p>
            <a:pPr marL="457200" lvl="0" indent="-298450" algn="l" rtl="0">
              <a:lnSpc>
                <a:spcPct val="100000"/>
              </a:lnSpc>
              <a:spcBef>
                <a:spcPts val="0"/>
              </a:spcBef>
              <a:spcAft>
                <a:spcPts val="0"/>
              </a:spcAft>
              <a:buSzPts val="1100"/>
              <a:buChar char="●"/>
            </a:pPr>
            <a:r>
              <a:rPr lang="en"/>
              <a:t>[vision] [mission]</a:t>
            </a:r>
            <a:endParaRPr/>
          </a:p>
          <a:p>
            <a:pPr marL="457200" lvl="0" indent="-298450" algn="l" rtl="0">
              <a:lnSpc>
                <a:spcPct val="100000"/>
              </a:lnSpc>
              <a:spcBef>
                <a:spcPts val="0"/>
              </a:spcBef>
              <a:spcAft>
                <a:spcPts val="0"/>
              </a:spcAft>
              <a:buSzPts val="1100"/>
              <a:buChar char="●"/>
            </a:pPr>
            <a:r>
              <a:rPr lang="en"/>
              <a:t>Suite of Strategic Objectives which have become important to our planning:</a:t>
            </a:r>
            <a:endParaRPr/>
          </a:p>
          <a:p>
            <a:pPr marL="457200" lvl="0" indent="-298450" algn="l" rtl="0">
              <a:lnSpc>
                <a:spcPct val="100000"/>
              </a:lnSpc>
              <a:spcBef>
                <a:spcPts val="0"/>
              </a:spcBef>
              <a:spcAft>
                <a:spcPts val="0"/>
              </a:spcAft>
              <a:buSzPts val="1100"/>
              <a:buChar char="●"/>
            </a:pPr>
            <a:r>
              <a:rPr lang="en"/>
              <a:t>System integration and delivery are the ‘core’ of GOOS ‘business’ today</a:t>
            </a:r>
            <a:endParaRPr/>
          </a:p>
          <a:p>
            <a:pPr marL="457200" lvl="0" indent="-298450" algn="l" rtl="0">
              <a:lnSpc>
                <a:spcPct val="100000"/>
              </a:lnSpc>
              <a:spcBef>
                <a:spcPts val="0"/>
              </a:spcBef>
              <a:spcAft>
                <a:spcPts val="0"/>
              </a:spcAft>
              <a:buSzPts val="1100"/>
              <a:buChar char="●"/>
            </a:pPr>
            <a:r>
              <a:rPr lang="en"/>
              <a:t>Deepening engagement and impact are key priority areas for work – including developing partnerships for delivery, advocacy and communications</a:t>
            </a:r>
            <a:endParaRPr/>
          </a:p>
          <a:p>
            <a:pPr marL="457200" lvl="0" indent="-298450" algn="l" rtl="0">
              <a:lnSpc>
                <a:spcPct val="100000"/>
              </a:lnSpc>
              <a:spcBef>
                <a:spcPts val="0"/>
              </a:spcBef>
              <a:spcAft>
                <a:spcPts val="0"/>
              </a:spcAft>
              <a:buSzPts val="1100"/>
              <a:buChar char="●"/>
            </a:pPr>
            <a:r>
              <a:rPr lang="en"/>
              <a:t>Building for the future are about building the additional pieces we need for a fully integrated system, including capacity development and innovation, and leading the development of a governance system for the future system that includes say partners and other stakeholders </a:t>
            </a:r>
            <a:endParaRPr/>
          </a:p>
        </p:txBody>
      </p:sp>
      <p:sp>
        <p:nvSpPr>
          <p:cNvPr id="163" name="Google Shape;163;ge56ac47306_0_3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7566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165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sz="1200" noProof="0" dirty="0">
                <a:solidFill>
                  <a:schemeClr val="dk1"/>
                </a:solidFill>
                <a:latin typeface="Helvetica Neue"/>
                <a:ea typeface="Helvetica Neue"/>
                <a:cs typeface="Helvetica Neue"/>
                <a:sym typeface="Helvetica Neue"/>
              </a:rPr>
              <a:t>Already have new commercial ‘networks’ developing </a:t>
            </a:r>
          </a:p>
          <a:p>
            <a:pPr marL="457200" marR="0" lvl="0" indent="-228600" algn="l" rtl="0">
              <a:lnSpc>
                <a:spcPct val="100000"/>
              </a:lnSpc>
              <a:spcBef>
                <a:spcPts val="0"/>
              </a:spcBef>
              <a:spcAft>
                <a:spcPts val="0"/>
              </a:spcAft>
              <a:buSzPts val="1400"/>
              <a:buNone/>
            </a:pPr>
            <a:r>
              <a:rPr lang="en-GB" sz="1200" noProof="0" dirty="0">
                <a:solidFill>
                  <a:schemeClr val="dk1"/>
                </a:solidFill>
                <a:latin typeface="Helvetica Neue"/>
                <a:ea typeface="Helvetica Neue"/>
                <a:cs typeface="Helvetica Neue"/>
                <a:sym typeface="Helvetica Neue"/>
              </a:rPr>
              <a:t>Particularly in the area of now autonomous technologies</a:t>
            </a:r>
          </a:p>
          <a:p>
            <a:pPr marL="457200" marR="0" lvl="0" indent="-228600" algn="l" rtl="0">
              <a:lnSpc>
                <a:spcPct val="100000"/>
              </a:lnSpc>
              <a:spcBef>
                <a:spcPts val="0"/>
              </a:spcBef>
              <a:spcAft>
                <a:spcPts val="0"/>
              </a:spcAft>
              <a:buSzPts val="1400"/>
              <a:buNone/>
            </a:pPr>
            <a:r>
              <a:rPr lang="en-GB" sz="1200" noProof="0" dirty="0">
                <a:solidFill>
                  <a:schemeClr val="dk1"/>
                </a:solidFill>
                <a:latin typeface="Helvetica Neue"/>
                <a:ea typeface="Helvetica Neue"/>
                <a:cs typeface="Helvetica Neue"/>
                <a:sym typeface="Helvetica Neue"/>
              </a:rPr>
              <a:t>What will a map of the future look like? Global Observing System - a mix of commercial and government activities</a:t>
            </a:r>
          </a:p>
          <a:p>
            <a:pPr marL="457200" marR="0" lvl="0" indent="-228600" algn="l" rtl="0">
              <a:lnSpc>
                <a:spcPct val="100000"/>
              </a:lnSpc>
              <a:spcBef>
                <a:spcPts val="0"/>
              </a:spcBef>
              <a:spcAft>
                <a:spcPts val="0"/>
              </a:spcAft>
              <a:buSzPts val="1400"/>
              <a:buNone/>
            </a:pPr>
            <a:r>
              <a:rPr lang="en-GB" sz="1200" noProof="0" dirty="0">
                <a:solidFill>
                  <a:schemeClr val="dk1"/>
                </a:solidFill>
                <a:latin typeface="Helvetica Neue"/>
                <a:ea typeface="Helvetica Neue"/>
                <a:cs typeface="Helvetica Neue"/>
                <a:sym typeface="Helvetica Neue"/>
              </a:rPr>
              <a:t>Some issues:</a:t>
            </a:r>
          </a:p>
          <a:p>
            <a:pPr marL="457200" marR="0" lvl="0" indent="-228600" algn="l" rtl="0">
              <a:lnSpc>
                <a:spcPct val="100000"/>
              </a:lnSpc>
              <a:spcBef>
                <a:spcPts val="0"/>
              </a:spcBef>
              <a:spcAft>
                <a:spcPts val="0"/>
              </a:spcAft>
              <a:buSzPts val="1400"/>
              <a:buFontTx/>
              <a:buChar char="-"/>
            </a:pPr>
            <a:r>
              <a:rPr lang="en-GB" sz="1200" noProof="0" dirty="0">
                <a:solidFill>
                  <a:schemeClr val="dk1"/>
                </a:solidFill>
                <a:latin typeface="Helvetica Neue"/>
                <a:ea typeface="Helvetica Neue"/>
                <a:cs typeface="Helvetica Neue"/>
                <a:sym typeface="Helvetica Neue"/>
              </a:rPr>
              <a:t>Data availability – publicly funded based on FAIR data principals – Findable, Accessible, Interoperable and reusable – all of which enable us to make maximum use of the investment in the data collected</a:t>
            </a:r>
          </a:p>
          <a:p>
            <a:pPr marL="457200" marR="0" lvl="0" indent="-228600" algn="l" rtl="0">
              <a:lnSpc>
                <a:spcPct val="100000"/>
              </a:lnSpc>
              <a:spcBef>
                <a:spcPts val="0"/>
              </a:spcBef>
              <a:spcAft>
                <a:spcPts val="0"/>
              </a:spcAft>
              <a:buSzPts val="1400"/>
              <a:buFontTx/>
              <a:buChar char="-"/>
            </a:pPr>
            <a:r>
              <a:rPr lang="en-GB" sz="1200" noProof="0" dirty="0">
                <a:solidFill>
                  <a:schemeClr val="dk1"/>
                </a:solidFill>
                <a:latin typeface="Helvetica Neue"/>
                <a:ea typeface="Helvetica Neue"/>
                <a:cs typeface="Helvetica Neue"/>
                <a:sym typeface="Helvetica Neue"/>
              </a:rPr>
              <a:t>Best Practices and Standards – data users, data quality</a:t>
            </a:r>
          </a:p>
          <a:p>
            <a:pPr marL="457200" marR="0" lvl="0" indent="-228600" algn="l" rtl="0">
              <a:lnSpc>
                <a:spcPct val="100000"/>
              </a:lnSpc>
              <a:spcBef>
                <a:spcPts val="0"/>
              </a:spcBef>
              <a:spcAft>
                <a:spcPts val="0"/>
              </a:spcAft>
              <a:buSzPts val="1400"/>
              <a:buFontTx/>
              <a:buChar char="-"/>
            </a:pPr>
            <a:r>
              <a:rPr lang="en-GB" sz="1200" noProof="0" dirty="0">
                <a:solidFill>
                  <a:schemeClr val="dk1"/>
                </a:solidFill>
                <a:latin typeface="Helvetica Neue"/>
                <a:ea typeface="Helvetica Neue"/>
                <a:cs typeface="Helvetica Neue"/>
                <a:sym typeface="Helvetica Neue"/>
              </a:rPr>
              <a:t>Visibility as a part of the system</a:t>
            </a:r>
          </a:p>
          <a:p>
            <a:pPr marL="228600" marR="0" lvl="0" indent="0" algn="l" rtl="0">
              <a:lnSpc>
                <a:spcPct val="100000"/>
              </a:lnSpc>
              <a:spcBef>
                <a:spcPts val="0"/>
              </a:spcBef>
              <a:spcAft>
                <a:spcPts val="0"/>
              </a:spcAft>
              <a:buSzPts val="1400"/>
              <a:buFontTx/>
              <a:buNone/>
            </a:pPr>
            <a:endParaRPr lang="en-GB" sz="1200" noProof="0" dirty="0">
              <a:solidFill>
                <a:schemeClr val="dk1"/>
              </a:solidFill>
              <a:latin typeface="Helvetica Neue"/>
              <a:ea typeface="Helvetica Neue"/>
              <a:cs typeface="Helvetica Neue"/>
              <a:sym typeface="Helvetica Neue"/>
            </a:endParaRPr>
          </a:p>
          <a:p>
            <a:pPr marL="228600" marR="0" lvl="0" indent="0" algn="l" rtl="0">
              <a:lnSpc>
                <a:spcPct val="100000"/>
              </a:lnSpc>
              <a:spcBef>
                <a:spcPts val="0"/>
              </a:spcBef>
              <a:spcAft>
                <a:spcPts val="0"/>
              </a:spcAft>
              <a:buSzPts val="1400"/>
              <a:buFontTx/>
              <a:buNone/>
            </a:pPr>
            <a:r>
              <a:rPr lang="en-GB" sz="1200" noProof="0" dirty="0">
                <a:solidFill>
                  <a:schemeClr val="dk1"/>
                </a:solidFill>
                <a:latin typeface="Helvetica Neue"/>
                <a:ea typeface="Helvetica Neue"/>
                <a:cs typeface="Helvetica Neue"/>
                <a:sym typeface="Helvetica Neue"/>
              </a:rPr>
              <a:t>Embrace diversity/diverse business models in the system, but still deliver a global ocean observing system – ocean information to user – talk about these points/share information</a:t>
            </a:r>
          </a:p>
        </p:txBody>
      </p:sp>
      <p:sp>
        <p:nvSpPr>
          <p:cNvPr id="87" name="Google Shape;8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err="1"/>
              <a:t>Number</a:t>
            </a:r>
            <a:r>
              <a:rPr lang="es-ES" dirty="0"/>
              <a:t> of </a:t>
            </a:r>
            <a:r>
              <a:rPr lang="es-ES" dirty="0" err="1"/>
              <a:t>issues</a:t>
            </a:r>
            <a:r>
              <a:rPr lang="es-ES" dirty="0"/>
              <a:t> </a:t>
            </a:r>
            <a:r>
              <a:rPr lang="es-ES" dirty="0" err="1"/>
              <a:t>raise</a:t>
            </a:r>
            <a:r>
              <a:rPr lang="es-ES" dirty="0"/>
              <a:t> </a:t>
            </a:r>
            <a:r>
              <a:rPr lang="es-ES" dirty="0" err="1"/>
              <a:t>by</a:t>
            </a:r>
            <a:r>
              <a:rPr lang="es-ES" dirty="0"/>
              <a:t> </a:t>
            </a:r>
            <a:r>
              <a:rPr lang="es-ES" dirty="0" err="1"/>
              <a:t>the</a:t>
            </a:r>
            <a:r>
              <a:rPr lang="es-ES" dirty="0"/>
              <a:t> </a:t>
            </a:r>
            <a:r>
              <a:rPr lang="es-ES" dirty="0" err="1"/>
              <a:t>observing</a:t>
            </a:r>
            <a:r>
              <a:rPr lang="es-ES" dirty="0"/>
              <a:t> </a:t>
            </a:r>
            <a:r>
              <a:rPr lang="es-ES" dirty="0" err="1"/>
              <a:t>community</a:t>
            </a:r>
            <a:r>
              <a:rPr lang="es-ES" dirty="0"/>
              <a:t> </a:t>
            </a:r>
            <a:r>
              <a:rPr lang="es-ES" dirty="0" err="1"/>
              <a:t>through</a:t>
            </a:r>
            <a:r>
              <a:rPr lang="es-ES" dirty="0"/>
              <a:t> </a:t>
            </a:r>
            <a:r>
              <a:rPr lang="es-ES" dirty="0" err="1"/>
              <a:t>the</a:t>
            </a:r>
            <a:r>
              <a:rPr lang="es-ES" dirty="0"/>
              <a:t> </a:t>
            </a:r>
            <a:r>
              <a:rPr lang="es-ES" dirty="0" err="1"/>
              <a:t>Observations</a:t>
            </a:r>
            <a:r>
              <a:rPr lang="es-ES" dirty="0"/>
              <a:t> </a:t>
            </a:r>
            <a:r>
              <a:rPr lang="es-ES" dirty="0" err="1"/>
              <a:t>Coordination</a:t>
            </a:r>
            <a:r>
              <a:rPr lang="es-ES" dirty="0"/>
              <a:t> </a:t>
            </a:r>
            <a:r>
              <a:rPr lang="es-ES" dirty="0" err="1"/>
              <a:t>Group</a:t>
            </a:r>
            <a:endParaRPr dirty="0"/>
          </a:p>
        </p:txBody>
      </p:sp>
      <p:sp>
        <p:nvSpPr>
          <p:cNvPr id="97" name="Google Shape;9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err="1"/>
              <a:t>Number</a:t>
            </a:r>
            <a:r>
              <a:rPr lang="es-ES" dirty="0"/>
              <a:t> of </a:t>
            </a:r>
            <a:r>
              <a:rPr lang="es-ES" dirty="0" err="1"/>
              <a:t>issues</a:t>
            </a:r>
            <a:r>
              <a:rPr lang="es-ES" dirty="0"/>
              <a:t> </a:t>
            </a:r>
            <a:r>
              <a:rPr lang="es-ES" dirty="0" err="1"/>
              <a:t>raise</a:t>
            </a:r>
            <a:r>
              <a:rPr lang="es-ES" dirty="0"/>
              <a:t> </a:t>
            </a:r>
            <a:r>
              <a:rPr lang="es-ES" dirty="0" err="1"/>
              <a:t>by</a:t>
            </a:r>
            <a:r>
              <a:rPr lang="es-ES" dirty="0"/>
              <a:t> </a:t>
            </a:r>
            <a:r>
              <a:rPr lang="es-ES" dirty="0" err="1"/>
              <a:t>the</a:t>
            </a:r>
            <a:r>
              <a:rPr lang="es-ES" dirty="0"/>
              <a:t> </a:t>
            </a:r>
            <a:r>
              <a:rPr lang="es-ES" dirty="0" err="1"/>
              <a:t>observing</a:t>
            </a:r>
            <a:r>
              <a:rPr lang="es-ES" dirty="0"/>
              <a:t> </a:t>
            </a:r>
            <a:r>
              <a:rPr lang="es-ES" dirty="0" err="1"/>
              <a:t>community</a:t>
            </a:r>
            <a:r>
              <a:rPr lang="es-ES" dirty="0"/>
              <a:t> </a:t>
            </a:r>
            <a:r>
              <a:rPr lang="es-ES" dirty="0" err="1"/>
              <a:t>through</a:t>
            </a:r>
            <a:r>
              <a:rPr lang="es-ES" dirty="0"/>
              <a:t> </a:t>
            </a:r>
            <a:r>
              <a:rPr lang="es-ES" dirty="0" err="1"/>
              <a:t>the</a:t>
            </a:r>
            <a:r>
              <a:rPr lang="es-ES" dirty="0"/>
              <a:t> </a:t>
            </a:r>
            <a:r>
              <a:rPr lang="es-ES" dirty="0" err="1"/>
              <a:t>Observations</a:t>
            </a:r>
            <a:r>
              <a:rPr lang="es-ES" dirty="0"/>
              <a:t> </a:t>
            </a:r>
            <a:r>
              <a:rPr lang="es-ES" dirty="0" err="1"/>
              <a:t>Coordination</a:t>
            </a:r>
            <a:r>
              <a:rPr lang="es-ES" dirty="0"/>
              <a:t> </a:t>
            </a:r>
            <a:r>
              <a:rPr lang="es-ES" dirty="0" err="1"/>
              <a:t>Group</a:t>
            </a:r>
            <a:endParaRPr dirty="0"/>
          </a:p>
        </p:txBody>
      </p:sp>
      <p:sp>
        <p:nvSpPr>
          <p:cNvPr id="97" name="Google Shape;9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4601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err="1">
                <a:solidFill>
                  <a:schemeClr val="dk1"/>
                </a:solidFill>
                <a:effectLst/>
                <a:latin typeface="Calibri"/>
                <a:ea typeface="Calibri"/>
                <a:cs typeface="Calibri"/>
                <a:sym typeface="Calibri"/>
              </a:rPr>
              <a:t>Fietzek</a:t>
            </a:r>
            <a:r>
              <a:rPr lang="en-GB" sz="1200" b="0" i="0" u="none" strike="noStrike" cap="none" dirty="0">
                <a:solidFill>
                  <a:schemeClr val="dk1"/>
                </a:solidFill>
                <a:effectLst/>
                <a:latin typeface="Calibri"/>
                <a:ea typeface="Calibri"/>
                <a:cs typeface="Calibri"/>
                <a:sym typeface="Calibri"/>
              </a:rPr>
              <a:t>, P. (2020). Awakening a strong Ocean Observing Industry through Science-Industry Collaboration. In </a:t>
            </a:r>
            <a:r>
              <a:rPr lang="en-GB" sz="1200" b="0" i="1" u="none" strike="noStrike" cap="none" dirty="0">
                <a:solidFill>
                  <a:schemeClr val="dk1"/>
                </a:solidFill>
                <a:effectLst/>
                <a:latin typeface="Calibri"/>
                <a:ea typeface="Calibri"/>
                <a:cs typeface="Calibri"/>
                <a:sym typeface="Calibri"/>
              </a:rPr>
              <a:t>The New Blue Economy (working title; book in preparation).</a:t>
            </a:r>
            <a:r>
              <a:rPr lang="en-GB" sz="1200" b="0" i="0" u="none" strike="noStrike" cap="none" dirty="0">
                <a:solidFill>
                  <a:schemeClr val="dk1"/>
                </a:solidFill>
                <a:effectLst/>
                <a:latin typeface="Calibri"/>
                <a:ea typeface="Calibri"/>
                <a:cs typeface="Calibri"/>
                <a:sym typeface="Calibri"/>
              </a:rPr>
              <a:t> Elsevier.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lvl="1">
              <a:buFont typeface="Courier New" panose="02070309020205020404" pitchFamily="49" charset="0"/>
              <a:buChar char="o"/>
            </a:pPr>
            <a:r>
              <a:rPr lang="en-GB" sz="1800" dirty="0">
                <a:solidFill>
                  <a:srgbClr val="0070C0"/>
                </a:solidFill>
              </a:rPr>
              <a:t>Ocean Enterprise activities, supplier or service provider, estimated annual revenue in the order USD 7 billion in the US alone (2017). </a:t>
            </a:r>
          </a:p>
          <a:p>
            <a:pPr lvl="1">
              <a:buFont typeface="Courier New" panose="02070309020205020404" pitchFamily="49" charset="0"/>
              <a:buChar char="o"/>
            </a:pPr>
            <a:r>
              <a:rPr lang="en-GB" sz="1800" dirty="0">
                <a:solidFill>
                  <a:srgbClr val="0070C0"/>
                </a:solidFill>
              </a:rPr>
              <a:t>Demand for instruments and services is increasing and becoming more operational, yet both suppliers and implementers experience frustration</a:t>
            </a:r>
          </a:p>
          <a:p>
            <a:pPr lvl="1">
              <a:buFont typeface="Courier New" panose="02070309020205020404" pitchFamily="49" charset="0"/>
              <a:buChar char="o"/>
            </a:pPr>
            <a:r>
              <a:rPr lang="en-GB" sz="1800" dirty="0">
                <a:solidFill>
                  <a:srgbClr val="0070C0"/>
                </a:solidFill>
              </a:rPr>
              <a:t>Recent growth in new commercial networks, where and how do they fit with the GOOS</a:t>
            </a:r>
          </a:p>
          <a:p>
            <a:pPr lvl="1">
              <a:buFont typeface="Courier New" panose="02070309020205020404" pitchFamily="49" charset="0"/>
              <a:buChar char="o"/>
            </a:pPr>
            <a:r>
              <a:rPr lang="en-GB" sz="1800" dirty="0">
                <a:solidFill>
                  <a:srgbClr val="0070C0"/>
                </a:solidFill>
              </a:rPr>
              <a:t>Need greater innovation in downstream services and digital technology solutions</a:t>
            </a:r>
          </a:p>
          <a:p>
            <a:endParaRPr lang="en-GB" dirty="0"/>
          </a:p>
        </p:txBody>
      </p:sp>
      <p:sp>
        <p:nvSpPr>
          <p:cNvPr id="4" name="Slide Number Placeholder 3"/>
          <p:cNvSpPr>
            <a:spLocks noGrp="1"/>
          </p:cNvSpPr>
          <p:nvPr>
            <p:ph type="sldNum" sz="quarter" idx="5"/>
          </p:nvPr>
        </p:nvSpPr>
        <p:spPr/>
        <p:txBody>
          <a:bodyPr/>
          <a:lstStyle/>
          <a:p>
            <a:fld id="{7FE569C4-56F1-C649-8AF1-246A29F5B976}" type="slidenum">
              <a:rPr lang="en-US" smtClean="0"/>
              <a:t>6</a:t>
            </a:fld>
            <a:endParaRPr lang="en-US"/>
          </a:p>
        </p:txBody>
      </p:sp>
    </p:spTree>
    <p:extLst>
      <p:ext uri="{BB962C8B-B14F-4D97-AF65-F5344CB8AC3E}">
        <p14:creationId xmlns:p14="http://schemas.microsoft.com/office/powerpoint/2010/main" val="328529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E569C4-56F1-C649-8AF1-246A29F5B976}" type="slidenum">
              <a:rPr lang="en-US" smtClean="0"/>
              <a:t>7</a:t>
            </a:fld>
            <a:endParaRPr lang="en-US"/>
          </a:p>
        </p:txBody>
      </p:sp>
    </p:spTree>
    <p:extLst>
      <p:ext uri="{BB962C8B-B14F-4D97-AF65-F5344CB8AC3E}">
        <p14:creationId xmlns:p14="http://schemas.microsoft.com/office/powerpoint/2010/main" val="255270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Series of 6 Topical Industry dialogues – starting Sept 2021</a:t>
            </a:r>
          </a:p>
          <a:p>
            <a:pPr marL="0" indent="0">
              <a:buNone/>
            </a:pPr>
            <a:endParaRPr lang="en-GB" sz="1200" dirty="0"/>
          </a:p>
          <a:p>
            <a:pPr marL="0" indent="0">
              <a:buNone/>
            </a:pPr>
            <a:r>
              <a:rPr lang="en-GB" sz="1200" dirty="0"/>
              <a:t>Each session will provide recommendations – building up to a consolidated paper 2022</a:t>
            </a:r>
          </a:p>
          <a:p>
            <a:pPr marL="0" indent="0">
              <a:buNone/>
            </a:pPr>
            <a:endParaRPr lang="en-GB" sz="1200" dirty="0"/>
          </a:p>
          <a:p>
            <a:pPr marL="0" indent="0">
              <a:buNone/>
            </a:pPr>
            <a:r>
              <a:rPr lang="en-GB" sz="1200" dirty="0"/>
              <a:t>Supports observing enterprise - industry dialogue. Supports Ocean Decade</a:t>
            </a:r>
          </a:p>
          <a:p>
            <a:endParaRPr lang="en-GB" dirty="0"/>
          </a:p>
        </p:txBody>
      </p:sp>
      <p:sp>
        <p:nvSpPr>
          <p:cNvPr id="4" name="Slide Number Placeholder 3"/>
          <p:cNvSpPr>
            <a:spLocks noGrp="1"/>
          </p:cNvSpPr>
          <p:nvPr>
            <p:ph type="sldNum" sz="quarter" idx="5"/>
          </p:nvPr>
        </p:nvSpPr>
        <p:spPr/>
        <p:txBody>
          <a:bodyPr/>
          <a:lstStyle/>
          <a:p>
            <a:fld id="{7FE569C4-56F1-C649-8AF1-246A29F5B976}" type="slidenum">
              <a:rPr lang="en-US" smtClean="0"/>
              <a:t>9</a:t>
            </a:fld>
            <a:endParaRPr lang="en-US"/>
          </a:p>
        </p:txBody>
      </p:sp>
    </p:spTree>
    <p:extLst>
      <p:ext uri="{BB962C8B-B14F-4D97-AF65-F5344CB8AC3E}">
        <p14:creationId xmlns:p14="http://schemas.microsoft.com/office/powerpoint/2010/main" val="96838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dk1"/>
              </a:buClr>
              <a:buSzPts val="2400"/>
              <a:buFont typeface="Arial"/>
              <a:buNone/>
              <a:defRPr/>
            </a:lvl1pPr>
            <a:lvl2pPr lvl="1" algn="ctr">
              <a:lnSpc>
                <a:spcPct val="100000"/>
              </a:lnSpc>
              <a:spcBef>
                <a:spcPts val="400"/>
              </a:spcBef>
              <a:spcAft>
                <a:spcPts val="0"/>
              </a:spcAft>
              <a:buClr>
                <a:schemeClr val="dk1"/>
              </a:buClr>
              <a:buSzPts val="2000"/>
              <a:buFont typeface="Arial"/>
              <a:buNone/>
              <a:defRPr/>
            </a:lvl2pPr>
            <a:lvl3pPr lvl="2" algn="ctr">
              <a:lnSpc>
                <a:spcPct val="100000"/>
              </a:lnSpc>
              <a:spcBef>
                <a:spcPts val="360"/>
              </a:spcBef>
              <a:spcAft>
                <a:spcPts val="0"/>
              </a:spcAft>
              <a:buClr>
                <a:schemeClr val="dk1"/>
              </a:buClr>
              <a:buSzPts val="1800"/>
              <a:buFont typeface="Arial"/>
              <a:buNone/>
              <a:defRPr/>
            </a:lvl3pPr>
            <a:lvl4pPr lvl="3" algn="ctr">
              <a:lnSpc>
                <a:spcPct val="100000"/>
              </a:lnSpc>
              <a:spcBef>
                <a:spcPts val="320"/>
              </a:spcBef>
              <a:spcAft>
                <a:spcPts val="0"/>
              </a:spcAft>
              <a:buClr>
                <a:schemeClr val="dk1"/>
              </a:buClr>
              <a:buSzPts val="1600"/>
              <a:buFont typeface="Arial"/>
              <a:buNone/>
              <a:defRPr/>
            </a:lvl4pPr>
            <a:lvl5pPr lvl="4" algn="ctr">
              <a:lnSpc>
                <a:spcPct val="100000"/>
              </a:lnSpc>
              <a:spcBef>
                <a:spcPts val="320"/>
              </a:spcBef>
              <a:spcAft>
                <a:spcPts val="0"/>
              </a:spcAft>
              <a:buClr>
                <a:schemeClr val="dk1"/>
              </a:buClr>
              <a:buSzPts val="1600"/>
              <a:buFont typeface="Arial"/>
              <a:buNone/>
              <a:defRPr/>
            </a:lvl5pPr>
            <a:lvl6pPr lvl="5" algn="ctr">
              <a:lnSpc>
                <a:spcPct val="100000"/>
              </a:lnSpc>
              <a:spcBef>
                <a:spcPts val="320"/>
              </a:spcBef>
              <a:spcAft>
                <a:spcPts val="0"/>
              </a:spcAft>
              <a:buClr>
                <a:schemeClr val="dk1"/>
              </a:buClr>
              <a:buSzPts val="1600"/>
              <a:buFont typeface="Arial"/>
              <a:buNone/>
              <a:defRPr/>
            </a:lvl6pPr>
            <a:lvl7pPr lvl="6" algn="ctr">
              <a:lnSpc>
                <a:spcPct val="100000"/>
              </a:lnSpc>
              <a:spcBef>
                <a:spcPts val="320"/>
              </a:spcBef>
              <a:spcAft>
                <a:spcPts val="0"/>
              </a:spcAft>
              <a:buClr>
                <a:schemeClr val="dk1"/>
              </a:buClr>
              <a:buSzPts val="1600"/>
              <a:buFont typeface="Arial"/>
              <a:buNone/>
              <a:defRPr/>
            </a:lvl7pPr>
            <a:lvl8pPr lvl="7" algn="ctr">
              <a:lnSpc>
                <a:spcPct val="100000"/>
              </a:lnSpc>
              <a:spcBef>
                <a:spcPts val="320"/>
              </a:spcBef>
              <a:spcAft>
                <a:spcPts val="0"/>
              </a:spcAft>
              <a:buClr>
                <a:schemeClr val="dk1"/>
              </a:buClr>
              <a:buSzPts val="1600"/>
              <a:buFont typeface="Arial"/>
              <a:buNone/>
              <a:defRPr/>
            </a:lvl8pPr>
            <a:lvl9pPr lvl="8" algn="ctr">
              <a:lnSpc>
                <a:spcPct val="100000"/>
              </a:lnSpc>
              <a:spcBef>
                <a:spcPts val="320"/>
              </a:spcBef>
              <a:spcAft>
                <a:spcPts val="0"/>
              </a:spcAft>
              <a:buClr>
                <a:schemeClr val="dk1"/>
              </a:buClr>
              <a:buSzPts val="1600"/>
              <a:buFont typeface="Arial"/>
              <a:buNone/>
              <a:defRPr/>
            </a:lvl9pPr>
          </a:lstStyle>
          <a:p>
            <a:endParaRPr/>
          </a:p>
        </p:txBody>
      </p:sp>
      <p:sp>
        <p:nvSpPr>
          <p:cNvPr id="18" name="Google Shape;18;p2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963084" y="4406902"/>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4"/>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35" name="Google Shape;35;p34"/>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1" name="Google Shape;41;p3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2" name="Google Shape;42;p35"/>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3" name="Google Shape;43;p35"/>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4" name="Google Shape;44;p35"/>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36"/>
          <p:cNvSpPr txBox="1">
            <a:spLocks noGrp="1"/>
          </p:cNvSpPr>
          <p:nvPr>
            <p:ph type="title"/>
          </p:nvPr>
        </p:nvSpPr>
        <p:spPr>
          <a:xfrm>
            <a:off x="609602" y="273051"/>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6"/>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50" name="Google Shape;50;p36"/>
          <p:cNvSpPr txBox="1">
            <a:spLocks noGrp="1"/>
          </p:cNvSpPr>
          <p:nvPr>
            <p:ph type="body" idx="2"/>
          </p:nvPr>
        </p:nvSpPr>
        <p:spPr>
          <a:xfrm>
            <a:off x="609602"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1" name="Google Shape;51;p36"/>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a:spLocks noGrp="1"/>
          </p:cNvSpPr>
          <p:nvPr>
            <p:ph type="pic" idx="2"/>
          </p:nvPr>
        </p:nvSpPr>
        <p:spPr>
          <a:xfrm>
            <a:off x="2389717" y="612775"/>
            <a:ext cx="7315200" cy="4114800"/>
          </a:xfrm>
          <a:prstGeom prst="rect">
            <a:avLst/>
          </a:prstGeom>
          <a:noFill/>
          <a:ln>
            <a:noFill/>
          </a:ln>
        </p:spPr>
      </p:sp>
      <p:sp>
        <p:nvSpPr>
          <p:cNvPr id="57" name="Google Shape;57;p37"/>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8" name="Google Shape;58;p37"/>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body" idx="1"/>
          </p:nvPr>
        </p:nvSpPr>
        <p:spPr>
          <a:xfrm rot="5400000">
            <a:off x="3848100" y="-1257300"/>
            <a:ext cx="4495800" cy="1036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3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rot="5400000">
            <a:off x="7048500" y="1943101"/>
            <a:ext cx="5867400" cy="2590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9"/>
          <p:cNvSpPr txBox="1">
            <a:spLocks noGrp="1"/>
          </p:cNvSpPr>
          <p:nvPr>
            <p:ph type="body" idx="1"/>
          </p:nvPr>
        </p:nvSpPr>
        <p:spPr>
          <a:xfrm rot="5400000">
            <a:off x="1765301" y="-546099"/>
            <a:ext cx="5867400" cy="7569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3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081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914400" y="304800"/>
            <a:ext cx="103632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914400" y="1676400"/>
            <a:ext cx="10363200" cy="4495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2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ocean-ops.org/reportcar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ocean-ops.org/reportcard"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ocean-ops.org/reportcard"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
          <p:cNvSpPr txBox="1">
            <a:spLocks noGrp="1"/>
          </p:cNvSpPr>
          <p:nvPr>
            <p:ph type="subTitle" idx="1"/>
          </p:nvPr>
        </p:nvSpPr>
        <p:spPr>
          <a:xfrm>
            <a:off x="1775521" y="3902797"/>
            <a:ext cx="7992888" cy="144016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800"/>
              <a:buFont typeface="Arial"/>
              <a:buNone/>
            </a:pPr>
            <a:endParaRPr sz="1800" i="1" dirty="0"/>
          </a:p>
          <a:p>
            <a:pPr marL="0" lvl="0" indent="0" algn="ctr" rtl="0">
              <a:lnSpc>
                <a:spcPct val="100000"/>
              </a:lnSpc>
              <a:spcBef>
                <a:spcPts val="360"/>
              </a:spcBef>
              <a:spcAft>
                <a:spcPts val="0"/>
              </a:spcAft>
              <a:buClr>
                <a:schemeClr val="dk1"/>
              </a:buClr>
              <a:buSzPts val="1800"/>
              <a:buFont typeface="Arial"/>
              <a:buNone/>
            </a:pPr>
            <a:r>
              <a:rPr lang="en-US" sz="1800" i="1" dirty="0"/>
              <a:t>Emma Heslop, </a:t>
            </a:r>
            <a:r>
              <a:rPr lang="en-US" sz="1800" i="1" dirty="0" err="1"/>
              <a:t>Programme</a:t>
            </a:r>
            <a:r>
              <a:rPr lang="en-US" sz="1800" i="1" dirty="0"/>
              <a:t> Specialist GOOS and OCG, IOC/UNESCO</a:t>
            </a:r>
            <a:endParaRPr dirty="0"/>
          </a:p>
          <a:p>
            <a:pPr marL="0" lvl="0" indent="0" algn="ctr" rtl="0">
              <a:lnSpc>
                <a:spcPct val="100000"/>
              </a:lnSpc>
              <a:spcBef>
                <a:spcPts val="320"/>
              </a:spcBef>
              <a:spcAft>
                <a:spcPts val="0"/>
              </a:spcAft>
              <a:buClr>
                <a:schemeClr val="dk1"/>
              </a:buClr>
              <a:buSzPts val="1600"/>
              <a:buFont typeface="Arial"/>
              <a:buNone/>
            </a:pPr>
            <a:r>
              <a:rPr lang="en-US" sz="1600" i="1" dirty="0"/>
              <a:t>DBCP-37 November 2021</a:t>
            </a:r>
            <a:endParaRPr sz="1800" i="1" dirty="0"/>
          </a:p>
        </p:txBody>
      </p:sp>
      <p:sp>
        <p:nvSpPr>
          <p:cNvPr id="79" name="Google Shape;79;p1"/>
          <p:cNvSpPr/>
          <p:nvPr/>
        </p:nvSpPr>
        <p:spPr>
          <a:xfrm>
            <a:off x="6600826" y="333376"/>
            <a:ext cx="3311525" cy="5746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0" name="Google Shape;80;p1"/>
          <p:cNvSpPr txBox="1"/>
          <p:nvPr/>
        </p:nvSpPr>
        <p:spPr>
          <a:xfrm>
            <a:off x="6600056" y="406405"/>
            <a:ext cx="4662116"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The Global Ocean Observing System</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Arial"/>
                <a:ea typeface="Arial"/>
                <a:cs typeface="Arial"/>
                <a:sym typeface="Arial"/>
              </a:rPr>
              <a:t>www.goosocean.org</a:t>
            </a:r>
            <a:endParaRPr sz="1800" b="0" i="1" u="none" strike="noStrike" cap="none">
              <a:solidFill>
                <a:srgbClr val="000000"/>
              </a:solidFill>
              <a:latin typeface="Arial"/>
              <a:ea typeface="Arial"/>
              <a:cs typeface="Arial"/>
              <a:sym typeface="Arial"/>
            </a:endParaRPr>
          </a:p>
        </p:txBody>
      </p:sp>
      <p:sp>
        <p:nvSpPr>
          <p:cNvPr id="81" name="Google Shape;81;p1"/>
          <p:cNvSpPr txBox="1">
            <a:spLocks noGrp="1"/>
          </p:cNvSpPr>
          <p:nvPr>
            <p:ph type="ctrTitle"/>
          </p:nvPr>
        </p:nvSpPr>
        <p:spPr>
          <a:xfrm>
            <a:off x="1991544" y="1700808"/>
            <a:ext cx="7776864" cy="20162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t>Global Ocean Observing System &amp; Marine Technology Society</a:t>
            </a:r>
            <a:br>
              <a:rPr lang="en-US" sz="3200" b="1" dirty="0"/>
            </a:br>
            <a:r>
              <a:rPr lang="en-US" sz="3200" b="1" dirty="0"/>
              <a:t>‘industry dialogue’</a:t>
            </a:r>
            <a:endParaRPr dirty="0"/>
          </a:p>
        </p:txBody>
      </p:sp>
      <p:sp>
        <p:nvSpPr>
          <p:cNvPr id="82" name="Google Shape;82;p1"/>
          <p:cNvSpPr/>
          <p:nvPr/>
        </p:nvSpPr>
        <p:spPr>
          <a:xfrm>
            <a:off x="3863976" y="6092826"/>
            <a:ext cx="4392613" cy="765175"/>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83" name="Google Shape;83;p1"/>
          <p:cNvPicPr preferRelativeResize="0"/>
          <p:nvPr/>
        </p:nvPicPr>
        <p:blipFill rotWithShape="1">
          <a:blip r:embed="rId4">
            <a:alphaModFix/>
          </a:blip>
          <a:srcRect/>
          <a:stretch/>
        </p:blipFill>
        <p:spPr>
          <a:xfrm>
            <a:off x="3729038" y="6021389"/>
            <a:ext cx="4660900" cy="77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64"/>
        <p:cNvGrpSpPr/>
        <p:nvPr/>
      </p:nvGrpSpPr>
      <p:grpSpPr>
        <a:xfrm>
          <a:off x="0" y="0"/>
          <a:ext cx="0" cy="0"/>
          <a:chOff x="0" y="0"/>
          <a:chExt cx="0" cy="0"/>
        </a:xfrm>
      </p:grpSpPr>
      <p:pic>
        <p:nvPicPr>
          <p:cNvPr id="165" name="Google Shape;165;p22"/>
          <p:cNvPicPr preferRelativeResize="0"/>
          <p:nvPr/>
        </p:nvPicPr>
        <p:blipFill rotWithShape="1">
          <a:blip r:embed="rId3">
            <a:alphaModFix/>
          </a:blip>
          <a:srcRect/>
          <a:stretch/>
        </p:blipFill>
        <p:spPr>
          <a:xfrm>
            <a:off x="3171823" y="985838"/>
            <a:ext cx="9092453" cy="7149975"/>
          </a:xfrm>
          <a:prstGeom prst="rect">
            <a:avLst/>
          </a:prstGeom>
          <a:noFill/>
          <a:ln>
            <a:noFill/>
          </a:ln>
        </p:spPr>
      </p:pic>
      <p:pic>
        <p:nvPicPr>
          <p:cNvPr id="166" name="Google Shape;166;p22"/>
          <p:cNvPicPr preferRelativeResize="0"/>
          <p:nvPr/>
        </p:nvPicPr>
        <p:blipFill rotWithShape="1">
          <a:blip r:embed="rId4">
            <a:alphaModFix/>
          </a:blip>
          <a:srcRect/>
          <a:stretch/>
        </p:blipFill>
        <p:spPr>
          <a:xfrm>
            <a:off x="290505" y="233361"/>
            <a:ext cx="1922736" cy="2721159"/>
          </a:xfrm>
          <a:prstGeom prst="rect">
            <a:avLst/>
          </a:prstGeom>
          <a:noFill/>
          <a:ln>
            <a:noFill/>
          </a:ln>
        </p:spPr>
      </p:pic>
      <p:sp>
        <p:nvSpPr>
          <p:cNvPr id="167" name="Google Shape;167;p22"/>
          <p:cNvSpPr/>
          <p:nvPr/>
        </p:nvSpPr>
        <p:spPr>
          <a:xfrm>
            <a:off x="-415401" y="1475880"/>
            <a:ext cx="3989875" cy="2218046"/>
          </a:xfrm>
          <a:prstGeom prst="rect">
            <a:avLst/>
          </a:prstGeom>
          <a:solidFill>
            <a:schemeClr val="lt1"/>
          </a:solidFill>
          <a:ln w="101600" cap="flat" cmpd="sng">
            <a:solidFill>
              <a:srgbClr val="71BEC4"/>
            </a:solidFill>
            <a:prstDash val="solid"/>
            <a:round/>
            <a:headEnd type="none" w="sm" len="sm"/>
            <a:tailEnd type="none" w="sm" len="sm"/>
          </a:ln>
        </p:spPr>
        <p:txBody>
          <a:bodyPr spcFirstLastPara="1" wrap="square" lIns="720000" tIns="360000" rIns="360000" bIns="360000" anchor="t" anchorCtr="0">
            <a:noAutofit/>
          </a:bodyPr>
          <a:lstStyle/>
          <a:p>
            <a:pPr>
              <a:buSzPts val="1200"/>
            </a:pPr>
            <a:r>
              <a:rPr lang="en" sz="1733" b="1" dirty="0">
                <a:solidFill>
                  <a:srgbClr val="1F3864"/>
                </a:solidFill>
                <a:latin typeface="Proxima Nova"/>
                <a:ea typeface="Proxima Nova"/>
                <a:cs typeface="Proxima Nova"/>
                <a:sym typeface="Proxima Nova"/>
              </a:rPr>
              <a:t>Vision</a:t>
            </a:r>
            <a:endParaRPr sz="1600" dirty="0">
              <a:solidFill>
                <a:srgbClr val="1F3864"/>
              </a:solidFill>
              <a:latin typeface="Proxima Nova"/>
              <a:ea typeface="Proxima Nova"/>
              <a:cs typeface="Proxima Nova"/>
              <a:sym typeface="Proxima Nova"/>
            </a:endParaRPr>
          </a:p>
          <a:p>
            <a:pPr>
              <a:buSzPts val="1100"/>
            </a:pPr>
            <a:r>
              <a:rPr lang="en" sz="1600" dirty="0">
                <a:solidFill>
                  <a:srgbClr val="1F3864"/>
                </a:solidFill>
                <a:latin typeface="Proxima Nova"/>
                <a:ea typeface="Proxima Nova"/>
                <a:cs typeface="Proxima Nova"/>
                <a:sym typeface="Proxima Nova"/>
              </a:rPr>
              <a:t>A truly global ocean observing system that delivers </a:t>
            </a:r>
            <a:br>
              <a:rPr lang="en" sz="1600" dirty="0">
                <a:solidFill>
                  <a:srgbClr val="1F3864"/>
                </a:solidFill>
                <a:latin typeface="Proxima Nova"/>
                <a:ea typeface="Proxima Nova"/>
                <a:cs typeface="Proxima Nova"/>
                <a:sym typeface="Proxima Nova"/>
              </a:rPr>
            </a:br>
            <a:r>
              <a:rPr lang="en" sz="1600" dirty="0">
                <a:solidFill>
                  <a:srgbClr val="1F3864"/>
                </a:solidFill>
                <a:latin typeface="Proxima Nova"/>
                <a:ea typeface="Proxima Nova"/>
                <a:cs typeface="Proxima Nova"/>
                <a:sym typeface="Proxima Nova"/>
              </a:rPr>
              <a:t>the essential information needed for our sustainable development, safety, wellbeing and prosperity </a:t>
            </a:r>
            <a:endParaRPr sz="1600" dirty="0">
              <a:solidFill>
                <a:srgbClr val="1F3864"/>
              </a:solidFill>
              <a:latin typeface="Proxima Nova"/>
              <a:ea typeface="Proxima Nova"/>
              <a:cs typeface="Proxima Nova"/>
              <a:sym typeface="Proxima Nova"/>
            </a:endParaRPr>
          </a:p>
        </p:txBody>
      </p:sp>
      <p:sp>
        <p:nvSpPr>
          <p:cNvPr id="168" name="Google Shape;168;p22"/>
          <p:cNvSpPr/>
          <p:nvPr/>
        </p:nvSpPr>
        <p:spPr>
          <a:xfrm>
            <a:off x="-463967" y="4010100"/>
            <a:ext cx="3721600" cy="2033600"/>
          </a:xfrm>
          <a:prstGeom prst="rect">
            <a:avLst/>
          </a:prstGeom>
          <a:solidFill>
            <a:schemeClr val="lt1"/>
          </a:solidFill>
          <a:ln w="101600" cap="flat" cmpd="sng">
            <a:solidFill>
              <a:srgbClr val="FF9300"/>
            </a:solidFill>
            <a:prstDash val="solid"/>
            <a:round/>
            <a:headEnd type="none" w="sm" len="sm"/>
            <a:tailEnd type="none" w="sm" len="sm"/>
          </a:ln>
        </p:spPr>
        <p:txBody>
          <a:bodyPr spcFirstLastPara="1" wrap="square" lIns="720000" tIns="360000" rIns="360000" bIns="360000" anchor="t" anchorCtr="0">
            <a:noAutofit/>
          </a:bodyPr>
          <a:lstStyle/>
          <a:p>
            <a:pPr>
              <a:buSzPts val="1200"/>
            </a:pPr>
            <a:r>
              <a:rPr lang="en" sz="1733" b="1">
                <a:solidFill>
                  <a:srgbClr val="1F3864"/>
                </a:solidFill>
                <a:latin typeface="Proxima Nova"/>
                <a:ea typeface="Proxima Nova"/>
                <a:cs typeface="Proxima Nova"/>
                <a:sym typeface="Proxima Nova"/>
              </a:rPr>
              <a:t>Mission</a:t>
            </a:r>
            <a:endParaRPr sz="1600">
              <a:solidFill>
                <a:srgbClr val="1F3864"/>
              </a:solidFill>
              <a:latin typeface="Proxima Nova"/>
              <a:ea typeface="Proxima Nova"/>
              <a:cs typeface="Proxima Nova"/>
              <a:sym typeface="Proxima Nova"/>
            </a:endParaRPr>
          </a:p>
          <a:p>
            <a:pPr>
              <a:buSzPts val="1100"/>
            </a:pPr>
            <a:r>
              <a:rPr lang="en" sz="1600">
                <a:solidFill>
                  <a:srgbClr val="1F3864"/>
                </a:solidFill>
                <a:latin typeface="Proxima Nova"/>
                <a:ea typeface="Proxima Nova"/>
                <a:cs typeface="Proxima Nova"/>
                <a:sym typeface="Proxima Nova"/>
              </a:rPr>
              <a:t>To lead the ocean observing community and create the partnerships to grow an integrated, responsive and sustained observing system </a:t>
            </a:r>
            <a:endParaRPr sz="1600">
              <a:solidFill>
                <a:srgbClr val="1F3864"/>
              </a:solidFill>
              <a:latin typeface="Proxima Nova"/>
              <a:ea typeface="Proxima Nova"/>
              <a:cs typeface="Proxima Nova"/>
              <a:sym typeface="Proxima Nova"/>
            </a:endParaRPr>
          </a:p>
        </p:txBody>
      </p:sp>
      <p:sp>
        <p:nvSpPr>
          <p:cNvPr id="169" name="Google Shape;169;p22"/>
          <p:cNvSpPr txBox="1"/>
          <p:nvPr/>
        </p:nvSpPr>
        <p:spPr>
          <a:xfrm>
            <a:off x="1221965" y="6349868"/>
            <a:ext cx="2971200" cy="318060"/>
          </a:xfrm>
          <a:prstGeom prst="rect">
            <a:avLst/>
          </a:prstGeom>
          <a:noFill/>
          <a:ln>
            <a:noFill/>
          </a:ln>
        </p:spPr>
        <p:txBody>
          <a:bodyPr spcFirstLastPara="1" wrap="square" lIns="91433" tIns="45700" rIns="91433" bIns="45700" anchor="t" anchorCtr="0">
            <a:spAutoFit/>
          </a:bodyPr>
          <a:lstStyle/>
          <a:p>
            <a:pPr>
              <a:buSzPts val="1100"/>
            </a:pPr>
            <a:r>
              <a:rPr lang="en" sz="1467"/>
              <a:t>goosocean.org/2030strategy</a:t>
            </a:r>
            <a:endParaRPr sz="1467"/>
          </a:p>
        </p:txBody>
      </p:sp>
      <p:sp>
        <p:nvSpPr>
          <p:cNvPr id="170" name="Google Shape;170;p22"/>
          <p:cNvSpPr txBox="1"/>
          <p:nvPr/>
        </p:nvSpPr>
        <p:spPr>
          <a:xfrm>
            <a:off x="3739428" y="414337"/>
            <a:ext cx="7957200" cy="1143200"/>
          </a:xfrm>
          <a:prstGeom prst="rect">
            <a:avLst/>
          </a:prstGeom>
          <a:noFill/>
          <a:ln>
            <a:noFill/>
          </a:ln>
        </p:spPr>
        <p:txBody>
          <a:bodyPr spcFirstLastPara="1" wrap="square" lIns="91433" tIns="45700" rIns="91433" bIns="45700" anchor="t" anchorCtr="0">
            <a:noAutofit/>
          </a:bodyPr>
          <a:lstStyle/>
          <a:p>
            <a:pPr algn="r">
              <a:buSzPts val="1800"/>
            </a:pPr>
            <a:r>
              <a:rPr lang="en" sz="3600" b="1" dirty="0">
                <a:solidFill>
                  <a:srgbClr val="1F3864"/>
                </a:solidFill>
                <a:latin typeface="Proxima Nova"/>
                <a:ea typeface="Proxima Nova"/>
                <a:cs typeface="Proxima Nova"/>
                <a:sym typeface="Proxima Nova"/>
              </a:rPr>
              <a:t>The GOOS 2030 Strategy</a:t>
            </a:r>
            <a:endParaRPr sz="3600" dirty="0">
              <a:solidFill>
                <a:srgbClr val="1F3864"/>
              </a:solidFill>
              <a:latin typeface="Proxima Nova"/>
              <a:ea typeface="Proxima Nova"/>
              <a:cs typeface="Proxima Nova"/>
              <a:sym typeface="Proxima Nova"/>
            </a:endParaRPr>
          </a:p>
        </p:txBody>
      </p:sp>
    </p:spTree>
    <p:extLst>
      <p:ext uri="{BB962C8B-B14F-4D97-AF65-F5344CB8AC3E}">
        <p14:creationId xmlns:p14="http://schemas.microsoft.com/office/powerpoint/2010/main" val="3952607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64"/>
        <p:cNvGrpSpPr/>
        <p:nvPr/>
      </p:nvGrpSpPr>
      <p:grpSpPr>
        <a:xfrm>
          <a:off x="0" y="0"/>
          <a:ext cx="0" cy="0"/>
          <a:chOff x="0" y="0"/>
          <a:chExt cx="0" cy="0"/>
        </a:xfrm>
      </p:grpSpPr>
      <p:pic>
        <p:nvPicPr>
          <p:cNvPr id="165" name="Google Shape;165;p22"/>
          <p:cNvPicPr preferRelativeResize="0"/>
          <p:nvPr/>
        </p:nvPicPr>
        <p:blipFill rotWithShape="1">
          <a:blip r:embed="rId3">
            <a:alphaModFix/>
          </a:blip>
          <a:srcRect/>
          <a:stretch/>
        </p:blipFill>
        <p:spPr>
          <a:xfrm>
            <a:off x="3171823" y="985838"/>
            <a:ext cx="9092453" cy="7149975"/>
          </a:xfrm>
          <a:prstGeom prst="rect">
            <a:avLst/>
          </a:prstGeom>
          <a:noFill/>
          <a:ln>
            <a:noFill/>
          </a:ln>
        </p:spPr>
      </p:pic>
      <p:pic>
        <p:nvPicPr>
          <p:cNvPr id="166" name="Google Shape;166;p22"/>
          <p:cNvPicPr preferRelativeResize="0"/>
          <p:nvPr/>
        </p:nvPicPr>
        <p:blipFill rotWithShape="1">
          <a:blip r:embed="rId4">
            <a:alphaModFix/>
          </a:blip>
          <a:srcRect/>
          <a:stretch/>
        </p:blipFill>
        <p:spPr>
          <a:xfrm>
            <a:off x="290505" y="233361"/>
            <a:ext cx="1922736" cy="2721159"/>
          </a:xfrm>
          <a:prstGeom prst="rect">
            <a:avLst/>
          </a:prstGeom>
          <a:noFill/>
          <a:ln>
            <a:noFill/>
          </a:ln>
        </p:spPr>
      </p:pic>
      <p:sp>
        <p:nvSpPr>
          <p:cNvPr id="167" name="Google Shape;167;p22"/>
          <p:cNvSpPr/>
          <p:nvPr/>
        </p:nvSpPr>
        <p:spPr>
          <a:xfrm>
            <a:off x="-415401" y="1475880"/>
            <a:ext cx="3989875" cy="2218046"/>
          </a:xfrm>
          <a:prstGeom prst="rect">
            <a:avLst/>
          </a:prstGeom>
          <a:solidFill>
            <a:schemeClr val="lt1"/>
          </a:solidFill>
          <a:ln w="101600" cap="flat" cmpd="sng">
            <a:solidFill>
              <a:srgbClr val="71BEC4"/>
            </a:solidFill>
            <a:prstDash val="solid"/>
            <a:round/>
            <a:headEnd type="none" w="sm" len="sm"/>
            <a:tailEnd type="none" w="sm" len="sm"/>
          </a:ln>
        </p:spPr>
        <p:txBody>
          <a:bodyPr spcFirstLastPara="1" wrap="square" lIns="720000" tIns="360000" rIns="360000" bIns="360000" anchor="t" anchorCtr="0">
            <a:noAutofit/>
          </a:bodyPr>
          <a:lstStyle/>
          <a:p>
            <a:pPr>
              <a:buSzPts val="1200"/>
            </a:pPr>
            <a:r>
              <a:rPr lang="en" sz="1733" b="1" dirty="0">
                <a:solidFill>
                  <a:srgbClr val="1F3864"/>
                </a:solidFill>
                <a:latin typeface="Proxima Nova"/>
                <a:ea typeface="Proxima Nova"/>
                <a:cs typeface="Proxima Nova"/>
                <a:sym typeface="Proxima Nova"/>
              </a:rPr>
              <a:t>Vision</a:t>
            </a:r>
            <a:endParaRPr sz="1600" dirty="0">
              <a:solidFill>
                <a:srgbClr val="1F3864"/>
              </a:solidFill>
              <a:latin typeface="Proxima Nova"/>
              <a:ea typeface="Proxima Nova"/>
              <a:cs typeface="Proxima Nova"/>
              <a:sym typeface="Proxima Nova"/>
            </a:endParaRPr>
          </a:p>
          <a:p>
            <a:pPr>
              <a:buSzPts val="1100"/>
            </a:pPr>
            <a:r>
              <a:rPr lang="en" sz="1600" dirty="0">
                <a:solidFill>
                  <a:srgbClr val="1F3864"/>
                </a:solidFill>
                <a:latin typeface="Proxima Nova"/>
                <a:ea typeface="Proxima Nova"/>
                <a:cs typeface="Proxima Nova"/>
                <a:sym typeface="Proxima Nova"/>
              </a:rPr>
              <a:t>A truly global ocean observing system that delivers </a:t>
            </a:r>
            <a:br>
              <a:rPr lang="en" sz="1600" dirty="0">
                <a:solidFill>
                  <a:srgbClr val="1F3864"/>
                </a:solidFill>
                <a:latin typeface="Proxima Nova"/>
                <a:ea typeface="Proxima Nova"/>
                <a:cs typeface="Proxima Nova"/>
                <a:sym typeface="Proxima Nova"/>
              </a:rPr>
            </a:br>
            <a:r>
              <a:rPr lang="en" sz="1600" dirty="0">
                <a:solidFill>
                  <a:srgbClr val="1F3864"/>
                </a:solidFill>
                <a:latin typeface="Proxima Nova"/>
                <a:ea typeface="Proxima Nova"/>
                <a:cs typeface="Proxima Nova"/>
                <a:sym typeface="Proxima Nova"/>
              </a:rPr>
              <a:t>the essential information needed for our sustainable development, safety, wellbeing and prosperity </a:t>
            </a:r>
            <a:endParaRPr sz="1600" dirty="0">
              <a:solidFill>
                <a:srgbClr val="1F3864"/>
              </a:solidFill>
              <a:latin typeface="Proxima Nova"/>
              <a:ea typeface="Proxima Nova"/>
              <a:cs typeface="Proxima Nova"/>
              <a:sym typeface="Proxima Nova"/>
            </a:endParaRPr>
          </a:p>
        </p:txBody>
      </p:sp>
      <p:sp>
        <p:nvSpPr>
          <p:cNvPr id="168" name="Google Shape;168;p22"/>
          <p:cNvSpPr/>
          <p:nvPr/>
        </p:nvSpPr>
        <p:spPr>
          <a:xfrm>
            <a:off x="-463967" y="4010100"/>
            <a:ext cx="3721600" cy="2033600"/>
          </a:xfrm>
          <a:prstGeom prst="rect">
            <a:avLst/>
          </a:prstGeom>
          <a:solidFill>
            <a:schemeClr val="lt1"/>
          </a:solidFill>
          <a:ln w="101600" cap="flat" cmpd="sng">
            <a:solidFill>
              <a:srgbClr val="FF9300"/>
            </a:solidFill>
            <a:prstDash val="solid"/>
            <a:round/>
            <a:headEnd type="none" w="sm" len="sm"/>
            <a:tailEnd type="none" w="sm" len="sm"/>
          </a:ln>
        </p:spPr>
        <p:txBody>
          <a:bodyPr spcFirstLastPara="1" wrap="square" lIns="720000" tIns="360000" rIns="360000" bIns="360000" anchor="t" anchorCtr="0">
            <a:noAutofit/>
          </a:bodyPr>
          <a:lstStyle/>
          <a:p>
            <a:pPr>
              <a:buSzPts val="1200"/>
            </a:pPr>
            <a:r>
              <a:rPr lang="en" sz="1733" b="1">
                <a:solidFill>
                  <a:srgbClr val="1F3864"/>
                </a:solidFill>
                <a:latin typeface="Proxima Nova"/>
                <a:ea typeface="Proxima Nova"/>
                <a:cs typeface="Proxima Nova"/>
                <a:sym typeface="Proxima Nova"/>
              </a:rPr>
              <a:t>Mission</a:t>
            </a:r>
            <a:endParaRPr sz="1600">
              <a:solidFill>
                <a:srgbClr val="1F3864"/>
              </a:solidFill>
              <a:latin typeface="Proxima Nova"/>
              <a:ea typeface="Proxima Nova"/>
              <a:cs typeface="Proxima Nova"/>
              <a:sym typeface="Proxima Nova"/>
            </a:endParaRPr>
          </a:p>
          <a:p>
            <a:pPr>
              <a:buSzPts val="1100"/>
            </a:pPr>
            <a:r>
              <a:rPr lang="en" sz="1600">
                <a:solidFill>
                  <a:srgbClr val="1F3864"/>
                </a:solidFill>
                <a:latin typeface="Proxima Nova"/>
                <a:ea typeface="Proxima Nova"/>
                <a:cs typeface="Proxima Nova"/>
                <a:sym typeface="Proxima Nova"/>
              </a:rPr>
              <a:t>To lead the ocean observing community and create the partnerships to grow an integrated, responsive and sustained observing system </a:t>
            </a:r>
            <a:endParaRPr sz="1600">
              <a:solidFill>
                <a:srgbClr val="1F3864"/>
              </a:solidFill>
              <a:latin typeface="Proxima Nova"/>
              <a:ea typeface="Proxima Nova"/>
              <a:cs typeface="Proxima Nova"/>
              <a:sym typeface="Proxima Nova"/>
            </a:endParaRPr>
          </a:p>
        </p:txBody>
      </p:sp>
      <p:sp>
        <p:nvSpPr>
          <p:cNvPr id="169" name="Google Shape;169;p22"/>
          <p:cNvSpPr txBox="1"/>
          <p:nvPr/>
        </p:nvSpPr>
        <p:spPr>
          <a:xfrm>
            <a:off x="1221965" y="6349868"/>
            <a:ext cx="2971200" cy="318060"/>
          </a:xfrm>
          <a:prstGeom prst="rect">
            <a:avLst/>
          </a:prstGeom>
          <a:noFill/>
          <a:ln>
            <a:noFill/>
          </a:ln>
        </p:spPr>
        <p:txBody>
          <a:bodyPr spcFirstLastPara="1" wrap="square" lIns="91433" tIns="45700" rIns="91433" bIns="45700" anchor="t" anchorCtr="0">
            <a:spAutoFit/>
          </a:bodyPr>
          <a:lstStyle/>
          <a:p>
            <a:pPr>
              <a:buSzPts val="1100"/>
            </a:pPr>
            <a:r>
              <a:rPr lang="en" sz="1467"/>
              <a:t>goosocean.org/2030strategy</a:t>
            </a:r>
            <a:endParaRPr sz="1467"/>
          </a:p>
        </p:txBody>
      </p:sp>
      <p:sp>
        <p:nvSpPr>
          <p:cNvPr id="170" name="Google Shape;170;p22"/>
          <p:cNvSpPr txBox="1"/>
          <p:nvPr/>
        </p:nvSpPr>
        <p:spPr>
          <a:xfrm>
            <a:off x="3739428" y="414337"/>
            <a:ext cx="7957200" cy="1143200"/>
          </a:xfrm>
          <a:prstGeom prst="rect">
            <a:avLst/>
          </a:prstGeom>
          <a:noFill/>
          <a:ln>
            <a:noFill/>
          </a:ln>
        </p:spPr>
        <p:txBody>
          <a:bodyPr spcFirstLastPara="1" wrap="square" lIns="91433" tIns="45700" rIns="91433" bIns="45700" anchor="t" anchorCtr="0">
            <a:noAutofit/>
          </a:bodyPr>
          <a:lstStyle/>
          <a:p>
            <a:pPr algn="r">
              <a:buSzPts val="1800"/>
            </a:pPr>
            <a:r>
              <a:rPr lang="en" sz="3600" b="1" dirty="0">
                <a:solidFill>
                  <a:srgbClr val="1F3864"/>
                </a:solidFill>
                <a:latin typeface="Proxima Nova"/>
                <a:ea typeface="Proxima Nova"/>
                <a:cs typeface="Proxima Nova"/>
                <a:sym typeface="Proxima Nova"/>
              </a:rPr>
              <a:t>The GOOS 2030 Strategy</a:t>
            </a:r>
            <a:endParaRPr sz="3600" dirty="0">
              <a:solidFill>
                <a:srgbClr val="1F3864"/>
              </a:solidFill>
              <a:latin typeface="Proxima Nova"/>
              <a:ea typeface="Proxima Nova"/>
              <a:cs typeface="Proxima Nova"/>
              <a:sym typeface="Proxima Nova"/>
            </a:endParaRPr>
          </a:p>
        </p:txBody>
      </p:sp>
    </p:spTree>
    <p:extLst>
      <p:ext uri="{BB962C8B-B14F-4D97-AF65-F5344CB8AC3E}">
        <p14:creationId xmlns:p14="http://schemas.microsoft.com/office/powerpoint/2010/main" val="237458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333DF5-E58D-FC4F-938C-B69922561C2F}"/>
              </a:ext>
            </a:extLst>
          </p:cNvPr>
          <p:cNvSpPr/>
          <p:nvPr/>
        </p:nvSpPr>
        <p:spPr bwMode="auto">
          <a:xfrm>
            <a:off x="-296649" y="3486920"/>
            <a:ext cx="6023231" cy="2123044"/>
          </a:xfrm>
          <a:prstGeom prst="rect">
            <a:avLst/>
          </a:prstGeom>
          <a:solidFill>
            <a:schemeClr val="bg1"/>
          </a:solidFill>
          <a:ln w="63500" cap="flat" cmpd="sng" algn="ctr">
            <a:solidFill>
              <a:srgbClr val="0070C0"/>
            </a:solidFill>
            <a:prstDash val="solid"/>
            <a:round/>
            <a:headEnd type="none" w="med" len="med"/>
            <a:tailEnd type="none" w="med" len="med"/>
          </a:ln>
          <a:effectLst/>
        </p:spPr>
        <p:txBody>
          <a:bodyPr vert="horz" wrap="square" lIns="360000" tIns="360000" rIns="684000" bIns="360000" numCol="1" rtlCol="0" anchor="t" anchorCtr="0" compatLnSpc="1">
            <a:prstTxWarp prst="textNoShape">
              <a:avLst/>
            </a:prstTxWarp>
          </a:bodyPr>
          <a:lstStyle/>
          <a:p>
            <a:pPr marL="0" indent="0" defTabSz="914400" eaLnBrk="0" fontAlgn="base" latinLnBrk="0" hangingPunct="0">
              <a:buSzPts val="1100"/>
              <a:buFont typeface="Arial"/>
              <a:buNone/>
              <a:tabLst/>
            </a:pPr>
            <a:r>
              <a:rPr lang="en-US" sz="1600" dirty="0">
                <a:solidFill>
                  <a:srgbClr val="1F3864"/>
                </a:solidFill>
                <a:latin typeface="Proxima Nova"/>
              </a:rPr>
              <a:t>“If we are to meet the innovation challenges associated with building a fully integrated global ocean observing system, reliance on inter-governmental and government funding – even from the richest nations – will be insufficient. Backing and expertise from the private sector are needed’’</a:t>
            </a:r>
          </a:p>
        </p:txBody>
      </p:sp>
      <p:sp>
        <p:nvSpPr>
          <p:cNvPr id="8" name="Google Shape;167;p22">
            <a:extLst>
              <a:ext uri="{FF2B5EF4-FFF2-40B4-BE49-F238E27FC236}">
                <a16:creationId xmlns:a16="http://schemas.microsoft.com/office/drawing/2014/main" id="{5A8A640F-32E0-A943-BCE2-4DF38866BC52}"/>
              </a:ext>
            </a:extLst>
          </p:cNvPr>
          <p:cNvSpPr/>
          <p:nvPr/>
        </p:nvSpPr>
        <p:spPr>
          <a:xfrm>
            <a:off x="-296649" y="869538"/>
            <a:ext cx="5024497" cy="2123044"/>
          </a:xfrm>
          <a:prstGeom prst="rect">
            <a:avLst/>
          </a:prstGeom>
          <a:solidFill>
            <a:schemeClr val="lt1"/>
          </a:solidFill>
          <a:ln w="101600" cap="flat" cmpd="sng">
            <a:solidFill>
              <a:srgbClr val="71BEC4"/>
            </a:solidFill>
            <a:prstDash val="solid"/>
            <a:round/>
            <a:headEnd type="none" w="sm" len="sm"/>
            <a:tailEnd type="none" w="sm" len="sm"/>
          </a:ln>
        </p:spPr>
        <p:txBody>
          <a:bodyPr spcFirstLastPara="1" wrap="square" lIns="720000" tIns="360000" rIns="360000" bIns="360000" anchor="t" anchorCtr="0">
            <a:noAutofit/>
          </a:bodyPr>
          <a:lstStyle/>
          <a:p>
            <a:pPr>
              <a:buSzPts val="1200"/>
            </a:pPr>
            <a:r>
              <a:rPr lang="en" sz="1733" b="1" dirty="0">
                <a:solidFill>
                  <a:srgbClr val="002060"/>
                </a:solidFill>
                <a:latin typeface="Proxima Nova"/>
                <a:ea typeface="Proxima Nova"/>
                <a:cs typeface="Proxima Nova"/>
                <a:sym typeface="Proxima Nova"/>
              </a:rPr>
              <a:t>Vision</a:t>
            </a:r>
            <a:endParaRPr sz="1600" dirty="0">
              <a:solidFill>
                <a:srgbClr val="002060"/>
              </a:solidFill>
              <a:latin typeface="Proxima Nova"/>
              <a:ea typeface="Proxima Nova"/>
              <a:cs typeface="Proxima Nova"/>
              <a:sym typeface="Proxima Nova"/>
            </a:endParaRPr>
          </a:p>
          <a:p>
            <a:pPr>
              <a:buSzPts val="1100"/>
            </a:pPr>
            <a:r>
              <a:rPr lang="en" sz="1600" dirty="0">
                <a:solidFill>
                  <a:srgbClr val="002060"/>
                </a:solidFill>
                <a:latin typeface="Proxima Nova"/>
                <a:ea typeface="Proxima Nova"/>
                <a:cs typeface="Proxima Nova"/>
                <a:sym typeface="Proxima Nova"/>
              </a:rPr>
              <a:t>A truly global ocean observing system that delivers the essential information needed for our sustainable development, safety, wellbeing and prosperity </a:t>
            </a:r>
            <a:endParaRPr sz="1600" dirty="0">
              <a:solidFill>
                <a:srgbClr val="002060"/>
              </a:solidFill>
              <a:latin typeface="Proxima Nova"/>
              <a:ea typeface="Proxima Nova"/>
              <a:cs typeface="Proxima Nova"/>
              <a:sym typeface="Proxima Nova"/>
            </a:endParaRPr>
          </a:p>
        </p:txBody>
      </p:sp>
      <p:pic>
        <p:nvPicPr>
          <p:cNvPr id="9" name="Google Shape;166;p22">
            <a:extLst>
              <a:ext uri="{FF2B5EF4-FFF2-40B4-BE49-F238E27FC236}">
                <a16:creationId xmlns:a16="http://schemas.microsoft.com/office/drawing/2014/main" id="{27E1D88A-6C16-584E-864E-1D325748EE83}"/>
              </a:ext>
            </a:extLst>
          </p:cNvPr>
          <p:cNvPicPr preferRelativeResize="0"/>
          <p:nvPr/>
        </p:nvPicPr>
        <p:blipFill rotWithShape="1">
          <a:blip r:embed="rId3">
            <a:alphaModFix/>
          </a:blip>
          <a:srcRect/>
          <a:stretch/>
        </p:blipFill>
        <p:spPr>
          <a:xfrm>
            <a:off x="7464154" y="707841"/>
            <a:ext cx="3932392" cy="5108099"/>
          </a:xfrm>
          <a:prstGeom prst="rect">
            <a:avLst/>
          </a:prstGeom>
          <a:noFill/>
          <a:ln>
            <a:noFill/>
          </a:ln>
        </p:spPr>
      </p:pic>
    </p:spTree>
    <p:extLst>
      <p:ext uri="{BB962C8B-B14F-4D97-AF65-F5344CB8AC3E}">
        <p14:creationId xmlns:p14="http://schemas.microsoft.com/office/powerpoint/2010/main" val="217930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5"/>
          <p:cNvPicPr preferRelativeResize="0"/>
          <p:nvPr/>
        </p:nvPicPr>
        <p:blipFill rotWithShape="1">
          <a:blip r:embed="rId3">
            <a:alphaModFix/>
          </a:blip>
          <a:srcRect/>
          <a:stretch/>
        </p:blipFill>
        <p:spPr>
          <a:xfrm>
            <a:off x="-731520" y="-340325"/>
            <a:ext cx="8182981" cy="7538652"/>
          </a:xfrm>
          <a:prstGeom prst="rect">
            <a:avLst/>
          </a:prstGeom>
          <a:noFill/>
          <a:ln>
            <a:noFill/>
          </a:ln>
        </p:spPr>
      </p:pic>
      <p:sp>
        <p:nvSpPr>
          <p:cNvPr id="90" name="Google Shape;90;p5"/>
          <p:cNvSpPr txBox="1"/>
          <p:nvPr/>
        </p:nvSpPr>
        <p:spPr>
          <a:xfrm flipH="1">
            <a:off x="8454026" y="1514000"/>
            <a:ext cx="3344919" cy="1425542"/>
          </a:xfrm>
          <a:prstGeom prst="rect">
            <a:avLst/>
          </a:prstGeom>
          <a:noFill/>
          <a:ln>
            <a:noFill/>
          </a:ln>
        </p:spPr>
        <p:txBody>
          <a:bodyPr spcFirstLastPara="1" wrap="square" lIns="76200" tIns="45700" rIns="91425" bIns="45700" anchor="t" anchorCtr="0">
            <a:noAutofit/>
          </a:bodyPr>
          <a:lstStyle/>
          <a:p>
            <a:pPr marL="237060" marR="0" lvl="0" indent="-237060" algn="l" rtl="0">
              <a:lnSpc>
                <a:spcPct val="90000"/>
              </a:lnSpc>
              <a:spcBef>
                <a:spcPts val="1067"/>
              </a:spcBef>
              <a:spcAft>
                <a:spcPts val="0"/>
              </a:spcAft>
              <a:buClr>
                <a:srgbClr val="1F3864"/>
              </a:buClr>
              <a:buSzPts val="1300"/>
              <a:buFont typeface="Arial"/>
              <a:buChar char="•"/>
            </a:pPr>
            <a:r>
              <a:rPr lang="en-US" sz="2000" b="1" i="0" u="none" strike="noStrike" cap="none" dirty="0">
                <a:solidFill>
                  <a:srgbClr val="1F3864"/>
                </a:solidFill>
                <a:latin typeface="Calibri" panose="020F0502020204030204" pitchFamily="34" charset="0"/>
                <a:ea typeface="Proxima Nova"/>
                <a:cs typeface="Calibri" panose="020F0502020204030204" pitchFamily="34" charset="0"/>
                <a:sym typeface="Proxima Nova"/>
              </a:rPr>
              <a:t>86</a:t>
            </a:r>
            <a:r>
              <a:rPr lang="en-US" sz="2000" b="0" i="0" u="none" strike="noStrike" cap="none" dirty="0">
                <a:solidFill>
                  <a:srgbClr val="1F3864"/>
                </a:solidFill>
                <a:latin typeface="Calibri" panose="020F0502020204030204" pitchFamily="34" charset="0"/>
                <a:ea typeface="Proxima Nova"/>
                <a:cs typeface="Calibri" panose="020F0502020204030204" pitchFamily="34" charset="0"/>
                <a:sym typeface="Proxima Nova"/>
              </a:rPr>
              <a:t> countries, </a:t>
            </a:r>
            <a:r>
              <a:rPr lang="en-US" sz="2000" b="1" i="0" u="none" strike="noStrike" cap="none" dirty="0">
                <a:solidFill>
                  <a:srgbClr val="1F3864"/>
                </a:solidFill>
                <a:latin typeface="Calibri" panose="020F0502020204030204" pitchFamily="34" charset="0"/>
                <a:ea typeface="Proxima Nova"/>
                <a:cs typeface="Calibri" panose="020F0502020204030204" pitchFamily="34" charset="0"/>
                <a:sym typeface="Proxima Nova"/>
              </a:rPr>
              <a:t>8,000+ </a:t>
            </a:r>
            <a:r>
              <a:rPr lang="en-US" sz="2000" b="0" i="0" u="none" strike="noStrike" cap="none" dirty="0">
                <a:solidFill>
                  <a:srgbClr val="1F3864"/>
                </a:solidFill>
                <a:latin typeface="Calibri" panose="020F0502020204030204" pitchFamily="34" charset="0"/>
                <a:ea typeface="Proxima Nova"/>
                <a:cs typeface="Calibri" panose="020F0502020204030204" pitchFamily="34" charset="0"/>
                <a:sym typeface="Proxima Nova"/>
              </a:rPr>
              <a:t>observing platforms</a:t>
            </a:r>
            <a:endParaRPr lang="en-US" sz="2000" dirty="0">
              <a:solidFill>
                <a:srgbClr val="1F3864"/>
              </a:solidFill>
              <a:latin typeface="Calibri" panose="020F0502020204030204" pitchFamily="34" charset="0"/>
              <a:ea typeface="Proxima Nova"/>
              <a:cs typeface="Calibri" panose="020F0502020204030204" pitchFamily="34" charset="0"/>
              <a:sym typeface="Proxima Nova"/>
            </a:endParaRPr>
          </a:p>
          <a:p>
            <a:pPr marL="237060" marR="0" lvl="0" indent="-237060" algn="l" rtl="0">
              <a:lnSpc>
                <a:spcPct val="90000"/>
              </a:lnSpc>
              <a:spcBef>
                <a:spcPts val="1067"/>
              </a:spcBef>
              <a:spcAft>
                <a:spcPts val="0"/>
              </a:spcAft>
              <a:buClr>
                <a:srgbClr val="1F3864"/>
              </a:buClr>
              <a:buSzPts val="1300"/>
              <a:buFont typeface="Arial"/>
              <a:buChar char="•"/>
            </a:pPr>
            <a:r>
              <a:rPr lang="en-US" sz="2000" b="1" i="0" u="none" strike="noStrike" cap="none" dirty="0">
                <a:solidFill>
                  <a:srgbClr val="1F3864"/>
                </a:solidFill>
                <a:latin typeface="Calibri" panose="020F0502020204030204" pitchFamily="34" charset="0"/>
                <a:ea typeface="Proxima Nova"/>
                <a:cs typeface="Calibri" panose="020F0502020204030204" pitchFamily="34" charset="0"/>
                <a:sym typeface="Proxima Nova"/>
              </a:rPr>
              <a:t>12 </a:t>
            </a:r>
            <a:r>
              <a:rPr lang="en-US" sz="2000" b="0" i="0" u="none" strike="noStrike" cap="none" dirty="0">
                <a:solidFill>
                  <a:srgbClr val="1F3864"/>
                </a:solidFill>
                <a:latin typeface="Calibri" panose="020F0502020204030204" pitchFamily="34" charset="0"/>
                <a:ea typeface="Proxima Nova"/>
                <a:cs typeface="Calibri" panose="020F0502020204030204" pitchFamily="34" charset="0"/>
                <a:sym typeface="Proxima Nova"/>
              </a:rPr>
              <a:t>global</a:t>
            </a:r>
            <a:r>
              <a:rPr lang="en-US" sz="2000" b="1" i="0" u="none" strike="noStrike" cap="none" dirty="0">
                <a:solidFill>
                  <a:srgbClr val="1F3864"/>
                </a:solidFill>
                <a:latin typeface="Calibri" panose="020F0502020204030204" pitchFamily="34" charset="0"/>
                <a:ea typeface="Proxima Nova"/>
                <a:cs typeface="Calibri" panose="020F0502020204030204" pitchFamily="34" charset="0"/>
                <a:sym typeface="Proxima Nova"/>
              </a:rPr>
              <a:t> </a:t>
            </a:r>
            <a:r>
              <a:rPr lang="en-US" sz="2000" b="0" i="0" u="none" strike="noStrike" cap="none" dirty="0">
                <a:solidFill>
                  <a:srgbClr val="1F3864"/>
                </a:solidFill>
                <a:latin typeface="Calibri" panose="020F0502020204030204" pitchFamily="34" charset="0"/>
                <a:ea typeface="Proxima Nova"/>
                <a:cs typeface="Calibri" panose="020F0502020204030204" pitchFamily="34" charset="0"/>
                <a:sym typeface="Proxima Nova"/>
              </a:rPr>
              <a:t>networks under OCG</a:t>
            </a:r>
          </a:p>
        </p:txBody>
      </p:sp>
      <p:sp>
        <p:nvSpPr>
          <p:cNvPr id="91" name="Google Shape;91;p5"/>
          <p:cNvSpPr/>
          <p:nvPr/>
        </p:nvSpPr>
        <p:spPr>
          <a:xfrm>
            <a:off x="9003633" y="6371367"/>
            <a:ext cx="3188800" cy="30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67" b="0" i="0"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www.ocean-ops.org/reportcard</a:t>
            </a:r>
            <a:r>
              <a:rPr lang="en-US" sz="1467" b="0" i="0" u="sng" strike="noStrike" cap="none">
                <a:solidFill>
                  <a:srgbClr val="0070C0"/>
                </a:solidFill>
                <a:latin typeface="Arial"/>
                <a:ea typeface="Arial"/>
                <a:cs typeface="Arial"/>
                <a:sym typeface="Arial"/>
              </a:rPr>
              <a:t>2020</a:t>
            </a:r>
            <a:endParaRPr sz="1467" b="0" i="0" u="none" strike="noStrike" cap="none">
              <a:solidFill>
                <a:srgbClr val="0070C0"/>
              </a:solidFill>
              <a:latin typeface="Arial"/>
              <a:ea typeface="Arial"/>
              <a:cs typeface="Arial"/>
              <a:sym typeface="Arial"/>
            </a:endParaRPr>
          </a:p>
        </p:txBody>
      </p:sp>
      <p:pic>
        <p:nvPicPr>
          <p:cNvPr id="92" name="Google Shape;92;p5"/>
          <p:cNvPicPr preferRelativeResize="0"/>
          <p:nvPr/>
        </p:nvPicPr>
        <p:blipFill rotWithShape="1">
          <a:blip r:embed="rId5">
            <a:alphaModFix/>
          </a:blip>
          <a:srcRect/>
          <a:stretch/>
        </p:blipFill>
        <p:spPr>
          <a:xfrm>
            <a:off x="5992241" y="4558067"/>
            <a:ext cx="2362201" cy="2120900"/>
          </a:xfrm>
          <a:prstGeom prst="rect">
            <a:avLst/>
          </a:prstGeom>
          <a:noFill/>
          <a:ln>
            <a:noFill/>
          </a:ln>
        </p:spPr>
      </p:pic>
      <p:sp>
        <p:nvSpPr>
          <p:cNvPr id="93" name="Google Shape;93;p5"/>
          <p:cNvSpPr txBox="1"/>
          <p:nvPr/>
        </p:nvSpPr>
        <p:spPr>
          <a:xfrm>
            <a:off x="5992241" y="283875"/>
            <a:ext cx="5873136" cy="142554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dirty="0">
                <a:solidFill>
                  <a:srgbClr val="002060"/>
                </a:solidFill>
                <a:latin typeface="Arial"/>
                <a:ea typeface="Arial"/>
                <a:cs typeface="Arial"/>
                <a:sym typeface="Arial"/>
              </a:rPr>
              <a:t>The Global Ocean Observing System</a:t>
            </a:r>
            <a:endParaRPr dirty="0"/>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7F7F7F"/>
                </a:solidFill>
                <a:latin typeface="Arial"/>
                <a:ea typeface="Arial"/>
                <a:cs typeface="Arial"/>
                <a:sym typeface="Arial"/>
              </a:rPr>
              <a:t>a key infrastructure for climate, weather, </a:t>
            </a:r>
            <a:endParaRPr dirty="0"/>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7F7F7F"/>
                </a:solidFill>
                <a:latin typeface="Arial"/>
                <a:ea typeface="Arial"/>
                <a:cs typeface="Arial"/>
                <a:sym typeface="Arial"/>
              </a:rPr>
              <a:t>disaster risk reduction, and ocean health</a:t>
            </a:r>
            <a:endParaRPr sz="1400" b="0" i="0" u="none" strike="noStrike" cap="none" dirty="0">
              <a:solidFill>
                <a:srgbClr val="7F7F7F"/>
              </a:solidFill>
              <a:latin typeface="Arial"/>
              <a:ea typeface="Arial"/>
              <a:cs typeface="Arial"/>
              <a:sym typeface="Arial"/>
            </a:endParaRPr>
          </a:p>
        </p:txBody>
      </p:sp>
      <p:sp>
        <p:nvSpPr>
          <p:cNvPr id="7" name="Google Shape;90;p5">
            <a:extLst>
              <a:ext uri="{FF2B5EF4-FFF2-40B4-BE49-F238E27FC236}">
                <a16:creationId xmlns:a16="http://schemas.microsoft.com/office/drawing/2014/main" id="{BF90371F-EB28-3F49-A716-3BC00E3A8E66}"/>
              </a:ext>
            </a:extLst>
          </p:cNvPr>
          <p:cNvSpPr txBox="1"/>
          <p:nvPr/>
        </p:nvSpPr>
        <p:spPr>
          <a:xfrm flipH="1">
            <a:off x="8354441" y="3097223"/>
            <a:ext cx="3510935" cy="2754784"/>
          </a:xfrm>
          <a:prstGeom prst="rect">
            <a:avLst/>
          </a:prstGeom>
          <a:noFill/>
          <a:ln>
            <a:noFill/>
          </a:ln>
        </p:spPr>
        <p:txBody>
          <a:bodyPr spcFirstLastPara="1" wrap="square" lIns="76200" tIns="45700" rIns="91425" bIns="45700" anchor="t" anchorCtr="0">
            <a:noAutofit/>
          </a:bodyPr>
          <a:lstStyle/>
          <a:p>
            <a:pPr marL="237060" marR="0" lvl="0" indent="-237060" algn="l" rtl="0">
              <a:lnSpc>
                <a:spcPct val="90000"/>
              </a:lnSpc>
              <a:spcBef>
                <a:spcPts val="1067"/>
              </a:spcBef>
              <a:spcAft>
                <a:spcPts val="0"/>
              </a:spcAft>
              <a:buClr>
                <a:srgbClr val="1F3864"/>
              </a:buClr>
              <a:buSzPts val="1300"/>
              <a:buFont typeface="Arial"/>
              <a:buChar char="•"/>
            </a:pPr>
            <a:r>
              <a:rPr lang="en-US" sz="2000" dirty="0">
                <a:solidFill>
                  <a:srgbClr val="1F3864"/>
                </a:solidFill>
                <a:latin typeface="Calibri" panose="020F0502020204030204" pitchFamily="34" charset="0"/>
                <a:cs typeface="Calibri" panose="020F0502020204030204" pitchFamily="34" charset="0"/>
                <a:sym typeface="Proxima Nova"/>
              </a:rPr>
              <a:t>700 </a:t>
            </a:r>
            <a:r>
              <a:rPr lang="en-US" sz="2000" dirty="0" err="1">
                <a:solidFill>
                  <a:srgbClr val="1F3864"/>
                </a:solidFill>
                <a:latin typeface="Calibri" panose="020F0502020204030204" pitchFamily="34" charset="0"/>
                <a:cs typeface="Calibri" panose="020F0502020204030204" pitchFamily="34" charset="0"/>
                <a:sym typeface="Proxima Nova"/>
              </a:rPr>
              <a:t>Sofar</a:t>
            </a:r>
            <a:r>
              <a:rPr lang="en-US" sz="2000" dirty="0">
                <a:solidFill>
                  <a:srgbClr val="1F3864"/>
                </a:solidFill>
                <a:latin typeface="Calibri" panose="020F0502020204030204" pitchFamily="34" charset="0"/>
                <a:cs typeface="Calibri" panose="020F0502020204030204" pitchFamily="34" charset="0"/>
                <a:sym typeface="Proxima Nova"/>
              </a:rPr>
              <a:t> drifting buoys</a:t>
            </a:r>
          </a:p>
          <a:p>
            <a:pPr marL="237060" marR="0" lvl="0" indent="-237060" algn="l" rtl="0">
              <a:lnSpc>
                <a:spcPct val="90000"/>
              </a:lnSpc>
              <a:spcBef>
                <a:spcPts val="1067"/>
              </a:spcBef>
              <a:spcAft>
                <a:spcPts val="0"/>
              </a:spcAft>
              <a:buClr>
                <a:srgbClr val="1F3864"/>
              </a:buClr>
              <a:buSzPts val="1300"/>
              <a:buFont typeface="Arial"/>
              <a:buChar char="•"/>
            </a:pPr>
            <a:r>
              <a:rPr lang="en-US" sz="2000" dirty="0">
                <a:solidFill>
                  <a:srgbClr val="1F3864"/>
                </a:solidFill>
                <a:latin typeface="Calibri" panose="020F0502020204030204" pitchFamily="34" charset="0"/>
                <a:cs typeface="Calibri" panose="020F0502020204030204" pitchFamily="34" charset="0"/>
                <a:sym typeface="Proxima Nova"/>
              </a:rPr>
              <a:t>100? </a:t>
            </a:r>
            <a:r>
              <a:rPr lang="en-US" sz="2000" dirty="0" err="1">
                <a:solidFill>
                  <a:srgbClr val="1F3864"/>
                </a:solidFill>
                <a:latin typeface="Calibri" panose="020F0502020204030204" pitchFamily="34" charset="0"/>
                <a:cs typeface="Calibri" panose="020F0502020204030204" pitchFamily="34" charset="0"/>
                <a:sym typeface="Proxima Nova"/>
              </a:rPr>
              <a:t>Saildrone’s</a:t>
            </a:r>
            <a:r>
              <a:rPr lang="en-US" sz="2000" dirty="0">
                <a:solidFill>
                  <a:srgbClr val="1F3864"/>
                </a:solidFill>
                <a:latin typeface="Calibri" panose="020F0502020204030204" pitchFamily="34" charset="0"/>
                <a:cs typeface="Calibri" panose="020F0502020204030204" pitchFamily="34" charset="0"/>
                <a:sym typeface="Proxima Nova"/>
              </a:rPr>
              <a:t> in operation</a:t>
            </a:r>
          </a:p>
          <a:p>
            <a:pPr marL="237060" marR="0" lvl="0" indent="-237060" algn="l" rtl="0">
              <a:lnSpc>
                <a:spcPct val="90000"/>
              </a:lnSpc>
              <a:spcBef>
                <a:spcPts val="1067"/>
              </a:spcBef>
              <a:spcAft>
                <a:spcPts val="0"/>
              </a:spcAft>
              <a:buClr>
                <a:srgbClr val="1F3864"/>
              </a:buClr>
              <a:buSzPts val="1300"/>
              <a:buFont typeface="Arial"/>
              <a:buChar char="•"/>
            </a:pPr>
            <a:r>
              <a:rPr lang="en-US" sz="2000" dirty="0">
                <a:solidFill>
                  <a:srgbClr val="1F3864"/>
                </a:solidFill>
                <a:latin typeface="Calibri" panose="020F0502020204030204" pitchFamily="34" charset="0"/>
                <a:cs typeface="Calibri" panose="020F0502020204030204" pitchFamily="34" charset="0"/>
                <a:sym typeface="Proxima Nova"/>
              </a:rPr>
              <a:t>Arial drones for coastal monitoring?</a:t>
            </a:r>
            <a:endParaRPr sz="2000" dirty="0">
              <a:solidFill>
                <a:srgbClr val="1F3864"/>
              </a:solidFill>
              <a:latin typeface="Calibri" panose="020F0502020204030204" pitchFamily="34" charset="0"/>
              <a:cs typeface="Calibri" panose="020F0502020204030204" pitchFamily="34" charset="0"/>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a:extLst>
              <a:ext uri="{FF2B5EF4-FFF2-40B4-BE49-F238E27FC236}">
                <a16:creationId xmlns:a16="http://schemas.microsoft.com/office/drawing/2014/main" id="{B2E4B865-7F2E-944E-A878-12CD81E22264}"/>
              </a:ext>
            </a:extLst>
          </p:cNvPr>
          <p:cNvPicPr>
            <a:picLocks noChangeAspect="1"/>
          </p:cNvPicPr>
          <p:nvPr/>
        </p:nvPicPr>
        <p:blipFill>
          <a:blip r:embed="rId3"/>
          <a:stretch>
            <a:fillRect/>
          </a:stretch>
        </p:blipFill>
        <p:spPr>
          <a:xfrm>
            <a:off x="-125299" y="1192856"/>
            <a:ext cx="6785649" cy="4801274"/>
          </a:xfrm>
          <a:prstGeom prst="rect">
            <a:avLst/>
          </a:prstGeom>
        </p:spPr>
      </p:pic>
      <p:sp>
        <p:nvSpPr>
          <p:cNvPr id="99" name="Google Shape;99;p13"/>
          <p:cNvSpPr txBox="1"/>
          <p:nvPr/>
        </p:nvSpPr>
        <p:spPr>
          <a:xfrm>
            <a:off x="5992241" y="283875"/>
            <a:ext cx="5873136" cy="142554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chemeClr val="dk2"/>
                </a:solidFill>
                <a:latin typeface="Arial"/>
                <a:ea typeface="Arial"/>
                <a:cs typeface="Arial"/>
                <a:sym typeface="Arial"/>
              </a:rPr>
              <a:t>Observation Coordination Group Issues Raised</a:t>
            </a:r>
            <a:endParaRPr lang="en-GB" dirty="0"/>
          </a:p>
        </p:txBody>
      </p:sp>
      <p:sp>
        <p:nvSpPr>
          <p:cNvPr id="101" name="Google Shape;101;p13"/>
          <p:cNvSpPr/>
          <p:nvPr/>
        </p:nvSpPr>
        <p:spPr>
          <a:xfrm>
            <a:off x="8268980" y="6417610"/>
            <a:ext cx="3814165"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70C0"/>
              </a:buClr>
              <a:buSzPts val="1400"/>
              <a:buFont typeface="Arial"/>
              <a:buNone/>
            </a:pPr>
            <a:r>
              <a:rPr lang="en-US" sz="1200" b="0" i="0" u="sng" strike="noStrike" cap="none">
                <a:solidFill>
                  <a:srgbClr val="7F7F7F"/>
                </a:solidFill>
                <a:latin typeface="Arial"/>
                <a:ea typeface="Arial"/>
                <a:cs typeface="Arial"/>
                <a:sym typeface="Arial"/>
                <a:hlinkClick r:id="rId4">
                  <a:extLst>
                    <a:ext uri="{A12FA001-AC4F-418D-AE19-62706E023703}">
                      <ahyp:hlinkClr xmlns:ahyp="http://schemas.microsoft.com/office/drawing/2018/hyperlinkcolor" val="tx"/>
                    </a:ext>
                  </a:extLst>
                </a:hlinkClick>
              </a:rPr>
              <a:t>www.ocean-ops.org/reportcard</a:t>
            </a:r>
            <a:endParaRPr sz="1200" b="0" i="0" u="none" strike="noStrike" cap="none">
              <a:solidFill>
                <a:srgbClr val="7F7F7F"/>
              </a:solidFill>
              <a:latin typeface="Arial"/>
              <a:ea typeface="Arial"/>
              <a:cs typeface="Arial"/>
              <a:sym typeface="Arial"/>
            </a:endParaRPr>
          </a:p>
        </p:txBody>
      </p:sp>
      <p:sp>
        <p:nvSpPr>
          <p:cNvPr id="104" name="Google Shape;104;p13"/>
          <p:cNvSpPr/>
          <p:nvPr/>
        </p:nvSpPr>
        <p:spPr>
          <a:xfrm>
            <a:off x="6103751" y="1887117"/>
            <a:ext cx="5761626" cy="3928727"/>
          </a:xfrm>
          <a:prstGeom prst="rect">
            <a:avLst/>
          </a:prstGeom>
          <a:noFill/>
          <a:ln>
            <a:noFill/>
          </a:ln>
        </p:spPr>
        <p:txBody>
          <a:bodyPr spcFirstLastPara="1" wrap="square" lIns="91425" tIns="45700" rIns="91425" bIns="45700" anchor="t" anchorCtr="0">
            <a:spAutoFit/>
          </a:bodyPr>
          <a:lstStyle/>
          <a:p>
            <a:pPr marL="457200" lvl="1">
              <a:lnSpc>
                <a:spcPct val="90000"/>
              </a:lnSpc>
            </a:pPr>
            <a:endParaRPr lang="en-US" sz="2000" b="1" dirty="0">
              <a:solidFill>
                <a:srgbClr val="00153A"/>
              </a:solidFill>
              <a:latin typeface="Calibri"/>
              <a:ea typeface="Calibri"/>
              <a:cs typeface="Calibri"/>
              <a:sym typeface="Calibri"/>
            </a:endParaRPr>
          </a:p>
          <a:p>
            <a:pPr marL="742950" lvl="1" indent="-285750">
              <a:lnSpc>
                <a:spcPct val="90000"/>
              </a:lnSpc>
              <a:buFont typeface="Arial" panose="020B0604020202020204" pitchFamily="34" charset="0"/>
              <a:buChar char="•"/>
            </a:pPr>
            <a:r>
              <a:rPr lang="en-GB" sz="2000" dirty="0">
                <a:solidFill>
                  <a:srgbClr val="00153A"/>
                </a:solidFill>
                <a:latin typeface="Calibri"/>
                <a:ea typeface="Calibri"/>
                <a:cs typeface="Calibri"/>
                <a:sym typeface="Calibri"/>
              </a:rPr>
              <a:t>No efficient and internationally recognised way to fast track promising technology to fill gaps</a:t>
            </a:r>
          </a:p>
          <a:p>
            <a:pPr marL="742950" lvl="1" indent="-285750">
              <a:lnSpc>
                <a:spcPct val="90000"/>
              </a:lnSpc>
              <a:buFont typeface="Arial" panose="020B0604020202020204" pitchFamily="34" charset="0"/>
              <a:buChar char="•"/>
            </a:pPr>
            <a:endParaRPr lang="en-GB" sz="2000" dirty="0">
              <a:solidFill>
                <a:srgbClr val="00153A"/>
              </a:solidFill>
              <a:latin typeface="Calibri"/>
              <a:ea typeface="Calibri"/>
              <a:cs typeface="Calibri"/>
              <a:sym typeface="Calibri"/>
            </a:endParaRPr>
          </a:p>
          <a:p>
            <a:pPr marL="742950" lvl="1" indent="-285750">
              <a:lnSpc>
                <a:spcPct val="90000"/>
              </a:lnSpc>
              <a:buFont typeface="Arial" panose="020B0604020202020204" pitchFamily="34" charset="0"/>
              <a:buChar char="•"/>
            </a:pPr>
            <a:r>
              <a:rPr lang="en-GB" sz="2000" dirty="0">
                <a:solidFill>
                  <a:srgbClr val="00153A"/>
                </a:solidFill>
                <a:latin typeface="Calibri"/>
                <a:ea typeface="Calibri"/>
                <a:cs typeface="Calibri"/>
                <a:sym typeface="Calibri"/>
              </a:rPr>
              <a:t>High unit costs</a:t>
            </a:r>
          </a:p>
          <a:p>
            <a:pPr marL="742950" lvl="1" indent="-285750">
              <a:lnSpc>
                <a:spcPct val="90000"/>
              </a:lnSpc>
              <a:buFont typeface="Arial" panose="020B0604020202020204" pitchFamily="34" charset="0"/>
              <a:buChar char="•"/>
            </a:pPr>
            <a:endParaRPr lang="en-GB" sz="2000" dirty="0">
              <a:solidFill>
                <a:srgbClr val="00153A"/>
              </a:solidFill>
              <a:latin typeface="Calibri"/>
              <a:ea typeface="Calibri"/>
              <a:cs typeface="Calibri"/>
              <a:sym typeface="Calibri"/>
            </a:endParaRPr>
          </a:p>
          <a:p>
            <a:pPr marL="742950" lvl="1" indent="-285750">
              <a:lnSpc>
                <a:spcPct val="90000"/>
              </a:lnSpc>
              <a:buFont typeface="Arial" panose="020B0604020202020204" pitchFamily="34" charset="0"/>
              <a:buChar char="•"/>
            </a:pPr>
            <a:r>
              <a:rPr lang="en-GB" sz="2000" dirty="0">
                <a:solidFill>
                  <a:srgbClr val="00153A"/>
                </a:solidFill>
                <a:latin typeface="Calibri"/>
                <a:ea typeface="Calibri"/>
                <a:cs typeface="Calibri"/>
                <a:sym typeface="Calibri"/>
              </a:rPr>
              <a:t>Sub-standard/variable manufacturing i.e. no universal standards</a:t>
            </a:r>
          </a:p>
          <a:p>
            <a:pPr marL="742950" lvl="1" indent="-285750">
              <a:lnSpc>
                <a:spcPct val="90000"/>
              </a:lnSpc>
              <a:buFont typeface="Arial" panose="020B0604020202020204" pitchFamily="34" charset="0"/>
              <a:buChar char="•"/>
            </a:pPr>
            <a:endParaRPr lang="en-GB" sz="2000" dirty="0">
              <a:solidFill>
                <a:srgbClr val="00153A"/>
              </a:solidFill>
              <a:latin typeface="Calibri"/>
              <a:ea typeface="Calibri"/>
              <a:cs typeface="Calibri"/>
              <a:sym typeface="Calibri"/>
            </a:endParaRPr>
          </a:p>
          <a:p>
            <a:pPr marL="742950" lvl="1" indent="-285750">
              <a:lnSpc>
                <a:spcPct val="90000"/>
              </a:lnSpc>
              <a:buFont typeface="Arial" panose="020B0604020202020204" pitchFamily="34" charset="0"/>
              <a:buChar char="•"/>
            </a:pPr>
            <a:r>
              <a:rPr lang="en-GB" sz="2000" dirty="0">
                <a:solidFill>
                  <a:srgbClr val="00153A"/>
                </a:solidFill>
                <a:latin typeface="Calibri"/>
                <a:ea typeface="Calibri"/>
                <a:cs typeface="Calibri"/>
                <a:sym typeface="Calibri"/>
              </a:rPr>
              <a:t>Long-term product support and maintenance </a:t>
            </a:r>
          </a:p>
          <a:p>
            <a:pPr marL="742950" lvl="1" indent="-285750">
              <a:lnSpc>
                <a:spcPct val="90000"/>
              </a:lnSpc>
              <a:buFont typeface="Arial" panose="020B0604020202020204" pitchFamily="34" charset="0"/>
              <a:buChar char="•"/>
            </a:pPr>
            <a:endParaRPr lang="en-GB" sz="2000" dirty="0">
              <a:solidFill>
                <a:srgbClr val="00153A"/>
              </a:solidFill>
              <a:latin typeface="Calibri"/>
              <a:ea typeface="Calibri"/>
              <a:cs typeface="Calibri"/>
              <a:sym typeface="Calibri"/>
            </a:endParaRPr>
          </a:p>
          <a:p>
            <a:pPr marL="742950" lvl="1" indent="-285750">
              <a:lnSpc>
                <a:spcPct val="90000"/>
              </a:lnSpc>
              <a:buFont typeface="Arial" panose="020B0604020202020204" pitchFamily="34" charset="0"/>
              <a:buChar char="•"/>
            </a:pPr>
            <a:r>
              <a:rPr lang="en-GB" sz="2000" dirty="0">
                <a:solidFill>
                  <a:srgbClr val="00153A"/>
                </a:solidFill>
                <a:latin typeface="Calibri"/>
                <a:ea typeface="Calibri"/>
                <a:cs typeface="Calibri"/>
                <a:sym typeface="Calibri"/>
              </a:rPr>
              <a:t>Limited suppliers and fragile supply chains</a:t>
            </a:r>
          </a:p>
          <a:p>
            <a:pPr marL="457200" lvl="1">
              <a:lnSpc>
                <a:spcPct val="90000"/>
              </a:lnSpc>
            </a:pPr>
            <a:endParaRPr lang="en-US" sz="1700" b="1" dirty="0">
              <a:solidFill>
                <a:srgbClr val="00153A"/>
              </a:solidFill>
              <a:latin typeface="Calibri"/>
              <a:ea typeface="Calibri"/>
              <a:cs typeface="Calibri"/>
              <a:sym typeface="Calibri"/>
            </a:endParaRPr>
          </a:p>
        </p:txBody>
      </p:sp>
      <p:pic>
        <p:nvPicPr>
          <p:cNvPr id="11" name="Google Shape;121;p20">
            <a:extLst>
              <a:ext uri="{FF2B5EF4-FFF2-40B4-BE49-F238E27FC236}">
                <a16:creationId xmlns:a16="http://schemas.microsoft.com/office/drawing/2014/main" id="{C52687FA-60EB-814D-9CC4-E8B71213917E}"/>
              </a:ext>
            </a:extLst>
          </p:cNvPr>
          <p:cNvPicPr preferRelativeResize="0"/>
          <p:nvPr/>
        </p:nvPicPr>
        <p:blipFill rotWithShape="1">
          <a:blip r:embed="rId5">
            <a:alphaModFix/>
          </a:blip>
          <a:srcRect/>
          <a:stretch/>
        </p:blipFill>
        <p:spPr>
          <a:xfrm flipH="1">
            <a:off x="-21928" y="6016433"/>
            <a:ext cx="12213928" cy="855846"/>
          </a:xfrm>
          <a:prstGeom prst="rect">
            <a:avLst/>
          </a:prstGeom>
          <a:noFill/>
          <a:ln>
            <a:noFill/>
          </a:ln>
        </p:spPr>
      </p:pic>
      <p:sp>
        <p:nvSpPr>
          <p:cNvPr id="4" name="Rectangle 3">
            <a:extLst>
              <a:ext uri="{FF2B5EF4-FFF2-40B4-BE49-F238E27FC236}">
                <a16:creationId xmlns:a16="http://schemas.microsoft.com/office/drawing/2014/main" id="{04901C2A-34B9-7F4C-8691-142B4E02FBA9}"/>
              </a:ext>
            </a:extLst>
          </p:cNvPr>
          <p:cNvSpPr/>
          <p:nvPr/>
        </p:nvSpPr>
        <p:spPr>
          <a:xfrm>
            <a:off x="5410813" y="5451037"/>
            <a:ext cx="1162855" cy="752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p:nvPr/>
        </p:nvSpPr>
        <p:spPr>
          <a:xfrm>
            <a:off x="3211551" y="283875"/>
            <a:ext cx="8653826" cy="142554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chemeClr val="dk2"/>
                </a:solidFill>
                <a:latin typeface="Arial"/>
                <a:ea typeface="Arial"/>
                <a:cs typeface="Arial"/>
                <a:sym typeface="Arial"/>
              </a:rPr>
              <a:t>Suppliers</a:t>
            </a:r>
            <a:r>
              <a:rPr lang="en-GB" sz="2400" b="1" dirty="0">
                <a:solidFill>
                  <a:schemeClr val="dk2"/>
                </a:solidFill>
              </a:rPr>
              <a:t> i</a:t>
            </a:r>
            <a:r>
              <a:rPr lang="en-GB" sz="2400" b="1" i="0" u="none" strike="noStrike" cap="none" dirty="0">
                <a:solidFill>
                  <a:schemeClr val="dk2"/>
                </a:solidFill>
                <a:latin typeface="Arial"/>
                <a:ea typeface="Arial"/>
                <a:cs typeface="Arial"/>
                <a:sym typeface="Arial"/>
              </a:rPr>
              <a:t>ssues raised</a:t>
            </a:r>
          </a:p>
          <a:p>
            <a:pPr marL="0" marR="0" lvl="0" indent="0" algn="r" rtl="0">
              <a:lnSpc>
                <a:spcPct val="100000"/>
              </a:lnSpc>
              <a:spcBef>
                <a:spcPts val="0"/>
              </a:spcBef>
              <a:spcAft>
                <a:spcPts val="0"/>
              </a:spcAft>
              <a:buClr>
                <a:srgbClr val="000000"/>
              </a:buClr>
              <a:buSzPts val="2400"/>
              <a:buFont typeface="Arial"/>
              <a:buNone/>
            </a:pPr>
            <a:r>
              <a:rPr lang="en-GB" sz="2400" b="1" dirty="0">
                <a:solidFill>
                  <a:schemeClr val="dk2"/>
                </a:solidFill>
              </a:rPr>
              <a:t>H</a:t>
            </a:r>
            <a:r>
              <a:rPr lang="en-GB" sz="2400" b="1" i="0" u="none" strike="noStrike" cap="none" dirty="0">
                <a:solidFill>
                  <a:schemeClr val="dk2"/>
                </a:solidFill>
                <a:latin typeface="Arial"/>
                <a:ea typeface="Arial"/>
                <a:cs typeface="Arial"/>
                <a:sym typeface="Arial"/>
              </a:rPr>
              <a:t>ighlight market immaturity</a:t>
            </a:r>
            <a:endParaRPr lang="en-GB" dirty="0"/>
          </a:p>
        </p:txBody>
      </p:sp>
      <p:sp>
        <p:nvSpPr>
          <p:cNvPr id="101" name="Google Shape;101;p13"/>
          <p:cNvSpPr/>
          <p:nvPr/>
        </p:nvSpPr>
        <p:spPr>
          <a:xfrm>
            <a:off x="8268980" y="6417610"/>
            <a:ext cx="3814165"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70C0"/>
              </a:buClr>
              <a:buSzPts val="1400"/>
              <a:buFont typeface="Arial"/>
              <a:buNone/>
            </a:pPr>
            <a:r>
              <a:rPr lang="en-US" sz="1200" b="0" i="0" u="sng" strike="noStrike" cap="none">
                <a:solidFill>
                  <a:srgbClr val="7F7F7F"/>
                </a:solidFill>
                <a:latin typeface="Arial"/>
                <a:ea typeface="Arial"/>
                <a:cs typeface="Arial"/>
                <a:sym typeface="Arial"/>
                <a:hlinkClick r:id="rId3">
                  <a:extLst>
                    <a:ext uri="{A12FA001-AC4F-418D-AE19-62706E023703}">
                      <ahyp:hlinkClr xmlns:ahyp="http://schemas.microsoft.com/office/drawing/2018/hyperlinkcolor" val="tx"/>
                    </a:ext>
                  </a:extLst>
                </a:hlinkClick>
              </a:rPr>
              <a:t>www.ocean-ops.org/reportcard</a:t>
            </a:r>
            <a:endParaRPr sz="1200" b="0" i="0" u="none" strike="noStrike" cap="none">
              <a:solidFill>
                <a:srgbClr val="7F7F7F"/>
              </a:solidFill>
              <a:latin typeface="Arial"/>
              <a:ea typeface="Arial"/>
              <a:cs typeface="Arial"/>
              <a:sym typeface="Arial"/>
            </a:endParaRPr>
          </a:p>
        </p:txBody>
      </p:sp>
      <p:sp>
        <p:nvSpPr>
          <p:cNvPr id="104" name="Google Shape;104;p13"/>
          <p:cNvSpPr/>
          <p:nvPr/>
        </p:nvSpPr>
        <p:spPr>
          <a:xfrm>
            <a:off x="125575" y="809650"/>
            <a:ext cx="5761626" cy="4302676"/>
          </a:xfrm>
          <a:prstGeom prst="rect">
            <a:avLst/>
          </a:prstGeom>
          <a:noFill/>
          <a:ln>
            <a:noFill/>
          </a:ln>
        </p:spPr>
        <p:txBody>
          <a:bodyPr spcFirstLastPara="1" wrap="square" lIns="91425" tIns="45700" rIns="91425" bIns="45700" anchor="t" anchorCtr="0">
            <a:spAutoFit/>
          </a:bodyPr>
          <a:lstStyle/>
          <a:p>
            <a:pPr marL="457200" lvl="1">
              <a:lnSpc>
                <a:spcPct val="90000"/>
              </a:lnSpc>
            </a:pPr>
            <a:endParaRPr lang="en-US" sz="1700" b="1" dirty="0">
              <a:solidFill>
                <a:srgbClr val="00153A"/>
              </a:solidFill>
              <a:latin typeface="Calibri"/>
              <a:ea typeface="Calibri"/>
              <a:cs typeface="Calibri"/>
              <a:sym typeface="Calibri"/>
            </a:endParaRPr>
          </a:p>
          <a:p>
            <a:pPr marL="742950" lvl="1" indent="-285750">
              <a:lnSpc>
                <a:spcPct val="90000"/>
              </a:lnSpc>
              <a:buFont typeface="Arial" panose="020B0604020202020204" pitchFamily="34" charset="0"/>
              <a:buChar char="•"/>
            </a:pPr>
            <a:r>
              <a:rPr lang="en-GB" sz="1800" dirty="0">
                <a:solidFill>
                  <a:srgbClr val="00153A"/>
                </a:solidFill>
                <a:latin typeface="Calibri"/>
                <a:ea typeface="Calibri"/>
                <a:cs typeface="Calibri"/>
                <a:sym typeface="Calibri"/>
              </a:rPr>
              <a:t>No consistent forward view of global observing system technology needs</a:t>
            </a:r>
          </a:p>
          <a:p>
            <a:pPr marL="742950" lvl="1" indent="-285750">
              <a:lnSpc>
                <a:spcPct val="90000"/>
              </a:lnSpc>
              <a:buFont typeface="Arial" panose="020B0604020202020204" pitchFamily="34" charset="0"/>
              <a:buChar char="•"/>
            </a:pPr>
            <a:endParaRPr lang="en-GB" sz="1800" dirty="0">
              <a:solidFill>
                <a:srgbClr val="00153A"/>
              </a:solidFill>
              <a:latin typeface="Calibri"/>
              <a:ea typeface="Calibri"/>
              <a:cs typeface="Calibri"/>
              <a:sym typeface="Calibri"/>
            </a:endParaRPr>
          </a:p>
          <a:p>
            <a:pPr marL="742950" lvl="1" indent="-285750">
              <a:lnSpc>
                <a:spcPct val="90000"/>
              </a:lnSpc>
              <a:buFont typeface="Arial" panose="020B0604020202020204" pitchFamily="34" charset="0"/>
              <a:buChar char="•"/>
            </a:pPr>
            <a:r>
              <a:rPr lang="en-GB" sz="1800" dirty="0">
                <a:solidFill>
                  <a:srgbClr val="00153A"/>
                </a:solidFill>
                <a:latin typeface="Calibri"/>
                <a:ea typeface="Calibri"/>
                <a:cs typeface="Calibri"/>
                <a:sym typeface="Calibri"/>
              </a:rPr>
              <a:t>Lack of visibility of market potential - purchases are often single or a few units at a time although the global market is larger</a:t>
            </a:r>
          </a:p>
          <a:p>
            <a:pPr marL="742950" lvl="1" indent="-285750">
              <a:lnSpc>
                <a:spcPct val="90000"/>
              </a:lnSpc>
              <a:buFont typeface="Arial" panose="020B0604020202020204" pitchFamily="34" charset="0"/>
              <a:buChar char="•"/>
            </a:pPr>
            <a:endParaRPr lang="en-GB" sz="1800" dirty="0">
              <a:solidFill>
                <a:srgbClr val="00153A"/>
              </a:solidFill>
              <a:latin typeface="Calibri"/>
              <a:ea typeface="Calibri"/>
              <a:cs typeface="Calibri"/>
              <a:sym typeface="Calibri"/>
            </a:endParaRPr>
          </a:p>
          <a:p>
            <a:pPr marL="742950" lvl="1" indent="-285750">
              <a:lnSpc>
                <a:spcPct val="90000"/>
              </a:lnSpc>
              <a:buFont typeface="Arial" panose="020B0604020202020204" pitchFamily="34" charset="0"/>
              <a:buChar char="•"/>
            </a:pPr>
            <a:r>
              <a:rPr lang="en-GB" sz="1800" dirty="0">
                <a:solidFill>
                  <a:srgbClr val="00153A"/>
                </a:solidFill>
                <a:latin typeface="Calibri"/>
                <a:ea typeface="Calibri"/>
                <a:cs typeface="Calibri"/>
                <a:sym typeface="Calibri"/>
              </a:rPr>
              <a:t>Fragmented market, low order numbers and often working with many small individual users, scale of access</a:t>
            </a:r>
          </a:p>
          <a:p>
            <a:pPr marL="742950" lvl="1" indent="-285750">
              <a:lnSpc>
                <a:spcPct val="90000"/>
              </a:lnSpc>
              <a:buFont typeface="Arial" panose="020B0604020202020204" pitchFamily="34" charset="0"/>
              <a:buChar char="•"/>
            </a:pPr>
            <a:endParaRPr lang="en-GB" sz="1800" dirty="0">
              <a:solidFill>
                <a:srgbClr val="00153A"/>
              </a:solidFill>
              <a:latin typeface="Calibri"/>
              <a:ea typeface="Calibri"/>
              <a:cs typeface="Calibri"/>
              <a:sym typeface="Calibri"/>
            </a:endParaRPr>
          </a:p>
          <a:p>
            <a:pPr marL="742950" lvl="1" indent="-285750">
              <a:lnSpc>
                <a:spcPct val="90000"/>
              </a:lnSpc>
              <a:buFont typeface="Arial" panose="020B0604020202020204" pitchFamily="34" charset="0"/>
              <a:buChar char="•"/>
            </a:pPr>
            <a:r>
              <a:rPr lang="en-GB" sz="1800" dirty="0">
                <a:solidFill>
                  <a:srgbClr val="00153A"/>
                </a:solidFill>
                <a:latin typeface="Calibri"/>
                <a:ea typeface="Calibri"/>
                <a:cs typeface="Calibri"/>
                <a:sym typeface="Calibri"/>
              </a:rPr>
              <a:t>Many different users asking for different and specific configurations, developments and adaptations. </a:t>
            </a:r>
          </a:p>
          <a:p>
            <a:pPr marL="742950" lvl="1" indent="-285750">
              <a:lnSpc>
                <a:spcPct val="90000"/>
              </a:lnSpc>
              <a:buFont typeface="Arial" panose="020B0604020202020204" pitchFamily="34" charset="0"/>
              <a:buChar char="•"/>
            </a:pPr>
            <a:endParaRPr lang="en-GB" sz="1800" dirty="0">
              <a:solidFill>
                <a:srgbClr val="00153A"/>
              </a:solidFill>
              <a:latin typeface="Calibri"/>
              <a:ea typeface="Calibri"/>
              <a:cs typeface="Calibri"/>
              <a:sym typeface="Calibri"/>
            </a:endParaRPr>
          </a:p>
          <a:p>
            <a:pPr marL="457200" lvl="1">
              <a:lnSpc>
                <a:spcPct val="90000"/>
              </a:lnSpc>
            </a:pPr>
            <a:endParaRPr lang="en-US" sz="1700" b="1" dirty="0">
              <a:solidFill>
                <a:srgbClr val="00153A"/>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04901C2A-34B9-7F4C-8691-142B4E02FBA9}"/>
              </a:ext>
            </a:extLst>
          </p:cNvPr>
          <p:cNvSpPr/>
          <p:nvPr/>
        </p:nvSpPr>
        <p:spPr>
          <a:xfrm>
            <a:off x="5410813" y="5451037"/>
            <a:ext cx="1162855" cy="752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Kongsberg Maritime">
            <a:extLst>
              <a:ext uri="{FF2B5EF4-FFF2-40B4-BE49-F238E27FC236}">
                <a16:creationId xmlns:a16="http://schemas.microsoft.com/office/drawing/2014/main" id="{E8DE3FFC-4AEE-6848-BE34-2875DD4EE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109" y="1460428"/>
            <a:ext cx="1735853" cy="1743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a-Bird Scientific | Accelerating the Understanding of Natural Waters">
            <a:extLst>
              <a:ext uri="{FF2B5EF4-FFF2-40B4-BE49-F238E27FC236}">
                <a16:creationId xmlns:a16="http://schemas.microsoft.com/office/drawing/2014/main" id="{98111EA5-C73A-0B4A-AF10-2AA748E772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2963" y="2491260"/>
            <a:ext cx="3518996" cy="14255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ildrone – Lux Capital">
            <a:extLst>
              <a:ext uri="{FF2B5EF4-FFF2-40B4-BE49-F238E27FC236}">
                <a16:creationId xmlns:a16="http://schemas.microsoft.com/office/drawing/2014/main" id="{E25CEDA0-2F42-5F42-ABC5-0E8BC1E290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931935"/>
            <a:ext cx="3341412" cy="9405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24CDEA-E1A9-0647-B4A1-EFC604949670}"/>
              </a:ext>
            </a:extLst>
          </p:cNvPr>
          <p:cNvPicPr>
            <a:picLocks noChangeAspect="1"/>
          </p:cNvPicPr>
          <p:nvPr/>
        </p:nvPicPr>
        <p:blipFill>
          <a:blip r:embed="rId7"/>
          <a:stretch>
            <a:fillRect/>
          </a:stretch>
        </p:blipFill>
        <p:spPr>
          <a:xfrm>
            <a:off x="9930740" y="4619926"/>
            <a:ext cx="1714500" cy="1320800"/>
          </a:xfrm>
          <a:prstGeom prst="rect">
            <a:avLst/>
          </a:prstGeom>
        </p:spPr>
      </p:pic>
      <p:pic>
        <p:nvPicPr>
          <p:cNvPr id="12" name="Picture 11">
            <a:extLst>
              <a:ext uri="{FF2B5EF4-FFF2-40B4-BE49-F238E27FC236}">
                <a16:creationId xmlns:a16="http://schemas.microsoft.com/office/drawing/2014/main" id="{58F589EB-54D8-5A44-9653-427A8DE4AC56}"/>
              </a:ext>
            </a:extLst>
          </p:cNvPr>
          <p:cNvPicPr>
            <a:picLocks noChangeAspect="1"/>
          </p:cNvPicPr>
          <p:nvPr/>
        </p:nvPicPr>
        <p:blipFill>
          <a:blip r:embed="rId8"/>
          <a:stretch>
            <a:fillRect/>
          </a:stretch>
        </p:blipFill>
        <p:spPr>
          <a:xfrm>
            <a:off x="1598660" y="4992673"/>
            <a:ext cx="5241073" cy="1215423"/>
          </a:xfrm>
          <a:prstGeom prst="rect">
            <a:avLst/>
          </a:prstGeom>
        </p:spPr>
      </p:pic>
    </p:spTree>
    <p:extLst>
      <p:ext uri="{BB962C8B-B14F-4D97-AF65-F5344CB8AC3E}">
        <p14:creationId xmlns:p14="http://schemas.microsoft.com/office/powerpoint/2010/main" val="15586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EC7F975F-8F1A-BE47-88ED-B5D0D4C71B55}"/>
              </a:ext>
            </a:extLst>
          </p:cNvPr>
          <p:cNvSpPr>
            <a:spLocks noChangeArrowheads="1"/>
          </p:cNvSpPr>
          <p:nvPr/>
        </p:nvSpPr>
        <p:spPr bwMode="auto">
          <a:xfrm>
            <a:off x="4429125" y="41681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259C5322-D92D-F34E-A4F0-FED5CD115EFB}"/>
              </a:ext>
            </a:extLst>
          </p:cNvPr>
          <p:cNvPicPr>
            <a:picLocks noChangeAspect="1"/>
          </p:cNvPicPr>
          <p:nvPr/>
        </p:nvPicPr>
        <p:blipFill>
          <a:blip r:embed="rId3"/>
          <a:stretch>
            <a:fillRect/>
          </a:stretch>
        </p:blipFill>
        <p:spPr>
          <a:xfrm>
            <a:off x="146050" y="139700"/>
            <a:ext cx="11899900" cy="6578600"/>
          </a:xfrm>
          <a:prstGeom prst="rect">
            <a:avLst/>
          </a:prstGeom>
        </p:spPr>
      </p:pic>
      <p:pic>
        <p:nvPicPr>
          <p:cNvPr id="4" name="Picture 3">
            <a:extLst>
              <a:ext uri="{FF2B5EF4-FFF2-40B4-BE49-F238E27FC236}">
                <a16:creationId xmlns:a16="http://schemas.microsoft.com/office/drawing/2014/main" id="{43456413-394A-2E45-998D-79CE48A4DD24}"/>
              </a:ext>
            </a:extLst>
          </p:cNvPr>
          <p:cNvPicPr>
            <a:picLocks noChangeAspect="1"/>
          </p:cNvPicPr>
          <p:nvPr/>
        </p:nvPicPr>
        <p:blipFill>
          <a:blip r:embed="rId4"/>
          <a:stretch>
            <a:fillRect/>
          </a:stretch>
        </p:blipFill>
        <p:spPr>
          <a:xfrm>
            <a:off x="4995746" y="1137424"/>
            <a:ext cx="7050204" cy="5360828"/>
          </a:xfrm>
          <a:prstGeom prst="rect">
            <a:avLst/>
          </a:prstGeom>
        </p:spPr>
      </p:pic>
    </p:spTree>
    <p:extLst>
      <p:ext uri="{BB962C8B-B14F-4D97-AF65-F5344CB8AC3E}">
        <p14:creationId xmlns:p14="http://schemas.microsoft.com/office/powerpoint/2010/main" val="352203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D0779D-2B16-9245-905F-BFC7D9EFA16F}"/>
              </a:ext>
            </a:extLst>
          </p:cNvPr>
          <p:cNvPicPr>
            <a:picLocks noChangeAspect="1"/>
          </p:cNvPicPr>
          <p:nvPr/>
        </p:nvPicPr>
        <p:blipFill>
          <a:blip r:embed="rId3"/>
          <a:stretch>
            <a:fillRect/>
          </a:stretch>
        </p:blipFill>
        <p:spPr>
          <a:xfrm>
            <a:off x="7861300" y="3271024"/>
            <a:ext cx="4330700" cy="2133600"/>
          </a:xfrm>
          <a:prstGeom prst="rect">
            <a:avLst/>
          </a:prstGeom>
        </p:spPr>
      </p:pic>
      <p:sp>
        <p:nvSpPr>
          <p:cNvPr id="3" name="Title 2">
            <a:extLst>
              <a:ext uri="{FF2B5EF4-FFF2-40B4-BE49-F238E27FC236}">
                <a16:creationId xmlns:a16="http://schemas.microsoft.com/office/drawing/2014/main" id="{E2559036-1889-CB40-8E2F-4919BD71EAF2}"/>
              </a:ext>
            </a:extLst>
          </p:cNvPr>
          <p:cNvSpPr>
            <a:spLocks noGrp="1"/>
          </p:cNvSpPr>
          <p:nvPr>
            <p:ph type="title"/>
          </p:nvPr>
        </p:nvSpPr>
        <p:spPr>
          <a:xfrm>
            <a:off x="914399" y="304800"/>
            <a:ext cx="10893287" cy="1143000"/>
          </a:xfrm>
        </p:spPr>
        <p:txBody>
          <a:bodyPr/>
          <a:lstStyle/>
          <a:p>
            <a:r>
              <a:rPr lang="en-US" dirty="0"/>
              <a:t>GOOS - MTS ‘</a:t>
            </a:r>
            <a:r>
              <a:rPr lang="en-GB" dirty="0"/>
              <a:t>Industry Dialogue’</a:t>
            </a:r>
          </a:p>
        </p:txBody>
      </p:sp>
      <p:sp>
        <p:nvSpPr>
          <p:cNvPr id="10" name="Content Placeholder 9">
            <a:extLst>
              <a:ext uri="{FF2B5EF4-FFF2-40B4-BE49-F238E27FC236}">
                <a16:creationId xmlns:a16="http://schemas.microsoft.com/office/drawing/2014/main" id="{8448D05B-9EBD-FF47-AFE0-9E7BE9A51031}"/>
              </a:ext>
            </a:extLst>
          </p:cNvPr>
          <p:cNvSpPr>
            <a:spLocks noGrp="1"/>
          </p:cNvSpPr>
          <p:nvPr>
            <p:ph idx="1"/>
          </p:nvPr>
        </p:nvSpPr>
        <p:spPr>
          <a:xfrm>
            <a:off x="597411" y="1512849"/>
            <a:ext cx="10893287" cy="2133600"/>
          </a:xfrm>
        </p:spPr>
        <p:txBody>
          <a:bodyPr/>
          <a:lstStyle/>
          <a:p>
            <a:pPr marL="114300" indent="0">
              <a:buNone/>
            </a:pPr>
            <a:r>
              <a:rPr lang="en-GB" sz="2200" b="1" dirty="0">
                <a:latin typeface="Calibri" panose="020F0502020204030204" pitchFamily="34" charset="0"/>
                <a:cs typeface="Calibri" panose="020F0502020204030204" pitchFamily="34" charset="0"/>
              </a:rPr>
              <a:t>In order to meet the ‘big ask’ of society for ocean information in this crucial next decade, we need an active and vibrant dialogue between industry, academia and government about how to achieve a more efficient, dynamic and fit-for-purpose ocean observing system, and to maximize the strengths of all sectors.</a:t>
            </a:r>
          </a:p>
          <a:p>
            <a:endParaRPr lang="en-GB" sz="2000" dirty="0">
              <a:latin typeface="Calibri" panose="020F0502020204030204" pitchFamily="34" charset="0"/>
              <a:cs typeface="Calibri" panose="020F0502020204030204" pitchFamily="34" charset="0"/>
            </a:endParaRPr>
          </a:p>
        </p:txBody>
      </p:sp>
      <p:sp>
        <p:nvSpPr>
          <p:cNvPr id="6" name="Content Placeholder 9">
            <a:extLst>
              <a:ext uri="{FF2B5EF4-FFF2-40B4-BE49-F238E27FC236}">
                <a16:creationId xmlns:a16="http://schemas.microsoft.com/office/drawing/2014/main" id="{A669B162-9578-8C4B-A5D2-AFF104F4DC50}"/>
              </a:ext>
            </a:extLst>
          </p:cNvPr>
          <p:cNvSpPr txBox="1">
            <a:spLocks/>
          </p:cNvSpPr>
          <p:nvPr/>
        </p:nvSpPr>
        <p:spPr>
          <a:xfrm>
            <a:off x="597411" y="3155795"/>
            <a:ext cx="7297652" cy="4495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9pPr>
          </a:lstStyle>
          <a:p>
            <a:r>
              <a:rPr lang="en-GB" sz="2000" dirty="0">
                <a:latin typeface="Calibri" panose="020F0502020204030204" pitchFamily="34" charset="0"/>
                <a:cs typeface="Calibri" panose="020F0502020204030204" pitchFamily="34" charset="0"/>
              </a:rPr>
              <a:t>Create a forum for compact and meaningful dialogue with </a:t>
            </a:r>
            <a:r>
              <a:rPr lang="en-GB" sz="2000" b="1" dirty="0">
                <a:latin typeface="Calibri" panose="020F0502020204030204" pitchFamily="34" charset="0"/>
                <a:cs typeface="Calibri" panose="020F0502020204030204" pitchFamily="34" charset="0"/>
              </a:rPr>
              <a:t>new and established companies, academia, and government </a:t>
            </a:r>
          </a:p>
          <a:p>
            <a:r>
              <a:rPr lang="en-GB" sz="2000" dirty="0">
                <a:latin typeface="Calibri" panose="020F0502020204030204" pitchFamily="34" charset="0"/>
                <a:cs typeface="Calibri" panose="020F0502020204030204" pitchFamily="34" charset="0"/>
              </a:rPr>
              <a:t>Aim to </a:t>
            </a:r>
            <a:r>
              <a:rPr lang="en-GB" sz="2000" b="1" dirty="0">
                <a:latin typeface="Calibri" panose="020F0502020204030204" pitchFamily="34" charset="0"/>
                <a:cs typeface="Calibri" panose="020F0502020204030204" pitchFamily="34" charset="0"/>
              </a:rPr>
              <a:t>dismantle barriers and highlight opportunities </a:t>
            </a:r>
            <a:r>
              <a:rPr lang="en-GB" sz="2000" dirty="0">
                <a:latin typeface="Calibri" panose="020F0502020204030204" pitchFamily="34" charset="0"/>
                <a:cs typeface="Calibri" panose="020F0502020204030204" pitchFamily="34" charset="0"/>
              </a:rPr>
              <a:t>towards achieving a mature a vibrant Ocean Observing Enterprise, </a:t>
            </a:r>
          </a:p>
          <a:p>
            <a:r>
              <a:rPr lang="en-GB" sz="2000" b="1" dirty="0">
                <a:latin typeface="Calibri" panose="020F0502020204030204" pitchFamily="34" charset="0"/>
                <a:cs typeface="Calibri" panose="020F0502020204030204" pitchFamily="34" charset="0"/>
              </a:rPr>
              <a:t>Co-design with industry partners</a:t>
            </a:r>
            <a:r>
              <a:rPr lang="en-GB" sz="2000" dirty="0">
                <a:latin typeface="Calibri" panose="020F0502020204030204" pitchFamily="34" charset="0"/>
                <a:cs typeface="Calibri" panose="020F0502020204030204" pitchFamily="34" charset="0"/>
              </a:rPr>
              <a:t>, compact but sustained engagement, will result in a set of </a:t>
            </a:r>
            <a:r>
              <a:rPr lang="en-GB" sz="2000" b="1" dirty="0">
                <a:latin typeface="Calibri" panose="020F0502020204030204" pitchFamily="34" charset="0"/>
                <a:cs typeface="Calibri" panose="020F0502020204030204" pitchFamily="34" charset="0"/>
              </a:rPr>
              <a:t>recommendations that both MTS and GOOS have the ability and interest to act upon</a:t>
            </a:r>
            <a:r>
              <a:rPr lang="en-GB" sz="2000" dirty="0">
                <a:latin typeface="Calibri" panose="020F0502020204030204" pitchFamily="34" charset="0"/>
                <a:cs typeface="Calibri" panose="020F0502020204030204" pitchFamily="34" charset="0"/>
              </a:rPr>
              <a:t>. </a:t>
            </a:r>
            <a:endParaRPr lang="en-GB"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837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7"/>
          <p:cNvPicPr preferRelativeResize="0"/>
          <p:nvPr/>
        </p:nvPicPr>
        <p:blipFill rotWithShape="1">
          <a:blip r:embed="rId3">
            <a:alphaModFix/>
          </a:blip>
          <a:srcRect/>
          <a:stretch/>
        </p:blipFill>
        <p:spPr>
          <a:xfrm>
            <a:off x="5367186" y="512128"/>
            <a:ext cx="6777789" cy="5553908"/>
          </a:xfrm>
          <a:prstGeom prst="rect">
            <a:avLst/>
          </a:prstGeom>
          <a:noFill/>
          <a:ln>
            <a:noFill/>
          </a:ln>
        </p:spPr>
      </p:pic>
      <p:sp>
        <p:nvSpPr>
          <p:cNvPr id="150" name="Google Shape;150;p27"/>
          <p:cNvSpPr txBox="1"/>
          <p:nvPr/>
        </p:nvSpPr>
        <p:spPr>
          <a:xfrm>
            <a:off x="4511824" y="6021288"/>
            <a:ext cx="17107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70C0"/>
                </a:solidFill>
                <a:latin typeface="Arial"/>
                <a:ea typeface="Arial"/>
                <a:cs typeface="Arial"/>
                <a:sym typeface="Arial"/>
              </a:rPr>
              <a:t>goosocean.org</a:t>
            </a:r>
            <a:endParaRPr sz="1800" b="0" i="0" u="none" strike="noStrike" cap="none">
              <a:solidFill>
                <a:srgbClr val="0070C0"/>
              </a:solidFill>
              <a:latin typeface="Arial"/>
              <a:ea typeface="Arial"/>
              <a:cs typeface="Arial"/>
              <a:sym typeface="Arial"/>
            </a:endParaRPr>
          </a:p>
        </p:txBody>
      </p:sp>
      <p:sp>
        <p:nvSpPr>
          <p:cNvPr id="151" name="Google Shape;151;p27"/>
          <p:cNvSpPr txBox="1"/>
          <p:nvPr/>
        </p:nvSpPr>
        <p:spPr>
          <a:xfrm>
            <a:off x="240632" y="1228418"/>
            <a:ext cx="5582653" cy="4401164"/>
          </a:xfrm>
          <a:prstGeom prst="rect">
            <a:avLst/>
          </a:prstGeom>
          <a:noFill/>
          <a:ln>
            <a:noFill/>
          </a:ln>
        </p:spPr>
        <p:txBody>
          <a:bodyPr spcFirstLastPara="1" wrap="square" lIns="91425" tIns="45700" rIns="91425" bIns="45700" anchor="t" anchorCtr="0">
            <a:spAutoFit/>
          </a:bodyPr>
          <a:lstStyle/>
          <a:p>
            <a:pPr lvl="0"/>
            <a:r>
              <a:rPr lang="en-US" sz="2800" b="1" dirty="0">
                <a:solidFill>
                  <a:srgbClr val="002060"/>
                </a:solidFill>
                <a:latin typeface="Calibri"/>
                <a:ea typeface="Calibri"/>
                <a:cs typeface="Calibri"/>
                <a:sym typeface="Calibri"/>
              </a:rPr>
              <a:t>Questions for discussion:</a:t>
            </a:r>
            <a:endParaRPr lang="en-US" sz="2800" dirty="0">
              <a:solidFill>
                <a:srgbClr val="002060"/>
              </a:solidFill>
              <a:latin typeface="Calibri"/>
              <a:ea typeface="Calibri"/>
              <a:cs typeface="Calibri"/>
              <a:sym typeface="Calibri"/>
            </a:endParaRPr>
          </a:p>
          <a:p>
            <a:pPr marL="457200" lvl="0" indent="-457200">
              <a:buFont typeface="Arial" panose="020B0604020202020204" pitchFamily="34" charset="0"/>
              <a:buChar char="•"/>
            </a:pPr>
            <a:r>
              <a:rPr lang="en-US" sz="2800" dirty="0">
                <a:solidFill>
                  <a:srgbClr val="002060"/>
                </a:solidFill>
                <a:latin typeface="Calibri"/>
                <a:ea typeface="Calibri"/>
                <a:cs typeface="Calibri"/>
                <a:sym typeface="Calibri"/>
              </a:rPr>
              <a:t>What key issues you would like raised through the Industry Dialogue?</a:t>
            </a:r>
          </a:p>
          <a:p>
            <a:pPr marL="457200" lvl="0" indent="-457200">
              <a:buFont typeface="Arial" panose="020B0604020202020204" pitchFamily="34" charset="0"/>
              <a:buChar char="•"/>
            </a:pPr>
            <a:r>
              <a:rPr lang="en-US" sz="2800" dirty="0">
                <a:solidFill>
                  <a:srgbClr val="002060"/>
                </a:solidFill>
                <a:latin typeface="Calibri"/>
                <a:ea typeface="Calibri"/>
                <a:cs typeface="Calibri"/>
                <a:sym typeface="Calibri"/>
              </a:rPr>
              <a:t>What key areas most need innovation or new technologies?</a:t>
            </a:r>
          </a:p>
          <a:p>
            <a:pPr marL="457200" lvl="0" indent="-457200">
              <a:buFont typeface="Arial" panose="020B0604020202020204" pitchFamily="34" charset="0"/>
              <a:buChar char="•"/>
            </a:pPr>
            <a:r>
              <a:rPr lang="en-US" sz="2800" dirty="0">
                <a:solidFill>
                  <a:srgbClr val="002060"/>
                </a:solidFill>
                <a:latin typeface="Calibri"/>
                <a:ea typeface="Calibri"/>
                <a:cs typeface="Calibri"/>
                <a:sym typeface="Calibri"/>
              </a:rPr>
              <a:t>What experiences have you had engaging with Private Sector and opportunities that you see to constructively engage?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C6EB5D-88DE-2F46-B5F0-AF03AA3D9860}"/>
              </a:ext>
            </a:extLst>
          </p:cNvPr>
          <p:cNvSpPr>
            <a:spLocks noGrp="1"/>
          </p:cNvSpPr>
          <p:nvPr>
            <p:ph idx="1"/>
          </p:nvPr>
        </p:nvSpPr>
        <p:spPr>
          <a:xfrm>
            <a:off x="500086" y="706981"/>
            <a:ext cx="3555079" cy="5077593"/>
          </a:xfrm>
        </p:spPr>
        <p:txBody>
          <a:bodyPr/>
          <a:lstStyle/>
          <a:p>
            <a:pPr marL="0" indent="0">
              <a:buNone/>
            </a:pPr>
            <a:r>
              <a:rPr lang="en-GB" sz="1800" dirty="0"/>
              <a:t>The industrialization of ocean observing should be advanced with clear benefits for all involved stakeholders (</a:t>
            </a:r>
            <a:r>
              <a:rPr lang="en-GB" sz="1800" dirty="0" err="1"/>
              <a:t>Fietzek</a:t>
            </a:r>
            <a:r>
              <a:rPr lang="en-GB" sz="1800" dirty="0"/>
              <a:t>, 2020)</a:t>
            </a:r>
          </a:p>
          <a:p>
            <a:pPr marL="0" indent="0">
              <a:buNone/>
            </a:pPr>
            <a:endParaRPr lang="en-GB" sz="1800" dirty="0"/>
          </a:p>
          <a:p>
            <a:pPr marL="0" indent="0">
              <a:buNone/>
            </a:pPr>
            <a:r>
              <a:rPr lang="en-GB" sz="1800" dirty="0"/>
              <a:t>GOOS has a key role to play in this interface</a:t>
            </a:r>
          </a:p>
          <a:p>
            <a:pPr marL="0" indent="0">
              <a:buNone/>
            </a:pPr>
            <a:endParaRPr lang="en-GB" sz="1800" dirty="0"/>
          </a:p>
          <a:p>
            <a:pPr marL="0" indent="0">
              <a:buNone/>
            </a:pPr>
            <a:r>
              <a:rPr lang="en-GB" sz="1800" dirty="0"/>
              <a:t>GOOS will need new technology to fulfil the 2030 Strategy, but there no clear way to identify and fast track promising solutions</a:t>
            </a:r>
          </a:p>
          <a:p>
            <a:pPr marL="0" indent="0">
              <a:buNone/>
            </a:pPr>
            <a:endParaRPr lang="en-GB" sz="1800" dirty="0"/>
          </a:p>
          <a:p>
            <a:pPr marL="0" indent="0">
              <a:buNone/>
            </a:pPr>
            <a:r>
              <a:rPr lang="en-GB" sz="1800" dirty="0"/>
              <a:t>The FOO, TRL, EOVs have created some level of structure but need to go further</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pic>
        <p:nvPicPr>
          <p:cNvPr id="5" name="Picture 4">
            <a:extLst>
              <a:ext uri="{FF2B5EF4-FFF2-40B4-BE49-F238E27FC236}">
                <a16:creationId xmlns:a16="http://schemas.microsoft.com/office/drawing/2014/main" id="{83BD8AFF-49C3-994E-B321-3E954513ECE6}"/>
              </a:ext>
            </a:extLst>
          </p:cNvPr>
          <p:cNvPicPr>
            <a:picLocks noChangeAspect="1"/>
          </p:cNvPicPr>
          <p:nvPr/>
        </p:nvPicPr>
        <p:blipFill>
          <a:blip r:embed="rId3"/>
          <a:stretch>
            <a:fillRect/>
          </a:stretch>
        </p:blipFill>
        <p:spPr>
          <a:xfrm>
            <a:off x="5476786" y="706980"/>
            <a:ext cx="6644753" cy="5077594"/>
          </a:xfrm>
          <a:prstGeom prst="rect">
            <a:avLst/>
          </a:prstGeom>
        </p:spPr>
      </p:pic>
    </p:spTree>
    <p:extLst>
      <p:ext uri="{BB962C8B-B14F-4D97-AF65-F5344CB8AC3E}">
        <p14:creationId xmlns:p14="http://schemas.microsoft.com/office/powerpoint/2010/main" val="30243539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1173</Words>
  <Application>Microsoft Macintosh PowerPoint</Application>
  <PresentationFormat>Widescreen</PresentationFormat>
  <Paragraphs>118</Paragraphs>
  <Slides>11</Slides>
  <Notes>11</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Proxima Nova</vt:lpstr>
      <vt:lpstr>Helvetica Neue</vt:lpstr>
      <vt:lpstr>Calibri</vt:lpstr>
      <vt:lpstr>Arial</vt:lpstr>
      <vt:lpstr>Courier New</vt:lpstr>
      <vt:lpstr>Blank Presentation</vt:lpstr>
      <vt:lpstr>Global Ocean Observing System &amp; Marine Technology Society ‘industry dialogue’</vt:lpstr>
      <vt:lpstr>PowerPoint Presentation</vt:lpstr>
      <vt:lpstr>PowerPoint Presentation</vt:lpstr>
      <vt:lpstr>PowerPoint Presentation</vt:lpstr>
      <vt:lpstr>PowerPoint Presentation</vt:lpstr>
      <vt:lpstr>PowerPoint Presentation</vt:lpstr>
      <vt:lpstr>GOOS - MTS ‘Industry Dialogue’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Ocean Observing System &amp; Marine Technology Society ‘industry dialogue’</dc:title>
  <dc:creator>Fischer, Albert</dc:creator>
  <cp:lastModifiedBy>Heslop, Emma</cp:lastModifiedBy>
  <cp:revision>13</cp:revision>
  <dcterms:created xsi:type="dcterms:W3CDTF">2020-02-11T12:50:32Z</dcterms:created>
  <dcterms:modified xsi:type="dcterms:W3CDTF">2021-11-10T22:11:56Z</dcterms:modified>
</cp:coreProperties>
</file>