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sldIdLst>
    <p:sldId id="537" r:id="rId6"/>
    <p:sldId id="545" r:id="rId7"/>
    <p:sldId id="264" r:id="rId8"/>
    <p:sldId id="560" r:id="rId9"/>
    <p:sldId id="561" r:id="rId10"/>
    <p:sldId id="558" r:id="rId11"/>
    <p:sldId id="352" r:id="rId12"/>
    <p:sldId id="540" r:id="rId13"/>
    <p:sldId id="559" r:id="rId14"/>
    <p:sldId id="541" r:id="rId15"/>
    <p:sldId id="5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EF1C59-ACE6-440C-AED1-9AB390110CE7}" v="1160" dt="2021-11-08T09:57:43.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6" autoAdjust="0"/>
    <p:restoredTop sz="86370" autoAdjust="0"/>
  </p:normalViewPr>
  <p:slideViewPr>
    <p:cSldViewPr snapToGrid="0">
      <p:cViewPr varScale="1">
        <p:scale>
          <a:sx n="89" d="100"/>
          <a:sy n="89" d="100"/>
        </p:scale>
        <p:origin x="108" y="1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8" d="100"/>
          <a:sy n="78" d="100"/>
        </p:scale>
        <p:origin x="33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5T02:00:20.158"/>
    </inkml:context>
    <inkml:brush xml:id="br0">
      <inkml:brushProperty name="width" value="0.05" units="cm"/>
      <inkml:brushProperty name="height" value="0.05" units="cm"/>
    </inkml:brush>
  </inkml:definitions>
  <inkml:trace contextRef="#ctx0" brushRef="#br0">87 25 16328 0 0,'-17'0'351'0'0,"7"-5"81"0"0,-3 2 16 0 0,5 0 16 0 0,-4-2-368 0 0,-1-3-96 0 0,13 8 0 0 0,-5 0 0 0 0,-3 0-304 0 0,8 0-80 0 0,0 0-8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EBDA6-33C9-4C78-8B7E-4DB063BC0998}" type="datetimeFigureOut">
              <a:rPr lang="en-AU" smtClean="0"/>
              <a:t>31/10/2021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59FED-4CAA-4DDB-B10F-12A3248EB9EF}" type="slidenum">
              <a:rPr lang="en-AU" smtClean="0"/>
              <a:t>‹#›</a:t>
            </a:fld>
            <a:endParaRPr lang="en-AU"/>
          </a:p>
        </p:txBody>
      </p:sp>
    </p:spTree>
    <p:extLst>
      <p:ext uri="{BB962C8B-B14F-4D97-AF65-F5344CB8AC3E}">
        <p14:creationId xmlns:p14="http://schemas.microsoft.com/office/powerpoint/2010/main" val="367735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Hello. My name is Boris Kelly-Gerreyn and I am the chair of the DBCP. And on behalf of the DBCP executive board, I</a:t>
            </a:r>
            <a:r>
              <a:rPr lang="en-AU" baseline="0" dirty="0"/>
              <a:t> am absolutely delighted to be welcoming you all to our 37</a:t>
            </a:r>
            <a:r>
              <a:rPr lang="en-AU" baseline="30000" dirty="0"/>
              <a:t>th</a:t>
            </a:r>
            <a:r>
              <a:rPr lang="en-AU" baseline="0" dirty="0"/>
              <a:t> annual meeting, live from all across the world! The DBCP is in its fourth decade bringing together a global community dedicated and committed to in situ ocean observations which contribute so significantly to our scientific understanding of the Earth system and also underpin critical services that help to save lives all around the world. We are meeting virtually for the second time as a result of this very challenging global pandemic and while I'm on this matter, I sincerely hope that you are all keeping well and keeping safe. I know it's been tough but we hope for better times ahead!</a:t>
            </a:r>
            <a:endParaRPr lang="en-AU" dirty="0"/>
          </a:p>
        </p:txBody>
      </p:sp>
      <p:sp>
        <p:nvSpPr>
          <p:cNvPr id="4" name="Slide Number Placeholder 3"/>
          <p:cNvSpPr>
            <a:spLocks noGrp="1"/>
          </p:cNvSpPr>
          <p:nvPr>
            <p:ph type="sldNum" sz="quarter" idx="5"/>
          </p:nvPr>
        </p:nvSpPr>
        <p:spPr/>
        <p:txBody>
          <a:bodyPr/>
          <a:lstStyle/>
          <a:p>
            <a:fld id="{FE359FED-4CAA-4DDB-B10F-12A3248EB9EF}" type="slidenum">
              <a:rPr lang="en-AU" smtClean="0"/>
              <a:t>1</a:t>
            </a:fld>
            <a:endParaRPr lang="en-AU"/>
          </a:p>
        </p:txBody>
      </p:sp>
    </p:spTree>
    <p:extLst>
      <p:ext uri="{BB962C8B-B14F-4D97-AF65-F5344CB8AC3E}">
        <p14:creationId xmlns:p14="http://schemas.microsoft.com/office/powerpoint/2010/main" val="1218764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And so with that level of excitement to keep you going, I say thank you very much in as many languages as I pretend to know how to say it in and look forward to your active participation. With that I will now hand you over to Long Jiang our technical coordinator to take you through the virtual meeting instructions. Over to you Long.</a:t>
            </a:r>
            <a:endParaRPr lang="en-AU" dirty="0"/>
          </a:p>
        </p:txBody>
      </p:sp>
      <p:sp>
        <p:nvSpPr>
          <p:cNvPr id="4" name="Slide Number Placeholder 3"/>
          <p:cNvSpPr>
            <a:spLocks noGrp="1"/>
          </p:cNvSpPr>
          <p:nvPr>
            <p:ph type="sldNum" sz="quarter" idx="5"/>
          </p:nvPr>
        </p:nvSpPr>
        <p:spPr/>
        <p:txBody>
          <a:bodyPr/>
          <a:lstStyle/>
          <a:p>
            <a:fld id="{FE359FED-4CAA-4DDB-B10F-12A3248EB9EF}" type="slidenum">
              <a:rPr lang="en-AU" smtClean="0"/>
              <a:t>10</a:t>
            </a:fld>
            <a:endParaRPr lang="en-AU"/>
          </a:p>
        </p:txBody>
      </p:sp>
    </p:spTree>
    <p:extLst>
      <p:ext uri="{BB962C8B-B14F-4D97-AF65-F5344CB8AC3E}">
        <p14:creationId xmlns:p14="http://schemas.microsoft.com/office/powerpoint/2010/main" val="299544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359FED-4CAA-4DDB-B10F-12A3248EB9EF}" type="slidenum">
              <a:rPr lang="en-AU" smtClean="0"/>
              <a:t>11</a:t>
            </a:fld>
            <a:endParaRPr lang="en-AU"/>
          </a:p>
        </p:txBody>
      </p:sp>
    </p:spTree>
    <p:extLst>
      <p:ext uri="{BB962C8B-B14F-4D97-AF65-F5344CB8AC3E}">
        <p14:creationId xmlns:p14="http://schemas.microsoft.com/office/powerpoint/2010/main" val="403817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DBCP 36 and 37 was originally destined for one of the most beautiful cities in the world-St Petersburg. We have to thank our colleagues from the Russian Arctic and Antarctic Research Institute who very generously offered to host us in their sublime city, not once but twice! In particular Igor </a:t>
            </a:r>
            <a:r>
              <a:rPr lang="en-AU" dirty="0" err="1"/>
              <a:t>Shumakov</a:t>
            </a:r>
            <a:r>
              <a:rPr lang="en-AU" dirty="0"/>
              <a:t>, Vasily Smolyanitsky and Ashik Igor for</a:t>
            </a:r>
            <a:r>
              <a:rPr lang="en-AU" baseline="0" dirty="0"/>
              <a:t> their efforts in bringing about this wonderful offer. Instead, we are all meeting virtually which although does not bring us closer to the marvels of the Hermitage Museum, brings a whole host of other benefits.</a:t>
            </a:r>
            <a:endParaRPr lang="en-AU" dirty="0"/>
          </a:p>
        </p:txBody>
      </p:sp>
      <p:sp>
        <p:nvSpPr>
          <p:cNvPr id="4" name="Slide Number Placeholder 3"/>
          <p:cNvSpPr>
            <a:spLocks noGrp="1"/>
          </p:cNvSpPr>
          <p:nvPr>
            <p:ph type="sldNum" sz="quarter" idx="5"/>
          </p:nvPr>
        </p:nvSpPr>
        <p:spPr/>
        <p:txBody>
          <a:bodyPr/>
          <a:lstStyle/>
          <a:p>
            <a:fld id="{FE359FED-4CAA-4DDB-B10F-12A3248EB9EF}" type="slidenum">
              <a:rPr lang="en-AU" smtClean="0"/>
              <a:t>2</a:t>
            </a:fld>
            <a:endParaRPr lang="en-AU"/>
          </a:p>
        </p:txBody>
      </p:sp>
    </p:spTree>
    <p:extLst>
      <p:ext uri="{BB962C8B-B14F-4D97-AF65-F5344CB8AC3E}">
        <p14:creationId xmlns:p14="http://schemas.microsoft.com/office/powerpoint/2010/main" val="282444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Participation at DBCP 37 is amazing. In a normal year we will have anywhere between 15 to 20 odd countries participating at our annual</a:t>
            </a:r>
            <a:r>
              <a:rPr lang="en-AU" baseline="0" dirty="0"/>
              <a:t> meeting. This year we have more than double that amount. Last year we had 39 countries participate and this year 46 countries are joining us. And as with last year, we have about 140 participants registered with us across all WMO regional associations for the week. This year we also welcome six new participants – to Armenia, Kazakhstan, Myanmar, Nigeria, Tanzania and Tunisia and I say, and I hope I get this right!, 's </a:t>
            </a:r>
            <a:r>
              <a:rPr lang="en-AU" dirty="0" err="1"/>
              <a:t>bari</a:t>
            </a:r>
            <a:r>
              <a:rPr lang="en-AU" dirty="0"/>
              <a:t> </a:t>
            </a:r>
            <a:r>
              <a:rPr lang="en-AU" dirty="0" err="1"/>
              <a:t>galust</a:t>
            </a:r>
            <a:r>
              <a:rPr lang="en-AU" dirty="0"/>
              <a:t>, </a:t>
            </a:r>
            <a:r>
              <a:rPr lang="en-AU" dirty="0" err="1"/>
              <a:t>qoş</a:t>
            </a:r>
            <a:r>
              <a:rPr lang="en-AU" dirty="0"/>
              <a:t> </a:t>
            </a:r>
            <a:r>
              <a:rPr lang="en-AU" dirty="0" err="1"/>
              <a:t>keldiñiz</a:t>
            </a:r>
            <a:r>
              <a:rPr lang="en-AU" dirty="0"/>
              <a:t>, </a:t>
            </a:r>
            <a:r>
              <a:rPr lang="en-AU" dirty="0" err="1"/>
              <a:t>kyaosopartaal</a:t>
            </a:r>
            <a:r>
              <a:rPr lang="en-AU" dirty="0"/>
              <a:t>, </a:t>
            </a:r>
            <a:r>
              <a:rPr lang="yo-NG" dirty="0"/>
              <a:t>kaabo</a:t>
            </a:r>
            <a:r>
              <a:rPr lang="en-AU" dirty="0"/>
              <a:t>, </a:t>
            </a:r>
            <a:r>
              <a:rPr lang="en-AU" b="0" i="0" dirty="0" err="1">
                <a:solidFill>
                  <a:srgbClr val="202124"/>
                </a:solidFill>
                <a:effectLst/>
                <a:latin typeface="arial" panose="020B0604020202020204" pitchFamily="34" charset="0"/>
              </a:rPr>
              <a:t>Karibu</a:t>
            </a:r>
            <a:r>
              <a:rPr lang="en-AU" b="0" i="0" dirty="0">
                <a:solidFill>
                  <a:srgbClr val="202124"/>
                </a:solidFill>
                <a:effectLst/>
                <a:latin typeface="arial" panose="020B0604020202020204" pitchFamily="34" charset="0"/>
              </a:rPr>
              <a:t> and </a:t>
            </a:r>
            <a:r>
              <a:rPr lang="en-AU" b="0" i="0" dirty="0" err="1">
                <a:solidFill>
                  <a:srgbClr val="202124"/>
                </a:solidFill>
                <a:effectLst/>
                <a:latin typeface="Google Sans"/>
              </a:rPr>
              <a:t>marhababik</a:t>
            </a:r>
            <a:r>
              <a:rPr lang="en-AU" b="0" i="0" dirty="0">
                <a:solidFill>
                  <a:srgbClr val="202124"/>
                </a:solidFill>
                <a:effectLst/>
                <a:latin typeface="Google Sans"/>
              </a:rPr>
              <a:t> – Welcome! We definitely want to see greater participation from women as part of our focus on inclusion and diversity, so 25% is a reasonable start, but we want to do so much more!</a:t>
            </a:r>
          </a:p>
        </p:txBody>
      </p:sp>
      <p:sp>
        <p:nvSpPr>
          <p:cNvPr id="4" name="Slide Number Placeholder 3"/>
          <p:cNvSpPr>
            <a:spLocks noGrp="1"/>
          </p:cNvSpPr>
          <p:nvPr>
            <p:ph type="sldNum" sz="quarter" idx="5"/>
          </p:nvPr>
        </p:nvSpPr>
        <p:spPr/>
        <p:txBody>
          <a:bodyPr/>
          <a:lstStyle/>
          <a:p>
            <a:fld id="{FE359FED-4CAA-4DDB-B10F-12A3248EB9EF}" type="slidenum">
              <a:rPr lang="en-AU" smtClean="0"/>
              <a:t>3</a:t>
            </a:fld>
            <a:endParaRPr lang="en-AU"/>
          </a:p>
        </p:txBody>
      </p:sp>
    </p:spTree>
    <p:extLst>
      <p:ext uri="{BB962C8B-B14F-4D97-AF65-F5344CB8AC3E}">
        <p14:creationId xmlns:p14="http://schemas.microsoft.com/office/powerpoint/2010/main" val="115614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359FED-4CAA-4DDB-B10F-12A3248EB9EF}" type="slidenum">
              <a:rPr lang="en-AU" smtClean="0"/>
              <a:t>4</a:t>
            </a:fld>
            <a:endParaRPr lang="en-AU"/>
          </a:p>
        </p:txBody>
      </p:sp>
    </p:spTree>
    <p:extLst>
      <p:ext uri="{BB962C8B-B14F-4D97-AF65-F5344CB8AC3E}">
        <p14:creationId xmlns:p14="http://schemas.microsoft.com/office/powerpoint/2010/main" val="81876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359FED-4CAA-4DDB-B10F-12A3248EB9EF}" type="slidenum">
              <a:rPr lang="en-AU" smtClean="0"/>
              <a:t>5</a:t>
            </a:fld>
            <a:endParaRPr lang="en-AU"/>
          </a:p>
        </p:txBody>
      </p:sp>
    </p:spTree>
    <p:extLst>
      <p:ext uri="{BB962C8B-B14F-4D97-AF65-F5344CB8AC3E}">
        <p14:creationId xmlns:p14="http://schemas.microsoft.com/office/powerpoint/2010/main" val="1825676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359FED-4CAA-4DDB-B10F-12A3248EB9EF}" type="slidenum">
              <a:rPr lang="en-AU" smtClean="0"/>
              <a:t>6</a:t>
            </a:fld>
            <a:endParaRPr lang="en-AU"/>
          </a:p>
        </p:txBody>
      </p:sp>
    </p:spTree>
    <p:extLst>
      <p:ext uri="{BB962C8B-B14F-4D97-AF65-F5344CB8AC3E}">
        <p14:creationId xmlns:p14="http://schemas.microsoft.com/office/powerpoint/2010/main" val="1158548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we've heard from Anthony and Albert just now, the landscape that we operate in has shifted considerably in the last few years and continues to do so at some pace. </a:t>
            </a:r>
          </a:p>
        </p:txBody>
      </p:sp>
      <p:sp>
        <p:nvSpPr>
          <p:cNvPr id="4" name="Slide Number Placeholder 3"/>
          <p:cNvSpPr>
            <a:spLocks noGrp="1"/>
          </p:cNvSpPr>
          <p:nvPr>
            <p:ph type="sldNum" sz="quarter" idx="5"/>
          </p:nvPr>
        </p:nvSpPr>
        <p:spPr/>
        <p:txBody>
          <a:bodyPr/>
          <a:lstStyle/>
          <a:p>
            <a:fld id="{FE359FED-4CAA-4DDB-B10F-12A3248EB9EF}" type="slidenum">
              <a:rPr lang="en-AU" smtClean="0"/>
              <a:t>7</a:t>
            </a:fld>
            <a:endParaRPr lang="en-AU"/>
          </a:p>
        </p:txBody>
      </p:sp>
    </p:spTree>
    <p:extLst>
      <p:ext uri="{BB962C8B-B14F-4D97-AF65-F5344CB8AC3E}">
        <p14:creationId xmlns:p14="http://schemas.microsoft.com/office/powerpoint/2010/main" val="56485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what lies ahead this week. We have a packed and exciting agenda for you which has been designed so that we can make the most of our virtual time together. We are very </a:t>
            </a:r>
            <a:r>
              <a:rPr lang="en-AU" dirty="0" err="1"/>
              <a:t>very</a:t>
            </a:r>
            <a:r>
              <a:rPr lang="en-AU" dirty="0"/>
              <a:t> keen to encourage you to be engaged throughout the week and particularly in the Q&amp;A. We really want to hear from you. You will see that in the agenda we have a strong user focus which is something that plays into our strategic planning. The key sessions that I would draw particular attention to include today's science and technology workshop which showcases the impact that drifting and moored buoy data have on science, technology and other uses.</a:t>
            </a:r>
            <a:r>
              <a:rPr lang="en-AU" baseline="0" dirty="0"/>
              <a:t> Tomorrow we have two guest speakers drawn from our key user community ( tsunami warnings and Hurricane warnings). On Wednesday we present our new strategic direction and then on Thursday we we'll hear about growing engagement with the commercial sector and be able to announce the outcomes of the elections for the new executive board. I don't know about you but I am very excited about all of this and much more. </a:t>
            </a:r>
            <a:endParaRPr lang="en-AU" dirty="0"/>
          </a:p>
        </p:txBody>
      </p:sp>
      <p:sp>
        <p:nvSpPr>
          <p:cNvPr id="4" name="Slide Number Placeholder 3"/>
          <p:cNvSpPr>
            <a:spLocks noGrp="1"/>
          </p:cNvSpPr>
          <p:nvPr>
            <p:ph type="sldNum" sz="quarter" idx="5"/>
          </p:nvPr>
        </p:nvSpPr>
        <p:spPr/>
        <p:txBody>
          <a:bodyPr/>
          <a:lstStyle/>
          <a:p>
            <a:fld id="{FE359FED-4CAA-4DDB-B10F-12A3248EB9EF}" type="slidenum">
              <a:rPr lang="en-AU" smtClean="0"/>
              <a:t>8</a:t>
            </a:fld>
            <a:endParaRPr lang="en-AU"/>
          </a:p>
        </p:txBody>
      </p:sp>
    </p:spTree>
    <p:extLst>
      <p:ext uri="{BB962C8B-B14F-4D97-AF65-F5344CB8AC3E}">
        <p14:creationId xmlns:p14="http://schemas.microsoft.com/office/powerpoint/2010/main" val="429419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359FED-4CAA-4DDB-B10F-12A3248EB9EF}" type="slidenum">
              <a:rPr lang="en-AU" smtClean="0"/>
              <a:t>9</a:t>
            </a:fld>
            <a:endParaRPr lang="en-AU"/>
          </a:p>
        </p:txBody>
      </p:sp>
    </p:spTree>
    <p:extLst>
      <p:ext uri="{BB962C8B-B14F-4D97-AF65-F5344CB8AC3E}">
        <p14:creationId xmlns:p14="http://schemas.microsoft.com/office/powerpoint/2010/main" val="319128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DE90-BDBC-480C-8568-8C8248F6E8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6EF2673-CFED-4D54-BE0E-F90F9039DC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97E9480-E907-4764-BC68-444E378D80A6}"/>
              </a:ext>
            </a:extLst>
          </p:cNvPr>
          <p:cNvSpPr>
            <a:spLocks noGrp="1"/>
          </p:cNvSpPr>
          <p:nvPr>
            <p:ph type="dt" sz="half" idx="10"/>
          </p:nvPr>
        </p:nvSpPr>
        <p:spPr/>
        <p:txBody>
          <a:bodyPr/>
          <a:lstStyle/>
          <a:p>
            <a:fld id="{EE25AD88-353B-47A0-8041-C1382A893E19}" type="datetimeFigureOut">
              <a:rPr lang="en-AU" smtClean="0"/>
              <a:t>31/10/2021</a:t>
            </a:fld>
            <a:endParaRPr lang="en-AU"/>
          </a:p>
        </p:txBody>
      </p:sp>
      <p:sp>
        <p:nvSpPr>
          <p:cNvPr id="5" name="Footer Placeholder 4">
            <a:extLst>
              <a:ext uri="{FF2B5EF4-FFF2-40B4-BE49-F238E27FC236}">
                <a16:creationId xmlns:a16="http://schemas.microsoft.com/office/drawing/2014/main" id="{56000F4D-6A96-4B58-B5CF-E623900FE47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883E81-8068-431C-949B-9C96E326D931}"/>
              </a:ext>
            </a:extLst>
          </p:cNvPr>
          <p:cNvSpPr>
            <a:spLocks noGrp="1"/>
          </p:cNvSpPr>
          <p:nvPr>
            <p:ph type="sldNum" sz="quarter" idx="12"/>
          </p:nvPr>
        </p:nvSpPr>
        <p:spPr/>
        <p:txBody>
          <a:bodyPr/>
          <a:lstStyle/>
          <a:p>
            <a:fld id="{B0B4F08B-D48A-438E-A738-9CB71BE7E1C6}" type="slidenum">
              <a:rPr lang="en-AU" smtClean="0"/>
              <a:t>‹#›</a:t>
            </a:fld>
            <a:endParaRPr lang="en-AU"/>
          </a:p>
        </p:txBody>
      </p:sp>
    </p:spTree>
    <p:extLst>
      <p:ext uri="{BB962C8B-B14F-4D97-AF65-F5344CB8AC3E}">
        <p14:creationId xmlns:p14="http://schemas.microsoft.com/office/powerpoint/2010/main" val="205334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099D-E948-4865-B6B6-A2535B2D905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ED15D70-B953-4BC5-A6B3-8A992F0DB1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9783315-61C1-46C2-AE5D-B32B6D5C6BE2}"/>
              </a:ext>
            </a:extLst>
          </p:cNvPr>
          <p:cNvSpPr>
            <a:spLocks noGrp="1"/>
          </p:cNvSpPr>
          <p:nvPr>
            <p:ph type="dt" sz="half" idx="10"/>
          </p:nvPr>
        </p:nvSpPr>
        <p:spPr/>
        <p:txBody>
          <a:bodyPr/>
          <a:lstStyle/>
          <a:p>
            <a:fld id="{EE25AD88-353B-47A0-8041-C1382A893E19}" type="datetimeFigureOut">
              <a:rPr lang="en-AU" smtClean="0"/>
              <a:t>31/10/2021</a:t>
            </a:fld>
            <a:endParaRPr lang="en-AU"/>
          </a:p>
        </p:txBody>
      </p:sp>
      <p:sp>
        <p:nvSpPr>
          <p:cNvPr id="5" name="Footer Placeholder 4">
            <a:extLst>
              <a:ext uri="{FF2B5EF4-FFF2-40B4-BE49-F238E27FC236}">
                <a16:creationId xmlns:a16="http://schemas.microsoft.com/office/drawing/2014/main" id="{E526E6DA-CF42-4C38-99FE-838AD55137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6874CC5-593A-470F-B1DC-D016DF936C2C}"/>
              </a:ext>
            </a:extLst>
          </p:cNvPr>
          <p:cNvSpPr>
            <a:spLocks noGrp="1"/>
          </p:cNvSpPr>
          <p:nvPr>
            <p:ph type="sldNum" sz="quarter" idx="12"/>
          </p:nvPr>
        </p:nvSpPr>
        <p:spPr/>
        <p:txBody>
          <a:bodyPr/>
          <a:lstStyle/>
          <a:p>
            <a:fld id="{B0B4F08B-D48A-438E-A738-9CB71BE7E1C6}" type="slidenum">
              <a:rPr lang="en-AU" smtClean="0"/>
              <a:t>‹#›</a:t>
            </a:fld>
            <a:endParaRPr lang="en-AU"/>
          </a:p>
        </p:txBody>
      </p:sp>
    </p:spTree>
    <p:extLst>
      <p:ext uri="{BB962C8B-B14F-4D97-AF65-F5344CB8AC3E}">
        <p14:creationId xmlns:p14="http://schemas.microsoft.com/office/powerpoint/2010/main" val="384783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A98ACA-50A6-4CAE-922E-4C1FA08A28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D265FF6-300D-439B-96B2-969AF9063C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C9080D-C381-4714-8E09-77F8DF63B8EB}"/>
              </a:ext>
            </a:extLst>
          </p:cNvPr>
          <p:cNvSpPr>
            <a:spLocks noGrp="1"/>
          </p:cNvSpPr>
          <p:nvPr>
            <p:ph type="dt" sz="half" idx="10"/>
          </p:nvPr>
        </p:nvSpPr>
        <p:spPr/>
        <p:txBody>
          <a:bodyPr/>
          <a:lstStyle/>
          <a:p>
            <a:fld id="{EE25AD88-353B-47A0-8041-C1382A893E19}" type="datetimeFigureOut">
              <a:rPr lang="en-AU" smtClean="0"/>
              <a:t>31/10/2021</a:t>
            </a:fld>
            <a:endParaRPr lang="en-AU"/>
          </a:p>
        </p:txBody>
      </p:sp>
      <p:sp>
        <p:nvSpPr>
          <p:cNvPr id="5" name="Footer Placeholder 4">
            <a:extLst>
              <a:ext uri="{FF2B5EF4-FFF2-40B4-BE49-F238E27FC236}">
                <a16:creationId xmlns:a16="http://schemas.microsoft.com/office/drawing/2014/main" id="{8348BEBC-F983-4F90-9C69-991FD6CA31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6EC9B19-E3F7-4885-8B15-6EBAB9B0DEBC}"/>
              </a:ext>
            </a:extLst>
          </p:cNvPr>
          <p:cNvSpPr>
            <a:spLocks noGrp="1"/>
          </p:cNvSpPr>
          <p:nvPr>
            <p:ph type="sldNum" sz="quarter" idx="12"/>
          </p:nvPr>
        </p:nvSpPr>
        <p:spPr/>
        <p:txBody>
          <a:bodyPr/>
          <a:lstStyle/>
          <a:p>
            <a:fld id="{B0B4F08B-D48A-438E-A738-9CB71BE7E1C6}" type="slidenum">
              <a:rPr lang="en-AU" smtClean="0"/>
              <a:t>‹#›</a:t>
            </a:fld>
            <a:endParaRPr lang="en-AU"/>
          </a:p>
        </p:txBody>
      </p:sp>
    </p:spTree>
    <p:extLst>
      <p:ext uri="{BB962C8B-B14F-4D97-AF65-F5344CB8AC3E}">
        <p14:creationId xmlns:p14="http://schemas.microsoft.com/office/powerpoint/2010/main" val="1172821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13"/>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3"/>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3"/>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Google Shape;60;p13"/>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Google Shape;61;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63157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3" name="Google Shape;73;p1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 name="Google Shape;74;p15"/>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 name="Google Shape;75;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96047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609601" y="273050"/>
            <a:ext cx="4011084" cy="116205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2" name="Google Shape;82;p17"/>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7"/>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4" name="Google Shape;84;p17"/>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p17"/>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Google Shape;86;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1055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2389717" y="4800600"/>
            <a:ext cx="7315200" cy="566738"/>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9" name="Google Shape;89;p18"/>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0" name="Google Shape;90;p18"/>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91" name="Google Shape;91;p18"/>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Google Shape;92;p18"/>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Google Shape;93;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13313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6" name="Google Shape;96;p19"/>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91425" rIns="91425" bIns="91425" anchor="t" anchorCtr="0"/>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19"/>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8" name="Google Shape;98;p19"/>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9" name="Google Shape;99;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46973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rot="5400000">
            <a:off x="7285038" y="1828800"/>
            <a:ext cx="5851525" cy="27432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2" name="Google Shape;102;p20"/>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91425" rIns="91425" bIns="91425" anchor="t" anchorCtr="0"/>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20"/>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Google Shape;104;p20"/>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Google Shape;105;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06778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Imagen 6" descr="wmo-logoAcronym.jpg">
            <a:extLst>
              <a:ext uri="{FF2B5EF4-FFF2-40B4-BE49-F238E27FC236}">
                <a16:creationId xmlns:a16="http://schemas.microsoft.com/office/drawing/2014/main" id="{BCB88EAE-1F00-4487-BA00-EECEB02922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37601" y="6321426"/>
            <a:ext cx="901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65014E8-2A0C-475F-AED9-87298FD29DDA}"/>
              </a:ext>
            </a:extLst>
          </p:cNvPr>
          <p:cNvSpPr>
            <a:spLocks noGrp="1"/>
          </p:cNvSpPr>
          <p:nvPr>
            <p:ph type="dt" sz="half" idx="10"/>
          </p:nvPr>
        </p:nvSpPr>
        <p:spPr/>
        <p:txBody>
          <a:bodyPr/>
          <a:lstStyle>
            <a:lvl1pPr>
              <a:defRPr/>
            </a:lvl1pPr>
          </a:lstStyle>
          <a:p>
            <a:pPr>
              <a:defRPr/>
            </a:pPr>
            <a:fld id="{36776057-BBA2-4580-8673-827B83B0DE6D}" type="datetime1">
              <a:rPr lang="en-US"/>
              <a:pPr>
                <a:defRPr/>
              </a:pPr>
              <a:t>10/31/2021</a:t>
            </a:fld>
            <a:endParaRPr lang="en-US"/>
          </a:p>
        </p:txBody>
      </p:sp>
      <p:sp>
        <p:nvSpPr>
          <p:cNvPr id="6" name="Footer Placeholder 4">
            <a:extLst>
              <a:ext uri="{FF2B5EF4-FFF2-40B4-BE49-F238E27FC236}">
                <a16:creationId xmlns:a16="http://schemas.microsoft.com/office/drawing/2014/main" id="{34BECD37-85B9-4609-AE0D-72849517E569}"/>
              </a:ext>
            </a:extLst>
          </p:cNvPr>
          <p:cNvSpPr>
            <a:spLocks noGrp="1"/>
          </p:cNvSpPr>
          <p:nvPr>
            <p:ph type="ftr" sz="quarter" idx="11"/>
          </p:nvPr>
        </p:nvSpPr>
        <p:spPr/>
        <p:txBody>
          <a:bodyPr/>
          <a:lstStyle>
            <a:lvl1pPr>
              <a:defRPr/>
            </a:lvl1pPr>
          </a:lstStyle>
          <a:p>
            <a:pPr>
              <a:defRPr/>
            </a:pPr>
            <a:endParaRPr lang="es-ES"/>
          </a:p>
        </p:txBody>
      </p:sp>
      <p:sp>
        <p:nvSpPr>
          <p:cNvPr id="7" name="Slide Number Placeholder 5">
            <a:extLst>
              <a:ext uri="{FF2B5EF4-FFF2-40B4-BE49-F238E27FC236}">
                <a16:creationId xmlns:a16="http://schemas.microsoft.com/office/drawing/2014/main" id="{531037F1-B0BA-4153-B971-49AB68EBE240}"/>
              </a:ext>
            </a:extLst>
          </p:cNvPr>
          <p:cNvSpPr>
            <a:spLocks noGrp="1"/>
          </p:cNvSpPr>
          <p:nvPr>
            <p:ph type="sldNum" sz="quarter" idx="12"/>
          </p:nvPr>
        </p:nvSpPr>
        <p:spPr/>
        <p:txBody>
          <a:bodyPr/>
          <a:lstStyle>
            <a:lvl1pPr>
              <a:defRPr/>
            </a:lvl1pPr>
          </a:lstStyle>
          <a:p>
            <a:pPr>
              <a:defRPr/>
            </a:pPr>
            <a:fld id="{02FB2849-9CA4-43BD-8A42-64A771886822}" type="slidenum">
              <a:rPr lang="en-US" altLang="en-US"/>
              <a:pPr>
                <a:defRPr/>
              </a:pPr>
              <a:t>‹#›</a:t>
            </a:fld>
            <a:endParaRPr lang="en-US" altLang="en-US"/>
          </a:p>
        </p:txBody>
      </p:sp>
    </p:spTree>
    <p:extLst>
      <p:ext uri="{BB962C8B-B14F-4D97-AF65-F5344CB8AC3E}">
        <p14:creationId xmlns:p14="http://schemas.microsoft.com/office/powerpoint/2010/main" val="124627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7B29-2B7D-4912-9EB0-BBB17592F6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DD458DE-3DAF-4645-BACF-3EDC084C9C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7C985D-8EE4-4BB1-9404-B0E2950A442D}"/>
              </a:ext>
            </a:extLst>
          </p:cNvPr>
          <p:cNvSpPr>
            <a:spLocks noGrp="1"/>
          </p:cNvSpPr>
          <p:nvPr>
            <p:ph type="dt" sz="half" idx="10"/>
          </p:nvPr>
        </p:nvSpPr>
        <p:spPr/>
        <p:txBody>
          <a:bodyPr/>
          <a:lstStyle/>
          <a:p>
            <a:fld id="{EE25AD88-353B-47A0-8041-C1382A893E19}" type="datetimeFigureOut">
              <a:rPr lang="en-AU" smtClean="0"/>
              <a:t>31/10/2021</a:t>
            </a:fld>
            <a:endParaRPr lang="en-AU"/>
          </a:p>
        </p:txBody>
      </p:sp>
      <p:sp>
        <p:nvSpPr>
          <p:cNvPr id="5" name="Footer Placeholder 4">
            <a:extLst>
              <a:ext uri="{FF2B5EF4-FFF2-40B4-BE49-F238E27FC236}">
                <a16:creationId xmlns:a16="http://schemas.microsoft.com/office/drawing/2014/main" id="{09C82BA2-9AEF-4CCE-870D-2CDDE5CE008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9629DB-4EE9-4B93-AAC5-80C9E12FF10A}"/>
              </a:ext>
            </a:extLst>
          </p:cNvPr>
          <p:cNvSpPr>
            <a:spLocks noGrp="1"/>
          </p:cNvSpPr>
          <p:nvPr>
            <p:ph type="sldNum" sz="quarter" idx="12"/>
          </p:nvPr>
        </p:nvSpPr>
        <p:spPr/>
        <p:txBody>
          <a:bodyPr/>
          <a:lstStyle/>
          <a:p>
            <a:fld id="{B0B4F08B-D48A-438E-A738-9CB71BE7E1C6}" type="slidenum">
              <a:rPr lang="en-AU" smtClean="0"/>
              <a:t>‹#›</a:t>
            </a:fld>
            <a:endParaRPr lang="en-AU"/>
          </a:p>
        </p:txBody>
      </p:sp>
    </p:spTree>
    <p:extLst>
      <p:ext uri="{BB962C8B-B14F-4D97-AF65-F5344CB8AC3E}">
        <p14:creationId xmlns:p14="http://schemas.microsoft.com/office/powerpoint/2010/main" val="421894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CB73-4F15-4EFA-BFE7-BEEF0A9339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788027C-88E2-4D52-9E97-9DFDD08885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A87AE7-EB15-4BEF-96E3-C5EDDC85945C}"/>
              </a:ext>
            </a:extLst>
          </p:cNvPr>
          <p:cNvSpPr>
            <a:spLocks noGrp="1"/>
          </p:cNvSpPr>
          <p:nvPr>
            <p:ph type="dt" sz="half" idx="10"/>
          </p:nvPr>
        </p:nvSpPr>
        <p:spPr/>
        <p:txBody>
          <a:bodyPr/>
          <a:lstStyle/>
          <a:p>
            <a:fld id="{EE25AD88-353B-47A0-8041-C1382A893E19}" type="datetimeFigureOut">
              <a:rPr lang="en-AU" smtClean="0"/>
              <a:t>31/10/2021</a:t>
            </a:fld>
            <a:endParaRPr lang="en-AU"/>
          </a:p>
        </p:txBody>
      </p:sp>
      <p:sp>
        <p:nvSpPr>
          <p:cNvPr id="5" name="Footer Placeholder 4">
            <a:extLst>
              <a:ext uri="{FF2B5EF4-FFF2-40B4-BE49-F238E27FC236}">
                <a16:creationId xmlns:a16="http://schemas.microsoft.com/office/drawing/2014/main" id="{C472B7C4-16EF-4CED-9726-798123BBBB9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E4C823B-C27B-4EC9-9A96-934CB8286E6B}"/>
              </a:ext>
            </a:extLst>
          </p:cNvPr>
          <p:cNvSpPr>
            <a:spLocks noGrp="1"/>
          </p:cNvSpPr>
          <p:nvPr>
            <p:ph type="sldNum" sz="quarter" idx="12"/>
          </p:nvPr>
        </p:nvSpPr>
        <p:spPr/>
        <p:txBody>
          <a:bodyPr/>
          <a:lstStyle/>
          <a:p>
            <a:fld id="{B0B4F08B-D48A-438E-A738-9CB71BE7E1C6}" type="slidenum">
              <a:rPr lang="en-AU" smtClean="0"/>
              <a:t>‹#›</a:t>
            </a:fld>
            <a:endParaRPr lang="en-AU"/>
          </a:p>
        </p:txBody>
      </p:sp>
    </p:spTree>
    <p:extLst>
      <p:ext uri="{BB962C8B-B14F-4D97-AF65-F5344CB8AC3E}">
        <p14:creationId xmlns:p14="http://schemas.microsoft.com/office/powerpoint/2010/main" val="71072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9C35-83B6-414D-9C2E-05A3329A2B8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63F13B1-8B52-459C-AE5C-D1D8DA3C7E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17F22BB-999D-454D-867A-86A9A4CF7D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3750406-9921-4F98-901F-CBA9E6C2A9B6}"/>
              </a:ext>
            </a:extLst>
          </p:cNvPr>
          <p:cNvSpPr>
            <a:spLocks noGrp="1"/>
          </p:cNvSpPr>
          <p:nvPr>
            <p:ph type="dt" sz="half" idx="10"/>
          </p:nvPr>
        </p:nvSpPr>
        <p:spPr/>
        <p:txBody>
          <a:bodyPr/>
          <a:lstStyle/>
          <a:p>
            <a:fld id="{EE25AD88-353B-47A0-8041-C1382A893E19}" type="datetimeFigureOut">
              <a:rPr lang="en-AU" smtClean="0"/>
              <a:t>31/10/2021</a:t>
            </a:fld>
            <a:endParaRPr lang="en-AU"/>
          </a:p>
        </p:txBody>
      </p:sp>
      <p:sp>
        <p:nvSpPr>
          <p:cNvPr id="6" name="Footer Placeholder 5">
            <a:extLst>
              <a:ext uri="{FF2B5EF4-FFF2-40B4-BE49-F238E27FC236}">
                <a16:creationId xmlns:a16="http://schemas.microsoft.com/office/drawing/2014/main" id="{B44688B6-756E-42F8-9C51-C9E88C6C782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6945275-248D-4407-92EE-AA91A1E39E07}"/>
              </a:ext>
            </a:extLst>
          </p:cNvPr>
          <p:cNvSpPr>
            <a:spLocks noGrp="1"/>
          </p:cNvSpPr>
          <p:nvPr>
            <p:ph type="sldNum" sz="quarter" idx="12"/>
          </p:nvPr>
        </p:nvSpPr>
        <p:spPr/>
        <p:txBody>
          <a:bodyPr/>
          <a:lstStyle/>
          <a:p>
            <a:fld id="{B0B4F08B-D48A-438E-A738-9CB71BE7E1C6}" type="slidenum">
              <a:rPr lang="en-AU" smtClean="0"/>
              <a:t>‹#›</a:t>
            </a:fld>
            <a:endParaRPr lang="en-AU"/>
          </a:p>
        </p:txBody>
      </p:sp>
    </p:spTree>
    <p:extLst>
      <p:ext uri="{BB962C8B-B14F-4D97-AF65-F5344CB8AC3E}">
        <p14:creationId xmlns:p14="http://schemas.microsoft.com/office/powerpoint/2010/main" val="292915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1DDE-1393-4C8E-900E-17EAC1FB2ED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00D3D18-7A47-4C8E-B128-6429A72A49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21E8C4-BAA9-46A3-91CA-8E40FC17EF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4042687-88E8-4AD4-8FD6-122D86D2E3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7DC9F1-A083-4EF9-B3DB-1B6146ACE2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35C62B0-0709-4370-A17F-1476550D0487}"/>
              </a:ext>
            </a:extLst>
          </p:cNvPr>
          <p:cNvSpPr>
            <a:spLocks noGrp="1"/>
          </p:cNvSpPr>
          <p:nvPr>
            <p:ph type="dt" sz="half" idx="10"/>
          </p:nvPr>
        </p:nvSpPr>
        <p:spPr/>
        <p:txBody>
          <a:bodyPr/>
          <a:lstStyle/>
          <a:p>
            <a:fld id="{EE25AD88-353B-47A0-8041-C1382A893E19}" type="datetimeFigureOut">
              <a:rPr lang="en-AU" smtClean="0"/>
              <a:t>31/10/2021</a:t>
            </a:fld>
            <a:endParaRPr lang="en-AU"/>
          </a:p>
        </p:txBody>
      </p:sp>
      <p:sp>
        <p:nvSpPr>
          <p:cNvPr id="8" name="Footer Placeholder 7">
            <a:extLst>
              <a:ext uri="{FF2B5EF4-FFF2-40B4-BE49-F238E27FC236}">
                <a16:creationId xmlns:a16="http://schemas.microsoft.com/office/drawing/2014/main" id="{F0C16E8A-E15B-4A3F-99B3-5677229C31E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4F994F5-DFF1-46ED-AFEC-B481F5634260}"/>
              </a:ext>
            </a:extLst>
          </p:cNvPr>
          <p:cNvSpPr>
            <a:spLocks noGrp="1"/>
          </p:cNvSpPr>
          <p:nvPr>
            <p:ph type="sldNum" sz="quarter" idx="12"/>
          </p:nvPr>
        </p:nvSpPr>
        <p:spPr/>
        <p:txBody>
          <a:bodyPr/>
          <a:lstStyle/>
          <a:p>
            <a:fld id="{B0B4F08B-D48A-438E-A738-9CB71BE7E1C6}" type="slidenum">
              <a:rPr lang="en-AU" smtClean="0"/>
              <a:t>‹#›</a:t>
            </a:fld>
            <a:endParaRPr lang="en-AU"/>
          </a:p>
        </p:txBody>
      </p:sp>
    </p:spTree>
    <p:extLst>
      <p:ext uri="{BB962C8B-B14F-4D97-AF65-F5344CB8AC3E}">
        <p14:creationId xmlns:p14="http://schemas.microsoft.com/office/powerpoint/2010/main" val="107038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17983-65EC-47EB-AAC2-4B33D64F618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00BDD02-1E7C-4745-91F2-0FD45D781E99}"/>
              </a:ext>
            </a:extLst>
          </p:cNvPr>
          <p:cNvSpPr>
            <a:spLocks noGrp="1"/>
          </p:cNvSpPr>
          <p:nvPr>
            <p:ph type="dt" sz="half" idx="10"/>
          </p:nvPr>
        </p:nvSpPr>
        <p:spPr/>
        <p:txBody>
          <a:bodyPr/>
          <a:lstStyle/>
          <a:p>
            <a:fld id="{EE25AD88-353B-47A0-8041-C1382A893E19}" type="datetimeFigureOut">
              <a:rPr lang="en-AU" smtClean="0"/>
              <a:t>31/10/2021</a:t>
            </a:fld>
            <a:endParaRPr lang="en-AU"/>
          </a:p>
        </p:txBody>
      </p:sp>
      <p:sp>
        <p:nvSpPr>
          <p:cNvPr id="4" name="Footer Placeholder 3">
            <a:extLst>
              <a:ext uri="{FF2B5EF4-FFF2-40B4-BE49-F238E27FC236}">
                <a16:creationId xmlns:a16="http://schemas.microsoft.com/office/drawing/2014/main" id="{E9C325CC-3A34-4079-AD64-76E39090687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0DD4BA6-E3F4-41E5-9D8D-F68C3E30F014}"/>
              </a:ext>
            </a:extLst>
          </p:cNvPr>
          <p:cNvSpPr>
            <a:spLocks noGrp="1"/>
          </p:cNvSpPr>
          <p:nvPr>
            <p:ph type="sldNum" sz="quarter" idx="12"/>
          </p:nvPr>
        </p:nvSpPr>
        <p:spPr/>
        <p:txBody>
          <a:bodyPr/>
          <a:lstStyle/>
          <a:p>
            <a:fld id="{B0B4F08B-D48A-438E-A738-9CB71BE7E1C6}" type="slidenum">
              <a:rPr lang="en-AU" smtClean="0"/>
              <a:t>‹#›</a:t>
            </a:fld>
            <a:endParaRPr lang="en-AU"/>
          </a:p>
        </p:txBody>
      </p:sp>
    </p:spTree>
    <p:extLst>
      <p:ext uri="{BB962C8B-B14F-4D97-AF65-F5344CB8AC3E}">
        <p14:creationId xmlns:p14="http://schemas.microsoft.com/office/powerpoint/2010/main" val="174415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284D4B-83C6-4762-852B-35244F03CA71}"/>
              </a:ext>
            </a:extLst>
          </p:cNvPr>
          <p:cNvSpPr>
            <a:spLocks noGrp="1"/>
          </p:cNvSpPr>
          <p:nvPr>
            <p:ph type="dt" sz="half" idx="10"/>
          </p:nvPr>
        </p:nvSpPr>
        <p:spPr/>
        <p:txBody>
          <a:bodyPr/>
          <a:lstStyle/>
          <a:p>
            <a:fld id="{EE25AD88-353B-47A0-8041-C1382A893E19}" type="datetimeFigureOut">
              <a:rPr lang="en-AU" smtClean="0"/>
              <a:t>31/10/2021</a:t>
            </a:fld>
            <a:endParaRPr lang="en-AU"/>
          </a:p>
        </p:txBody>
      </p:sp>
      <p:sp>
        <p:nvSpPr>
          <p:cNvPr id="3" name="Footer Placeholder 2">
            <a:extLst>
              <a:ext uri="{FF2B5EF4-FFF2-40B4-BE49-F238E27FC236}">
                <a16:creationId xmlns:a16="http://schemas.microsoft.com/office/drawing/2014/main" id="{9AF4CD51-F2DE-413B-9953-F29488F428A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D2CFDA9-5398-4C5A-B54A-7596760B9911}"/>
              </a:ext>
            </a:extLst>
          </p:cNvPr>
          <p:cNvSpPr>
            <a:spLocks noGrp="1"/>
          </p:cNvSpPr>
          <p:nvPr>
            <p:ph type="sldNum" sz="quarter" idx="12"/>
          </p:nvPr>
        </p:nvSpPr>
        <p:spPr/>
        <p:txBody>
          <a:bodyPr/>
          <a:lstStyle/>
          <a:p>
            <a:fld id="{B0B4F08B-D48A-438E-A738-9CB71BE7E1C6}" type="slidenum">
              <a:rPr lang="en-AU" smtClean="0"/>
              <a:t>‹#›</a:t>
            </a:fld>
            <a:endParaRPr lang="en-AU"/>
          </a:p>
        </p:txBody>
      </p:sp>
    </p:spTree>
    <p:extLst>
      <p:ext uri="{BB962C8B-B14F-4D97-AF65-F5344CB8AC3E}">
        <p14:creationId xmlns:p14="http://schemas.microsoft.com/office/powerpoint/2010/main" val="1610032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1401-BC56-45BC-9AE1-64D32C92C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3CBFBE5-B423-4E8C-8BE4-F377A4F1F4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55626ED-A10D-4739-B7DE-F677DAF68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3EAF1-B4FC-4055-8779-1D558D6002EC}"/>
              </a:ext>
            </a:extLst>
          </p:cNvPr>
          <p:cNvSpPr>
            <a:spLocks noGrp="1"/>
          </p:cNvSpPr>
          <p:nvPr>
            <p:ph type="dt" sz="half" idx="10"/>
          </p:nvPr>
        </p:nvSpPr>
        <p:spPr/>
        <p:txBody>
          <a:bodyPr/>
          <a:lstStyle/>
          <a:p>
            <a:fld id="{EE25AD88-353B-47A0-8041-C1382A893E19}" type="datetimeFigureOut">
              <a:rPr lang="en-AU" smtClean="0"/>
              <a:t>31/10/2021</a:t>
            </a:fld>
            <a:endParaRPr lang="en-AU"/>
          </a:p>
        </p:txBody>
      </p:sp>
      <p:sp>
        <p:nvSpPr>
          <p:cNvPr id="6" name="Footer Placeholder 5">
            <a:extLst>
              <a:ext uri="{FF2B5EF4-FFF2-40B4-BE49-F238E27FC236}">
                <a16:creationId xmlns:a16="http://schemas.microsoft.com/office/drawing/2014/main" id="{00CC1EFA-5349-4730-B1BC-6D8010E1A4A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21B0D7F-6EA9-474C-93D0-8A6B1B186710}"/>
              </a:ext>
            </a:extLst>
          </p:cNvPr>
          <p:cNvSpPr>
            <a:spLocks noGrp="1"/>
          </p:cNvSpPr>
          <p:nvPr>
            <p:ph type="sldNum" sz="quarter" idx="12"/>
          </p:nvPr>
        </p:nvSpPr>
        <p:spPr/>
        <p:txBody>
          <a:bodyPr/>
          <a:lstStyle/>
          <a:p>
            <a:fld id="{B0B4F08B-D48A-438E-A738-9CB71BE7E1C6}" type="slidenum">
              <a:rPr lang="en-AU" smtClean="0"/>
              <a:t>‹#›</a:t>
            </a:fld>
            <a:endParaRPr lang="en-AU"/>
          </a:p>
        </p:txBody>
      </p:sp>
    </p:spTree>
    <p:extLst>
      <p:ext uri="{BB962C8B-B14F-4D97-AF65-F5344CB8AC3E}">
        <p14:creationId xmlns:p14="http://schemas.microsoft.com/office/powerpoint/2010/main" val="36606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D134C-CD15-4650-A0AF-BE013B92B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4A0FB5B-5F5B-4F79-8163-017396C11F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B5BCE17-E448-4CDF-990D-14967B44E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6F5377-D9C2-4774-AE64-7C2320D900F4}"/>
              </a:ext>
            </a:extLst>
          </p:cNvPr>
          <p:cNvSpPr>
            <a:spLocks noGrp="1"/>
          </p:cNvSpPr>
          <p:nvPr>
            <p:ph type="dt" sz="half" idx="10"/>
          </p:nvPr>
        </p:nvSpPr>
        <p:spPr/>
        <p:txBody>
          <a:bodyPr/>
          <a:lstStyle/>
          <a:p>
            <a:fld id="{EE25AD88-353B-47A0-8041-C1382A893E19}" type="datetimeFigureOut">
              <a:rPr lang="en-AU" smtClean="0"/>
              <a:t>31/10/2021</a:t>
            </a:fld>
            <a:endParaRPr lang="en-AU"/>
          </a:p>
        </p:txBody>
      </p:sp>
      <p:sp>
        <p:nvSpPr>
          <p:cNvPr id="6" name="Footer Placeholder 5">
            <a:extLst>
              <a:ext uri="{FF2B5EF4-FFF2-40B4-BE49-F238E27FC236}">
                <a16:creationId xmlns:a16="http://schemas.microsoft.com/office/drawing/2014/main" id="{87810F20-165F-459D-BE4A-DADBA552B64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1BADCD6-8623-4ED9-9B72-E0DD8125FE73}"/>
              </a:ext>
            </a:extLst>
          </p:cNvPr>
          <p:cNvSpPr>
            <a:spLocks noGrp="1"/>
          </p:cNvSpPr>
          <p:nvPr>
            <p:ph type="sldNum" sz="quarter" idx="12"/>
          </p:nvPr>
        </p:nvSpPr>
        <p:spPr/>
        <p:txBody>
          <a:bodyPr/>
          <a:lstStyle/>
          <a:p>
            <a:fld id="{B0B4F08B-D48A-438E-A738-9CB71BE7E1C6}" type="slidenum">
              <a:rPr lang="en-AU" smtClean="0"/>
              <a:t>‹#›</a:t>
            </a:fld>
            <a:endParaRPr lang="en-AU"/>
          </a:p>
        </p:txBody>
      </p:sp>
    </p:spTree>
    <p:extLst>
      <p:ext uri="{BB962C8B-B14F-4D97-AF65-F5344CB8AC3E}">
        <p14:creationId xmlns:p14="http://schemas.microsoft.com/office/powerpoint/2010/main" val="138961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0B85B4-43DA-4AFF-A32E-D17EA31F8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888BDD7-E172-4CF1-B8AA-4210EB0C9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C7D82B-BE9B-4B35-9EB4-775CFC03A5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5AD88-353B-47A0-8041-C1382A893E19}" type="datetimeFigureOut">
              <a:rPr lang="en-AU" smtClean="0"/>
              <a:t>31/10/2021</a:t>
            </a:fld>
            <a:endParaRPr lang="en-AU"/>
          </a:p>
        </p:txBody>
      </p:sp>
      <p:sp>
        <p:nvSpPr>
          <p:cNvPr id="5" name="Footer Placeholder 4">
            <a:extLst>
              <a:ext uri="{FF2B5EF4-FFF2-40B4-BE49-F238E27FC236}">
                <a16:creationId xmlns:a16="http://schemas.microsoft.com/office/drawing/2014/main" id="{21E0143C-B7EC-4463-B4D2-11D590FD18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52483CA-C6E3-4C22-8ADE-BB7297C68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4F08B-D48A-438E-A738-9CB71BE7E1C6}" type="slidenum">
              <a:rPr lang="en-AU" smtClean="0"/>
              <a:t>‹#›</a:t>
            </a:fld>
            <a:endParaRPr lang="en-AU"/>
          </a:p>
        </p:txBody>
      </p:sp>
    </p:spTree>
    <p:extLst>
      <p:ext uri="{BB962C8B-B14F-4D97-AF65-F5344CB8AC3E}">
        <p14:creationId xmlns:p14="http://schemas.microsoft.com/office/powerpoint/2010/main" val="1817165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8"/>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8"/>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Google Shape;33;p8"/>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35" name="Google Shape;35;p8"/>
          <p:cNvSpPr/>
          <p:nvPr/>
        </p:nvSpPr>
        <p:spPr>
          <a:xfrm rot="10800000">
            <a:off x="0" y="4948238"/>
            <a:ext cx="12192000" cy="2705100"/>
          </a:xfrm>
          <a:custGeom>
            <a:avLst/>
            <a:gdLst/>
            <a:ahLst/>
            <a:cxnLst/>
            <a:rect l="l" t="t" r="r" b="b"/>
            <a:pathLst>
              <a:path w="21600" h="67609" extrusionOk="0">
                <a:moveTo>
                  <a:pt x="0" y="19190"/>
                </a:moveTo>
                <a:lnTo>
                  <a:pt x="21600" y="19190"/>
                </a:lnTo>
                <a:lnTo>
                  <a:pt x="21600" y="36512"/>
                </a:lnTo>
                <a:cubicBezTo>
                  <a:pt x="10775" y="0"/>
                  <a:pt x="1971" y="67609"/>
                  <a:pt x="0" y="39362"/>
                </a:cubicBezTo>
                <a:lnTo>
                  <a:pt x="0" y="19190"/>
                </a:lnTo>
                <a:close/>
              </a:path>
            </a:pathLst>
          </a:custGeom>
          <a:gradFill>
            <a:gsLst>
              <a:gs pos="0">
                <a:srgbClr val="5E9EFF"/>
              </a:gs>
              <a:gs pos="39999">
                <a:srgbClr val="85C2FF"/>
              </a:gs>
              <a:gs pos="70000">
                <a:srgbClr val="C4D6EB"/>
              </a:gs>
              <a:gs pos="100000">
                <a:srgbClr val="FFEBF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6" name="Google Shape;36;p8" descr="dbcp_light_text.png"/>
          <p:cNvPicPr preferRelativeResize="0"/>
          <p:nvPr/>
        </p:nvPicPr>
        <p:blipFill rotWithShape="1">
          <a:blip r:embed="rId9">
            <a:alphaModFix/>
          </a:blip>
          <a:srcRect/>
          <a:stretch/>
        </p:blipFill>
        <p:spPr>
          <a:xfrm>
            <a:off x="273656" y="199800"/>
            <a:ext cx="1293888" cy="970416"/>
          </a:xfrm>
          <a:prstGeom prst="rect">
            <a:avLst/>
          </a:prstGeom>
          <a:noFill/>
          <a:ln>
            <a:noFill/>
          </a:ln>
          <a:effectLst>
            <a:outerShdw blurRad="292100" dist="139700" dir="2700000" algn="tl" rotWithShape="0">
              <a:srgbClr val="333333">
                <a:alpha val="64313"/>
              </a:srgbClr>
            </a:outerShdw>
          </a:effectLst>
        </p:spPr>
      </p:pic>
    </p:spTree>
    <p:extLst>
      <p:ext uri="{BB962C8B-B14F-4D97-AF65-F5344CB8AC3E}">
        <p14:creationId xmlns:p14="http://schemas.microsoft.com/office/powerpoint/2010/main" val="3151277263"/>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5" r:id="rId3"/>
    <p:sldLayoutId id="2147483666" r:id="rId4"/>
    <p:sldLayoutId id="2147483667" r:id="rId5"/>
    <p:sldLayoutId id="2147483668" r:id="rId6"/>
    <p:sldLayoutId id="21474836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1.xm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mailto:Boris.Kelly-Gerreyn@bom.gov.au" TargetMode="External"/><Relationship Id="rId5" Type="http://schemas.openxmlformats.org/officeDocument/2006/relationships/hyperlink" Target="mailto:dberod@wmo.int" TargetMode="External"/><Relationship Id="rId4" Type="http://schemas.openxmlformats.org/officeDocument/2006/relationships/hyperlink" Target="mailto:ljiang@wmo.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3580-3051-497C-9E48-690F27660A3C}"/>
              </a:ext>
            </a:extLst>
          </p:cNvPr>
          <p:cNvSpPr>
            <a:spLocks noGrp="1"/>
          </p:cNvSpPr>
          <p:nvPr>
            <p:ph type="title"/>
          </p:nvPr>
        </p:nvSpPr>
        <p:spPr>
          <a:xfrm>
            <a:off x="1352550" y="156369"/>
            <a:ext cx="10972800" cy="1143000"/>
          </a:xfrm>
        </p:spPr>
        <p:txBody>
          <a:bodyPr/>
          <a:lstStyle/>
          <a:p>
            <a:r>
              <a:rPr lang="en-AU" dirty="0"/>
              <a:t>Welcome to DBCP 37</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785B6D6E-1CD4-4EF6-AF56-616CD79C714E}"/>
                  </a:ext>
                </a:extLst>
              </p14:cNvPr>
              <p14:cNvContentPartPr/>
              <p14:nvPr/>
            </p14:nvContentPartPr>
            <p14:xfrm>
              <a:off x="4857285" y="988886"/>
              <a:ext cx="31320" cy="9000"/>
            </p14:xfrm>
          </p:contentPart>
        </mc:Choice>
        <mc:Fallback>
          <p:pic>
            <p:nvPicPr>
              <p:cNvPr id="5" name="Ink 4">
                <a:extLst>
                  <a:ext uri="{FF2B5EF4-FFF2-40B4-BE49-F238E27FC236}">
                    <a16:creationId xmlns:a16="http://schemas.microsoft.com/office/drawing/2014/main" id="{785B6D6E-1CD4-4EF6-AF56-616CD79C714E}"/>
                  </a:ext>
                </a:extLst>
              </p:cNvPr>
              <p:cNvPicPr/>
              <p:nvPr/>
            </p:nvPicPr>
            <p:blipFill>
              <a:blip r:embed="rId4"/>
              <a:stretch>
                <a:fillRect/>
              </a:stretch>
            </p:blipFill>
            <p:spPr>
              <a:xfrm>
                <a:off x="4848285" y="979886"/>
                <a:ext cx="48960" cy="26640"/>
              </a:xfrm>
              <a:prstGeom prst="rect">
                <a:avLst/>
              </a:prstGeom>
            </p:spPr>
          </p:pic>
        </mc:Fallback>
      </mc:AlternateContent>
      <p:pic>
        <p:nvPicPr>
          <p:cNvPr id="8" name="Picture 4">
            <a:extLst>
              <a:ext uri="{FF2B5EF4-FFF2-40B4-BE49-F238E27FC236}">
                <a16:creationId xmlns:a16="http://schemas.microsoft.com/office/drawing/2014/main" id="{D804F42B-9B36-456C-8BBF-D438A908CB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835" t="33120" r="37284" b="38888"/>
          <a:stretch/>
        </p:blipFill>
        <p:spPr bwMode="auto">
          <a:xfrm>
            <a:off x="288787" y="51753"/>
            <a:ext cx="2956136" cy="301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D27C0CE-655F-4130-98C9-CD080C43F7F1}"/>
              </a:ext>
            </a:extLst>
          </p:cNvPr>
          <p:cNvSpPr txBox="1"/>
          <p:nvPr/>
        </p:nvSpPr>
        <p:spPr>
          <a:xfrm>
            <a:off x="4637286" y="5259689"/>
            <a:ext cx="4719562" cy="954107"/>
          </a:xfrm>
          <a:prstGeom prst="rect">
            <a:avLst/>
          </a:prstGeom>
          <a:noFill/>
        </p:spPr>
        <p:txBody>
          <a:bodyPr wrap="none" rtlCol="0">
            <a:spAutoFit/>
          </a:bodyPr>
          <a:lstStyle/>
          <a:p>
            <a:pPr algn="ctr">
              <a:buClr>
                <a:srgbClr val="000000"/>
              </a:buClr>
            </a:pPr>
            <a:r>
              <a:rPr lang="en-AU" sz="2800" kern="0" dirty="0">
                <a:solidFill>
                  <a:srgbClr val="000000"/>
                </a:solidFill>
                <a:latin typeface="Arial"/>
                <a:cs typeface="Arial"/>
                <a:sym typeface="Arial"/>
              </a:rPr>
              <a:t>Live From Across the World</a:t>
            </a:r>
          </a:p>
          <a:p>
            <a:pPr algn="ctr">
              <a:buClr>
                <a:srgbClr val="000000"/>
              </a:buClr>
            </a:pPr>
            <a:r>
              <a:rPr lang="en-AU" sz="2800" kern="0" dirty="0">
                <a:solidFill>
                  <a:srgbClr val="000000"/>
                </a:solidFill>
                <a:latin typeface="Arial"/>
                <a:cs typeface="Arial"/>
                <a:sym typeface="Arial"/>
              </a:rPr>
              <a:t>8-11 November 2021</a:t>
            </a:r>
          </a:p>
        </p:txBody>
      </p:sp>
      <p:pic>
        <p:nvPicPr>
          <p:cNvPr id="4" name="Picture 3" descr="Text&#10;&#10;Description automatically generated">
            <a:extLst>
              <a:ext uri="{FF2B5EF4-FFF2-40B4-BE49-F238E27FC236}">
                <a16:creationId xmlns:a16="http://schemas.microsoft.com/office/drawing/2014/main" id="{B1978321-A7D1-4C85-A804-EB73E97153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9480" y="1181270"/>
            <a:ext cx="7949425" cy="4049239"/>
          </a:xfrm>
          <a:prstGeom prst="rect">
            <a:avLst/>
          </a:prstGeom>
        </p:spPr>
      </p:pic>
      <p:sp>
        <p:nvSpPr>
          <p:cNvPr id="6" name="TextBox 5">
            <a:extLst>
              <a:ext uri="{FF2B5EF4-FFF2-40B4-BE49-F238E27FC236}">
                <a16:creationId xmlns:a16="http://schemas.microsoft.com/office/drawing/2014/main" id="{C27FAC94-A36B-4F5C-BA80-4A6A73658851}"/>
              </a:ext>
            </a:extLst>
          </p:cNvPr>
          <p:cNvSpPr txBox="1"/>
          <p:nvPr/>
        </p:nvSpPr>
        <p:spPr>
          <a:xfrm>
            <a:off x="389654" y="5556213"/>
            <a:ext cx="2855269" cy="830997"/>
          </a:xfrm>
          <a:prstGeom prst="rect">
            <a:avLst/>
          </a:prstGeom>
          <a:noFill/>
        </p:spPr>
        <p:txBody>
          <a:bodyPr wrap="none" rtlCol="0">
            <a:spAutoFit/>
          </a:bodyPr>
          <a:lstStyle/>
          <a:p>
            <a:r>
              <a:rPr lang="en-AU" sz="2400" dirty="0"/>
              <a:t>Boris Kelly-Gerreyn</a:t>
            </a:r>
          </a:p>
          <a:p>
            <a:r>
              <a:rPr lang="en-AU" sz="2400" dirty="0"/>
              <a:t>Chair, DBCP</a:t>
            </a:r>
          </a:p>
        </p:txBody>
      </p:sp>
      <p:pic>
        <p:nvPicPr>
          <p:cNvPr id="7" name="Picture 6">
            <a:extLst>
              <a:ext uri="{FF2B5EF4-FFF2-40B4-BE49-F238E27FC236}">
                <a16:creationId xmlns:a16="http://schemas.microsoft.com/office/drawing/2014/main" id="{F3754CA5-9B2E-45C7-AA90-034CD5CE302A}"/>
              </a:ext>
            </a:extLst>
          </p:cNvPr>
          <p:cNvPicPr>
            <a:picLocks noChangeAspect="1"/>
          </p:cNvPicPr>
          <p:nvPr/>
        </p:nvPicPr>
        <p:blipFill>
          <a:blip r:embed="rId7"/>
          <a:stretch>
            <a:fillRect/>
          </a:stretch>
        </p:blipFill>
        <p:spPr>
          <a:xfrm>
            <a:off x="0" y="2744214"/>
            <a:ext cx="3459480" cy="1595807"/>
          </a:xfrm>
          <a:prstGeom prst="rect">
            <a:avLst/>
          </a:prstGeom>
        </p:spPr>
      </p:pic>
      <p:pic>
        <p:nvPicPr>
          <p:cNvPr id="2050" name="Picture 2" descr="The Global Ocean Observing System (IOC/GOOS)">
            <a:extLst>
              <a:ext uri="{FF2B5EF4-FFF2-40B4-BE49-F238E27FC236}">
                <a16:creationId xmlns:a16="http://schemas.microsoft.com/office/drawing/2014/main" id="{08DC4F1E-A777-4CD5-BD4E-F8D5DED94F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095" y="4450579"/>
            <a:ext cx="1686522" cy="91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03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50 BEST Thank You In Different Languages IMAGES, STOCK PHOTOS &amp;amp; VECTORS  | Adobe Stock">
            <a:extLst>
              <a:ext uri="{FF2B5EF4-FFF2-40B4-BE49-F238E27FC236}">
                <a16:creationId xmlns:a16="http://schemas.microsoft.com/office/drawing/2014/main" id="{17D407B6-2FD9-49F5-8516-7C5CDF0F0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831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AFD4064-53A9-49DC-9552-9165FB7E81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835" t="33120" r="37284" b="38888"/>
          <a:stretch/>
        </p:blipFill>
        <p:spPr bwMode="auto">
          <a:xfrm>
            <a:off x="388072" y="587548"/>
            <a:ext cx="2554588" cy="260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FB06A85-ABDE-4ADE-84AE-3D06E73E17D7}"/>
              </a:ext>
            </a:extLst>
          </p:cNvPr>
          <p:cNvPicPr>
            <a:picLocks noChangeAspect="1"/>
          </p:cNvPicPr>
          <p:nvPr/>
        </p:nvPicPr>
        <p:blipFill rotWithShape="1">
          <a:blip r:embed="rId4"/>
          <a:srcRect l="4518" t="8176" r="50264"/>
          <a:stretch/>
        </p:blipFill>
        <p:spPr>
          <a:xfrm>
            <a:off x="9083591" y="587548"/>
            <a:ext cx="2893255" cy="2710205"/>
          </a:xfrm>
          <a:prstGeom prst="rect">
            <a:avLst/>
          </a:prstGeom>
        </p:spPr>
      </p:pic>
      <p:pic>
        <p:nvPicPr>
          <p:cNvPr id="4" name="Picture 2" descr="The Global Ocean Observing System (IOC/GOOS)">
            <a:extLst>
              <a:ext uri="{FF2B5EF4-FFF2-40B4-BE49-F238E27FC236}">
                <a16:creationId xmlns:a16="http://schemas.microsoft.com/office/drawing/2014/main" id="{608F57F9-1DFD-4BCE-B95C-40B1909DF6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072" y="4655410"/>
            <a:ext cx="2410459" cy="1304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1FC1C99-3D21-4965-A09B-31F55A779792}"/>
              </a:ext>
            </a:extLst>
          </p:cNvPr>
          <p:cNvPicPr>
            <a:picLocks noChangeAspect="1"/>
          </p:cNvPicPr>
          <p:nvPr/>
        </p:nvPicPr>
        <p:blipFill rotWithShape="1">
          <a:blip r:embed="rId4"/>
          <a:srcRect l="50299" r="2638" b="10299"/>
          <a:stretch/>
        </p:blipFill>
        <p:spPr>
          <a:xfrm>
            <a:off x="9006633" y="3726684"/>
            <a:ext cx="2893255" cy="2543768"/>
          </a:xfrm>
          <a:prstGeom prst="rect">
            <a:avLst/>
          </a:prstGeom>
        </p:spPr>
      </p:pic>
      <p:sp>
        <p:nvSpPr>
          <p:cNvPr id="6" name="TextBox 5">
            <a:extLst>
              <a:ext uri="{FF2B5EF4-FFF2-40B4-BE49-F238E27FC236}">
                <a16:creationId xmlns:a16="http://schemas.microsoft.com/office/drawing/2014/main" id="{9743412C-04DE-4BA5-8A78-A49A5065AA39}"/>
              </a:ext>
            </a:extLst>
          </p:cNvPr>
          <p:cNvSpPr txBox="1"/>
          <p:nvPr/>
        </p:nvSpPr>
        <p:spPr>
          <a:xfrm>
            <a:off x="4490432" y="587548"/>
            <a:ext cx="3211135" cy="1015663"/>
          </a:xfrm>
          <a:prstGeom prst="rect">
            <a:avLst/>
          </a:prstGeom>
          <a:noFill/>
          <a:scene3d>
            <a:camera prst="orthographicFront">
              <a:rot lat="0" lon="0" rev="0"/>
            </a:camera>
            <a:lightRig rig="threePt" dir="t"/>
          </a:scene3d>
        </p:spPr>
        <p:txBody>
          <a:bodyPr wrap="none" rtlCol="0">
            <a:spAutoFit/>
          </a:bodyPr>
          <a:lstStyle/>
          <a:p>
            <a:r>
              <a:rPr lang="en-AU" sz="6000" dirty="0">
                <a:solidFill>
                  <a:srgbClr val="002060"/>
                </a:solidFill>
                <a:latin typeface="Bodoni MT" panose="02070603080606020203" pitchFamily="18" charset="0"/>
              </a:rPr>
              <a:t>DBCP 37</a:t>
            </a:r>
          </a:p>
        </p:txBody>
      </p:sp>
      <p:pic>
        <p:nvPicPr>
          <p:cNvPr id="8" name="Picture 7" descr="Chart&#10;&#10;Description automatically generated">
            <a:extLst>
              <a:ext uri="{FF2B5EF4-FFF2-40B4-BE49-F238E27FC236}">
                <a16:creationId xmlns:a16="http://schemas.microsoft.com/office/drawing/2014/main" id="{1D55FC43-90E5-4296-9412-4E67C907DB17}"/>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l="10001" r="35178"/>
          <a:stretch/>
        </p:blipFill>
        <p:spPr>
          <a:xfrm>
            <a:off x="3753685" y="1709821"/>
            <a:ext cx="4369859" cy="4377782"/>
          </a:xfrm>
          <a:prstGeom prst="rect">
            <a:avLst/>
          </a:prstGeom>
        </p:spPr>
      </p:pic>
    </p:spTree>
    <p:extLst>
      <p:ext uri="{BB962C8B-B14F-4D97-AF65-F5344CB8AC3E}">
        <p14:creationId xmlns:p14="http://schemas.microsoft.com/office/powerpoint/2010/main" val="383653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B7E8-A643-4C6B-ACA7-214C0ABFE396}"/>
              </a:ext>
            </a:extLst>
          </p:cNvPr>
          <p:cNvSpPr>
            <a:spLocks noGrp="1"/>
          </p:cNvSpPr>
          <p:nvPr>
            <p:ph type="title"/>
          </p:nvPr>
        </p:nvSpPr>
        <p:spPr>
          <a:xfrm>
            <a:off x="1455095" y="226434"/>
            <a:ext cx="10972800" cy="1143000"/>
          </a:xfrm>
        </p:spPr>
        <p:txBody>
          <a:bodyPr/>
          <a:lstStyle/>
          <a:p>
            <a:r>
              <a:rPr lang="en-AU" dirty="0"/>
              <a:t>DBCP-36 &amp; 37 – Our original destination!</a:t>
            </a:r>
          </a:p>
        </p:txBody>
      </p:sp>
      <p:pic>
        <p:nvPicPr>
          <p:cNvPr id="4" name="Picture 3" descr="A bridge over a body of water&#10;&#10;Description automatically generated">
            <a:extLst>
              <a:ext uri="{FF2B5EF4-FFF2-40B4-BE49-F238E27FC236}">
                <a16:creationId xmlns:a16="http://schemas.microsoft.com/office/drawing/2014/main" id="{94F6AB46-2C8B-43C9-8807-F5F376B2F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301" y="2698412"/>
            <a:ext cx="5189384" cy="3046328"/>
          </a:xfrm>
          <a:prstGeom prst="rect">
            <a:avLst/>
          </a:prstGeom>
        </p:spPr>
      </p:pic>
      <p:pic>
        <p:nvPicPr>
          <p:cNvPr id="5" name="Picture 4">
            <a:extLst>
              <a:ext uri="{FF2B5EF4-FFF2-40B4-BE49-F238E27FC236}">
                <a16:creationId xmlns:a16="http://schemas.microsoft.com/office/drawing/2014/main" id="{722D731D-A1F0-4BD8-A9DD-F807EA2CB747}"/>
              </a:ext>
            </a:extLst>
          </p:cNvPr>
          <p:cNvPicPr>
            <a:picLocks noChangeAspect="1"/>
          </p:cNvPicPr>
          <p:nvPr/>
        </p:nvPicPr>
        <p:blipFill>
          <a:blip r:embed="rId4"/>
          <a:stretch>
            <a:fillRect/>
          </a:stretch>
        </p:blipFill>
        <p:spPr>
          <a:xfrm>
            <a:off x="46586" y="1842010"/>
            <a:ext cx="6037767" cy="4516587"/>
          </a:xfrm>
          <a:prstGeom prst="rect">
            <a:avLst/>
          </a:prstGeom>
        </p:spPr>
      </p:pic>
      <p:sp>
        <p:nvSpPr>
          <p:cNvPr id="7" name="TextBox 6">
            <a:extLst>
              <a:ext uri="{FF2B5EF4-FFF2-40B4-BE49-F238E27FC236}">
                <a16:creationId xmlns:a16="http://schemas.microsoft.com/office/drawing/2014/main" id="{5206F6A9-F00E-449F-A4CD-3BA47325FFC7}"/>
              </a:ext>
            </a:extLst>
          </p:cNvPr>
          <p:cNvSpPr txBox="1"/>
          <p:nvPr/>
        </p:nvSpPr>
        <p:spPr>
          <a:xfrm>
            <a:off x="2175664" y="1586472"/>
            <a:ext cx="5344039" cy="646331"/>
          </a:xfrm>
          <a:prstGeom prst="rect">
            <a:avLst/>
          </a:prstGeom>
          <a:solidFill>
            <a:schemeClr val="bg1"/>
          </a:solidFill>
        </p:spPr>
        <p:txBody>
          <a:bodyPr wrap="square">
            <a:spAutoFit/>
          </a:bodyPr>
          <a:lstStyle/>
          <a:p>
            <a:r>
              <a:rPr lang="en-AU" dirty="0">
                <a:effectLst/>
              </a:rPr>
              <a:t>State Scientific Centre of the Russian Federation </a:t>
            </a:r>
          </a:p>
          <a:p>
            <a:r>
              <a:rPr lang="en-AU" dirty="0"/>
              <a:t>T</a:t>
            </a:r>
            <a:r>
              <a:rPr lang="en-AU" dirty="0">
                <a:effectLst/>
              </a:rPr>
              <a:t>he Arctic and Antarctic Research Institute</a:t>
            </a:r>
            <a:endParaRPr lang="en-AU" dirty="0"/>
          </a:p>
        </p:txBody>
      </p:sp>
      <p:pic>
        <p:nvPicPr>
          <p:cNvPr id="9" name="Picture 8" descr="Logo, company name&#10;&#10;Description automatically generated">
            <a:extLst>
              <a:ext uri="{FF2B5EF4-FFF2-40B4-BE49-F238E27FC236}">
                <a16:creationId xmlns:a16="http://schemas.microsoft.com/office/drawing/2014/main" id="{28775EEB-436E-4BE7-B8E2-3488E41AB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86" y="1602238"/>
            <a:ext cx="2025570" cy="1019195"/>
          </a:xfrm>
          <a:prstGeom prst="rect">
            <a:avLst/>
          </a:prstGeom>
        </p:spPr>
      </p:pic>
      <p:pic>
        <p:nvPicPr>
          <p:cNvPr id="11" name="Picture 10">
            <a:extLst>
              <a:ext uri="{FF2B5EF4-FFF2-40B4-BE49-F238E27FC236}">
                <a16:creationId xmlns:a16="http://schemas.microsoft.com/office/drawing/2014/main" id="{01079B34-7C0C-4427-A286-9EF34FDA0CE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0122" t="33120" r="37284" b="38888"/>
          <a:stretch/>
        </p:blipFill>
        <p:spPr bwMode="auto">
          <a:xfrm>
            <a:off x="67001" y="99352"/>
            <a:ext cx="1633189" cy="151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58D0FB88-539A-4FF9-83CF-C7F665ADD840}"/>
              </a:ext>
            </a:extLst>
          </p:cNvPr>
          <p:cNvSpPr txBox="1"/>
          <p:nvPr/>
        </p:nvSpPr>
        <p:spPr>
          <a:xfrm>
            <a:off x="7024301" y="5898852"/>
            <a:ext cx="6094070" cy="369332"/>
          </a:xfrm>
          <a:prstGeom prst="rect">
            <a:avLst/>
          </a:prstGeom>
          <a:noFill/>
        </p:spPr>
        <p:txBody>
          <a:bodyPr wrap="square">
            <a:spAutoFit/>
          </a:bodyPr>
          <a:lstStyle/>
          <a:p>
            <a:r>
              <a:rPr lang="en-AU" dirty="0">
                <a:effectLst/>
              </a:rPr>
              <a:t>In beautiful St Petersburg…</a:t>
            </a:r>
            <a:endParaRPr lang="en-AU" dirty="0"/>
          </a:p>
        </p:txBody>
      </p:sp>
      <p:grpSp>
        <p:nvGrpSpPr>
          <p:cNvPr id="18" name="Group 17">
            <a:extLst>
              <a:ext uri="{FF2B5EF4-FFF2-40B4-BE49-F238E27FC236}">
                <a16:creationId xmlns:a16="http://schemas.microsoft.com/office/drawing/2014/main" id="{AEC740EA-B1B4-4C55-AA25-2497649283D4}"/>
              </a:ext>
            </a:extLst>
          </p:cNvPr>
          <p:cNvGrpSpPr/>
          <p:nvPr/>
        </p:nvGrpSpPr>
        <p:grpSpPr>
          <a:xfrm>
            <a:off x="46585" y="5441319"/>
            <a:ext cx="5228800" cy="1473196"/>
            <a:chOff x="180492" y="3414532"/>
            <a:chExt cx="5228800" cy="1473196"/>
          </a:xfrm>
        </p:grpSpPr>
        <p:sp>
          <p:nvSpPr>
            <p:cNvPr id="15" name="TextBox 14">
              <a:extLst>
                <a:ext uri="{FF2B5EF4-FFF2-40B4-BE49-F238E27FC236}">
                  <a16:creationId xmlns:a16="http://schemas.microsoft.com/office/drawing/2014/main" id="{4D6633A5-09D7-48C8-8B2D-875008A377E0}"/>
                </a:ext>
              </a:extLst>
            </p:cNvPr>
            <p:cNvSpPr txBox="1"/>
            <p:nvPr/>
          </p:nvSpPr>
          <p:spPr>
            <a:xfrm>
              <a:off x="180493" y="3414532"/>
              <a:ext cx="4258157" cy="369332"/>
            </a:xfrm>
            <a:prstGeom prst="rect">
              <a:avLst/>
            </a:prstGeom>
            <a:solidFill>
              <a:schemeClr val="bg1"/>
            </a:solidFill>
          </p:spPr>
          <p:txBody>
            <a:bodyPr wrap="square">
              <a:spAutoFit/>
            </a:bodyPr>
            <a:lstStyle/>
            <a:p>
              <a:r>
                <a:rPr lang="en-AU" dirty="0"/>
                <a:t>Thank you for offering to host DBCP-37</a:t>
              </a:r>
            </a:p>
          </p:txBody>
        </p:sp>
        <p:sp>
          <p:nvSpPr>
            <p:cNvPr id="17" name="TextBox 16">
              <a:extLst>
                <a:ext uri="{FF2B5EF4-FFF2-40B4-BE49-F238E27FC236}">
                  <a16:creationId xmlns:a16="http://schemas.microsoft.com/office/drawing/2014/main" id="{44FB95E9-D4AB-4A3F-9513-BA259EC80F97}"/>
                </a:ext>
              </a:extLst>
            </p:cNvPr>
            <p:cNvSpPr txBox="1"/>
            <p:nvPr/>
          </p:nvSpPr>
          <p:spPr>
            <a:xfrm>
              <a:off x="180492" y="3872065"/>
              <a:ext cx="5228800" cy="1015663"/>
            </a:xfrm>
            <a:prstGeom prst="rect">
              <a:avLst/>
            </a:prstGeom>
            <a:solidFill>
              <a:schemeClr val="bg1"/>
            </a:solidFill>
          </p:spPr>
          <p:txBody>
            <a:bodyPr wrap="square">
              <a:spAutoFit/>
            </a:bodyPr>
            <a:lstStyle/>
            <a:p>
              <a:r>
                <a:rPr lang="en-AU" sz="2000" dirty="0">
                  <a:latin typeface="Calibri" panose="020F0502020204030204" pitchFamily="34" charset="0"/>
                  <a:ea typeface="Calibri" panose="020F0502020204030204" pitchFamily="34" charset="0"/>
                </a:rPr>
                <a:t>Igor A. </a:t>
              </a:r>
              <a:r>
                <a:rPr lang="en-AU" sz="2000" dirty="0" err="1">
                  <a:latin typeface="Calibri" panose="020F0502020204030204" pitchFamily="34" charset="0"/>
                  <a:ea typeface="Calibri" panose="020F0502020204030204" pitchFamily="34" charset="0"/>
                </a:rPr>
                <a:t>Shumakov</a:t>
              </a:r>
              <a:r>
                <a:rPr lang="en-AU" sz="2000" dirty="0">
                  <a:latin typeface="Calibri" panose="020F0502020204030204" pitchFamily="34" charset="0"/>
                  <a:ea typeface="Calibri" panose="020F0502020204030204" pitchFamily="34" charset="0"/>
                </a:rPr>
                <a:t> (PR of the Russian Federation)</a:t>
              </a:r>
            </a:p>
            <a:p>
              <a:r>
                <a:rPr lang="en-AU" sz="2000" dirty="0">
                  <a:effectLst/>
                  <a:latin typeface="Calibri" panose="020F0502020204030204" pitchFamily="34" charset="0"/>
                  <a:ea typeface="Calibri" panose="020F0502020204030204" pitchFamily="34" charset="0"/>
                </a:rPr>
                <a:t>Vasily </a:t>
              </a:r>
              <a:r>
                <a:rPr lang="en-US" sz="2000" dirty="0">
                  <a:effectLst/>
                  <a:latin typeface="Calibri" panose="020F0502020204030204" pitchFamily="34" charset="0"/>
                  <a:ea typeface="Calibri" panose="020F0502020204030204" pitchFamily="34" charset="0"/>
                </a:rPr>
                <a:t>Smolyanitsky</a:t>
              </a:r>
            </a:p>
            <a:p>
              <a:r>
                <a:rPr lang="en-AU" sz="2000" dirty="0">
                  <a:latin typeface="Calibri" panose="020F0502020204030204" pitchFamily="34" charset="0"/>
                  <a:ea typeface="Calibri" panose="020F0502020204030204" pitchFamily="34" charset="0"/>
                </a:rPr>
                <a:t>Ashik Igor</a:t>
              </a:r>
              <a:endParaRPr lang="en-AU" sz="2000" dirty="0"/>
            </a:p>
          </p:txBody>
        </p:sp>
      </p:grpSp>
    </p:spTree>
    <p:extLst>
      <p:ext uri="{BB962C8B-B14F-4D97-AF65-F5344CB8AC3E}">
        <p14:creationId xmlns:p14="http://schemas.microsoft.com/office/powerpoint/2010/main" val="3351322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FB47017-2C32-4764-89FE-FB720F5A0F0C}"/>
              </a:ext>
            </a:extLst>
          </p:cNvPr>
          <p:cNvSpPr txBox="1"/>
          <p:nvPr/>
        </p:nvSpPr>
        <p:spPr>
          <a:xfrm>
            <a:off x="2607535" y="310609"/>
            <a:ext cx="8452763" cy="769441"/>
          </a:xfrm>
          <a:prstGeom prst="rect">
            <a:avLst/>
          </a:prstGeom>
          <a:noFill/>
        </p:spPr>
        <p:txBody>
          <a:bodyPr wrap="none" rtlCol="0">
            <a:spAutoFit/>
          </a:bodyPr>
          <a:lstStyle/>
          <a:p>
            <a:r>
              <a:rPr lang="en-AU" sz="4400" dirty="0"/>
              <a:t>Participation at DBCP 37 is amazing!</a:t>
            </a:r>
          </a:p>
        </p:txBody>
      </p:sp>
      <p:sp>
        <p:nvSpPr>
          <p:cNvPr id="21" name="TextBox 20">
            <a:extLst>
              <a:ext uri="{FF2B5EF4-FFF2-40B4-BE49-F238E27FC236}">
                <a16:creationId xmlns:a16="http://schemas.microsoft.com/office/drawing/2014/main" id="{05ABECE3-4CBA-4C44-9D92-9A2E05FBDCEA}"/>
              </a:ext>
            </a:extLst>
          </p:cNvPr>
          <p:cNvSpPr txBox="1"/>
          <p:nvPr/>
        </p:nvSpPr>
        <p:spPr>
          <a:xfrm>
            <a:off x="8570347" y="1993696"/>
            <a:ext cx="3621653" cy="41996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137 registrations</a:t>
            </a:r>
          </a:p>
          <a:p>
            <a:pPr marL="342900" indent="-342900">
              <a:lnSpc>
                <a:spcPct val="150000"/>
              </a:lnSpc>
              <a:buFont typeface="Arial" panose="020B0604020202020204" pitchFamily="34" charset="0"/>
              <a:buChar char="•"/>
            </a:pPr>
            <a:r>
              <a:rPr lang="en-US" sz="2000" dirty="0"/>
              <a:t>46 members </a:t>
            </a:r>
          </a:p>
          <a:p>
            <a:pPr marL="342900" indent="-342900">
              <a:lnSpc>
                <a:spcPct val="150000"/>
              </a:lnSpc>
              <a:buFont typeface="Arial" panose="020B0604020202020204" pitchFamily="34" charset="0"/>
              <a:buChar char="•"/>
            </a:pPr>
            <a:r>
              <a:rPr lang="en-US" sz="2000" dirty="0"/>
              <a:t>All Six Regional Associations</a:t>
            </a:r>
          </a:p>
          <a:p>
            <a:pPr marL="342900" indent="-342900">
              <a:lnSpc>
                <a:spcPct val="150000"/>
              </a:lnSpc>
              <a:buFont typeface="Arial" panose="020B0604020202020204" pitchFamily="34" charset="0"/>
              <a:buChar char="•"/>
            </a:pPr>
            <a:r>
              <a:rPr lang="en-US" sz="2000" dirty="0"/>
              <a:t>6 new participants: </a:t>
            </a:r>
          </a:p>
          <a:p>
            <a:pPr marL="800100" lvl="1" indent="-342900">
              <a:lnSpc>
                <a:spcPct val="150000"/>
              </a:lnSpc>
              <a:buFont typeface="Arial" panose="020B0604020202020204" pitchFamily="34" charset="0"/>
              <a:buChar char="•"/>
            </a:pPr>
            <a:r>
              <a:rPr lang="en-US" sz="2000" dirty="0"/>
              <a:t>Armenia, Kazakhstan, Myanmar, Nigeria, Tanzania, Tunisia</a:t>
            </a:r>
          </a:p>
          <a:p>
            <a:pPr marL="342900" indent="-342900">
              <a:lnSpc>
                <a:spcPct val="150000"/>
              </a:lnSpc>
              <a:buFont typeface="Arial" panose="020B0604020202020204" pitchFamily="34" charset="0"/>
              <a:buChar char="•"/>
            </a:pPr>
            <a:r>
              <a:rPr lang="en-US" sz="2000" dirty="0"/>
              <a:t>26% female (32% at DBCP36) let's grow this!</a:t>
            </a:r>
          </a:p>
        </p:txBody>
      </p:sp>
      <p:pic>
        <p:nvPicPr>
          <p:cNvPr id="18" name="Picture 4">
            <a:extLst>
              <a:ext uri="{FF2B5EF4-FFF2-40B4-BE49-F238E27FC236}">
                <a16:creationId xmlns:a16="http://schemas.microsoft.com/office/drawing/2014/main" id="{202D2BEC-7DCD-4C5A-81F4-C03947140A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22" t="33120" r="37284" b="38888"/>
          <a:stretch/>
        </p:blipFill>
        <p:spPr bwMode="auto">
          <a:xfrm>
            <a:off x="0" y="45815"/>
            <a:ext cx="1633189" cy="151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a:extLst>
              <a:ext uri="{FF2B5EF4-FFF2-40B4-BE49-F238E27FC236}">
                <a16:creationId xmlns:a16="http://schemas.microsoft.com/office/drawing/2014/main" id="{ED8834AC-41E9-4265-9B61-E7B2186B77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94"/>
          <a:stretch/>
        </p:blipFill>
        <p:spPr bwMode="auto">
          <a:xfrm>
            <a:off x="686065" y="1639614"/>
            <a:ext cx="7650118" cy="4907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01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202D2BEC-7DCD-4C5A-81F4-C03947140A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22" t="33120" r="37284" b="38888"/>
          <a:stretch/>
        </p:blipFill>
        <p:spPr bwMode="auto">
          <a:xfrm>
            <a:off x="0" y="55566"/>
            <a:ext cx="1633189" cy="151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61;gcbd498e069_2_0">
            <a:extLst>
              <a:ext uri="{FF2B5EF4-FFF2-40B4-BE49-F238E27FC236}">
                <a16:creationId xmlns:a16="http://schemas.microsoft.com/office/drawing/2014/main" id="{F26A6ED7-EE79-4397-ABB1-D1E504BF3D51}"/>
              </a:ext>
            </a:extLst>
          </p:cNvPr>
          <p:cNvSpPr txBox="1">
            <a:spLocks noGrp="1"/>
          </p:cNvSpPr>
          <p:nvPr>
            <p:ph type="title"/>
          </p:nvPr>
        </p:nvSpPr>
        <p:spPr>
          <a:xfrm>
            <a:off x="2449830" y="14813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153A"/>
              </a:buClr>
              <a:buSzPts val="3300"/>
              <a:buFont typeface="Libre Franklin"/>
              <a:buNone/>
            </a:pPr>
            <a:r>
              <a:rPr lang="fr-CH" dirty="0">
                <a:latin typeface="+mn-lt"/>
              </a:rPr>
              <a:t>Key </a:t>
            </a:r>
            <a:r>
              <a:rPr lang="fr-CH" dirty="0" err="1">
                <a:latin typeface="+mn-lt"/>
              </a:rPr>
              <a:t>developments</a:t>
            </a:r>
            <a:r>
              <a:rPr lang="fr-CH" dirty="0">
                <a:latin typeface="+mn-lt"/>
              </a:rPr>
              <a:t> </a:t>
            </a:r>
            <a:r>
              <a:rPr lang="fr-CH" dirty="0" err="1">
                <a:latin typeface="+mn-lt"/>
              </a:rPr>
              <a:t>since</a:t>
            </a:r>
            <a:r>
              <a:rPr lang="fr-CH" dirty="0">
                <a:latin typeface="+mn-lt"/>
              </a:rPr>
              <a:t> DBCP 36</a:t>
            </a:r>
            <a:endParaRPr dirty="0">
              <a:latin typeface="+mn-lt"/>
            </a:endParaRPr>
          </a:p>
        </p:txBody>
      </p:sp>
      <p:sp>
        <p:nvSpPr>
          <p:cNvPr id="8" name="Google Shape;62;gcbd498e069_2_0">
            <a:extLst>
              <a:ext uri="{FF2B5EF4-FFF2-40B4-BE49-F238E27FC236}">
                <a16:creationId xmlns:a16="http://schemas.microsoft.com/office/drawing/2014/main" id="{47DFB1FE-C29B-44E8-A487-3438EA52950F}"/>
              </a:ext>
            </a:extLst>
          </p:cNvPr>
          <p:cNvSpPr txBox="1">
            <a:spLocks/>
          </p:cNvSpPr>
          <p:nvPr/>
        </p:nvSpPr>
        <p:spPr>
          <a:xfrm>
            <a:off x="273051" y="1458439"/>
            <a:ext cx="12044679" cy="5578474"/>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AU" sz="2400" dirty="0"/>
              <a:t>New Strategy launched following broad consultation</a:t>
            </a:r>
          </a:p>
          <a:p>
            <a:pPr marL="285750" indent="-285750"/>
            <a:r>
              <a:rPr lang="en-AU" sz="2400" dirty="0"/>
              <a:t>PI-5 virtual training capacity building workshop (May &amp; June)</a:t>
            </a:r>
            <a:endParaRPr lang="en-AU" sz="2400" dirty="0">
              <a:cs typeface="Calibri"/>
            </a:endParaRPr>
          </a:p>
          <a:p>
            <a:pPr marL="285750" indent="-285750"/>
            <a:r>
              <a:rPr lang="en-AU" sz="2400" dirty="0"/>
              <a:t>Funded wave buoy purchase and deployment – announcement of recipient pending</a:t>
            </a:r>
          </a:p>
          <a:p>
            <a:pPr marL="285750" indent="-285750"/>
            <a:r>
              <a:rPr lang="en-AU" sz="2400" dirty="0"/>
              <a:t>A new Task Team - Environmental Stewardship</a:t>
            </a:r>
          </a:p>
          <a:p>
            <a:pPr marL="285750" indent="-285750"/>
            <a:r>
              <a:rPr lang="en-AU" sz="2400" dirty="0"/>
              <a:t>Ran OCG workshop on environmental stewardship in May 21</a:t>
            </a:r>
            <a:endParaRPr lang="en-AU" sz="2400" dirty="0">
              <a:cs typeface="Calibri"/>
            </a:endParaRPr>
          </a:p>
          <a:p>
            <a:pPr marL="285750" indent="-285750"/>
            <a:r>
              <a:rPr lang="en-AU" sz="2400" dirty="0"/>
              <a:t>Overall healthy and resilient network for global drifters array, however North Atlantic overly sampled and Indian Ocean under sampled. </a:t>
            </a:r>
            <a:endParaRPr lang="en-AU" sz="2400" dirty="0">
              <a:cs typeface="Calibri"/>
            </a:endParaRPr>
          </a:p>
          <a:p>
            <a:pPr marL="285750" indent="-285750"/>
            <a:r>
              <a:rPr lang="en-AU" sz="2400" dirty="0">
                <a:solidFill>
                  <a:srgbClr val="201E2B"/>
                </a:solidFill>
                <a:ea typeface="Arial" panose="020B0604020202020204" pitchFamily="34" charset="0"/>
                <a:cs typeface="Times New Roman"/>
              </a:rPr>
              <a:t>65% of Moored Buoys reporting in BUFR 315008 in 2021</a:t>
            </a:r>
          </a:p>
          <a:p>
            <a:pPr marL="285750" indent="-285750"/>
            <a:r>
              <a:rPr lang="en-AU" sz="2400" dirty="0">
                <a:solidFill>
                  <a:srgbClr val="201E2B"/>
                </a:solidFill>
                <a:ea typeface="Arial" panose="020B0604020202020204" pitchFamily="34" charset="0"/>
                <a:cs typeface="Times New Roman"/>
              </a:rPr>
              <a:t>~100% drifter metadata now synchronized with OSCAR/WIGOS databases</a:t>
            </a:r>
          </a:p>
          <a:p>
            <a:pPr marL="285750" indent="-285750"/>
            <a:r>
              <a:rPr lang="en-AU" sz="2400" dirty="0">
                <a:solidFill>
                  <a:srgbClr val="201E2B"/>
                </a:solidFill>
                <a:cs typeface="Times New Roman"/>
              </a:rPr>
              <a:t>Data flow mapping </a:t>
            </a:r>
          </a:p>
          <a:p>
            <a:pPr marL="285750" indent="-285750"/>
            <a:r>
              <a:rPr lang="en-AU" sz="2400" dirty="0">
                <a:solidFill>
                  <a:srgbClr val="201E2B"/>
                </a:solidFill>
                <a:cs typeface="Times New Roman"/>
              </a:rPr>
              <a:t>Emerging relationships with commercial data suppliers</a:t>
            </a:r>
            <a:endParaRPr lang="en-AU" sz="2400" dirty="0"/>
          </a:p>
        </p:txBody>
      </p:sp>
    </p:spTree>
    <p:extLst>
      <p:ext uri="{BB962C8B-B14F-4D97-AF65-F5344CB8AC3E}">
        <p14:creationId xmlns:p14="http://schemas.microsoft.com/office/powerpoint/2010/main" val="74040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202D2BEC-7DCD-4C5A-81F4-C03947140A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22" t="33120" r="37284" b="38888"/>
          <a:stretch/>
        </p:blipFill>
        <p:spPr bwMode="auto">
          <a:xfrm>
            <a:off x="0" y="55566"/>
            <a:ext cx="1633189" cy="151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67;p6">
            <a:extLst>
              <a:ext uri="{FF2B5EF4-FFF2-40B4-BE49-F238E27FC236}">
                <a16:creationId xmlns:a16="http://schemas.microsoft.com/office/drawing/2014/main" id="{3185EBF0-E8B1-47C6-ABB5-A32078406AF5}"/>
              </a:ext>
            </a:extLst>
          </p:cNvPr>
          <p:cNvSpPr txBox="1">
            <a:spLocks/>
          </p:cNvSpPr>
          <p:nvPr/>
        </p:nvSpPr>
        <p:spPr>
          <a:xfrm>
            <a:off x="2436564" y="55566"/>
            <a:ext cx="10515600"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rgbClr val="00153A"/>
              </a:buClr>
              <a:buSzPts val="3300"/>
              <a:buFont typeface="Libre Franklin"/>
              <a:buNone/>
            </a:pPr>
            <a:r>
              <a:rPr lang="fr-CH" dirty="0">
                <a:latin typeface="+mn-lt"/>
              </a:rPr>
              <a:t>Challenges</a:t>
            </a:r>
          </a:p>
        </p:txBody>
      </p:sp>
      <p:sp>
        <p:nvSpPr>
          <p:cNvPr id="7" name="Google Shape;68;p6">
            <a:extLst>
              <a:ext uri="{FF2B5EF4-FFF2-40B4-BE49-F238E27FC236}">
                <a16:creationId xmlns:a16="http://schemas.microsoft.com/office/drawing/2014/main" id="{90FCB6F4-E7EA-4E94-A293-5B10459D3EB3}"/>
              </a:ext>
            </a:extLst>
          </p:cNvPr>
          <p:cNvSpPr txBox="1">
            <a:spLocks/>
          </p:cNvSpPr>
          <p:nvPr/>
        </p:nvSpPr>
        <p:spPr>
          <a:xfrm>
            <a:off x="816594" y="1573373"/>
            <a:ext cx="12117637" cy="4520091"/>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153A"/>
              </a:buClr>
              <a:buSzPts val="2100"/>
            </a:pPr>
            <a:r>
              <a:rPr lang="en-AU" dirty="0"/>
              <a:t>Reduced reporting of data from tropical mooring array</a:t>
            </a:r>
          </a:p>
          <a:p>
            <a:pPr lvl="1">
              <a:buClr>
                <a:srgbClr val="00153A"/>
              </a:buClr>
              <a:buSzPts val="2100"/>
            </a:pPr>
            <a:r>
              <a:rPr lang="en-AU" dirty="0"/>
              <a:t>Overall ~70%, </a:t>
            </a:r>
          </a:p>
          <a:p>
            <a:pPr lvl="1">
              <a:buClr>
                <a:srgbClr val="00153A"/>
              </a:buClr>
              <a:buSzPts val="2100"/>
            </a:pPr>
            <a:r>
              <a:rPr lang="en-AU" dirty="0"/>
              <a:t>24% for Indian Ocean</a:t>
            </a:r>
          </a:p>
          <a:p>
            <a:pPr marL="457200" lvl="1" indent="0">
              <a:buClr>
                <a:srgbClr val="00153A"/>
              </a:buClr>
              <a:buSzPts val="2100"/>
              <a:buNone/>
            </a:pPr>
            <a:endParaRPr lang="en-AU" dirty="0"/>
          </a:p>
          <a:p>
            <a:pPr>
              <a:buClr>
                <a:srgbClr val="00153A"/>
              </a:buClr>
              <a:buSzPts val="2100"/>
            </a:pPr>
            <a:r>
              <a:rPr lang="en-AU" dirty="0"/>
              <a:t>Need more uptake of barometer upgrade and wave sensors</a:t>
            </a:r>
          </a:p>
          <a:p>
            <a:pPr lvl="1">
              <a:buClr>
                <a:srgbClr val="00153A"/>
              </a:buClr>
              <a:buSzPts val="2100"/>
            </a:pPr>
            <a:r>
              <a:rPr lang="en-AU" dirty="0"/>
              <a:t>Barometer: GDA~60%, coastal 63%, Tropical 13%, </a:t>
            </a:r>
            <a:r>
              <a:rPr lang="en-AU" dirty="0" err="1"/>
              <a:t>tsunameter</a:t>
            </a:r>
            <a:r>
              <a:rPr lang="en-AU" dirty="0"/>
              <a:t> 0</a:t>
            </a:r>
          </a:p>
          <a:p>
            <a:pPr lvl="1">
              <a:buClr>
                <a:srgbClr val="00153A"/>
              </a:buClr>
              <a:buSzPts val="2100"/>
            </a:pPr>
            <a:r>
              <a:rPr lang="en-AU" dirty="0"/>
              <a:t>Wave: drifters 1%, moored 66%</a:t>
            </a:r>
          </a:p>
          <a:p>
            <a:pPr marL="457200" lvl="1" indent="0">
              <a:buClr>
                <a:srgbClr val="00153A"/>
              </a:buClr>
              <a:buSzPts val="2100"/>
              <a:buNone/>
            </a:pPr>
            <a:endParaRPr lang="en-AU" dirty="0"/>
          </a:p>
          <a:p>
            <a:pPr>
              <a:buClr>
                <a:srgbClr val="00153A"/>
              </a:buClr>
              <a:buSzPts val="2100"/>
            </a:pPr>
            <a:r>
              <a:rPr lang="en-AU" dirty="0"/>
              <a:t>Low/no BUFR migration of coastal buoys &amp; tsunameters</a:t>
            </a:r>
          </a:p>
          <a:p>
            <a:pPr>
              <a:buClr>
                <a:srgbClr val="00153A"/>
              </a:buClr>
              <a:buSzPts val="2100"/>
            </a:pPr>
            <a:endParaRPr lang="en-AU" dirty="0"/>
          </a:p>
          <a:p>
            <a:pPr indent="-95250">
              <a:buClr>
                <a:srgbClr val="00153A"/>
              </a:buClr>
              <a:buSzPts val="2100"/>
              <a:buFont typeface="Arial" panose="020B0604020202020204" pitchFamily="34" charset="0"/>
              <a:buNone/>
            </a:pPr>
            <a:endParaRPr lang="en-AU" dirty="0"/>
          </a:p>
        </p:txBody>
      </p:sp>
    </p:spTree>
    <p:extLst>
      <p:ext uri="{BB962C8B-B14F-4D97-AF65-F5344CB8AC3E}">
        <p14:creationId xmlns:p14="http://schemas.microsoft.com/office/powerpoint/2010/main" val="243597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202D2BEC-7DCD-4C5A-81F4-C03947140A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22" t="33120" r="37284" b="38888"/>
          <a:stretch/>
        </p:blipFill>
        <p:spPr bwMode="auto">
          <a:xfrm>
            <a:off x="0" y="55566"/>
            <a:ext cx="1633189" cy="151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73;p5">
            <a:extLst>
              <a:ext uri="{FF2B5EF4-FFF2-40B4-BE49-F238E27FC236}">
                <a16:creationId xmlns:a16="http://schemas.microsoft.com/office/drawing/2014/main" id="{85194E45-7C37-46AA-92D4-268063F3A9FE}"/>
              </a:ext>
            </a:extLst>
          </p:cNvPr>
          <p:cNvSpPr txBox="1">
            <a:spLocks noGrp="1"/>
          </p:cNvSpPr>
          <p:nvPr>
            <p:ph type="title"/>
          </p:nvPr>
        </p:nvSpPr>
        <p:spPr>
          <a:xfrm>
            <a:off x="2329375" y="24781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153A"/>
              </a:buClr>
              <a:buSzPts val="3300"/>
              <a:buFont typeface="Libre Franklin"/>
              <a:buNone/>
            </a:pPr>
            <a:r>
              <a:rPr lang="fr-CH" dirty="0">
                <a:latin typeface="+mn-lt"/>
              </a:rPr>
              <a:t>Future Plans</a:t>
            </a:r>
            <a:endParaRPr dirty="0">
              <a:latin typeface="+mn-lt"/>
            </a:endParaRPr>
          </a:p>
        </p:txBody>
      </p:sp>
      <p:sp>
        <p:nvSpPr>
          <p:cNvPr id="10" name="Google Shape;74;p5">
            <a:extLst>
              <a:ext uri="{FF2B5EF4-FFF2-40B4-BE49-F238E27FC236}">
                <a16:creationId xmlns:a16="http://schemas.microsoft.com/office/drawing/2014/main" id="{AE31A1F2-25F2-4C41-B710-F265D6C991CD}"/>
              </a:ext>
            </a:extLst>
          </p:cNvPr>
          <p:cNvSpPr txBox="1">
            <a:spLocks/>
          </p:cNvSpPr>
          <p:nvPr/>
        </p:nvSpPr>
        <p:spPr>
          <a:xfrm>
            <a:off x="1319514" y="1381129"/>
            <a:ext cx="11375406" cy="5229061"/>
          </a:xfrm>
          <a:prstGeom prst="rect">
            <a:avLst/>
          </a:prstGeom>
          <a:noFill/>
          <a:ln>
            <a:noFill/>
          </a:ln>
        </p:spPr>
        <p:txBody>
          <a:bodyPr spcFirstLastPara="1" vert="horz" wrap="square" lIns="91425" tIns="45700" rIns="91425" bIns="4570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AU" dirty="0">
                <a:solidFill>
                  <a:srgbClr val="000000"/>
                </a:solidFill>
                <a:cs typeface="Calibri"/>
              </a:rPr>
              <a:t>A new era for the DBCP </a:t>
            </a:r>
          </a:p>
          <a:p>
            <a:pPr marL="742950" lvl="1" indent="-285750"/>
            <a:r>
              <a:rPr lang="en-AU" dirty="0">
                <a:solidFill>
                  <a:srgbClr val="000000"/>
                </a:solidFill>
                <a:cs typeface="Calibri"/>
              </a:rPr>
              <a:t>Refresh Executive Board (at DBCP 37) </a:t>
            </a:r>
          </a:p>
          <a:p>
            <a:pPr marL="742950" lvl="1" indent="-285750"/>
            <a:r>
              <a:rPr lang="en-AU" dirty="0"/>
              <a:t>Implement DBCP strategy</a:t>
            </a:r>
          </a:p>
          <a:p>
            <a:pPr marL="742950" lvl="1" indent="-285750"/>
            <a:r>
              <a:rPr lang="en-AU" dirty="0"/>
              <a:t>New task team focused on users</a:t>
            </a:r>
            <a:endParaRPr lang="en-AU" dirty="0">
              <a:cs typeface="Calibri"/>
            </a:endParaRPr>
          </a:p>
          <a:p>
            <a:pPr marL="285750" indent="-285750"/>
            <a:r>
              <a:rPr lang="en-AU" dirty="0"/>
              <a:t>Prioritise deployments in under sampled areas (e.g. Indian Ocean)</a:t>
            </a:r>
          </a:p>
          <a:p>
            <a:pPr marL="285750" indent="-285750"/>
            <a:r>
              <a:rPr lang="en-AU" dirty="0"/>
              <a:t>Actively promote barometer upgrade program</a:t>
            </a:r>
          </a:p>
          <a:p>
            <a:pPr marL="285750" indent="-285750"/>
            <a:r>
              <a:rPr lang="en-AU" dirty="0"/>
              <a:t>Embed ourselves deeply in the UN Decade</a:t>
            </a:r>
          </a:p>
          <a:p>
            <a:pPr marL="285750" indent="-285750"/>
            <a:r>
              <a:rPr lang="en-AU" dirty="0"/>
              <a:t>Strengthen relationships with commercial entities</a:t>
            </a:r>
          </a:p>
          <a:p>
            <a:pPr marL="285750" indent="-285750"/>
            <a:r>
              <a:rPr lang="en-AU" dirty="0"/>
              <a:t>Lead International Workshops </a:t>
            </a:r>
          </a:p>
          <a:p>
            <a:pPr marL="742950" lvl="1" indent="-285750"/>
            <a:r>
              <a:rPr lang="en-AU" dirty="0"/>
              <a:t>Tsunami detection innovation workshop</a:t>
            </a:r>
          </a:p>
          <a:p>
            <a:pPr marL="742950" lvl="1" indent="-285750"/>
            <a:r>
              <a:rPr lang="en-AU" dirty="0"/>
              <a:t>Operational Wave Measurements </a:t>
            </a:r>
          </a:p>
          <a:p>
            <a:pPr marL="742950" lvl="1" indent="-285750"/>
            <a:r>
              <a:rPr lang="en-AU" dirty="0"/>
              <a:t>PI-6 capacity building workshop</a:t>
            </a:r>
          </a:p>
          <a:p>
            <a:pPr marL="285750" indent="-285750">
              <a:buClr>
                <a:srgbClr val="00153A"/>
              </a:buClr>
            </a:pPr>
            <a:endParaRPr lang="en-AU" dirty="0"/>
          </a:p>
          <a:p>
            <a:pPr indent="-101600">
              <a:buSzPts val="2000"/>
              <a:buFont typeface="Arial" panose="020B0604020202020204" pitchFamily="34" charset="0"/>
              <a:buNone/>
            </a:pPr>
            <a:endParaRPr lang="en-AU" dirty="0"/>
          </a:p>
        </p:txBody>
      </p:sp>
    </p:spTree>
    <p:extLst>
      <p:ext uri="{BB962C8B-B14F-4D97-AF65-F5344CB8AC3E}">
        <p14:creationId xmlns:p14="http://schemas.microsoft.com/office/powerpoint/2010/main" val="209066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34424C-1B94-4FDE-B5B9-408D8CF8A45D}"/>
              </a:ext>
            </a:extLst>
          </p:cNvPr>
          <p:cNvSpPr>
            <a:spLocks noGrp="1"/>
          </p:cNvSpPr>
          <p:nvPr>
            <p:ph idx="1"/>
          </p:nvPr>
        </p:nvSpPr>
        <p:spPr>
          <a:xfrm>
            <a:off x="1444087" y="2030021"/>
            <a:ext cx="9801828" cy="4525963"/>
          </a:xfrm>
        </p:spPr>
        <p:txBody>
          <a:bodyPr/>
          <a:lstStyle/>
          <a:p>
            <a:pPr lvl="1"/>
            <a:r>
              <a:rPr lang="en-AU" dirty="0"/>
              <a:t>WMO unified data policy, GBON</a:t>
            </a:r>
            <a:r>
              <a:rPr lang="en-AU" baseline="30000" dirty="0"/>
              <a:t>1</a:t>
            </a:r>
            <a:r>
              <a:rPr lang="en-AU" dirty="0"/>
              <a:t> and SOFF</a:t>
            </a:r>
            <a:r>
              <a:rPr lang="en-AU" baseline="30000" dirty="0"/>
              <a:t>2</a:t>
            </a:r>
            <a:endParaRPr lang="en-AU" dirty="0"/>
          </a:p>
          <a:p>
            <a:pPr lvl="1"/>
            <a:r>
              <a:rPr lang="en-AU" dirty="0"/>
              <a:t>UN Decade of Ocean Science for Sustainable Development</a:t>
            </a:r>
          </a:p>
          <a:p>
            <a:pPr lvl="1"/>
            <a:r>
              <a:rPr lang="en-AU" dirty="0"/>
              <a:t>UN Sustainable Development Goals – SDG 13 &amp; 14</a:t>
            </a:r>
          </a:p>
          <a:p>
            <a:pPr lvl="1"/>
            <a:r>
              <a:rPr lang="en-AU" dirty="0"/>
              <a:t>GOOS 2030</a:t>
            </a:r>
          </a:p>
          <a:p>
            <a:pPr lvl="1"/>
            <a:r>
              <a:rPr lang="en-AU" dirty="0"/>
              <a:t>OceanObs19 in action</a:t>
            </a:r>
          </a:p>
          <a:p>
            <a:pPr lvl="1"/>
            <a:r>
              <a:rPr lang="en-AU" dirty="0"/>
              <a:t>Paris Agreement </a:t>
            </a:r>
          </a:p>
          <a:p>
            <a:pPr lvl="1"/>
            <a:r>
              <a:rPr lang="en-AU" dirty="0"/>
              <a:t>COP 26</a:t>
            </a:r>
          </a:p>
        </p:txBody>
      </p:sp>
      <p:pic>
        <p:nvPicPr>
          <p:cNvPr id="5" name="Picture 4">
            <a:extLst>
              <a:ext uri="{FF2B5EF4-FFF2-40B4-BE49-F238E27FC236}">
                <a16:creationId xmlns:a16="http://schemas.microsoft.com/office/drawing/2014/main" id="{92F68677-27CB-455E-8BC7-D5B8A4CF28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22" t="33120" r="37284" b="38888"/>
          <a:stretch/>
        </p:blipFill>
        <p:spPr bwMode="auto">
          <a:xfrm>
            <a:off x="134442" y="114612"/>
            <a:ext cx="1633189" cy="151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8E39FDA-81F9-4BA7-8CD3-796D3B8C37C6}"/>
              </a:ext>
            </a:extLst>
          </p:cNvPr>
          <p:cNvSpPr txBox="1">
            <a:spLocks/>
          </p:cNvSpPr>
          <p:nvPr/>
        </p:nvSpPr>
        <p:spPr>
          <a:xfrm>
            <a:off x="2712623" y="411829"/>
            <a:ext cx="8229600" cy="11430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AU" kern="0" dirty="0"/>
              <a:t>The need for the DBCP has never been greater </a:t>
            </a:r>
          </a:p>
        </p:txBody>
      </p:sp>
      <p:sp>
        <p:nvSpPr>
          <p:cNvPr id="11" name="TextBox 10">
            <a:extLst>
              <a:ext uri="{FF2B5EF4-FFF2-40B4-BE49-F238E27FC236}">
                <a16:creationId xmlns:a16="http://schemas.microsoft.com/office/drawing/2014/main" id="{D464BC18-0270-4694-8EF7-972DFFF3235B}"/>
              </a:ext>
            </a:extLst>
          </p:cNvPr>
          <p:cNvSpPr txBox="1"/>
          <p:nvPr/>
        </p:nvSpPr>
        <p:spPr>
          <a:xfrm>
            <a:off x="7685638" y="5071445"/>
            <a:ext cx="4506362" cy="646331"/>
          </a:xfrm>
          <a:prstGeom prst="rect">
            <a:avLst/>
          </a:prstGeom>
          <a:noFill/>
        </p:spPr>
        <p:txBody>
          <a:bodyPr wrap="none" rtlCol="0">
            <a:spAutoFit/>
          </a:bodyPr>
          <a:lstStyle/>
          <a:p>
            <a:r>
              <a:rPr lang="en-AU" baseline="30000" dirty="0"/>
              <a:t>1</a:t>
            </a:r>
            <a:r>
              <a:rPr lang="en-AU" dirty="0"/>
              <a:t>Global Basic Observing Network</a:t>
            </a:r>
          </a:p>
          <a:p>
            <a:r>
              <a:rPr lang="en-AU" baseline="30000" dirty="0"/>
              <a:t>2</a:t>
            </a:r>
            <a:r>
              <a:rPr lang="en-AU" dirty="0"/>
              <a:t>Systematic Observations financing facility</a:t>
            </a:r>
          </a:p>
        </p:txBody>
      </p:sp>
    </p:spTree>
    <p:extLst>
      <p:ext uri="{BB962C8B-B14F-4D97-AF65-F5344CB8AC3E}">
        <p14:creationId xmlns:p14="http://schemas.microsoft.com/office/powerpoint/2010/main" val="276105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5C82-30F5-4F2B-B767-4C703E20E483}"/>
              </a:ext>
            </a:extLst>
          </p:cNvPr>
          <p:cNvSpPr>
            <a:spLocks noGrp="1"/>
          </p:cNvSpPr>
          <p:nvPr>
            <p:ph type="title"/>
          </p:nvPr>
        </p:nvSpPr>
        <p:spPr/>
        <p:txBody>
          <a:bodyPr/>
          <a:lstStyle/>
          <a:p>
            <a:r>
              <a:rPr lang="en-AU" dirty="0"/>
              <a:t>The week ahead – it's packed!</a:t>
            </a:r>
          </a:p>
        </p:txBody>
      </p:sp>
      <p:sp>
        <p:nvSpPr>
          <p:cNvPr id="3" name="Text Placeholder 2">
            <a:extLst>
              <a:ext uri="{FF2B5EF4-FFF2-40B4-BE49-F238E27FC236}">
                <a16:creationId xmlns:a16="http://schemas.microsoft.com/office/drawing/2014/main" id="{03F54A35-F4A5-4195-AE5E-56DD35B9EBF9}"/>
              </a:ext>
            </a:extLst>
          </p:cNvPr>
          <p:cNvSpPr>
            <a:spLocks noGrp="1"/>
          </p:cNvSpPr>
          <p:nvPr>
            <p:ph type="body" idx="1"/>
          </p:nvPr>
        </p:nvSpPr>
        <p:spPr>
          <a:xfrm>
            <a:off x="1170972" y="1704373"/>
            <a:ext cx="10266062" cy="4525963"/>
          </a:xfrm>
        </p:spPr>
        <p:txBody>
          <a:bodyPr/>
          <a:lstStyle/>
          <a:p>
            <a:r>
              <a:rPr lang="en-AU" dirty="0"/>
              <a:t>Making the most of our virtual time together</a:t>
            </a:r>
          </a:p>
          <a:p>
            <a:r>
              <a:rPr lang="en-AU" dirty="0"/>
              <a:t>Encouraging engagement and discussion (hearing from you)</a:t>
            </a:r>
          </a:p>
          <a:p>
            <a:r>
              <a:rPr lang="en-AU" dirty="0"/>
              <a:t>Strong user focus</a:t>
            </a:r>
          </a:p>
          <a:p>
            <a:r>
              <a:rPr lang="en-AU" dirty="0"/>
              <a:t>Key highlights:</a:t>
            </a:r>
          </a:p>
          <a:p>
            <a:pPr lvl="2"/>
            <a:r>
              <a:rPr lang="en-AU" dirty="0"/>
              <a:t>Session 2 (Monday) 		- Science and Technology Workshop </a:t>
            </a:r>
          </a:p>
          <a:p>
            <a:pPr lvl="2"/>
            <a:r>
              <a:rPr lang="en-AU" dirty="0"/>
              <a:t>Session 5 (Tuesday) 		- User Impact Stories (Tsunamis and Hurricanes)</a:t>
            </a:r>
          </a:p>
          <a:p>
            <a:pPr lvl="2"/>
            <a:r>
              <a:rPr lang="en-AU" dirty="0"/>
              <a:t>Session 6 (Wednesday)	- The DBCP strategy</a:t>
            </a:r>
          </a:p>
          <a:p>
            <a:pPr lvl="2"/>
            <a:r>
              <a:rPr lang="en-AU" dirty="0"/>
              <a:t>Session 8 (Wednesday)	- Environmental Stewardship task team</a:t>
            </a:r>
          </a:p>
          <a:p>
            <a:pPr lvl="2"/>
            <a:r>
              <a:rPr lang="en-AU" dirty="0"/>
              <a:t>Session 9  (Thursday)		- Engagement with the commercial sector</a:t>
            </a:r>
          </a:p>
          <a:p>
            <a:pPr lvl="2"/>
            <a:r>
              <a:rPr lang="en-AU" dirty="0"/>
              <a:t>Session 12 (Thursday)		- Election outcomes for new executive board</a:t>
            </a:r>
          </a:p>
          <a:p>
            <a:pPr lvl="2"/>
            <a:endParaRPr lang="en-AU" dirty="0"/>
          </a:p>
        </p:txBody>
      </p:sp>
      <p:pic>
        <p:nvPicPr>
          <p:cNvPr id="4" name="Picture 3">
            <a:extLst>
              <a:ext uri="{FF2B5EF4-FFF2-40B4-BE49-F238E27FC236}">
                <a16:creationId xmlns:a16="http://schemas.microsoft.com/office/drawing/2014/main" id="{E360236B-A070-4490-B065-306F849E95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22" t="33120" r="37284" b="38888"/>
          <a:stretch/>
        </p:blipFill>
        <p:spPr bwMode="auto">
          <a:xfrm>
            <a:off x="67001" y="99352"/>
            <a:ext cx="1633189" cy="151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05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5C82-30F5-4F2B-B767-4C703E20E483}"/>
              </a:ext>
            </a:extLst>
          </p:cNvPr>
          <p:cNvSpPr>
            <a:spLocks noGrp="1"/>
          </p:cNvSpPr>
          <p:nvPr>
            <p:ph type="title"/>
          </p:nvPr>
        </p:nvSpPr>
        <p:spPr/>
        <p:txBody>
          <a:bodyPr/>
          <a:lstStyle/>
          <a:p>
            <a:r>
              <a:rPr lang="en-AU" dirty="0"/>
              <a:t>Election instructions</a:t>
            </a:r>
          </a:p>
        </p:txBody>
      </p:sp>
      <p:pic>
        <p:nvPicPr>
          <p:cNvPr id="4" name="Picture 3">
            <a:extLst>
              <a:ext uri="{FF2B5EF4-FFF2-40B4-BE49-F238E27FC236}">
                <a16:creationId xmlns:a16="http://schemas.microsoft.com/office/drawing/2014/main" id="{E360236B-A070-4490-B065-306F849E95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22" t="33120" r="37284" b="38888"/>
          <a:stretch/>
        </p:blipFill>
        <p:spPr bwMode="auto">
          <a:xfrm>
            <a:off x="67001" y="99352"/>
            <a:ext cx="1633189" cy="151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D13C49E-A6A6-48CD-8365-D5495E9E8FB0}"/>
              </a:ext>
            </a:extLst>
          </p:cNvPr>
          <p:cNvSpPr txBox="1"/>
          <p:nvPr/>
        </p:nvSpPr>
        <p:spPr>
          <a:xfrm>
            <a:off x="1025355" y="1963895"/>
            <a:ext cx="10659915" cy="3764364"/>
          </a:xfrm>
          <a:prstGeom prst="rect">
            <a:avLst/>
          </a:prstGeom>
          <a:noFill/>
        </p:spPr>
        <p:txBody>
          <a:bodyPr wrap="square">
            <a:spAutoFit/>
          </a:bodyPr>
          <a:lstStyle/>
          <a:p>
            <a:pPr marL="342900" lvl="0" indent="-342900">
              <a:lnSpc>
                <a:spcPct val="107000"/>
              </a:lnSpc>
              <a:spcAft>
                <a:spcPts val="1800"/>
              </a:spcAft>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Eligible voters are </a:t>
            </a:r>
            <a:r>
              <a:rPr lang="en-AU" sz="2400" b="1" dirty="0">
                <a:effectLst/>
                <a:latin typeface="Calibri" panose="020F0502020204030204" pitchFamily="34" charset="0"/>
                <a:ea typeface="Calibri" panose="020F0502020204030204" pitchFamily="34" charset="0"/>
                <a:cs typeface="Times New Roman" panose="02020603050405020304" pitchFamily="18" charset="0"/>
              </a:rPr>
              <a:t>DBCP National Focal Points </a:t>
            </a:r>
            <a:r>
              <a:rPr lang="en-AU" sz="2400" dirty="0">
                <a:effectLst/>
                <a:latin typeface="Calibri" panose="020F0502020204030204" pitchFamily="34" charset="0"/>
                <a:ea typeface="Calibri" panose="020F0502020204030204" pitchFamily="34" charset="0"/>
                <a:cs typeface="Times New Roman" panose="02020603050405020304" pitchFamily="18" charset="0"/>
              </a:rPr>
              <a:t>or </a:t>
            </a:r>
            <a:r>
              <a:rPr lang="en-AU" sz="2400" b="1" dirty="0">
                <a:effectLst/>
                <a:latin typeface="Calibri" panose="020F0502020204030204" pitchFamily="34" charset="0"/>
                <a:ea typeface="Calibri" panose="020F0502020204030204" pitchFamily="34" charset="0"/>
                <a:cs typeface="Times New Roman" panose="02020603050405020304" pitchFamily="18" charset="0"/>
              </a:rPr>
              <a:t>DBCP Panel Members authorised to vote by their Permanent Representatives.</a:t>
            </a:r>
          </a:p>
          <a:p>
            <a:pPr marL="342900" lvl="0" indent="-342900">
              <a:lnSpc>
                <a:spcPct val="107000"/>
              </a:lnSpc>
              <a:spcAft>
                <a:spcPts val="1800"/>
              </a:spcAft>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Voting opens now and closes at 2359 UTC on 10 November 2021.</a:t>
            </a:r>
          </a:p>
          <a:p>
            <a:pPr marL="342900" lvl="0" indent="-342900">
              <a:lnSpc>
                <a:spcPct val="107000"/>
              </a:lnSpc>
              <a:spcAft>
                <a:spcPts val="1800"/>
              </a:spcAft>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Instructions with links to the vote have been sent to eligible voters</a:t>
            </a:r>
          </a:p>
          <a:p>
            <a:pPr marL="342900" lvl="0" indent="-342900">
              <a:lnSpc>
                <a:spcPct val="107000"/>
              </a:lnSpc>
              <a:spcAft>
                <a:spcPts val="1800"/>
              </a:spcAft>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For technical difficulties, please contact Long Jiang (</a:t>
            </a:r>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ljiang@wmo.int</a:t>
            </a:r>
            <a:r>
              <a:rPr lang="en-AU"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1800"/>
              </a:spcAft>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For any other queries</a:t>
            </a:r>
            <a:r>
              <a:rPr lang="en-AU" sz="2400" dirty="0">
                <a:effectLst/>
                <a:latin typeface="Calibri" panose="020F0502020204030204" pitchFamily="34" charset="0"/>
                <a:ea typeface="Calibri" panose="020F0502020204030204" pitchFamily="34" charset="0"/>
                <a:cs typeface="Calibri" panose="020F0502020204030204" pitchFamily="34" charset="0"/>
              </a:rPr>
              <a:t>, please contact Dominique Berod (</a:t>
            </a:r>
            <a:r>
              <a:rPr lang="en-AU"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dberod@wmo.int</a:t>
            </a:r>
            <a:r>
              <a:rPr lang="en-AU" sz="2400" dirty="0">
                <a:effectLst/>
                <a:latin typeface="Calibri" panose="020F0502020204030204" pitchFamily="34" charset="0"/>
                <a:ea typeface="Calibri" panose="020F0502020204030204" pitchFamily="34" charset="0"/>
                <a:cs typeface="Calibri" panose="020F0502020204030204" pitchFamily="34" charset="0"/>
              </a:rPr>
              <a:t>) and Boris Kelly-Gerreyn (</a:t>
            </a:r>
            <a:r>
              <a:rPr lang="en-AU"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Boris.Kelly-Gerreyn@bom.gov.au</a:t>
            </a:r>
            <a:r>
              <a:rPr lang="en-AU" sz="2400" dirty="0">
                <a:effectLst/>
                <a:latin typeface="Calibri" panose="020F0502020204030204" pitchFamily="34" charset="0"/>
                <a:ea typeface="Calibri" panose="020F0502020204030204" pitchFamily="34" charset="0"/>
                <a:cs typeface="Calibri" panose="020F0502020204030204" pitchFamily="34" charset="0"/>
              </a:rPr>
              <a:t>).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6737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5CBACD3DADBC4A90081B54C14A92F2" ma:contentTypeVersion="14" ma:contentTypeDescription="Create a new document." ma:contentTypeScope="" ma:versionID="1b993dcc3f42bd167072567aa4154c49">
  <xsd:schema xmlns:xsd="http://www.w3.org/2001/XMLSchema" xmlns:xs="http://www.w3.org/2001/XMLSchema" xmlns:p="http://schemas.microsoft.com/office/2006/metadata/properties" xmlns:ns3="0187df14-8b81-4a9f-bf3d-de7dd432793a" xmlns:ns4="ea131a0c-6f8e-4259-a89c-f0666e9eb511" targetNamespace="http://schemas.microsoft.com/office/2006/metadata/properties" ma:root="true" ma:fieldsID="9ff84f92f19bf4faad6ec297413aa00a" ns3:_="" ns4:_="">
    <xsd:import namespace="0187df14-8b81-4a9f-bf3d-de7dd432793a"/>
    <xsd:import namespace="ea131a0c-6f8e-4259-a89c-f0666e9eb5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DateTaken"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87df14-8b81-4a9f-bf3d-de7dd432793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131a0c-6f8e-4259-a89c-f0666e9eb5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9DAE56-7C80-4604-8B8C-563F5B47BA8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187df14-8b81-4a9f-bf3d-de7dd432793a"/>
    <ds:schemaRef ds:uri="ea131a0c-6f8e-4259-a89c-f0666e9eb511"/>
    <ds:schemaRef ds:uri="http://www.w3.org/XML/1998/namespace"/>
    <ds:schemaRef ds:uri="http://purl.org/dc/dcmitype/"/>
  </ds:schemaRefs>
</ds:datastoreItem>
</file>

<file path=customXml/itemProps2.xml><?xml version="1.0" encoding="utf-8"?>
<ds:datastoreItem xmlns:ds="http://schemas.openxmlformats.org/officeDocument/2006/customXml" ds:itemID="{174577B0-BB8F-49F2-AD74-42BDA6DFD218}">
  <ds:schemaRefs>
    <ds:schemaRef ds:uri="http://schemas.microsoft.com/sharepoint/v3/contenttype/forms"/>
  </ds:schemaRefs>
</ds:datastoreItem>
</file>

<file path=customXml/itemProps3.xml><?xml version="1.0" encoding="utf-8"?>
<ds:datastoreItem xmlns:ds="http://schemas.openxmlformats.org/officeDocument/2006/customXml" ds:itemID="{EC678BBF-DB33-489B-A37A-3D7E2E691F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87df14-8b81-4a9f-bf3d-de7dd432793a"/>
    <ds:schemaRef ds:uri="ea131a0c-6f8e-4259-a89c-f0666e9eb5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16557</TotalTime>
  <Words>1303</Words>
  <Application>Microsoft Office PowerPoint</Application>
  <PresentationFormat>Widescreen</PresentationFormat>
  <Paragraphs>99</Paragraphs>
  <Slides>11</Slides>
  <Notes>11</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Arial</vt:lpstr>
      <vt:lpstr>Bodoni MT</vt:lpstr>
      <vt:lpstr>Calibri</vt:lpstr>
      <vt:lpstr>Calibri Light</vt:lpstr>
      <vt:lpstr>Google Sans</vt:lpstr>
      <vt:lpstr>Libre Franklin</vt:lpstr>
      <vt:lpstr>Symbol</vt:lpstr>
      <vt:lpstr>Office Theme</vt:lpstr>
      <vt:lpstr>Custom Design</vt:lpstr>
      <vt:lpstr>Welcome to DBCP 37</vt:lpstr>
      <vt:lpstr>DBCP-36 &amp; 37 – Our original destination!</vt:lpstr>
      <vt:lpstr>PowerPoint Presentation</vt:lpstr>
      <vt:lpstr>Key developments since DBCP 36</vt:lpstr>
      <vt:lpstr>PowerPoint Presentation</vt:lpstr>
      <vt:lpstr>Future Plans</vt:lpstr>
      <vt:lpstr>PowerPoint Presentation</vt:lpstr>
      <vt:lpstr>The week ahead – it's packed!</vt:lpstr>
      <vt:lpstr>Election instructions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DBCP 36</dc:title>
  <dc:creator>Boris Kelly-Gerreyn</dc:creator>
  <cp:lastModifiedBy>Boris Kelly-Gerreyn</cp:lastModifiedBy>
  <cp:revision>5</cp:revision>
  <dcterms:created xsi:type="dcterms:W3CDTF">2020-10-02T03:12:18Z</dcterms:created>
  <dcterms:modified xsi:type="dcterms:W3CDTF">2021-11-08T10:00:49Z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0x010100065CBACD3DADBC4A90081B54C14A92F2</vt:lpwstr>
  </property>
</Properties>
</file>