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65" r:id="rId1"/>
    <p:sldMasterId id="2147483906" r:id="rId2"/>
  </p:sldMasterIdLst>
  <p:notesMasterIdLst>
    <p:notesMasterId r:id="rId19"/>
  </p:notesMasterIdLst>
  <p:handoutMasterIdLst>
    <p:handoutMasterId r:id="rId20"/>
  </p:handoutMasterIdLst>
  <p:sldIdLst>
    <p:sldId id="256" r:id="rId3"/>
    <p:sldId id="274" r:id="rId4"/>
    <p:sldId id="385" r:id="rId5"/>
    <p:sldId id="384" r:id="rId6"/>
    <p:sldId id="277" r:id="rId7"/>
    <p:sldId id="386" r:id="rId8"/>
    <p:sldId id="265" r:id="rId9"/>
    <p:sldId id="279" r:id="rId10"/>
    <p:sldId id="261" r:id="rId11"/>
    <p:sldId id="258" r:id="rId12"/>
    <p:sldId id="387" r:id="rId13"/>
    <p:sldId id="388" r:id="rId14"/>
    <p:sldId id="389" r:id="rId15"/>
    <p:sldId id="390" r:id="rId16"/>
    <p:sldId id="392" r:id="rId17"/>
    <p:sldId id="276" r:id="rId18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20">
          <p15:clr>
            <a:srgbClr val="A4A3A4"/>
          </p15:clr>
        </p15:guide>
        <p15:guide id="2" orient="horz" pos="443">
          <p15:clr>
            <a:srgbClr val="A4A3A4"/>
          </p15:clr>
        </p15:guide>
        <p15:guide id="3" pos="5398">
          <p15:clr>
            <a:srgbClr val="A4A3A4"/>
          </p15:clr>
        </p15:guide>
        <p15:guide id="4" pos="280">
          <p15:clr>
            <a:srgbClr val="A4A3A4"/>
          </p15:clr>
        </p15:guide>
        <p15:guide id="5" pos="28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B2B2B2"/>
    <a:srgbClr val="000099"/>
    <a:srgbClr val="121896"/>
    <a:srgbClr val="FFFFFF"/>
    <a:srgbClr val="DDDDDD"/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49" autoAdjust="0"/>
    <p:restoredTop sz="89623" autoAdjust="0"/>
  </p:normalViewPr>
  <p:slideViewPr>
    <p:cSldViewPr snapToGrid="0">
      <p:cViewPr varScale="1">
        <p:scale>
          <a:sx n="113" d="100"/>
          <a:sy n="113" d="100"/>
        </p:scale>
        <p:origin x="4306" y="96"/>
      </p:cViewPr>
      <p:guideLst>
        <p:guide orient="horz" pos="620"/>
        <p:guide orient="horz" pos="443"/>
        <p:guide pos="5398"/>
        <p:guide pos="280"/>
        <p:guide pos="2876"/>
      </p:guideLst>
    </p:cSldViewPr>
  </p:slideViewPr>
  <p:outlineViewPr>
    <p:cViewPr>
      <p:scale>
        <a:sx n="33" d="100"/>
        <a:sy n="33" d="100"/>
      </p:scale>
      <p:origin x="0" y="10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3264" y="-77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ng Jiang" userId="479591b0-bbdd-467b-a489-7f685e24f696" providerId="ADAL" clId="{FD196AE0-E05B-4FC1-ABF4-22C781D4C599}"/>
    <pc:docChg chg="custSel modSld">
      <pc:chgData name="Long Jiang" userId="479591b0-bbdd-467b-a489-7f685e24f696" providerId="ADAL" clId="{FD196AE0-E05B-4FC1-ABF4-22C781D4C599}" dt="2021-09-30T11:38:52.457" v="66" actId="20577"/>
      <pc:docMkLst>
        <pc:docMk/>
      </pc:docMkLst>
      <pc:sldChg chg="modSp mod">
        <pc:chgData name="Long Jiang" userId="479591b0-bbdd-467b-a489-7f685e24f696" providerId="ADAL" clId="{FD196AE0-E05B-4FC1-ABF4-22C781D4C599}" dt="2021-09-30T11:37:04.203" v="38" actId="20577"/>
        <pc:sldMkLst>
          <pc:docMk/>
          <pc:sldMk cId="0" sldId="256"/>
        </pc:sldMkLst>
        <pc:spChg chg="mod">
          <ac:chgData name="Long Jiang" userId="479591b0-bbdd-467b-a489-7f685e24f696" providerId="ADAL" clId="{FD196AE0-E05B-4FC1-ABF4-22C781D4C599}" dt="2021-09-30T11:37:04.203" v="38" actId="20577"/>
          <ac:spMkLst>
            <pc:docMk/>
            <pc:sldMk cId="0" sldId="256"/>
            <ac:spMk id="2" creationId="{00000000-0000-0000-0000-000000000000}"/>
          </ac:spMkLst>
        </pc:spChg>
      </pc:sldChg>
      <pc:sldChg chg="modSp mod">
        <pc:chgData name="Long Jiang" userId="479591b0-bbdd-467b-a489-7f685e24f696" providerId="ADAL" clId="{FD196AE0-E05B-4FC1-ABF4-22C781D4C599}" dt="2021-09-30T11:38:39.949" v="65" actId="113"/>
        <pc:sldMkLst>
          <pc:docMk/>
          <pc:sldMk cId="1520732637" sldId="277"/>
        </pc:sldMkLst>
        <pc:spChg chg="mod">
          <ac:chgData name="Long Jiang" userId="479591b0-bbdd-467b-a489-7f685e24f696" providerId="ADAL" clId="{FD196AE0-E05B-4FC1-ABF4-22C781D4C599}" dt="2021-09-30T11:38:39.949" v="65" actId="113"/>
          <ac:spMkLst>
            <pc:docMk/>
            <pc:sldMk cId="1520732637" sldId="277"/>
            <ac:spMk id="2" creationId="{00000000-0000-0000-0000-000000000000}"/>
          </ac:spMkLst>
        </pc:spChg>
      </pc:sldChg>
      <pc:sldChg chg="modSp mod">
        <pc:chgData name="Long Jiang" userId="479591b0-bbdd-467b-a489-7f685e24f696" providerId="ADAL" clId="{FD196AE0-E05B-4FC1-ABF4-22C781D4C599}" dt="2021-09-30T11:38:08.549" v="64" actId="20577"/>
        <pc:sldMkLst>
          <pc:docMk/>
          <pc:sldMk cId="2399176098" sldId="278"/>
        </pc:sldMkLst>
        <pc:spChg chg="mod">
          <ac:chgData name="Long Jiang" userId="479591b0-bbdd-467b-a489-7f685e24f696" providerId="ADAL" clId="{FD196AE0-E05B-4FC1-ABF4-22C781D4C599}" dt="2021-09-30T11:38:08.549" v="64" actId="20577"/>
          <ac:spMkLst>
            <pc:docMk/>
            <pc:sldMk cId="2399176098" sldId="278"/>
            <ac:spMk id="2" creationId="{00000000-0000-0000-0000-000000000000}"/>
          </ac:spMkLst>
        </pc:spChg>
      </pc:sldChg>
      <pc:sldChg chg="modSp mod">
        <pc:chgData name="Long Jiang" userId="479591b0-bbdd-467b-a489-7f685e24f696" providerId="ADAL" clId="{FD196AE0-E05B-4FC1-ABF4-22C781D4C599}" dt="2021-09-30T11:37:26.141" v="44" actId="20577"/>
        <pc:sldMkLst>
          <pc:docMk/>
          <pc:sldMk cId="1274542619" sldId="279"/>
        </pc:sldMkLst>
        <pc:spChg chg="mod">
          <ac:chgData name="Long Jiang" userId="479591b0-bbdd-467b-a489-7f685e24f696" providerId="ADAL" clId="{FD196AE0-E05B-4FC1-ABF4-22C781D4C599}" dt="2021-09-30T11:37:26.141" v="44" actId="20577"/>
          <ac:spMkLst>
            <pc:docMk/>
            <pc:sldMk cId="1274542619" sldId="279"/>
            <ac:spMk id="3" creationId="{00000000-0000-0000-0000-000000000000}"/>
          </ac:spMkLst>
        </pc:spChg>
      </pc:sldChg>
      <pc:sldChg chg="modSp mod">
        <pc:chgData name="Long Jiang" userId="479591b0-bbdd-467b-a489-7f685e24f696" providerId="ADAL" clId="{FD196AE0-E05B-4FC1-ABF4-22C781D4C599}" dt="2021-09-30T11:38:52.457" v="66" actId="20577"/>
        <pc:sldMkLst>
          <pc:docMk/>
          <pc:sldMk cId="2451328533" sldId="280"/>
        </pc:sldMkLst>
        <pc:spChg chg="mod">
          <ac:chgData name="Long Jiang" userId="479591b0-bbdd-467b-a489-7f685e24f696" providerId="ADAL" clId="{FD196AE0-E05B-4FC1-ABF4-22C781D4C599}" dt="2021-09-30T11:38:52.457" v="66" actId="20577"/>
          <ac:spMkLst>
            <pc:docMk/>
            <pc:sldMk cId="2451328533" sldId="280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189" cy="496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899" y="0"/>
            <a:ext cx="2946189" cy="496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A6076-D573-4E0A-B455-4750807E8EF6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402"/>
            <a:ext cx="2946189" cy="496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899" y="9428402"/>
            <a:ext cx="2946189" cy="496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93D0AD-310D-4F4D-8B2F-C1B046738F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442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6189" cy="49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487" y="0"/>
            <a:ext cx="2946188" cy="49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887" y="4715788"/>
            <a:ext cx="4983903" cy="446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9990"/>
            <a:ext cx="2946189" cy="49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487" y="9429990"/>
            <a:ext cx="2946188" cy="49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F8B46950-940C-46C7-9F83-9FBF03860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9353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05D12C-A591-43DB-B79E-4FABC4D6DC79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E27A-3F6A-4EE0-A789-4E7FF6C096C2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86106-D267-4D13-B93D-C99418C7D5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E27A-3F6A-4EE0-A789-4E7FF6C096C2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86106-D267-4D13-B93D-C99418C7D5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E27A-3F6A-4EE0-A789-4E7FF6C096C2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86106-D267-4D13-B93D-C99418C7D5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E27A-3F6A-4EE0-A789-4E7FF6C096C2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86106-D267-4D13-B93D-C99418C7D5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1842C-3315-4F3E-AF23-91340BE7D8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E27A-3F6A-4EE0-A789-4E7FF6C096C2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86106-D267-4D13-B93D-C99418C7D5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E27A-3F6A-4EE0-A789-4E7FF6C096C2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86106-D267-4D13-B93D-C99418C7D5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E27A-3F6A-4EE0-A789-4E7FF6C096C2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86106-D267-4D13-B93D-C99418C7D5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E27A-3F6A-4EE0-A789-4E7FF6C096C2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86106-D267-4D13-B93D-C99418C7D5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E27A-3F6A-4EE0-A789-4E7FF6C096C2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86106-D267-4D13-B93D-C99418C7D5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E27A-3F6A-4EE0-A789-4E7FF6C096C2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86106-D267-4D13-B93D-C99418C7D5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E27A-3F6A-4EE0-A789-4E7FF6C096C2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86106-D267-4D13-B93D-C99418C7D5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</a:t>
            </a:r>
            <a:r>
              <a:rPr lang="en-US" dirty="0" err="1"/>
              <a:t>levelourth</a:t>
            </a:r>
            <a:r>
              <a:rPr lang="en-US" dirty="0"/>
              <a:t>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E0C338BF-A446-4492-98BF-62F2C5836B99}" type="datetimeFigureOut">
              <a:rPr lang="en-US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25DD9B7B-43DF-4050-B30B-560B4EF70F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reeform 6"/>
          <p:cNvSpPr/>
          <p:nvPr userDrawn="1"/>
        </p:nvSpPr>
        <p:spPr>
          <a:xfrm>
            <a:off x="0" y="0"/>
            <a:ext cx="9144000" cy="3287486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7453"/>
              <a:gd name="connsiteX1" fmla="*/ 21600 w 21600"/>
              <a:gd name="connsiteY1" fmla="*/ 0 h 27453"/>
              <a:gd name="connsiteX2" fmla="*/ 21600 w 21600"/>
              <a:gd name="connsiteY2" fmla="*/ 17322 h 27453"/>
              <a:gd name="connsiteX3" fmla="*/ 0 w 21600"/>
              <a:gd name="connsiteY3" fmla="*/ 20172 h 27453"/>
              <a:gd name="connsiteX4" fmla="*/ 0 w 21600"/>
              <a:gd name="connsiteY4" fmla="*/ 0 h 27453"/>
              <a:gd name="connsiteX0" fmla="*/ 0 w 21600"/>
              <a:gd name="connsiteY0" fmla="*/ 0 h 27453"/>
              <a:gd name="connsiteX1" fmla="*/ 21600 w 21600"/>
              <a:gd name="connsiteY1" fmla="*/ 0 h 27453"/>
              <a:gd name="connsiteX2" fmla="*/ 21600 w 21600"/>
              <a:gd name="connsiteY2" fmla="*/ 17322 h 27453"/>
              <a:gd name="connsiteX3" fmla="*/ 0 w 21600"/>
              <a:gd name="connsiteY3" fmla="*/ 20172 h 27453"/>
              <a:gd name="connsiteX4" fmla="*/ 0 w 21600"/>
              <a:gd name="connsiteY4" fmla="*/ 0 h 27453"/>
              <a:gd name="connsiteX0" fmla="*/ 0 w 21600"/>
              <a:gd name="connsiteY0" fmla="*/ 0 h 27453"/>
              <a:gd name="connsiteX1" fmla="*/ 21600 w 21600"/>
              <a:gd name="connsiteY1" fmla="*/ 0 h 27453"/>
              <a:gd name="connsiteX2" fmla="*/ 21600 w 21600"/>
              <a:gd name="connsiteY2" fmla="*/ 17322 h 27453"/>
              <a:gd name="connsiteX3" fmla="*/ 0 w 21600"/>
              <a:gd name="connsiteY3" fmla="*/ 20172 h 27453"/>
              <a:gd name="connsiteX4" fmla="*/ 0 w 21600"/>
              <a:gd name="connsiteY4" fmla="*/ 0 h 27453"/>
              <a:gd name="connsiteX0" fmla="*/ 0 w 21600"/>
              <a:gd name="connsiteY0" fmla="*/ 0 h 30049"/>
              <a:gd name="connsiteX1" fmla="*/ 21600 w 21600"/>
              <a:gd name="connsiteY1" fmla="*/ 0 h 30049"/>
              <a:gd name="connsiteX2" fmla="*/ 21600 w 21600"/>
              <a:gd name="connsiteY2" fmla="*/ 17322 h 30049"/>
              <a:gd name="connsiteX3" fmla="*/ 0 w 21600"/>
              <a:gd name="connsiteY3" fmla="*/ 20172 h 30049"/>
              <a:gd name="connsiteX4" fmla="*/ 0 w 21600"/>
              <a:gd name="connsiteY4" fmla="*/ 0 h 30049"/>
              <a:gd name="connsiteX0" fmla="*/ 0 w 21600"/>
              <a:gd name="connsiteY0" fmla="*/ 0 h 30049"/>
              <a:gd name="connsiteX1" fmla="*/ 21600 w 21600"/>
              <a:gd name="connsiteY1" fmla="*/ 0 h 30049"/>
              <a:gd name="connsiteX2" fmla="*/ 21600 w 21600"/>
              <a:gd name="connsiteY2" fmla="*/ 17322 h 30049"/>
              <a:gd name="connsiteX3" fmla="*/ 0 w 21600"/>
              <a:gd name="connsiteY3" fmla="*/ 20172 h 30049"/>
              <a:gd name="connsiteX4" fmla="*/ 0 w 21600"/>
              <a:gd name="connsiteY4" fmla="*/ 0 h 30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30049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3887" y="8682"/>
                  <a:pt x="8113" y="30049"/>
                  <a:pt x="0" y="20172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3" name="Freeform 12"/>
          <p:cNvSpPr/>
          <p:nvPr userDrawn="1"/>
        </p:nvSpPr>
        <p:spPr>
          <a:xfrm rot="10800000">
            <a:off x="0" y="4948238"/>
            <a:ext cx="9144000" cy="27051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55427"/>
              <a:gd name="connsiteX1" fmla="*/ 21600 w 21600"/>
              <a:gd name="connsiteY1" fmla="*/ 0 h 55427"/>
              <a:gd name="connsiteX2" fmla="*/ 21600 w 21600"/>
              <a:gd name="connsiteY2" fmla="*/ 17322 h 55427"/>
              <a:gd name="connsiteX3" fmla="*/ 0 w 21600"/>
              <a:gd name="connsiteY3" fmla="*/ 20172 h 55427"/>
              <a:gd name="connsiteX4" fmla="*/ 0 w 21600"/>
              <a:gd name="connsiteY4" fmla="*/ 0 h 55427"/>
              <a:gd name="connsiteX0" fmla="*/ 0 w 21600"/>
              <a:gd name="connsiteY0" fmla="*/ 19190 h 74617"/>
              <a:gd name="connsiteX1" fmla="*/ 21600 w 21600"/>
              <a:gd name="connsiteY1" fmla="*/ 19190 h 74617"/>
              <a:gd name="connsiteX2" fmla="*/ 21600 w 21600"/>
              <a:gd name="connsiteY2" fmla="*/ 36512 h 74617"/>
              <a:gd name="connsiteX3" fmla="*/ 0 w 21600"/>
              <a:gd name="connsiteY3" fmla="*/ 39362 h 74617"/>
              <a:gd name="connsiteX4" fmla="*/ 0 w 21600"/>
              <a:gd name="connsiteY4" fmla="*/ 19190 h 74617"/>
              <a:gd name="connsiteX0" fmla="*/ 0 w 21600"/>
              <a:gd name="connsiteY0" fmla="*/ 19190 h 67609"/>
              <a:gd name="connsiteX1" fmla="*/ 21600 w 21600"/>
              <a:gd name="connsiteY1" fmla="*/ 19190 h 67609"/>
              <a:gd name="connsiteX2" fmla="*/ 21600 w 21600"/>
              <a:gd name="connsiteY2" fmla="*/ 36512 h 67609"/>
              <a:gd name="connsiteX3" fmla="*/ 0 w 21600"/>
              <a:gd name="connsiteY3" fmla="*/ 39362 h 67609"/>
              <a:gd name="connsiteX4" fmla="*/ 0 w 21600"/>
              <a:gd name="connsiteY4" fmla="*/ 19190 h 67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67609">
                <a:moveTo>
                  <a:pt x="0" y="19190"/>
                </a:moveTo>
                <a:lnTo>
                  <a:pt x="21600" y="19190"/>
                </a:lnTo>
                <a:lnTo>
                  <a:pt x="21600" y="36512"/>
                </a:lnTo>
                <a:cubicBezTo>
                  <a:pt x="10775" y="0"/>
                  <a:pt x="1971" y="67609"/>
                  <a:pt x="0" y="39362"/>
                </a:cubicBezTo>
                <a:lnTo>
                  <a:pt x="0" y="19190"/>
                </a:lnTo>
                <a:close/>
              </a:path>
            </a:pathLst>
          </a:cu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0" y="6592888"/>
            <a:ext cx="3348038" cy="365125"/>
          </a:xfrm>
          <a:prstGeom prst="rect">
            <a:avLst/>
          </a:prstGeom>
        </p:spPr>
        <p:txBody>
          <a:bodyPr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 dirty="0">
              <a:cs typeface="+mn-cs"/>
            </a:endParaRPr>
          </a:p>
        </p:txBody>
      </p:sp>
      <p:pic>
        <p:nvPicPr>
          <p:cNvPr id="1037" name="Picture 18" descr="dbcp_light_text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188913"/>
            <a:ext cx="2087562" cy="2087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3" name="Picture 14" descr="ioc_wmo.gif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 bwMode="auto">
          <a:xfrm>
            <a:off x="6344194" y="174171"/>
            <a:ext cx="2636520" cy="12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1E27A-3F6A-4EE0-A789-4E7FF6C096C2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86106-D267-4D13-B93D-C99418C7D5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6"/>
          <p:cNvSpPr/>
          <p:nvPr userDrawn="1"/>
        </p:nvSpPr>
        <p:spPr>
          <a:xfrm rot="10800000">
            <a:off x="0" y="4948238"/>
            <a:ext cx="9144000" cy="27051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55427"/>
              <a:gd name="connsiteX1" fmla="*/ 21600 w 21600"/>
              <a:gd name="connsiteY1" fmla="*/ 0 h 55427"/>
              <a:gd name="connsiteX2" fmla="*/ 21600 w 21600"/>
              <a:gd name="connsiteY2" fmla="*/ 17322 h 55427"/>
              <a:gd name="connsiteX3" fmla="*/ 0 w 21600"/>
              <a:gd name="connsiteY3" fmla="*/ 20172 h 55427"/>
              <a:gd name="connsiteX4" fmla="*/ 0 w 21600"/>
              <a:gd name="connsiteY4" fmla="*/ 0 h 55427"/>
              <a:gd name="connsiteX0" fmla="*/ 0 w 21600"/>
              <a:gd name="connsiteY0" fmla="*/ 19190 h 74617"/>
              <a:gd name="connsiteX1" fmla="*/ 21600 w 21600"/>
              <a:gd name="connsiteY1" fmla="*/ 19190 h 74617"/>
              <a:gd name="connsiteX2" fmla="*/ 21600 w 21600"/>
              <a:gd name="connsiteY2" fmla="*/ 36512 h 74617"/>
              <a:gd name="connsiteX3" fmla="*/ 0 w 21600"/>
              <a:gd name="connsiteY3" fmla="*/ 39362 h 74617"/>
              <a:gd name="connsiteX4" fmla="*/ 0 w 21600"/>
              <a:gd name="connsiteY4" fmla="*/ 19190 h 74617"/>
              <a:gd name="connsiteX0" fmla="*/ 0 w 21600"/>
              <a:gd name="connsiteY0" fmla="*/ 19190 h 67609"/>
              <a:gd name="connsiteX1" fmla="*/ 21600 w 21600"/>
              <a:gd name="connsiteY1" fmla="*/ 19190 h 67609"/>
              <a:gd name="connsiteX2" fmla="*/ 21600 w 21600"/>
              <a:gd name="connsiteY2" fmla="*/ 36512 h 67609"/>
              <a:gd name="connsiteX3" fmla="*/ 0 w 21600"/>
              <a:gd name="connsiteY3" fmla="*/ 39362 h 67609"/>
              <a:gd name="connsiteX4" fmla="*/ 0 w 21600"/>
              <a:gd name="connsiteY4" fmla="*/ 19190 h 67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67609">
                <a:moveTo>
                  <a:pt x="0" y="19190"/>
                </a:moveTo>
                <a:lnTo>
                  <a:pt x="21600" y="19190"/>
                </a:lnTo>
                <a:lnTo>
                  <a:pt x="21600" y="36512"/>
                </a:lnTo>
                <a:cubicBezTo>
                  <a:pt x="10775" y="0"/>
                  <a:pt x="1971" y="67609"/>
                  <a:pt x="0" y="39362"/>
                </a:cubicBezTo>
                <a:lnTo>
                  <a:pt x="0" y="19190"/>
                </a:lnTo>
                <a:close/>
              </a:path>
            </a:pathLst>
          </a:cu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pic>
        <p:nvPicPr>
          <p:cNvPr id="8" name="Picture 18" descr="dbcp_light_text.pn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5242" y="199800"/>
            <a:ext cx="970416" cy="970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gif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11" Type="http://schemas.openxmlformats.org/officeDocument/2006/relationships/image" Target="../media/image41.gif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1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incois.gov.in/portal/datainfo/mb.jsp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786744"/>
            <a:ext cx="9144000" cy="3959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DBCP  National Report</a:t>
            </a:r>
          </a:p>
          <a:p>
            <a:pPr algn="ctr">
              <a:lnSpc>
                <a:spcPct val="150000"/>
              </a:lnSpc>
            </a:pPr>
            <a:r>
              <a:rPr lang="en-US" altLang="en-US" sz="2400" b="1" dirty="0">
                <a:solidFill>
                  <a:prstClr val="black"/>
                </a:solidFill>
                <a:ea typeface="+mj-ea"/>
              </a:rPr>
              <a:t>DBCP – 37, VIRTUAL, 8-11 November 2021</a:t>
            </a:r>
          </a:p>
          <a:p>
            <a:pPr algn="ctr">
              <a:lnSpc>
                <a:spcPct val="150000"/>
              </a:lnSpc>
            </a:pPr>
            <a:r>
              <a:rPr lang="fr-CH" sz="2400" b="1" dirty="0" err="1">
                <a:solidFill>
                  <a:prstClr val="black"/>
                </a:solidFill>
              </a:rPr>
              <a:t>Dr.R.Venkatesan</a:t>
            </a:r>
            <a:endParaRPr lang="fr-CH" sz="2400" b="1" dirty="0">
              <a:solidFill>
                <a:prstClr val="black"/>
              </a:solidFill>
            </a:endParaRPr>
          </a:p>
          <a:p>
            <a:pPr algn="ctr"/>
            <a:r>
              <a:rPr lang="fr-CH" sz="2400" b="1" dirty="0">
                <a:solidFill>
                  <a:prstClr val="black"/>
                </a:solidFill>
              </a:rPr>
              <a:t>National Institute of </a:t>
            </a:r>
            <a:r>
              <a:rPr lang="fr-CH" sz="2400" b="1" dirty="0" err="1">
                <a:solidFill>
                  <a:prstClr val="black"/>
                </a:solidFill>
              </a:rPr>
              <a:t>Ocean</a:t>
            </a:r>
            <a:r>
              <a:rPr lang="fr-CH" sz="2400" b="1" dirty="0">
                <a:solidFill>
                  <a:prstClr val="black"/>
                </a:solidFill>
              </a:rPr>
              <a:t> </a:t>
            </a:r>
            <a:r>
              <a:rPr lang="fr-CH" sz="2400" b="1" dirty="0" err="1">
                <a:solidFill>
                  <a:prstClr val="black"/>
                </a:solidFill>
              </a:rPr>
              <a:t>Technology</a:t>
            </a:r>
            <a:endParaRPr lang="fr-CH" sz="2400" b="1" dirty="0">
              <a:solidFill>
                <a:prstClr val="black"/>
              </a:solidFill>
            </a:endParaRPr>
          </a:p>
          <a:p>
            <a:pPr algn="ctr"/>
            <a:r>
              <a:rPr lang="fr-CH" sz="2400" b="1" dirty="0">
                <a:solidFill>
                  <a:prstClr val="black"/>
                </a:solidFill>
              </a:rPr>
              <a:t>Ministry of </a:t>
            </a:r>
            <a:r>
              <a:rPr lang="fr-CH" sz="2400" b="1" dirty="0" err="1">
                <a:solidFill>
                  <a:prstClr val="black"/>
                </a:solidFill>
              </a:rPr>
              <a:t>Earth</a:t>
            </a:r>
            <a:r>
              <a:rPr lang="fr-CH" sz="2400" b="1" dirty="0">
                <a:solidFill>
                  <a:prstClr val="black"/>
                </a:solidFill>
              </a:rPr>
              <a:t> </a:t>
            </a:r>
            <a:r>
              <a:rPr lang="fr-CH" sz="2400" b="1" dirty="0" err="1">
                <a:solidFill>
                  <a:prstClr val="black"/>
                </a:solidFill>
              </a:rPr>
              <a:t>Sciences,India</a:t>
            </a:r>
            <a:endParaRPr lang="fr-CH" sz="2400" b="1" dirty="0">
              <a:solidFill>
                <a:prstClr val="black"/>
              </a:solidFill>
            </a:endParaRPr>
          </a:p>
          <a:p>
            <a:pPr algn="ctr"/>
            <a:r>
              <a:rPr lang="fr-CH" sz="2400" b="1" dirty="0">
                <a:solidFill>
                  <a:prstClr val="black"/>
                </a:solidFill>
              </a:rPr>
              <a:t>dr.r.venkatesan@gmail.com</a:t>
            </a:r>
            <a:endParaRPr lang="fr-CH" sz="3600" b="1" dirty="0"/>
          </a:p>
          <a:p>
            <a:pPr algn="ctr">
              <a:lnSpc>
                <a:spcPct val="150000"/>
              </a:lnSpc>
            </a:pPr>
            <a:endParaRPr lang="fr-CH" sz="36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22D098-F5DE-4BD0-8248-48E4F5A9DD87}"/>
              </a:ext>
            </a:extLst>
          </p:cNvPr>
          <p:cNvSpPr/>
          <p:nvPr/>
        </p:nvSpPr>
        <p:spPr>
          <a:xfrm>
            <a:off x="3438746" y="1196349"/>
            <a:ext cx="3804325" cy="539789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Tw Cen MT Condensed Extra Bold" panose="020B0803020202020204" pitchFamily="34" charset="0"/>
              </a:rPr>
              <a:t>An apparatus and the functioning of integrated marine surveillance systems. 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04E2E31-3308-4949-BEF0-C1582285B352}"/>
              </a:ext>
            </a:extLst>
          </p:cNvPr>
          <p:cNvSpPr/>
          <p:nvPr/>
        </p:nvSpPr>
        <p:spPr>
          <a:xfrm>
            <a:off x="0" y="839155"/>
            <a:ext cx="9144000" cy="55612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300" b="1" dirty="0">
                <a:solidFill>
                  <a:srgbClr val="FF3300"/>
                </a:solidFill>
                <a:latin typeface="Tw Cen MT Condensed Extra Bold" panose="020B0803020202020204" pitchFamily="34" charset="0"/>
              </a:rPr>
              <a:t>NIOT/OOS - PATENT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D463BE1-8C63-4185-B33A-2A58ABBA65A7}"/>
              </a:ext>
            </a:extLst>
          </p:cNvPr>
          <p:cNvGrpSpPr/>
          <p:nvPr/>
        </p:nvGrpSpPr>
        <p:grpSpPr>
          <a:xfrm>
            <a:off x="-180640" y="1997659"/>
            <a:ext cx="361278" cy="3164400"/>
            <a:chOff x="1303863" y="1482571"/>
            <a:chExt cx="481704" cy="42192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F2B99BD-40AD-4991-8FA1-E0C4DA224256}"/>
                </a:ext>
              </a:extLst>
            </p:cNvPr>
            <p:cNvGrpSpPr/>
            <p:nvPr/>
          </p:nvGrpSpPr>
          <p:grpSpPr>
            <a:xfrm>
              <a:off x="1384917" y="1482571"/>
              <a:ext cx="319596" cy="4219200"/>
              <a:chOff x="1384917" y="1482571"/>
              <a:chExt cx="319596" cy="4219200"/>
            </a:xfrm>
          </p:grpSpPr>
          <p:sp>
            <p:nvSpPr>
              <p:cNvPr id="3" name="Isosceles Triangle 2">
                <a:extLst>
                  <a:ext uri="{FF2B5EF4-FFF2-40B4-BE49-F238E27FC236}">
                    <a16:creationId xmlns:a16="http://schemas.microsoft.com/office/drawing/2014/main" id="{0706C197-B24C-415C-8E67-2F0361A8E79C}"/>
                  </a:ext>
                </a:extLst>
              </p:cNvPr>
              <p:cNvSpPr/>
              <p:nvPr/>
            </p:nvSpPr>
            <p:spPr>
              <a:xfrm>
                <a:off x="1384917" y="1482571"/>
                <a:ext cx="319596" cy="2109600"/>
              </a:xfrm>
              <a:prstGeom prst="triangle">
                <a:avLst/>
              </a:prstGeom>
              <a:solidFill>
                <a:srgbClr val="FF33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73" name="Isosceles Triangle 72">
                <a:extLst>
                  <a:ext uri="{FF2B5EF4-FFF2-40B4-BE49-F238E27FC236}">
                    <a16:creationId xmlns:a16="http://schemas.microsoft.com/office/drawing/2014/main" id="{563CE765-D628-4168-9EC7-2D77F648D7B4}"/>
                  </a:ext>
                </a:extLst>
              </p:cNvPr>
              <p:cNvSpPr/>
              <p:nvPr/>
            </p:nvSpPr>
            <p:spPr>
              <a:xfrm flipV="1">
                <a:off x="1384917" y="3592171"/>
                <a:ext cx="319596" cy="2109600"/>
              </a:xfrm>
              <a:prstGeom prst="triangle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85BC171-1111-4108-82E9-774D52E112A1}"/>
                </a:ext>
              </a:extLst>
            </p:cNvPr>
            <p:cNvSpPr/>
            <p:nvPr/>
          </p:nvSpPr>
          <p:spPr>
            <a:xfrm>
              <a:off x="1303863" y="3351319"/>
              <a:ext cx="481704" cy="48170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8" name="Arc 7">
            <a:extLst>
              <a:ext uri="{FF2B5EF4-FFF2-40B4-BE49-F238E27FC236}">
                <a16:creationId xmlns:a16="http://schemas.microsoft.com/office/drawing/2014/main" id="{5261A7D0-A3D6-44F1-880A-08DE18C98A66}"/>
              </a:ext>
            </a:extLst>
          </p:cNvPr>
          <p:cNvSpPr/>
          <p:nvPr/>
        </p:nvSpPr>
        <p:spPr>
          <a:xfrm>
            <a:off x="-2054505" y="1525355"/>
            <a:ext cx="4109009" cy="4109009"/>
          </a:xfrm>
          <a:prstGeom prst="arc">
            <a:avLst>
              <a:gd name="adj1" fmla="val 16200000"/>
              <a:gd name="adj2" fmla="val 5405432"/>
            </a:avLst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8E174DF3-830B-44CD-BD2A-5E851D03609B}"/>
              </a:ext>
            </a:extLst>
          </p:cNvPr>
          <p:cNvSpPr/>
          <p:nvPr/>
        </p:nvSpPr>
        <p:spPr>
          <a:xfrm>
            <a:off x="3826448" y="2001706"/>
            <a:ext cx="3804325" cy="539789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Tw Cen MT Condensed Extra Bold" panose="020B0803020202020204" pitchFamily="34" charset="0"/>
              </a:rPr>
              <a:t>Real Time Tsunami Monitoring System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A6186185-9194-44D9-A55A-E7E97B954B70}"/>
              </a:ext>
            </a:extLst>
          </p:cNvPr>
          <p:cNvSpPr/>
          <p:nvPr/>
        </p:nvSpPr>
        <p:spPr>
          <a:xfrm>
            <a:off x="4180500" y="2807062"/>
            <a:ext cx="3804325" cy="539789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Tw Cen MT Condensed Extra Bold" panose="020B0803020202020204" pitchFamily="34" charset="0"/>
              </a:rPr>
              <a:t>A System And Method For Rapid Mode Transmission During Cyclone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57111393-AF3E-4EC7-92AE-CAF99995CE2B}"/>
              </a:ext>
            </a:extLst>
          </p:cNvPr>
          <p:cNvSpPr/>
          <p:nvPr/>
        </p:nvSpPr>
        <p:spPr>
          <a:xfrm>
            <a:off x="4180499" y="3628670"/>
            <a:ext cx="3804325" cy="539789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Tw Cen MT Condensed Extra Bold" panose="020B0803020202020204" pitchFamily="34" charset="0"/>
              </a:rPr>
              <a:t>An Underwater System for Tsunami Early Warning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C17B655E-9F8B-48C1-836F-EAEC0F40EBB1}"/>
              </a:ext>
            </a:extLst>
          </p:cNvPr>
          <p:cNvSpPr/>
          <p:nvPr/>
        </p:nvSpPr>
        <p:spPr>
          <a:xfrm>
            <a:off x="3826447" y="4450278"/>
            <a:ext cx="3804325" cy="539789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Tw Cen MT Condensed Extra Bold" panose="020B0803020202020204" pitchFamily="34" charset="0"/>
              </a:rPr>
              <a:t>A buoyant apparatus for performing Rescue Operation and Remote Data Collection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F20234B-5EB7-495F-92BF-4F7D4AD8C51C}"/>
              </a:ext>
            </a:extLst>
          </p:cNvPr>
          <p:cNvSpPr/>
          <p:nvPr/>
        </p:nvSpPr>
        <p:spPr>
          <a:xfrm>
            <a:off x="3438745" y="5255635"/>
            <a:ext cx="3804325" cy="539789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Tw Cen MT Condensed Extra Bold" panose="020B0803020202020204" pitchFamily="34" charset="0"/>
              </a:rPr>
              <a:t>Composition coating for biofouling protection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DF6E9DB-542F-40AF-88F3-375D5E81080C}"/>
              </a:ext>
            </a:extLst>
          </p:cNvPr>
          <p:cNvSpPr/>
          <p:nvPr/>
        </p:nvSpPr>
        <p:spPr>
          <a:xfrm>
            <a:off x="415406" y="1443519"/>
            <a:ext cx="405000" cy="4050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w Cen MT Condensed Extra Bold" panose="020B0803020202020204" pitchFamily="34" charset="0"/>
              </a:rPr>
              <a:t>1</a:t>
            </a:r>
            <a:endParaRPr lang="en-IN" sz="2400" dirty="0">
              <a:latin typeface="Tw Cen MT Condensed Extra Bold" panose="020B0803020202020204" pitchFamily="34" charset="0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595AEFE0-A8D7-43A5-9E1C-9E869254A7BF}"/>
              </a:ext>
            </a:extLst>
          </p:cNvPr>
          <p:cNvSpPr/>
          <p:nvPr/>
        </p:nvSpPr>
        <p:spPr>
          <a:xfrm>
            <a:off x="1225865" y="1937458"/>
            <a:ext cx="405000" cy="4050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w Cen MT Condensed Extra Bold" panose="020B0803020202020204" pitchFamily="34" charset="0"/>
              </a:rPr>
              <a:t>2</a:t>
            </a:r>
            <a:endParaRPr lang="en-IN" sz="2400" dirty="0">
              <a:latin typeface="Tw Cen MT Condensed Extra Bold" panose="020B0803020202020204" pitchFamily="34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E4F3CEE4-1A06-4F06-8F94-7682ABFECA5F}"/>
              </a:ext>
            </a:extLst>
          </p:cNvPr>
          <p:cNvSpPr/>
          <p:nvPr/>
        </p:nvSpPr>
        <p:spPr>
          <a:xfrm>
            <a:off x="1785958" y="2856809"/>
            <a:ext cx="405000" cy="405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w Cen MT Condensed Extra Bold" panose="020B0803020202020204" pitchFamily="34" charset="0"/>
              </a:rPr>
              <a:t>3</a:t>
            </a:r>
            <a:endParaRPr lang="en-IN" sz="2400" dirty="0">
              <a:latin typeface="Tw Cen MT Condensed Extra Bold" panose="020B0803020202020204" pitchFamily="34" charset="0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C54506A7-05F7-4486-9DAF-9A2F065FD290}"/>
              </a:ext>
            </a:extLst>
          </p:cNvPr>
          <p:cNvSpPr/>
          <p:nvPr/>
        </p:nvSpPr>
        <p:spPr>
          <a:xfrm>
            <a:off x="1775296" y="3898565"/>
            <a:ext cx="405000" cy="405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w Cen MT Condensed Extra Bold" panose="020B0803020202020204" pitchFamily="34" charset="0"/>
              </a:rPr>
              <a:t>4</a:t>
            </a:r>
            <a:endParaRPr lang="en-IN" sz="2400" dirty="0">
              <a:latin typeface="Tw Cen MT Condensed Extra Bold" panose="020B0803020202020204" pitchFamily="34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73B6CC6F-3687-4548-B7A4-E405A3D1C904}"/>
              </a:ext>
            </a:extLst>
          </p:cNvPr>
          <p:cNvSpPr/>
          <p:nvPr/>
        </p:nvSpPr>
        <p:spPr>
          <a:xfrm>
            <a:off x="1320368" y="4763762"/>
            <a:ext cx="405000" cy="405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w Cen MT Condensed Extra Bold" panose="020B0803020202020204" pitchFamily="34" charset="0"/>
              </a:rPr>
              <a:t>5</a:t>
            </a:r>
            <a:endParaRPr lang="en-IN" sz="2400" dirty="0">
              <a:latin typeface="Tw Cen MT Condensed Extra Bold" panose="020B0803020202020204" pitchFamily="34" charset="0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8B13064B-6168-47F1-A95E-C70B18CB4EF9}"/>
              </a:ext>
            </a:extLst>
          </p:cNvPr>
          <p:cNvSpPr/>
          <p:nvPr/>
        </p:nvSpPr>
        <p:spPr>
          <a:xfrm>
            <a:off x="415406" y="5345501"/>
            <a:ext cx="405000" cy="405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w Cen MT Condensed Extra Bold" panose="020B0803020202020204" pitchFamily="34" charset="0"/>
              </a:rPr>
              <a:t>6</a:t>
            </a:r>
            <a:endParaRPr lang="en-IN" sz="2400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30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9" grpId="0"/>
      <p:bldP spid="8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9" grpId="0" animBg="1"/>
      <p:bldP spid="88" grpId="0" animBg="1"/>
      <p:bldP spid="89" grpId="0" animBg="1"/>
      <p:bldP spid="90" grpId="0" animBg="1"/>
      <p:bldP spid="91" grpId="0" animBg="1"/>
      <p:bldP spid="9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F2435D6-EF34-4E6E-AF41-4830EA926DCD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935218"/>
            <a:ext cx="2743200" cy="2743200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perspectiveRelaxed"/>
            <a:lightRig rig="threePt" dir="t"/>
          </a:scene3d>
        </p:spPr>
      </p:pic>
      <p:pic>
        <p:nvPicPr>
          <p:cNvPr id="10" name="Picture 2" descr="Correction of scale factors for backscattering channel on ECO sensors  mounted on BGC-Argo floats">
            <a:extLst>
              <a:ext uri="{FF2B5EF4-FFF2-40B4-BE49-F238E27FC236}">
                <a16:creationId xmlns:a16="http://schemas.microsoft.com/office/drawing/2014/main" id="{395808DC-8F17-48D5-86F3-D0D697F3C5FF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7" r="6131"/>
          <a:stretch/>
        </p:blipFill>
        <p:spPr bwMode="auto">
          <a:xfrm>
            <a:off x="0" y="1257300"/>
            <a:ext cx="2606040" cy="15773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061431-A4EB-45F4-B226-30EE8957ADF1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71750"/>
            <a:ext cx="2743200" cy="1714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Behind the Scenes: Launching an XBT | Nautilus Live">
            <a:extLst>
              <a:ext uri="{FF2B5EF4-FFF2-40B4-BE49-F238E27FC236}">
                <a16:creationId xmlns:a16="http://schemas.microsoft.com/office/drawing/2014/main" id="{52B822DC-6C95-4338-9463-A5DA078E72D1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7" t="6667" r="13667" b="6099"/>
          <a:stretch/>
        </p:blipFill>
        <p:spPr bwMode="auto">
          <a:xfrm>
            <a:off x="0" y="4286250"/>
            <a:ext cx="2743200" cy="17145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87DC127F-F8ED-4FB2-A5E8-3E49036BC669}"/>
              </a:ext>
            </a:extLst>
          </p:cNvPr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6200" y="857250"/>
            <a:ext cx="13716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September Feature Story - SAIC | Featured Stories">
            <a:extLst>
              <a:ext uri="{FF2B5EF4-FFF2-40B4-BE49-F238E27FC236}">
                <a16:creationId xmlns:a16="http://schemas.microsoft.com/office/drawing/2014/main" id="{6639ABCC-D9A4-45CF-8F04-B72FA1C7018D}"/>
              </a:ext>
            </a:extLst>
          </p:cNvPr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960" y="1257300"/>
            <a:ext cx="2606040" cy="15773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DSC05978.JPG">
            <a:extLst>
              <a:ext uri="{FF2B5EF4-FFF2-40B4-BE49-F238E27FC236}">
                <a16:creationId xmlns:a16="http://schemas.microsoft.com/office/drawing/2014/main" id="{B9D6124D-54A6-476B-9761-181EF1BFDD5A}"/>
              </a:ext>
            </a:extLst>
          </p:cNvPr>
          <p:cNvPicPr>
            <a:picLocks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00800" y="2571750"/>
            <a:ext cx="2743200" cy="1714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8" descr="C:\Documents and Settings\Administrator\My Documents\My Pictures\Picture1.png">
            <a:extLst>
              <a:ext uri="{FF2B5EF4-FFF2-40B4-BE49-F238E27FC236}">
                <a16:creationId xmlns:a16="http://schemas.microsoft.com/office/drawing/2014/main" id="{E0C20BEF-32ED-4A3D-8409-D891B73E5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9" b="2568"/>
          <a:stretch>
            <a:fillRect/>
          </a:stretch>
        </p:blipFill>
        <p:spPr bwMode="auto">
          <a:xfrm>
            <a:off x="4000500" y="4286250"/>
            <a:ext cx="1143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C:\Users\SWAN\Downloads\AWS.jpg">
            <a:extLst>
              <a:ext uri="{FF2B5EF4-FFF2-40B4-BE49-F238E27FC236}">
                <a16:creationId xmlns:a16="http://schemas.microsoft.com/office/drawing/2014/main" id="{82BE8A71-2E6E-4C8C-8C8F-70611B891160}"/>
              </a:ext>
            </a:extLst>
          </p:cNvPr>
          <p:cNvPicPr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400800" y="4286250"/>
            <a:ext cx="2743200" cy="1714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56BE7CB-3E31-4874-8116-940DE5D1055F}"/>
              </a:ext>
            </a:extLst>
          </p:cNvPr>
          <p:cNvCxnSpPr/>
          <p:nvPr/>
        </p:nvCxnSpPr>
        <p:spPr>
          <a:xfrm flipH="1" flipV="1">
            <a:off x="2636520" y="2030730"/>
            <a:ext cx="1028700" cy="68580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B5566CD-25A5-4AA8-B85C-93F7F60C8C6D}"/>
              </a:ext>
            </a:extLst>
          </p:cNvPr>
          <p:cNvCxnSpPr>
            <a:cxnSpLocks/>
          </p:cNvCxnSpPr>
          <p:nvPr/>
        </p:nvCxnSpPr>
        <p:spPr>
          <a:xfrm>
            <a:off x="5600700" y="3992618"/>
            <a:ext cx="1028700" cy="68580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B320A71-DAE9-4C6F-B5F7-28F11F06472D}"/>
              </a:ext>
            </a:extLst>
          </p:cNvPr>
          <p:cNvCxnSpPr>
            <a:cxnSpLocks/>
          </p:cNvCxnSpPr>
          <p:nvPr/>
        </p:nvCxnSpPr>
        <p:spPr>
          <a:xfrm flipH="1">
            <a:off x="2457450" y="3992618"/>
            <a:ext cx="1028700" cy="68580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DA54453-3CA4-4630-B1D7-A44A2B809386}"/>
              </a:ext>
            </a:extLst>
          </p:cNvPr>
          <p:cNvCxnSpPr>
            <a:cxnSpLocks/>
          </p:cNvCxnSpPr>
          <p:nvPr/>
        </p:nvCxnSpPr>
        <p:spPr>
          <a:xfrm flipV="1">
            <a:off x="5600700" y="2106668"/>
            <a:ext cx="1028700" cy="68580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307C8F0-58A3-4989-A7DC-AD1B04F66024}"/>
              </a:ext>
            </a:extLst>
          </p:cNvPr>
          <p:cNvCxnSpPr/>
          <p:nvPr/>
        </p:nvCxnSpPr>
        <p:spPr>
          <a:xfrm flipH="1" flipV="1">
            <a:off x="2628900" y="3429000"/>
            <a:ext cx="685800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112AABD-6169-4BE9-B464-993F66885CF6}"/>
              </a:ext>
            </a:extLst>
          </p:cNvPr>
          <p:cNvCxnSpPr>
            <a:cxnSpLocks/>
          </p:cNvCxnSpPr>
          <p:nvPr/>
        </p:nvCxnSpPr>
        <p:spPr>
          <a:xfrm>
            <a:off x="5843095" y="3429000"/>
            <a:ext cx="685800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2D5D640-272D-4FE2-AED2-F792BE314715}"/>
              </a:ext>
            </a:extLst>
          </p:cNvPr>
          <p:cNvSpPr txBox="1"/>
          <p:nvPr/>
        </p:nvSpPr>
        <p:spPr>
          <a:xfrm rot="1929850">
            <a:off x="2921536" y="2088641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amn"/>
              </a:rPr>
              <a:t>Argo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C41B3D5-6723-4E94-B77F-33AE484F3AF9}"/>
              </a:ext>
            </a:extLst>
          </p:cNvPr>
          <p:cNvSpPr txBox="1"/>
          <p:nvPr/>
        </p:nvSpPr>
        <p:spPr>
          <a:xfrm>
            <a:off x="2606762" y="306787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amn"/>
              </a:rPr>
              <a:t>Drifter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2761B3-7B3A-482B-9328-403B8C8C0A90}"/>
              </a:ext>
            </a:extLst>
          </p:cNvPr>
          <p:cNvSpPr txBox="1"/>
          <p:nvPr/>
        </p:nvSpPr>
        <p:spPr>
          <a:xfrm rot="19527364">
            <a:off x="2820084" y="425751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amn"/>
              </a:rPr>
              <a:t>XBT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F819BF5-2FF5-4DCF-9997-8DBFCAA74BD6}"/>
              </a:ext>
            </a:extLst>
          </p:cNvPr>
          <p:cNvSpPr txBox="1"/>
          <p:nvPr/>
        </p:nvSpPr>
        <p:spPr>
          <a:xfrm>
            <a:off x="5811955" y="3073127"/>
            <a:ext cx="1437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amn"/>
              </a:rPr>
              <a:t>Tide Gauge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95BF347-8FC2-41DC-BAE7-A9FEB99C1C35}"/>
              </a:ext>
            </a:extLst>
          </p:cNvPr>
          <p:cNvSpPr txBox="1"/>
          <p:nvPr/>
        </p:nvSpPr>
        <p:spPr>
          <a:xfrm rot="19569668">
            <a:off x="5719155" y="211631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amn"/>
              </a:rPr>
              <a:t>BPR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D698CE8-7DBD-4932-ADDA-967C8D74592F}"/>
              </a:ext>
            </a:extLst>
          </p:cNvPr>
          <p:cNvSpPr txBox="1"/>
          <p:nvPr/>
        </p:nvSpPr>
        <p:spPr>
          <a:xfrm rot="2025611">
            <a:off x="5717259" y="4268815"/>
            <a:ext cx="710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amn"/>
              </a:rPr>
              <a:t>AWS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BCF118-975B-4E2E-8384-8CD6818803E8}"/>
              </a:ext>
            </a:extLst>
          </p:cNvPr>
          <p:cNvSpPr txBox="1"/>
          <p:nvPr/>
        </p:nvSpPr>
        <p:spPr>
          <a:xfrm>
            <a:off x="5113806" y="553232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amn"/>
              </a:rPr>
              <a:t>WRB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AFA7AA2-7872-409A-A827-C66E375C8B2D}"/>
              </a:ext>
            </a:extLst>
          </p:cNvPr>
          <p:cNvSpPr txBox="1"/>
          <p:nvPr/>
        </p:nvSpPr>
        <p:spPr>
          <a:xfrm>
            <a:off x="3052203" y="874826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amn"/>
              </a:rPr>
              <a:t>ADCP</a:t>
            </a:r>
          </a:p>
        </p:txBody>
      </p:sp>
      <p:pic>
        <p:nvPicPr>
          <p:cNvPr id="26" name="Picture 25" descr="A picture containing text, pool ball&#10;&#10;Description automatically generated">
            <a:extLst>
              <a:ext uri="{FF2B5EF4-FFF2-40B4-BE49-F238E27FC236}">
                <a16:creationId xmlns:a16="http://schemas.microsoft.com/office/drawing/2014/main" id="{14003200-D3BA-4304-A903-D17A768BF0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12415"/>
            <a:ext cx="171450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28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57250"/>
            <a:ext cx="6858000" cy="415498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2100" b="1" dirty="0">
                <a:solidFill>
                  <a:schemeClr val="bg1"/>
                </a:solidFill>
                <a:latin typeface="Times New Roamn"/>
                <a:cs typeface="Times New Roman" pitchFamily="18" charset="0"/>
              </a:rPr>
              <a:t>Deep Ocean Mission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350645"/>
            <a:ext cx="6372225" cy="4891083"/>
          </a:xfrm>
          <a:prstGeom prst="rect">
            <a:avLst/>
          </a:prstGeom>
          <a:ln w="28575">
            <a:solidFill>
              <a:srgbClr val="0000CC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Bef>
                <a:spcPts val="450"/>
              </a:spcBef>
            </a:pPr>
            <a:r>
              <a:rPr lang="en-IN" b="1" dirty="0">
                <a:solidFill>
                  <a:srgbClr val="0000CC"/>
                </a:solidFill>
                <a:latin typeface="Times New Roamn"/>
                <a:cs typeface="Arial" pitchFamily="34" charset="0"/>
              </a:rPr>
              <a:t>Instruments</a:t>
            </a:r>
          </a:p>
          <a:p>
            <a:pPr marL="257175" indent="-257175" algn="just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tx1"/>
                </a:solidFill>
                <a:latin typeface="Times New Roamn"/>
                <a:cs typeface="Arial" pitchFamily="34" charset="0"/>
              </a:rPr>
              <a:t>Deep Sea Gliders, Deep Argo and Wave Drifters</a:t>
            </a:r>
          </a:p>
          <a:p>
            <a:pPr algn="just">
              <a:spcBef>
                <a:spcPts val="450"/>
              </a:spcBef>
            </a:pPr>
            <a:r>
              <a:rPr lang="en-IN" b="1" dirty="0">
                <a:solidFill>
                  <a:srgbClr val="0000CC"/>
                </a:solidFill>
                <a:latin typeface="Times New Roamn"/>
                <a:cs typeface="Arial" pitchFamily="34" charset="0"/>
              </a:rPr>
              <a:t>Parameters</a:t>
            </a:r>
            <a:endParaRPr lang="en-IN" sz="2100" b="1" dirty="0">
              <a:solidFill>
                <a:srgbClr val="3333FF"/>
              </a:solidFill>
              <a:latin typeface="Times New Roamn"/>
              <a:cs typeface="Arial" pitchFamily="34" charset="0"/>
            </a:endParaRPr>
          </a:p>
          <a:p>
            <a:pPr marL="137160" indent="-137160" algn="just">
              <a:buFont typeface="Arial" pitchFamily="34" charset="0"/>
              <a:buChar char="•"/>
            </a:pPr>
            <a:r>
              <a:rPr lang="en-IN" sz="1500" dirty="0">
                <a:solidFill>
                  <a:schemeClr val="tx1"/>
                </a:solidFill>
                <a:latin typeface="Times New Roamn"/>
                <a:cs typeface="Arial" pitchFamily="34" charset="0"/>
              </a:rPr>
              <a:t>Vertical profile of temperature, salinity, </a:t>
            </a:r>
            <a:r>
              <a:rPr lang="en-IN" sz="1500" dirty="0" err="1">
                <a:solidFill>
                  <a:schemeClr val="tx1"/>
                </a:solidFill>
                <a:latin typeface="Times New Roamn"/>
                <a:cs typeface="Arial" pitchFamily="34" charset="0"/>
              </a:rPr>
              <a:t>chl</a:t>
            </a:r>
            <a:r>
              <a:rPr lang="en-IN" sz="1500" dirty="0">
                <a:solidFill>
                  <a:schemeClr val="tx1"/>
                </a:solidFill>
                <a:latin typeface="Times New Roamn"/>
                <a:cs typeface="Arial" pitchFamily="34" charset="0"/>
              </a:rPr>
              <a:t>-a, CDOM </a:t>
            </a:r>
            <a:r>
              <a:rPr lang="en-IN" sz="1500" dirty="0" err="1">
                <a:solidFill>
                  <a:schemeClr val="tx1"/>
                </a:solidFill>
                <a:latin typeface="Times New Roamn"/>
                <a:cs typeface="Arial" pitchFamily="34" charset="0"/>
              </a:rPr>
              <a:t>fluoroscence</a:t>
            </a:r>
            <a:r>
              <a:rPr lang="en-IN" sz="1500" dirty="0">
                <a:solidFill>
                  <a:schemeClr val="tx1"/>
                </a:solidFill>
                <a:latin typeface="Times New Roamn"/>
                <a:cs typeface="Arial" pitchFamily="34" charset="0"/>
              </a:rPr>
              <a:t>, backscattering, DO &amp; PAR</a:t>
            </a:r>
          </a:p>
          <a:p>
            <a:pPr indent="-456821" algn="just">
              <a:spcBef>
                <a:spcPts val="450"/>
              </a:spcBef>
              <a:defRPr/>
            </a:pPr>
            <a:r>
              <a:rPr lang="en-US" b="1" dirty="0">
                <a:solidFill>
                  <a:srgbClr val="0000CC"/>
                </a:solidFill>
                <a:latin typeface="Times New Roamn"/>
                <a:cs typeface="Arial" pitchFamily="34" charset="0"/>
              </a:rPr>
              <a:t>Applications</a:t>
            </a:r>
            <a:endParaRPr lang="en-US" sz="1500" b="1" dirty="0">
              <a:solidFill>
                <a:srgbClr val="0000CC"/>
              </a:solidFill>
              <a:latin typeface="Times New Roamn"/>
              <a:cs typeface="Arial" pitchFamily="34" charset="0"/>
            </a:endParaRPr>
          </a:p>
          <a:p>
            <a:pPr marL="134429" indent="-134429" algn="just">
              <a:buFontTx/>
              <a:buChar char="•"/>
            </a:pPr>
            <a:r>
              <a:rPr lang="en-US" sz="1500" dirty="0">
                <a:solidFill>
                  <a:schemeClr val="tx1"/>
                </a:solidFill>
                <a:latin typeface="Times New Roamn"/>
                <a:cs typeface="Arial" pitchFamily="34" charset="0"/>
              </a:rPr>
              <a:t>Long term monitoring of </a:t>
            </a:r>
            <a:r>
              <a:rPr lang="en-US" sz="1500" dirty="0">
                <a:solidFill>
                  <a:srgbClr val="FF0000"/>
                </a:solidFill>
                <a:latin typeface="Times New Roamn"/>
                <a:cs typeface="Arial" pitchFamily="34" charset="0"/>
              </a:rPr>
              <a:t>deep ocean physical and biogeochemical parameters</a:t>
            </a:r>
            <a:r>
              <a:rPr lang="en-US" sz="1500" dirty="0">
                <a:solidFill>
                  <a:schemeClr val="tx1"/>
                </a:solidFill>
                <a:latin typeface="Times New Roamn"/>
                <a:cs typeface="Arial" pitchFamily="34" charset="0"/>
              </a:rPr>
              <a:t> in northern Indian Ocean.</a:t>
            </a:r>
          </a:p>
          <a:p>
            <a:pPr marL="134429" indent="-134429" algn="just">
              <a:buFontTx/>
              <a:buChar char="•"/>
            </a:pPr>
            <a:r>
              <a:rPr lang="en-IN" sz="1500" dirty="0">
                <a:solidFill>
                  <a:schemeClr val="tx1"/>
                </a:solidFill>
                <a:latin typeface="Times New Roamn"/>
                <a:cs typeface="Arial" pitchFamily="34" charset="0"/>
              </a:rPr>
              <a:t>Understanding the temporal and spatial variability of OMZ.</a:t>
            </a:r>
          </a:p>
          <a:p>
            <a:pPr marL="134429" indent="-134429" algn="just">
              <a:buFontTx/>
              <a:buChar char="•"/>
            </a:pPr>
            <a:r>
              <a:rPr lang="en-IN" sz="1500" dirty="0">
                <a:solidFill>
                  <a:schemeClr val="tx1"/>
                </a:solidFill>
                <a:latin typeface="Times New Roamn"/>
                <a:cs typeface="Arial" pitchFamily="34" charset="0"/>
              </a:rPr>
              <a:t>Track and monitor water mass properties and ventilation processes of the North Indian Ocean.</a:t>
            </a:r>
          </a:p>
          <a:p>
            <a:pPr marL="134429" indent="-134429" algn="just">
              <a:buFontTx/>
              <a:buChar char="•"/>
            </a:pPr>
            <a:r>
              <a:rPr lang="en-IN" sz="1500" dirty="0">
                <a:solidFill>
                  <a:srgbClr val="FF0000"/>
                </a:solidFill>
                <a:latin typeface="Times New Roamn"/>
                <a:cs typeface="Arial" pitchFamily="34" charset="0"/>
              </a:rPr>
              <a:t>Assess and tune model simulations</a:t>
            </a:r>
            <a:r>
              <a:rPr lang="en-IN" sz="1500" dirty="0">
                <a:solidFill>
                  <a:schemeClr val="tx1"/>
                </a:solidFill>
                <a:latin typeface="Times New Roamn"/>
                <a:cs typeface="Arial" pitchFamily="34" charset="0"/>
              </a:rPr>
              <a:t> for the physical and biogeochemical parameters.</a:t>
            </a:r>
            <a:endParaRPr lang="en-IN" sz="1500" dirty="0">
              <a:solidFill>
                <a:srgbClr val="FF0000"/>
              </a:solidFill>
              <a:latin typeface="Times New Roamn"/>
              <a:cs typeface="Arial" pitchFamily="34" charset="0"/>
            </a:endParaRPr>
          </a:p>
          <a:p>
            <a:pPr algn="just">
              <a:spcBef>
                <a:spcPts val="450"/>
              </a:spcBef>
            </a:pPr>
            <a:r>
              <a:rPr lang="en-IN" b="1" dirty="0">
                <a:solidFill>
                  <a:srgbClr val="0000CC"/>
                </a:solidFill>
                <a:latin typeface="Times New Roamn"/>
                <a:cs typeface="Arial" pitchFamily="34" charset="0"/>
              </a:rPr>
              <a:t>Data availability</a:t>
            </a:r>
          </a:p>
          <a:p>
            <a:pPr marL="137160" indent="-137160" algn="just">
              <a:buFont typeface="Arial" pitchFamily="34" charset="0"/>
              <a:buChar char="•"/>
            </a:pPr>
            <a:r>
              <a:rPr lang="en-IN" sz="1500" dirty="0">
                <a:solidFill>
                  <a:schemeClr val="tx1"/>
                </a:solidFill>
                <a:latin typeface="Times New Roamn"/>
                <a:cs typeface="Arial" pitchFamily="34" charset="0"/>
              </a:rPr>
              <a:t>Real-time &amp; Delayed-mode</a:t>
            </a:r>
          </a:p>
          <a:p>
            <a:pPr algn="just">
              <a:spcBef>
                <a:spcPts val="450"/>
              </a:spcBef>
            </a:pPr>
            <a:r>
              <a:rPr lang="en-IN" b="1" dirty="0">
                <a:solidFill>
                  <a:srgbClr val="0000CC"/>
                </a:solidFill>
                <a:latin typeface="Times New Roamn"/>
                <a:cs typeface="Arial" pitchFamily="34" charset="0"/>
              </a:rPr>
              <a:t>Plan (2021-22)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n-IN" sz="1500" dirty="0">
                <a:solidFill>
                  <a:schemeClr val="tx1"/>
                </a:solidFill>
                <a:latin typeface="Times New Roamn"/>
                <a:cs typeface="Arial" pitchFamily="34" charset="0"/>
              </a:rPr>
              <a:t>Procurement of Gliders (2 Nos), Deep Argo (10 Nos) and Wave Drifters (30)</a:t>
            </a:r>
          </a:p>
        </p:txBody>
      </p:sp>
      <p:pic>
        <p:nvPicPr>
          <p:cNvPr id="7" name="Picture 6" descr="Description: Description: DSM_Observation_final.png"/>
          <p:cNvPicPr>
            <a:picLocks noChangeAspect="1"/>
          </p:cNvPicPr>
          <p:nvPr/>
        </p:nvPicPr>
        <p:blipFill>
          <a:blip r:embed="rId2" cstate="print"/>
          <a:srcRect t="4117" r="74080" b="77490"/>
          <a:stretch>
            <a:fillRect/>
          </a:stretch>
        </p:blipFill>
        <p:spPr bwMode="auto">
          <a:xfrm>
            <a:off x="6743700" y="1383015"/>
            <a:ext cx="24003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A picture containing text, pool ball&#10;&#10;Description automatically generated">
            <a:extLst>
              <a:ext uri="{FF2B5EF4-FFF2-40B4-BE49-F238E27FC236}">
                <a16:creationId xmlns:a16="http://schemas.microsoft.com/office/drawing/2014/main" id="{B443F40E-B8F3-4B59-9094-B94E2F663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857250"/>
            <a:ext cx="1143000" cy="342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0EDD8F-3C8E-4635-B2F3-0443AC458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824" y="3183240"/>
            <a:ext cx="1664352" cy="19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97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57250"/>
            <a:ext cx="6858000" cy="415498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2100" b="1" dirty="0">
                <a:solidFill>
                  <a:schemeClr val="bg1"/>
                </a:solidFill>
                <a:latin typeface="Times New Roamn"/>
                <a:cs typeface="Times New Roman" pitchFamily="18" charset="0"/>
              </a:rPr>
              <a:t>Coastal Water Quality Buoy Network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367790"/>
            <a:ext cx="6981527" cy="4975721"/>
          </a:xfrm>
          <a:prstGeom prst="rect">
            <a:avLst/>
          </a:prstGeom>
          <a:ln w="28575">
            <a:solidFill>
              <a:srgbClr val="0000CC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100" b="1" dirty="0">
                <a:solidFill>
                  <a:srgbClr val="FF0000"/>
                </a:solidFill>
                <a:latin typeface="Times New Roamn"/>
                <a:cs typeface="Arial" pitchFamily="34" charset="0"/>
              </a:rPr>
              <a:t>A network of 6 buoys in Indian coastal waters</a:t>
            </a:r>
          </a:p>
          <a:p>
            <a:r>
              <a:rPr lang="en-IN" b="1" dirty="0">
                <a:solidFill>
                  <a:srgbClr val="0000CC"/>
                </a:solidFill>
                <a:latin typeface="Times New Roamn"/>
                <a:cs typeface="Arial" pitchFamily="34" charset="0"/>
              </a:rPr>
              <a:t>Instruments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tx1"/>
                </a:solidFill>
                <a:latin typeface="Times New Roamn"/>
                <a:cs typeface="Arial" pitchFamily="34" charset="0"/>
              </a:rPr>
              <a:t>Buoy based Autonomous coastal observatories</a:t>
            </a:r>
          </a:p>
          <a:p>
            <a:r>
              <a:rPr lang="en-IN" b="1" dirty="0">
                <a:solidFill>
                  <a:srgbClr val="0000CC"/>
                </a:solidFill>
                <a:latin typeface="Times New Roamn"/>
                <a:cs typeface="Arial" pitchFamily="34" charset="0"/>
              </a:rPr>
              <a:t>Parameters</a:t>
            </a:r>
          </a:p>
          <a:p>
            <a:pPr marL="137160" indent="-137160" algn="just">
              <a:buFont typeface="Arial" pitchFamily="34" charset="0"/>
              <a:buChar char="•"/>
            </a:pPr>
            <a:r>
              <a:rPr lang="en-IN" sz="1500" dirty="0">
                <a:solidFill>
                  <a:schemeClr val="tx1"/>
                </a:solidFill>
                <a:latin typeface="Times New Roamn"/>
                <a:cs typeface="Arial" pitchFamily="34" charset="0"/>
              </a:rPr>
              <a:t>Temp, </a:t>
            </a:r>
            <a:r>
              <a:rPr lang="en-IN" sz="1500" dirty="0" err="1">
                <a:solidFill>
                  <a:schemeClr val="tx1"/>
                </a:solidFill>
                <a:latin typeface="Times New Roamn"/>
                <a:cs typeface="Arial" pitchFamily="34" charset="0"/>
              </a:rPr>
              <a:t>sal</a:t>
            </a:r>
            <a:r>
              <a:rPr lang="en-IN" sz="1500" dirty="0">
                <a:solidFill>
                  <a:schemeClr val="tx1"/>
                </a:solidFill>
                <a:latin typeface="Times New Roamn"/>
                <a:cs typeface="Arial" pitchFamily="34" charset="0"/>
              </a:rPr>
              <a:t>, current, </a:t>
            </a:r>
            <a:r>
              <a:rPr lang="en-IN" sz="1500" dirty="0" err="1">
                <a:solidFill>
                  <a:schemeClr val="tx1"/>
                </a:solidFill>
                <a:latin typeface="Times New Roamn"/>
                <a:cs typeface="Arial" pitchFamily="34" charset="0"/>
              </a:rPr>
              <a:t>Chl</a:t>
            </a:r>
            <a:r>
              <a:rPr lang="en-IN" sz="1500" dirty="0">
                <a:solidFill>
                  <a:schemeClr val="tx1"/>
                </a:solidFill>
                <a:latin typeface="Times New Roamn"/>
                <a:cs typeface="Arial" pitchFamily="34" charset="0"/>
              </a:rPr>
              <a:t>-a, DO, scattering, turbidity, pCO2, pH, inorganic nutrients, CDOM, </a:t>
            </a:r>
            <a:r>
              <a:rPr lang="en-IN" sz="1500" dirty="0" err="1">
                <a:solidFill>
                  <a:schemeClr val="tx1"/>
                </a:solidFill>
                <a:latin typeface="Times New Roamn"/>
                <a:cs typeface="Arial" pitchFamily="34" charset="0"/>
              </a:rPr>
              <a:t>phycocyanin</a:t>
            </a:r>
            <a:r>
              <a:rPr lang="en-IN" sz="1500" dirty="0">
                <a:solidFill>
                  <a:schemeClr val="tx1"/>
                </a:solidFill>
                <a:latin typeface="Times New Roamn"/>
                <a:cs typeface="Arial" pitchFamily="34" charset="0"/>
              </a:rPr>
              <a:t> &amp; </a:t>
            </a:r>
            <a:r>
              <a:rPr lang="en-IN" sz="1500" dirty="0" err="1">
                <a:solidFill>
                  <a:schemeClr val="tx1"/>
                </a:solidFill>
                <a:latin typeface="Times New Roamn"/>
                <a:cs typeface="Arial" pitchFamily="34" charset="0"/>
              </a:rPr>
              <a:t>phycoerythrin</a:t>
            </a:r>
            <a:r>
              <a:rPr lang="en-IN" sz="1500" dirty="0">
                <a:solidFill>
                  <a:schemeClr val="tx1"/>
                </a:solidFill>
                <a:latin typeface="Times New Roamn"/>
                <a:cs typeface="Arial" pitchFamily="34" charset="0"/>
              </a:rPr>
              <a:t> </a:t>
            </a:r>
          </a:p>
          <a:p>
            <a:pPr defTabSz="685232">
              <a:spcBef>
                <a:spcPts val="450"/>
              </a:spcBef>
              <a:defRPr/>
            </a:pPr>
            <a:r>
              <a:rPr lang="en-US" b="1" kern="0" dirty="0">
                <a:solidFill>
                  <a:srgbClr val="0000CC"/>
                </a:solidFill>
                <a:latin typeface="Times New Roamn"/>
                <a:cs typeface="Arial" pitchFamily="34" charset="0"/>
              </a:rPr>
              <a:t>Applications</a:t>
            </a:r>
            <a:endParaRPr lang="en-US" kern="0" dirty="0">
              <a:solidFill>
                <a:srgbClr val="0000CC"/>
              </a:solidFill>
              <a:latin typeface="Times New Roamn"/>
              <a:cs typeface="Arial" pitchFamily="34" charset="0"/>
            </a:endParaRPr>
          </a:p>
          <a:p>
            <a:pPr marL="137160" indent="-137160" algn="just" defTabSz="685232">
              <a:buFontTx/>
              <a:buChar char="•"/>
              <a:defRPr/>
            </a:pPr>
            <a:r>
              <a:rPr lang="en-US" sz="1500" kern="0" dirty="0">
                <a:solidFill>
                  <a:schemeClr val="tx1"/>
                </a:solidFill>
                <a:latin typeface="Times New Roamn"/>
                <a:cs typeface="Arial" pitchFamily="34" charset="0"/>
              </a:rPr>
              <a:t>Long-term changes in </a:t>
            </a:r>
            <a:r>
              <a:rPr lang="en-US" sz="1500" kern="0" dirty="0">
                <a:solidFill>
                  <a:srgbClr val="FF0000"/>
                </a:solidFill>
                <a:latin typeface="Times New Roamn"/>
                <a:cs typeface="Arial" pitchFamily="34" charset="0"/>
              </a:rPr>
              <a:t>coastal water quality</a:t>
            </a:r>
          </a:p>
          <a:p>
            <a:pPr marL="137160" indent="-137160" algn="just" defTabSz="685232">
              <a:buFontTx/>
              <a:buChar char="•"/>
              <a:defRPr/>
            </a:pPr>
            <a:r>
              <a:rPr lang="en-US" sz="1500" kern="0" dirty="0">
                <a:solidFill>
                  <a:schemeClr val="tx1"/>
                </a:solidFill>
                <a:latin typeface="Times New Roamn"/>
                <a:cs typeface="Arial" pitchFamily="34" charset="0"/>
              </a:rPr>
              <a:t>Understand coastal hypoxia, </a:t>
            </a:r>
            <a:r>
              <a:rPr lang="en-US" sz="1500" kern="0" dirty="0" err="1">
                <a:solidFill>
                  <a:schemeClr val="tx1"/>
                </a:solidFill>
                <a:latin typeface="Times New Roamn"/>
                <a:cs typeface="Arial" pitchFamily="34" charset="0"/>
              </a:rPr>
              <a:t>eutrophication</a:t>
            </a:r>
            <a:r>
              <a:rPr lang="en-US" sz="1500" kern="0" dirty="0">
                <a:solidFill>
                  <a:schemeClr val="tx1"/>
                </a:solidFill>
                <a:latin typeface="Times New Roamn"/>
                <a:cs typeface="Arial" pitchFamily="34" charset="0"/>
              </a:rPr>
              <a:t>, Ocean acidification and species shift.</a:t>
            </a:r>
          </a:p>
          <a:p>
            <a:pPr marL="137160" indent="-137160" algn="just" defTabSz="685232">
              <a:buFontTx/>
              <a:buChar char="•"/>
              <a:defRPr/>
            </a:pPr>
            <a:r>
              <a:rPr lang="en-US" sz="1500" kern="0" dirty="0">
                <a:solidFill>
                  <a:srgbClr val="FF0000"/>
                </a:solidFill>
                <a:latin typeface="Times New Roamn"/>
                <a:cs typeface="Arial" pitchFamily="34" charset="0"/>
              </a:rPr>
              <a:t>Calibrate/validate</a:t>
            </a:r>
            <a:r>
              <a:rPr lang="en-US" sz="1500" kern="0" dirty="0">
                <a:solidFill>
                  <a:schemeClr val="tx1"/>
                </a:solidFill>
                <a:latin typeface="Times New Roamn"/>
                <a:cs typeface="Arial" pitchFamily="34" charset="0"/>
              </a:rPr>
              <a:t> satellite data and develop/improve semi-analytical algorithms.</a:t>
            </a:r>
          </a:p>
          <a:p>
            <a:pPr marL="137160" indent="-137160" algn="just" defTabSz="685232">
              <a:buFontTx/>
              <a:buChar char="•"/>
              <a:defRPr/>
            </a:pPr>
            <a:r>
              <a:rPr lang="en-US" sz="1500" kern="0" dirty="0">
                <a:solidFill>
                  <a:srgbClr val="FF0000"/>
                </a:solidFill>
                <a:latin typeface="Times New Roamn"/>
                <a:cs typeface="Arial" pitchFamily="34" charset="0"/>
              </a:rPr>
              <a:t>Validation / tuning</a:t>
            </a:r>
            <a:r>
              <a:rPr lang="en-US" sz="1500" kern="0" dirty="0">
                <a:solidFill>
                  <a:schemeClr val="tx1"/>
                </a:solidFill>
                <a:latin typeface="Times New Roamn"/>
                <a:cs typeface="Arial" pitchFamily="34" charset="0"/>
              </a:rPr>
              <a:t> of high-resolution coastal biogeochemical model</a:t>
            </a:r>
          </a:p>
          <a:p>
            <a:pPr marL="137160" indent="-137160" algn="just" defTabSz="685232">
              <a:buFontTx/>
              <a:buChar char="•"/>
              <a:defRPr/>
            </a:pPr>
            <a:r>
              <a:rPr lang="en-US" sz="1500" kern="0" dirty="0">
                <a:solidFill>
                  <a:schemeClr val="tx1"/>
                </a:solidFill>
                <a:latin typeface="Times New Roamn"/>
                <a:cs typeface="Arial" pitchFamily="34" charset="0"/>
              </a:rPr>
              <a:t>Provide </a:t>
            </a:r>
            <a:r>
              <a:rPr lang="en-US" sz="1500" kern="0" dirty="0">
                <a:solidFill>
                  <a:srgbClr val="FF0000"/>
                </a:solidFill>
                <a:latin typeface="Times New Roamn"/>
                <a:cs typeface="Arial" pitchFamily="34" charset="0"/>
              </a:rPr>
              <a:t>water quality services</a:t>
            </a:r>
            <a:r>
              <a:rPr lang="en-US" sz="1500" kern="0" dirty="0">
                <a:solidFill>
                  <a:schemeClr val="tx1"/>
                </a:solidFill>
                <a:latin typeface="Times New Roamn"/>
                <a:cs typeface="Arial" pitchFamily="34" charset="0"/>
              </a:rPr>
              <a:t> such as Algal bloom information, jelly fish aggregation and </a:t>
            </a:r>
            <a:r>
              <a:rPr lang="en-US" sz="1500" kern="0" dirty="0" err="1">
                <a:solidFill>
                  <a:schemeClr val="tx1"/>
                </a:solidFill>
                <a:latin typeface="Times New Roamn"/>
                <a:cs typeface="Arial" pitchFamily="34" charset="0"/>
              </a:rPr>
              <a:t>Trophic</a:t>
            </a:r>
            <a:r>
              <a:rPr lang="en-US" sz="1500" kern="0" dirty="0">
                <a:solidFill>
                  <a:schemeClr val="tx1"/>
                </a:solidFill>
                <a:latin typeface="Times New Roamn"/>
                <a:cs typeface="Arial" pitchFamily="34" charset="0"/>
              </a:rPr>
              <a:t> state index</a:t>
            </a:r>
          </a:p>
          <a:p>
            <a:pPr>
              <a:spcBef>
                <a:spcPts val="450"/>
              </a:spcBef>
            </a:pPr>
            <a:r>
              <a:rPr lang="en-IN" b="1" kern="0" dirty="0">
                <a:solidFill>
                  <a:srgbClr val="0000CC"/>
                </a:solidFill>
                <a:latin typeface="Times New Roamn"/>
                <a:cs typeface="Arial" pitchFamily="34" charset="0"/>
              </a:rPr>
              <a:t>Data</a:t>
            </a:r>
            <a:r>
              <a:rPr lang="en-IN" b="1" dirty="0">
                <a:solidFill>
                  <a:srgbClr val="0000CC"/>
                </a:solidFill>
                <a:latin typeface="Times New Roamn"/>
                <a:cs typeface="Arial" pitchFamily="34" charset="0"/>
              </a:rPr>
              <a:t> </a:t>
            </a:r>
            <a:r>
              <a:rPr lang="en-IN" b="1" kern="0" dirty="0">
                <a:solidFill>
                  <a:srgbClr val="0000CC"/>
                </a:solidFill>
                <a:latin typeface="Times New Roamn"/>
                <a:cs typeface="Arial" pitchFamily="34" charset="0"/>
              </a:rPr>
              <a:t>availability</a:t>
            </a:r>
          </a:p>
          <a:p>
            <a:pPr marL="137160" indent="-137160" algn="just">
              <a:buFont typeface="Arial" pitchFamily="34" charset="0"/>
              <a:buChar char="•"/>
            </a:pPr>
            <a:r>
              <a:rPr lang="en-IN" sz="1500" dirty="0">
                <a:solidFill>
                  <a:schemeClr val="tx1"/>
                </a:solidFill>
                <a:latin typeface="Times New Roamn"/>
                <a:cs typeface="Arial" pitchFamily="34" charset="0"/>
              </a:rPr>
              <a:t>Real-time</a:t>
            </a:r>
          </a:p>
          <a:p>
            <a:pPr algn="just"/>
            <a:r>
              <a:rPr lang="en-IN" b="1" kern="0" dirty="0">
                <a:solidFill>
                  <a:srgbClr val="0000CC"/>
                </a:solidFill>
                <a:latin typeface="Times New Roamn"/>
                <a:cs typeface="Arial" pitchFamily="34" charset="0"/>
              </a:rPr>
              <a:t>Work Plan (2021-22)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n-IN" sz="1500" kern="0" dirty="0">
                <a:solidFill>
                  <a:schemeClr val="tx1"/>
                </a:solidFill>
                <a:latin typeface="Times New Roamn"/>
                <a:cs typeface="Arial" pitchFamily="34" charset="0"/>
              </a:rPr>
              <a:t>Deployment of observatories off </a:t>
            </a:r>
            <a:r>
              <a:rPr lang="en-IN" sz="1500" kern="0" dirty="0" err="1">
                <a:solidFill>
                  <a:schemeClr val="tx1"/>
                </a:solidFill>
                <a:latin typeface="Times New Roamn"/>
                <a:cs typeface="Arial" pitchFamily="34" charset="0"/>
              </a:rPr>
              <a:t>Visakhapanam</a:t>
            </a:r>
            <a:r>
              <a:rPr lang="en-IN" sz="1500" kern="0" dirty="0">
                <a:solidFill>
                  <a:schemeClr val="tx1"/>
                </a:solidFill>
                <a:latin typeface="Times New Roamn"/>
                <a:cs typeface="Arial" pitchFamily="34" charset="0"/>
              </a:rPr>
              <a:t> and Kochi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7429500" y="1302421"/>
            <a:ext cx="1714500" cy="1669379"/>
            <a:chOff x="5072058" y="533400"/>
            <a:chExt cx="3843342" cy="3514748"/>
          </a:xfrm>
        </p:grpSpPr>
        <p:pic>
          <p:nvPicPr>
            <p:cNvPr id="8" name="Picture 7" descr="India Map1.gif"/>
            <p:cNvPicPr>
              <a:picLocks noChangeAspect="1"/>
            </p:cNvPicPr>
            <p:nvPr/>
          </p:nvPicPr>
          <p:blipFill>
            <a:blip r:embed="rId2" cstate="print"/>
            <a:srcRect l="11749" r="4827" b="17284"/>
            <a:stretch>
              <a:fillRect/>
            </a:stretch>
          </p:blipFill>
          <p:spPr>
            <a:xfrm>
              <a:off x="5072058" y="533400"/>
              <a:ext cx="3843342" cy="3514748"/>
            </a:xfrm>
            <a:prstGeom prst="rect">
              <a:avLst/>
            </a:prstGeom>
          </p:spPr>
        </p:pic>
        <p:grpSp>
          <p:nvGrpSpPr>
            <p:cNvPr id="9" name="Group 38"/>
            <p:cNvGrpSpPr/>
            <p:nvPr/>
          </p:nvGrpSpPr>
          <p:grpSpPr>
            <a:xfrm>
              <a:off x="8075983" y="1507169"/>
              <a:ext cx="340551" cy="73771"/>
              <a:chOff x="5712619" y="1571625"/>
              <a:chExt cx="528637" cy="119063"/>
            </a:xfrm>
          </p:grpSpPr>
          <p:sp>
            <p:nvSpPr>
              <p:cNvPr id="24" name="Freeform 23"/>
              <p:cNvSpPr/>
              <p:nvPr/>
            </p:nvSpPr>
            <p:spPr>
              <a:xfrm>
                <a:off x="5712619" y="1571625"/>
                <a:ext cx="392906" cy="119063"/>
              </a:xfrm>
              <a:custGeom>
                <a:avLst/>
                <a:gdLst>
                  <a:gd name="connsiteX0" fmla="*/ 0 w 392906"/>
                  <a:gd name="connsiteY0" fmla="*/ 0 h 119063"/>
                  <a:gd name="connsiteX1" fmla="*/ 59531 w 392906"/>
                  <a:gd name="connsiteY1" fmla="*/ 26194 h 119063"/>
                  <a:gd name="connsiteX2" fmla="*/ 88106 w 392906"/>
                  <a:gd name="connsiteY2" fmla="*/ 38100 h 119063"/>
                  <a:gd name="connsiteX3" fmla="*/ 109537 w 392906"/>
                  <a:gd name="connsiteY3" fmla="*/ 54769 h 119063"/>
                  <a:gd name="connsiteX4" fmla="*/ 138112 w 392906"/>
                  <a:gd name="connsiteY4" fmla="*/ 59531 h 119063"/>
                  <a:gd name="connsiteX5" fmla="*/ 183356 w 392906"/>
                  <a:gd name="connsiteY5" fmla="*/ 64294 h 119063"/>
                  <a:gd name="connsiteX6" fmla="*/ 228600 w 392906"/>
                  <a:gd name="connsiteY6" fmla="*/ 59531 h 119063"/>
                  <a:gd name="connsiteX7" fmla="*/ 273844 w 392906"/>
                  <a:gd name="connsiteY7" fmla="*/ 42863 h 119063"/>
                  <a:gd name="connsiteX8" fmla="*/ 297656 w 392906"/>
                  <a:gd name="connsiteY8" fmla="*/ 38100 h 119063"/>
                  <a:gd name="connsiteX9" fmla="*/ 319087 w 392906"/>
                  <a:gd name="connsiteY9" fmla="*/ 50006 h 119063"/>
                  <a:gd name="connsiteX10" fmla="*/ 347662 w 392906"/>
                  <a:gd name="connsiteY10" fmla="*/ 69056 h 119063"/>
                  <a:gd name="connsiteX11" fmla="*/ 369094 w 392906"/>
                  <a:gd name="connsiteY11" fmla="*/ 92869 h 119063"/>
                  <a:gd name="connsiteX12" fmla="*/ 392906 w 392906"/>
                  <a:gd name="connsiteY12" fmla="*/ 109538 h 119063"/>
                  <a:gd name="connsiteX13" fmla="*/ 392906 w 392906"/>
                  <a:gd name="connsiteY13" fmla="*/ 116681 h 119063"/>
                  <a:gd name="connsiteX14" fmla="*/ 392906 w 392906"/>
                  <a:gd name="connsiteY14" fmla="*/ 119063 h 119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92906" h="119063">
                    <a:moveTo>
                      <a:pt x="0" y="0"/>
                    </a:moveTo>
                    <a:lnTo>
                      <a:pt x="59531" y="26194"/>
                    </a:lnTo>
                    <a:cubicBezTo>
                      <a:pt x="74215" y="32544"/>
                      <a:pt x="79772" y="33338"/>
                      <a:pt x="88106" y="38100"/>
                    </a:cubicBezTo>
                    <a:cubicBezTo>
                      <a:pt x="96440" y="42862"/>
                      <a:pt x="101203" y="51197"/>
                      <a:pt x="109537" y="54769"/>
                    </a:cubicBezTo>
                    <a:cubicBezTo>
                      <a:pt x="117871" y="58341"/>
                      <a:pt x="125809" y="57944"/>
                      <a:pt x="138112" y="59531"/>
                    </a:cubicBezTo>
                    <a:cubicBezTo>
                      <a:pt x="150415" y="61118"/>
                      <a:pt x="168275" y="64294"/>
                      <a:pt x="183356" y="64294"/>
                    </a:cubicBezTo>
                    <a:cubicBezTo>
                      <a:pt x="198437" y="64294"/>
                      <a:pt x="213519" y="63103"/>
                      <a:pt x="228600" y="59531"/>
                    </a:cubicBezTo>
                    <a:cubicBezTo>
                      <a:pt x="243681" y="55959"/>
                      <a:pt x="262335" y="46435"/>
                      <a:pt x="273844" y="42863"/>
                    </a:cubicBezTo>
                    <a:cubicBezTo>
                      <a:pt x="285353" y="39291"/>
                      <a:pt x="290116" y="36910"/>
                      <a:pt x="297656" y="38100"/>
                    </a:cubicBezTo>
                    <a:cubicBezTo>
                      <a:pt x="305197" y="39291"/>
                      <a:pt x="310753" y="44847"/>
                      <a:pt x="319087" y="50006"/>
                    </a:cubicBezTo>
                    <a:cubicBezTo>
                      <a:pt x="327421" y="55165"/>
                      <a:pt x="339327" y="61912"/>
                      <a:pt x="347662" y="69056"/>
                    </a:cubicBezTo>
                    <a:cubicBezTo>
                      <a:pt x="355997" y="76200"/>
                      <a:pt x="361553" y="86122"/>
                      <a:pt x="369094" y="92869"/>
                    </a:cubicBezTo>
                    <a:cubicBezTo>
                      <a:pt x="376635" y="99616"/>
                      <a:pt x="388937" y="105569"/>
                      <a:pt x="392906" y="109538"/>
                    </a:cubicBezTo>
                    <a:lnTo>
                      <a:pt x="392906" y="116681"/>
                    </a:lnTo>
                    <a:lnTo>
                      <a:pt x="392906" y="119063"/>
                    </a:lnTo>
                  </a:path>
                </a:pathLst>
              </a:cu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5" name="Freeform 24"/>
              <p:cNvSpPr/>
              <p:nvPr/>
            </p:nvSpPr>
            <p:spPr>
              <a:xfrm>
                <a:off x="6067425" y="1601788"/>
                <a:ext cx="173831" cy="50800"/>
              </a:xfrm>
              <a:custGeom>
                <a:avLst/>
                <a:gdLst>
                  <a:gd name="connsiteX0" fmla="*/ 0 w 173831"/>
                  <a:gd name="connsiteY0" fmla="*/ 19843 h 50800"/>
                  <a:gd name="connsiteX1" fmla="*/ 61913 w 173831"/>
                  <a:gd name="connsiteY1" fmla="*/ 10318 h 50800"/>
                  <a:gd name="connsiteX2" fmla="*/ 83344 w 173831"/>
                  <a:gd name="connsiteY2" fmla="*/ 3175 h 50800"/>
                  <a:gd name="connsiteX3" fmla="*/ 102394 w 173831"/>
                  <a:gd name="connsiteY3" fmla="*/ 3175 h 50800"/>
                  <a:gd name="connsiteX4" fmla="*/ 135731 w 173831"/>
                  <a:gd name="connsiteY4" fmla="*/ 22225 h 50800"/>
                  <a:gd name="connsiteX5" fmla="*/ 154781 w 173831"/>
                  <a:gd name="connsiteY5" fmla="*/ 29368 h 50800"/>
                  <a:gd name="connsiteX6" fmla="*/ 173831 w 173831"/>
                  <a:gd name="connsiteY6" fmla="*/ 50800 h 50800"/>
                  <a:gd name="connsiteX7" fmla="*/ 173831 w 173831"/>
                  <a:gd name="connsiteY7" fmla="*/ 50800 h 5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831" h="50800">
                    <a:moveTo>
                      <a:pt x="0" y="19843"/>
                    </a:moveTo>
                    <a:cubicBezTo>
                      <a:pt x="24011" y="16469"/>
                      <a:pt x="48022" y="13096"/>
                      <a:pt x="61913" y="10318"/>
                    </a:cubicBezTo>
                    <a:cubicBezTo>
                      <a:pt x="75804" y="7540"/>
                      <a:pt x="76597" y="4366"/>
                      <a:pt x="83344" y="3175"/>
                    </a:cubicBezTo>
                    <a:cubicBezTo>
                      <a:pt x="90091" y="1985"/>
                      <a:pt x="93663" y="0"/>
                      <a:pt x="102394" y="3175"/>
                    </a:cubicBezTo>
                    <a:cubicBezTo>
                      <a:pt x="111125" y="6350"/>
                      <a:pt x="127000" y="17860"/>
                      <a:pt x="135731" y="22225"/>
                    </a:cubicBezTo>
                    <a:cubicBezTo>
                      <a:pt x="144462" y="26590"/>
                      <a:pt x="148431" y="24606"/>
                      <a:pt x="154781" y="29368"/>
                    </a:cubicBezTo>
                    <a:cubicBezTo>
                      <a:pt x="161131" y="34130"/>
                      <a:pt x="173831" y="50800"/>
                      <a:pt x="173831" y="50800"/>
                    </a:cubicBezTo>
                    <a:lnTo>
                      <a:pt x="173831" y="50800"/>
                    </a:lnTo>
                  </a:path>
                </a:pathLst>
              </a:cu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6053138" y="1614488"/>
                <a:ext cx="169068" cy="45719"/>
              </a:xfrm>
              <a:custGeom>
                <a:avLst/>
                <a:gdLst>
                  <a:gd name="connsiteX0" fmla="*/ 0 w 169068"/>
                  <a:gd name="connsiteY0" fmla="*/ 0 h 46433"/>
                  <a:gd name="connsiteX1" fmla="*/ 57150 w 169068"/>
                  <a:gd name="connsiteY1" fmla="*/ 14287 h 46433"/>
                  <a:gd name="connsiteX2" fmla="*/ 83343 w 169068"/>
                  <a:gd name="connsiteY2" fmla="*/ 28575 h 46433"/>
                  <a:gd name="connsiteX3" fmla="*/ 116681 w 169068"/>
                  <a:gd name="connsiteY3" fmla="*/ 38100 h 46433"/>
                  <a:gd name="connsiteX4" fmla="*/ 150018 w 169068"/>
                  <a:gd name="connsiteY4" fmla="*/ 45243 h 46433"/>
                  <a:gd name="connsiteX5" fmla="*/ 169068 w 169068"/>
                  <a:gd name="connsiteY5" fmla="*/ 45243 h 46433"/>
                  <a:gd name="connsiteX6" fmla="*/ 169068 w 169068"/>
                  <a:gd name="connsiteY6" fmla="*/ 45243 h 46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068" h="46433">
                    <a:moveTo>
                      <a:pt x="0" y="0"/>
                    </a:moveTo>
                    <a:cubicBezTo>
                      <a:pt x="21629" y="4762"/>
                      <a:pt x="43259" y="9524"/>
                      <a:pt x="57150" y="14287"/>
                    </a:cubicBezTo>
                    <a:cubicBezTo>
                      <a:pt x="71041" y="19050"/>
                      <a:pt x="73421" y="24606"/>
                      <a:pt x="83343" y="28575"/>
                    </a:cubicBezTo>
                    <a:cubicBezTo>
                      <a:pt x="93265" y="32544"/>
                      <a:pt x="105569" y="35322"/>
                      <a:pt x="116681" y="38100"/>
                    </a:cubicBezTo>
                    <a:cubicBezTo>
                      <a:pt x="127794" y="40878"/>
                      <a:pt x="141287" y="44053"/>
                      <a:pt x="150018" y="45243"/>
                    </a:cubicBezTo>
                    <a:cubicBezTo>
                      <a:pt x="158749" y="46433"/>
                      <a:pt x="169068" y="45243"/>
                      <a:pt x="169068" y="45243"/>
                    </a:cubicBezTo>
                    <a:lnTo>
                      <a:pt x="169068" y="45243"/>
                    </a:lnTo>
                  </a:path>
                </a:pathLst>
              </a:cu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0" name="Picture 4" descr="elkhorninstcage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917435" y="2264545"/>
              <a:ext cx="850384" cy="131639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  <p:grpSp>
          <p:nvGrpSpPr>
            <p:cNvPr id="11" name="Group 105"/>
            <p:cNvGrpSpPr/>
            <p:nvPr/>
          </p:nvGrpSpPr>
          <p:grpSpPr>
            <a:xfrm>
              <a:off x="5137464" y="2264545"/>
              <a:ext cx="1082632" cy="1311473"/>
              <a:chOff x="428595" y="2714620"/>
              <a:chExt cx="1500199" cy="1861117"/>
            </a:xfrm>
          </p:grpSpPr>
          <p:pic>
            <p:nvPicPr>
              <p:cNvPr id="18" name="Picture 17" descr="station location.gif"/>
              <p:cNvPicPr>
                <a:picLocks noChangeAspect="1"/>
              </p:cNvPicPr>
              <p:nvPr/>
            </p:nvPicPr>
            <p:blipFill>
              <a:blip r:embed="rId4" cstate="print"/>
              <a:srcRect l="13020" r="3775" b="7291"/>
              <a:stretch>
                <a:fillRect/>
              </a:stretch>
            </p:blipFill>
            <p:spPr>
              <a:xfrm>
                <a:off x="428595" y="2714620"/>
                <a:ext cx="1500199" cy="1861117"/>
              </a:xfrm>
              <a:prstGeom prst="rect">
                <a:avLst/>
              </a:prstGeom>
            </p:spPr>
          </p:pic>
          <p:cxnSp>
            <p:nvCxnSpPr>
              <p:cNvPr id="19" name="Straight Connector 18"/>
              <p:cNvCxnSpPr>
                <a:endCxn id="23" idx="5"/>
              </p:cNvCxnSpPr>
              <p:nvPr/>
            </p:nvCxnSpPr>
            <p:spPr>
              <a:xfrm>
                <a:off x="1157270" y="3371856"/>
                <a:ext cx="676896" cy="461598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/>
              <p:cNvSpPr/>
              <p:nvPr/>
            </p:nvSpPr>
            <p:spPr>
              <a:xfrm rot="20077575">
                <a:off x="1217036" y="3397868"/>
                <a:ext cx="42429" cy="5329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1" name="Oval 20"/>
              <p:cNvSpPr/>
              <p:nvPr/>
            </p:nvSpPr>
            <p:spPr>
              <a:xfrm rot="20077575">
                <a:off x="1383305" y="3505281"/>
                <a:ext cx="42429" cy="5329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2" name="Oval 21"/>
              <p:cNvSpPr/>
              <p:nvPr/>
            </p:nvSpPr>
            <p:spPr>
              <a:xfrm rot="20077575">
                <a:off x="1528055" y="3602262"/>
                <a:ext cx="42429" cy="5329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699006" y="3692556"/>
                <a:ext cx="158350" cy="165072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12" name="Oval 11"/>
            <p:cNvSpPr/>
            <p:nvPr/>
          </p:nvSpPr>
          <p:spPr>
            <a:xfrm>
              <a:off x="5410200" y="1219200"/>
              <a:ext cx="138793" cy="140677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262007" y="2450123"/>
              <a:ext cx="138793" cy="140677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6566807" y="3288323"/>
              <a:ext cx="138793" cy="140677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7328807" y="2895600"/>
              <a:ext cx="138793" cy="140677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7772400" y="1981200"/>
              <a:ext cx="138793" cy="140677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458200" y="1371600"/>
              <a:ext cx="138793" cy="140677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" descr="C:\Users\Satya Prakash\Desktop\PaperWorks\Coastal paper\Graphical_Abstract_V02.png"/>
          <p:cNvPicPr>
            <a:picLocks noChangeAspect="1" noChangeArrowheads="1"/>
          </p:cNvPicPr>
          <p:nvPr/>
        </p:nvPicPr>
        <p:blipFill>
          <a:blip r:embed="rId5" cstate="print"/>
          <a:srcRect l="50000"/>
          <a:stretch>
            <a:fillRect/>
          </a:stretch>
        </p:blipFill>
        <p:spPr bwMode="auto">
          <a:xfrm>
            <a:off x="7086600" y="4682722"/>
            <a:ext cx="2057400" cy="1318028"/>
          </a:xfrm>
          <a:prstGeom prst="rect">
            <a:avLst/>
          </a:prstGeom>
          <a:noFill/>
        </p:spPr>
      </p:pic>
      <p:pic>
        <p:nvPicPr>
          <p:cNvPr id="29" name="Picture 2" descr="C:\Users\Satya Prakash\Desktop\PaperWorks\Coastal paper\Graphical_Abstract_V02.png"/>
          <p:cNvPicPr>
            <a:picLocks noChangeAspect="1" noChangeArrowheads="1"/>
          </p:cNvPicPr>
          <p:nvPr/>
        </p:nvPicPr>
        <p:blipFill>
          <a:blip r:embed="rId6" cstate="print"/>
          <a:srcRect r="49811"/>
          <a:stretch>
            <a:fillRect/>
          </a:stretch>
        </p:blipFill>
        <p:spPr bwMode="auto">
          <a:xfrm>
            <a:off x="7086600" y="3314700"/>
            <a:ext cx="2057400" cy="1313054"/>
          </a:xfrm>
          <a:prstGeom prst="rect">
            <a:avLst/>
          </a:prstGeom>
          <a:noFill/>
        </p:spPr>
      </p:pic>
      <p:pic>
        <p:nvPicPr>
          <p:cNvPr id="27" name="Picture 26" descr="A picture containing text, pool ball&#10;&#10;Description automatically generated">
            <a:extLst>
              <a:ext uri="{FF2B5EF4-FFF2-40B4-BE49-F238E27FC236}">
                <a16:creationId xmlns:a16="http://schemas.microsoft.com/office/drawing/2014/main" id="{55EA3317-98F0-407C-81D7-A1ADD3EADB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857250"/>
            <a:ext cx="11430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857250"/>
            <a:ext cx="5943600" cy="3429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Plans for 2021-22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0" y="1375410"/>
          <a:ext cx="9144000" cy="4907280"/>
        </p:xfrm>
        <a:graphic>
          <a:graphicData uri="http://schemas.openxmlformats.org/drawingml/2006/table">
            <a:tbl>
              <a:tblPr/>
              <a:tblGrid>
                <a:gridCol w="516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278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66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Sl.</a:t>
                      </a: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10" marR="51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Activity</a:t>
                      </a: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10" marR="51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60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Operational and research observatories</a:t>
                      </a:r>
                      <a:endParaRPr lang="en-US" sz="15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10" marR="51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Operational and research observatories</a:t>
                      </a:r>
                      <a:endParaRPr lang="en-US" sz="2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46" marR="68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9904029"/>
                  </a:ext>
                </a:extLst>
              </a:tr>
              <a:tr h="236601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51410" marR="51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Procurement of Argo floats</a:t>
                      </a:r>
                    </a:p>
                  </a:txBody>
                  <a:tcPr marL="51410" marR="51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9117708"/>
                  </a:ext>
                </a:extLst>
              </a:tr>
              <a:tr h="236601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51410" marR="51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Testing and deployment of Drifters (30 Nos)</a:t>
                      </a:r>
                    </a:p>
                  </a:txBody>
                  <a:tcPr marL="51410" marR="51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8169405"/>
                  </a:ext>
                </a:extLst>
              </a:tr>
              <a:tr h="236601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51410" marR="51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Sustain three XBT/XCTD transects</a:t>
                      </a:r>
                    </a:p>
                  </a:txBody>
                  <a:tcPr marL="51410" marR="51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601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51410" marR="51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Sustain network of </a:t>
                      </a:r>
                      <a:r>
                        <a:rPr lang="en-IN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 ADCP in shelf and slope of Indian coastal waters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10" marR="51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6601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51410" marR="51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Sustain three </a:t>
                      </a:r>
                      <a:r>
                        <a:rPr lang="en-US" sz="1400" b="0" dirty="0">
                          <a:latin typeface="Times New Roman" pitchFamily="18" charset="0"/>
                          <a:cs typeface="Times New Roman" pitchFamily="18" charset="0"/>
                        </a:rPr>
                        <a:t>Current Meter moorings at the equator</a:t>
                      </a:r>
                    </a:p>
                  </a:txBody>
                  <a:tcPr marL="51410" marR="51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6601">
                <a:tc gridSpan="2"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Deep Ocean Mission</a:t>
                      </a:r>
                    </a:p>
                  </a:txBody>
                  <a:tcPr marL="51410" marR="51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46" marR="68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6601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51410" marR="51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Procurement of two gliders and continue transect in Bay of Bengal</a:t>
                      </a:r>
                    </a:p>
                  </a:txBody>
                  <a:tcPr marL="51410" marR="51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6601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51410" marR="51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Procurement of deep Argo (10 Nos)</a:t>
                      </a:r>
                    </a:p>
                  </a:txBody>
                  <a:tcPr marL="51410" marR="51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6601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51410" marR="51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Procurement of wave drifters (30 Nos)</a:t>
                      </a:r>
                    </a:p>
                  </a:txBody>
                  <a:tcPr marL="51410" marR="51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6601"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Observation for Services (Tsunami)</a:t>
                      </a:r>
                      <a:endParaRPr lang="en-US" sz="1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10" marR="51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46" marR="68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6601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51410" marR="51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Refurbishment and deployment of two STB with BPR</a:t>
                      </a:r>
                    </a:p>
                  </a:txBody>
                  <a:tcPr marL="51410" marR="51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6601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51410" marR="51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Sustain Network of </a:t>
                      </a:r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35 GNSS &amp; SMA stations in A&amp;N Is.</a:t>
                      </a:r>
                    </a:p>
                  </a:txBody>
                  <a:tcPr marL="51410" marR="51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6601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51410" marR="51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Sustain Network of </a:t>
                      </a:r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36 tide gauge stations and upgradation of 15 stations with RADAR sensors</a:t>
                      </a:r>
                    </a:p>
                  </a:txBody>
                  <a:tcPr marL="51410" marR="51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6601"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Observation for Services (Ocean State)</a:t>
                      </a:r>
                      <a:endParaRPr lang="en-US" sz="1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10" marR="51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46" marR="68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6601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51410" marR="51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Sustain Network of 16 Wave Rider Buoy</a:t>
                      </a:r>
                    </a:p>
                  </a:txBody>
                  <a:tcPr marL="51410" marR="51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6601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51410" marR="51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Sustain network of 36 AWS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10" marR="51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9733975"/>
                  </a:ext>
                </a:extLst>
              </a:tr>
              <a:tr h="236601"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Observation for Services (Water Quality)</a:t>
                      </a:r>
                      <a:endParaRPr lang="en-US" sz="1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10" marR="51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 marL="68546" marR="68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9914266"/>
                  </a:ext>
                </a:extLst>
              </a:tr>
              <a:tr h="236601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51410" marR="51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Deployment of observatories off Visakhapatnam and Kochi and </a:t>
                      </a:r>
                    </a:p>
                  </a:txBody>
                  <a:tcPr marL="51410" marR="51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6043880"/>
                  </a:ext>
                </a:extLst>
              </a:tr>
            </a:tbl>
          </a:graphicData>
        </a:graphic>
      </p:graphicFrame>
      <p:pic>
        <p:nvPicPr>
          <p:cNvPr id="5" name="Picture 4" descr="A picture containing text, pool ball&#10;&#10;Description automatically generated">
            <a:extLst>
              <a:ext uri="{FF2B5EF4-FFF2-40B4-BE49-F238E27FC236}">
                <a16:creationId xmlns:a16="http://schemas.microsoft.com/office/drawing/2014/main" id="{0EFB1DF1-E636-4943-BD5E-71604DAB7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857250"/>
            <a:ext cx="11430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04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93;p37"/>
          <p:cNvPicPr preferRelativeResize="0">
            <a:picLocks noChangeAspect="1"/>
          </p:cNvPicPr>
          <p:nvPr/>
        </p:nvPicPr>
        <p:blipFill rotWithShape="1">
          <a:blip r:embed="rId2" cstate="print">
            <a:alphaModFix/>
          </a:blip>
          <a:srcRect t="9364" b="5267"/>
          <a:stretch/>
        </p:blipFill>
        <p:spPr>
          <a:xfrm>
            <a:off x="5112584" y="1430898"/>
            <a:ext cx="3090782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nnotation 2020-06-18 12161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0280" y="3698780"/>
            <a:ext cx="3638820" cy="2263140"/>
          </a:xfrm>
          <a:prstGeom prst="rect">
            <a:avLst/>
          </a:prstGeom>
        </p:spPr>
      </p:pic>
      <p:sp>
        <p:nvSpPr>
          <p:cNvPr id="8" name="Google Shape;185;p36"/>
          <p:cNvSpPr txBox="1">
            <a:spLocks/>
          </p:cNvSpPr>
          <p:nvPr/>
        </p:nvSpPr>
        <p:spPr>
          <a:xfrm>
            <a:off x="400050" y="1511105"/>
            <a:ext cx="4367096" cy="22984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vert="horz" wrap="square" lIns="68569" tIns="68569" rIns="68569" bIns="68569" rtlCol="0" anchor="t" anchorCtr="0">
            <a:noAutofit/>
          </a:bodyPr>
          <a:lstStyle/>
          <a:p>
            <a:pPr marL="173831" indent="-173831">
              <a:spcBef>
                <a:spcPct val="20000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</a:rPr>
              <a:t>Interactive Visualization (multi-dimensional data in 2D, 3D &amp; 4D)</a:t>
            </a:r>
          </a:p>
          <a:p>
            <a:pPr marL="347663" lvl="1" indent="-173831">
              <a:spcBef>
                <a:spcPct val="20000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Comprehensive plot options for all kinds of meteorological and oceanographic data </a:t>
            </a:r>
          </a:p>
          <a:p>
            <a:pPr marL="347663" lvl="1" indent="-173831">
              <a:spcBef>
                <a:spcPct val="20000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Analysis options: </a:t>
            </a:r>
            <a:r>
              <a:rPr lang="en-US" sz="1200" dirty="0" err="1">
                <a:solidFill>
                  <a:srgbClr val="000000"/>
                </a:solidFill>
              </a:rPr>
              <a:t>Subsetting</a:t>
            </a:r>
            <a:r>
              <a:rPr lang="en-US" sz="1200" dirty="0">
                <a:solidFill>
                  <a:srgbClr val="000000"/>
                </a:solidFill>
              </a:rPr>
              <a:t>, </a:t>
            </a:r>
            <a:r>
              <a:rPr lang="en-US" sz="1200" dirty="0" err="1">
                <a:solidFill>
                  <a:srgbClr val="000000"/>
                </a:solidFill>
              </a:rPr>
              <a:t>Countouring</a:t>
            </a:r>
            <a:r>
              <a:rPr lang="en-US" sz="1200" dirty="0">
                <a:solidFill>
                  <a:srgbClr val="000000"/>
                </a:solidFill>
              </a:rPr>
              <a:t>, multi sensor  Scatter, along track, </a:t>
            </a:r>
            <a:r>
              <a:rPr lang="en-US" sz="1200" dirty="0" err="1">
                <a:solidFill>
                  <a:srgbClr val="000000"/>
                </a:solidFill>
              </a:rPr>
              <a:t>anamoly</a:t>
            </a:r>
            <a:r>
              <a:rPr lang="en-US" sz="1200" dirty="0">
                <a:solidFill>
                  <a:srgbClr val="000000"/>
                </a:solidFill>
              </a:rPr>
              <a:t> plots</a:t>
            </a:r>
          </a:p>
          <a:p>
            <a:pPr marL="347663" lvl="1" indent="-173831">
              <a:spcBef>
                <a:spcPct val="20000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Time animations along with multi-dimensional plots,</a:t>
            </a:r>
          </a:p>
          <a:p>
            <a:pPr marL="347663" lvl="1" indent="-173831">
              <a:spcBef>
                <a:spcPct val="20000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Bathymetry &amp; satellite Imagery overlays on the 3-D world map  with option to use </a:t>
            </a:r>
            <a:r>
              <a:rPr lang="en-US" sz="1200" dirty="0" err="1">
                <a:solidFill>
                  <a:srgbClr val="000000"/>
                </a:solidFill>
              </a:rPr>
              <a:t>Bhuvan</a:t>
            </a:r>
            <a:endParaRPr lang="en-US" sz="1200" dirty="0">
              <a:solidFill>
                <a:srgbClr val="000000"/>
              </a:solidFill>
            </a:endParaRPr>
          </a:p>
          <a:p>
            <a:pPr marL="173831" indent="-173831">
              <a:spcBef>
                <a:spcPct val="20000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</a:rPr>
              <a:t>Fusion of </a:t>
            </a:r>
            <a:r>
              <a:rPr lang="en-US" sz="1200" b="1" dirty="0" err="1">
                <a:solidFill>
                  <a:srgbClr val="000000"/>
                </a:solidFill>
              </a:rPr>
              <a:t>Insitu</a:t>
            </a:r>
            <a:r>
              <a:rPr lang="en-US" sz="1200" b="1" dirty="0">
                <a:solidFill>
                  <a:srgbClr val="000000"/>
                </a:solidFill>
              </a:rPr>
              <a:t> &amp; Remote Sensing Data </a:t>
            </a:r>
          </a:p>
        </p:txBody>
      </p:sp>
      <p:sp>
        <p:nvSpPr>
          <p:cNvPr id="10" name="Google Shape;185;p36"/>
          <p:cNvSpPr txBox="1">
            <a:spLocks/>
          </p:cNvSpPr>
          <p:nvPr/>
        </p:nvSpPr>
        <p:spPr>
          <a:xfrm>
            <a:off x="4572000" y="3685577"/>
            <a:ext cx="4171951" cy="240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vert="horz" wrap="square" lIns="68569" tIns="68569" rIns="68569" bIns="68569" rtlCol="0" anchor="t" anchorCtr="0">
            <a:noAutofit/>
          </a:bodyPr>
          <a:lstStyle/>
          <a:p>
            <a:pPr marL="173831" indent="-173831">
              <a:spcBef>
                <a:spcPct val="20000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200" b="1" dirty="0" err="1">
                <a:solidFill>
                  <a:srgbClr val="000000"/>
                </a:solidFill>
              </a:rPr>
              <a:t>Seperate</a:t>
            </a:r>
            <a:r>
              <a:rPr lang="en-US" sz="1200" b="1" dirty="0">
                <a:solidFill>
                  <a:srgbClr val="000000"/>
                </a:solidFill>
              </a:rPr>
              <a:t> user workspaces - Create, Save &amp; Share and come-back for more </a:t>
            </a:r>
          </a:p>
          <a:p>
            <a:pPr marL="173831" indent="-173831">
              <a:spcBef>
                <a:spcPct val="20000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</a:rPr>
              <a:t>OGC Standards based backend - WCS, WMS, </a:t>
            </a:r>
            <a:r>
              <a:rPr lang="en-US" sz="1200" b="1" dirty="0" err="1">
                <a:solidFill>
                  <a:srgbClr val="000000"/>
                </a:solidFill>
              </a:rPr>
              <a:t>SensorThings</a:t>
            </a:r>
            <a:endParaRPr lang="en-US" sz="1200" b="1" dirty="0">
              <a:solidFill>
                <a:srgbClr val="000000"/>
              </a:solidFill>
            </a:endParaRPr>
          </a:p>
          <a:p>
            <a:pPr marL="173831" indent="-173831">
              <a:spcBef>
                <a:spcPct val="20000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</a:rPr>
              <a:t>Dedicated admin panel  for Data </a:t>
            </a:r>
            <a:r>
              <a:rPr lang="en-US" sz="1200" b="1" dirty="0" err="1">
                <a:solidFill>
                  <a:srgbClr val="000000"/>
                </a:solidFill>
              </a:rPr>
              <a:t>Adminstrators</a:t>
            </a:r>
            <a:endParaRPr lang="en-US" sz="1200" b="1" dirty="0">
              <a:solidFill>
                <a:srgbClr val="000000"/>
              </a:solidFill>
            </a:endParaRPr>
          </a:p>
          <a:p>
            <a:pPr marL="303610" lvl="1" indent="-173831">
              <a:spcBef>
                <a:spcPct val="20000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User management, permission control (EEZ Restrictions, etc)</a:t>
            </a:r>
          </a:p>
          <a:p>
            <a:pPr marL="303610" lvl="1" indent="-173831">
              <a:spcBef>
                <a:spcPct val="20000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Sensor availability</a:t>
            </a:r>
          </a:p>
          <a:p>
            <a:pPr marL="303610" lvl="1" indent="-173831">
              <a:spcBef>
                <a:spcPct val="20000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View Usage &amp; system statistics</a:t>
            </a:r>
          </a:p>
          <a:p>
            <a:pPr marL="173831" indent="-173831">
              <a:spcBef>
                <a:spcPct val="20000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</a:rPr>
              <a:t>Data downloads (inc </a:t>
            </a:r>
            <a:r>
              <a:rPr lang="en-US" sz="1200" b="1" dirty="0" err="1">
                <a:solidFill>
                  <a:srgbClr val="000000"/>
                </a:solidFill>
              </a:rPr>
              <a:t>netCDF</a:t>
            </a:r>
            <a:r>
              <a:rPr lang="en-US" sz="1200" b="1" dirty="0">
                <a:solidFill>
                  <a:srgbClr val="000000"/>
                </a:solidFill>
              </a:rPr>
              <a:t> format), and many other innovative features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79F48D7-BF50-4B43-9C7C-3FC0F77957E8}"/>
              </a:ext>
            </a:extLst>
          </p:cNvPr>
          <p:cNvSpPr txBox="1">
            <a:spLocks/>
          </p:cNvSpPr>
          <p:nvPr/>
        </p:nvSpPr>
        <p:spPr>
          <a:xfrm>
            <a:off x="285750" y="921169"/>
            <a:ext cx="7886700" cy="78579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250" dirty="0"/>
              <a:t>Digital Ocean</a:t>
            </a:r>
          </a:p>
          <a:p>
            <a:r>
              <a:rPr lang="en-US" sz="4500" dirty="0">
                <a:solidFill>
                  <a:srgbClr val="000000"/>
                </a:solidFill>
              </a:rPr>
              <a:t>One-stop solution for all kinds of the data: In situ, Remote Sensing &amp; Model </a:t>
            </a:r>
            <a:r>
              <a:rPr lang="en-US" sz="7200" dirty="0">
                <a:solidFill>
                  <a:srgbClr val="000000"/>
                </a:solidFill>
              </a:rPr>
              <a:t/>
            </a:r>
            <a:br>
              <a:rPr lang="en-US" sz="7200" dirty="0">
                <a:solidFill>
                  <a:srgbClr val="000000"/>
                </a:solidFill>
              </a:rPr>
            </a:br>
            <a:endParaRPr lang="en-US" sz="3300" dirty="0"/>
          </a:p>
          <a:p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991441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2450" y="2149475"/>
            <a:ext cx="7772400" cy="1470025"/>
          </a:xfrm>
        </p:spPr>
        <p:txBody>
          <a:bodyPr/>
          <a:lstStyle/>
          <a:p>
            <a:r>
              <a:rPr lang="en-US" sz="4800" b="1" dirty="0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800100" y="3771900"/>
            <a:ext cx="8039100" cy="175260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90232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6160" y="-97895"/>
            <a:ext cx="8229600" cy="619442"/>
          </a:xfrm>
        </p:spPr>
        <p:txBody>
          <a:bodyPr>
            <a:normAutofit/>
          </a:bodyPr>
          <a:lstStyle/>
          <a:p>
            <a:r>
              <a:rPr lang="fr-CH" sz="3200" b="1" dirty="0" err="1"/>
              <a:t>Current</a:t>
            </a:r>
            <a:r>
              <a:rPr lang="fr-CH" sz="3200" b="1" dirty="0"/>
              <a:t> Programme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6160" y="460756"/>
            <a:ext cx="8229600" cy="5093208"/>
          </a:xfrm>
        </p:spPr>
        <p:txBody>
          <a:bodyPr>
            <a:normAutofit/>
          </a:bodyPr>
          <a:lstStyle/>
          <a:p>
            <a:r>
              <a:rPr lang="fr-CH" sz="2800" dirty="0"/>
              <a:t>Ministry of </a:t>
            </a:r>
            <a:r>
              <a:rPr lang="fr-CH" sz="2800" dirty="0" err="1"/>
              <a:t>Earth</a:t>
            </a:r>
            <a:r>
              <a:rPr lang="fr-CH" sz="2800" dirty="0"/>
              <a:t> Sciences</a:t>
            </a:r>
          </a:p>
          <a:p>
            <a:r>
              <a:rPr lang="fr-CH" sz="2600" dirty="0"/>
              <a:t>National Institute of </a:t>
            </a:r>
            <a:r>
              <a:rPr lang="fr-CH" sz="2600" dirty="0" err="1"/>
              <a:t>Ocean</a:t>
            </a:r>
            <a:r>
              <a:rPr lang="fr-CH" sz="2600" dirty="0"/>
              <a:t> </a:t>
            </a:r>
            <a:r>
              <a:rPr lang="fr-CH" sz="2600" dirty="0" err="1"/>
              <a:t>Technology</a:t>
            </a:r>
            <a:r>
              <a:rPr lang="fr-CH" sz="2600" dirty="0"/>
              <a:t> NIOT </a:t>
            </a:r>
          </a:p>
          <a:p>
            <a:r>
              <a:rPr lang="fr-CH" sz="2600" dirty="0" err="1"/>
              <a:t>Indian</a:t>
            </a:r>
            <a:r>
              <a:rPr lang="fr-CH" sz="2600" dirty="0"/>
              <a:t> National Centre for Océan  Information Services INCOIS</a:t>
            </a:r>
          </a:p>
          <a:p>
            <a:pPr marL="0" indent="0">
              <a:buNone/>
            </a:pPr>
            <a:r>
              <a:rPr lang="fr-CH" sz="2800" dirty="0" smtClean="0"/>
              <a:t>NIOT</a:t>
            </a:r>
            <a:endParaRPr lang="fr-CH" sz="2800" dirty="0"/>
          </a:p>
          <a:p>
            <a:r>
              <a:rPr lang="fr-CH" sz="1600" dirty="0"/>
              <a:t>25 </a:t>
            </a:r>
            <a:r>
              <a:rPr lang="fr-CH" sz="1600" dirty="0" err="1"/>
              <a:t>years</a:t>
            </a:r>
            <a:r>
              <a:rPr lang="fr-CH" sz="1600" dirty="0"/>
              <a:t> of </a:t>
            </a:r>
            <a:r>
              <a:rPr lang="fr-CH" sz="1600" dirty="0" err="1"/>
              <a:t>Moored</a:t>
            </a:r>
            <a:r>
              <a:rPr lang="fr-CH" sz="1600" dirty="0"/>
              <a:t> </a:t>
            </a:r>
            <a:r>
              <a:rPr lang="fr-CH" sz="1600" dirty="0" err="1"/>
              <a:t>Buoy</a:t>
            </a:r>
            <a:r>
              <a:rPr lang="fr-CH" sz="1600" dirty="0"/>
              <a:t> </a:t>
            </a:r>
            <a:r>
              <a:rPr lang="fr-CH" sz="1600" dirty="0" err="1"/>
              <a:t>Programm</a:t>
            </a:r>
            <a:endParaRPr lang="fr-CH" sz="1600" dirty="0"/>
          </a:p>
          <a:p>
            <a:r>
              <a:rPr lang="fr-CH" sz="1600" dirty="0"/>
              <a:t>20 and Met-</a:t>
            </a:r>
            <a:r>
              <a:rPr lang="fr-CH" sz="1600" dirty="0" err="1"/>
              <a:t>Ocean</a:t>
            </a:r>
            <a:r>
              <a:rPr lang="fr-CH" sz="1600" dirty="0"/>
              <a:t> </a:t>
            </a:r>
            <a:r>
              <a:rPr lang="fr-CH" sz="1600" dirty="0" err="1"/>
              <a:t>Buoys</a:t>
            </a:r>
            <a:r>
              <a:rPr lang="fr-CH" sz="1600" dirty="0"/>
              <a:t>, Tsunami </a:t>
            </a:r>
            <a:r>
              <a:rPr lang="fr-CH" sz="1600" dirty="0" err="1"/>
              <a:t>Buoy</a:t>
            </a:r>
            <a:r>
              <a:rPr lang="fr-CH" sz="1600" dirty="0"/>
              <a:t> and IndARC</a:t>
            </a:r>
            <a:endParaRPr lang="en-US" sz="1600" dirty="0"/>
          </a:p>
          <a:p>
            <a:r>
              <a:rPr lang="en-US" sz="1600" dirty="0" smtClean="0"/>
              <a:t>a) Forecast; b)met/ocean research; c)developmental       </a:t>
            </a:r>
          </a:p>
          <a:p>
            <a:r>
              <a:rPr lang="en-US" sz="1600" dirty="0" smtClean="0"/>
              <a:t>Constraints </a:t>
            </a:r>
            <a:r>
              <a:rPr lang="en-US" sz="1600" dirty="0"/>
              <a:t>COVID Pandemic  Servicing of Buoys were undertaken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719B64-AB71-422C-8B6A-0E1921749A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8" b="17233"/>
          <a:stretch/>
        </p:blipFill>
        <p:spPr>
          <a:xfrm>
            <a:off x="2374854" y="4185920"/>
            <a:ext cx="5150320" cy="255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4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537" y="4436611"/>
            <a:ext cx="3936381" cy="20697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26634" y="61024"/>
            <a:ext cx="761628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b="1" dirty="0">
                <a:solidFill>
                  <a:srgbClr val="002060"/>
                </a:solidFill>
              </a:rPr>
              <a:t>Buoy  Network Observations during Cyclones</a:t>
            </a:r>
            <a:endParaRPr lang="en-US" sz="21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405765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Rapid mode Transmission  data at 30 minute interval during Cyclone Tauktae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8601" y="4436611"/>
            <a:ext cx="4343400" cy="1515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algn="just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/>
              <a:t>Data buoy ‘CALVAL’ triggered cyclone mode Extremely Severe Cyclone Tauktae in May 2021.</a:t>
            </a:r>
          </a:p>
          <a:p>
            <a:pPr algn="just">
              <a:spcAft>
                <a:spcPts val="300"/>
              </a:spcAft>
            </a:pPr>
            <a:r>
              <a:rPr lang="en-US" dirty="0"/>
              <a:t> Real-time met-ocean data sets at every 30 minute interval was disseminated</a:t>
            </a:r>
          </a:p>
        </p:txBody>
      </p:sp>
      <p:pic>
        <p:nvPicPr>
          <p:cNvPr id="8" name="Picture 7" descr="C:\Users\Anoba - BTF\Desktop\2021_cyclone_track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" y="1349194"/>
            <a:ext cx="4017226" cy="2289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908996" y="537706"/>
            <a:ext cx="4775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Significant Observations during Cyclones</a:t>
            </a: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10149" y="1079898"/>
            <a:ext cx="3733800" cy="20068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10148" y="3182947"/>
            <a:ext cx="3733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Sea Level Pressure drop during Yaas Cyclone </a:t>
            </a:r>
            <a:endParaRPr lang="en-IN" b="1" dirty="0"/>
          </a:p>
        </p:txBody>
      </p:sp>
      <p:sp>
        <p:nvSpPr>
          <p:cNvPr id="10" name="Rectangle 9"/>
          <p:cNvSpPr/>
          <p:nvPr/>
        </p:nvSpPr>
        <p:spPr>
          <a:xfrm>
            <a:off x="400050" y="3771900"/>
            <a:ext cx="5231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Track of Cyclone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Yaas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 ,Tauktae and moored buoys </a:t>
            </a:r>
            <a:endParaRPr lang="en-IN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51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664820" y="4920524"/>
            <a:ext cx="330075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Implementing Arrangement between NOAA/PMEL and MoES-NIOT on 9</a:t>
            </a:r>
            <a:r>
              <a:rPr lang="en-US" sz="1600" b="1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th</a:t>
            </a: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 August 2021.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Data from RAMA buoy and OMNI buoys outside EEZ will be shared in the portal.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649" y="160684"/>
            <a:ext cx="4672360" cy="7983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0853" y="1106282"/>
            <a:ext cx="7802294" cy="38142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8421" y="5012857"/>
            <a:ext cx="5486400" cy="13285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24785" y="6488668"/>
            <a:ext cx="4694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https://incois.gov.in/portal/datainfo/buoys.jsp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81" y="0"/>
            <a:ext cx="1856798" cy="109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7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Planned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310" y="1298448"/>
            <a:ext cx="8750809" cy="4525963"/>
          </a:xfrm>
        </p:spPr>
        <p:txBody>
          <a:bodyPr>
            <a:normAutofit/>
          </a:bodyPr>
          <a:lstStyle/>
          <a:p>
            <a:r>
              <a:rPr lang="en-US" sz="2400" dirty="0"/>
              <a:t>Sustain the moored buoy network in Bay of Bengal and Arabian Sea (Northern Indian Ocean Region). 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03" y="2052126"/>
            <a:ext cx="5885523" cy="45150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601" y="1747520"/>
            <a:ext cx="1914598" cy="143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3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8CA91-9CA4-44DD-A8B0-9298115B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825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Global Atmospheric Watch – Ocean</a:t>
            </a:r>
            <a:endParaRPr lang="en-I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1.png">
            <a:extLst>
              <a:ext uri="{FF2B5EF4-FFF2-40B4-BE49-F238E27FC236}">
                <a16:creationId xmlns:a16="http://schemas.microsoft.com/office/drawing/2014/main" id="{4006ED5F-A2E0-42BF-AF9B-D2243F247DB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68213" y="802887"/>
            <a:ext cx="4535077" cy="2008045"/>
          </a:xfrm>
          <a:prstGeom prst="rect">
            <a:avLst/>
          </a:prstGeom>
          <a:ln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7125D5-4559-4483-B892-47DFC1F8DBB9}"/>
              </a:ext>
            </a:extLst>
          </p:cNvPr>
          <p:cNvSpPr txBox="1"/>
          <p:nvPr/>
        </p:nvSpPr>
        <p:spPr>
          <a:xfrm>
            <a:off x="320330" y="2924923"/>
            <a:ext cx="5934762" cy="3546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48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GAW </a:t>
            </a:r>
            <a:r>
              <a:rPr lang="en-US" sz="14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WMO importance of in-situ measurements of air quality parameters in the ocean.</a:t>
            </a:r>
          </a:p>
          <a:p>
            <a:pPr marL="28448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en-US" sz="14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ESAMP study Shipping responsible for 18-30% of NOx;  9% of SOx and 70% of ship emissions are within 400km of land  much of the oceans are nitrogen limited </a:t>
            </a:r>
          </a:p>
          <a:p>
            <a:pPr marL="28448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atmosphere is the dominant external source of nitrogen to Oceans enhancing productivity by about 0.4%. </a:t>
            </a:r>
          </a:p>
          <a:p>
            <a:pPr marL="28448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IMO h</a:t>
            </a:r>
            <a:r>
              <a:rPr lang="en-US" sz="1400" b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adopted new emissions standards, MARPOL Annex VI, </a:t>
            </a:r>
            <a:r>
              <a:rPr lang="en-US" sz="1400" b="1" dirty="0" err="1"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ive</a:t>
            </a:r>
            <a:r>
              <a:rPr lang="en-US" sz="1400" b="1" dirty="0"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Modelling Of NOx/Sox</a:t>
            </a:r>
          </a:p>
          <a:p>
            <a:pPr marL="28448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NIOT has started working on installing AW sensors</a:t>
            </a:r>
            <a:endParaRPr lang="en-IN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24490" y="1864537"/>
            <a:ext cx="4026746" cy="226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0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16666" r="15833" b="20000"/>
          <a:stretch/>
        </p:blipFill>
        <p:spPr>
          <a:xfrm>
            <a:off x="128803" y="631133"/>
            <a:ext cx="5010446" cy="28559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236A3E-A187-4A90-81A9-BA9F8D445D08}"/>
              </a:ext>
            </a:extLst>
          </p:cNvPr>
          <p:cNvSpPr txBox="1"/>
          <p:nvPr/>
        </p:nvSpPr>
        <p:spPr>
          <a:xfrm>
            <a:off x="1883280" y="0"/>
            <a:ext cx="6604001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2000" b="1" dirty="0">
                <a:solidFill>
                  <a:srgbClr val="0070C0"/>
                </a:solidFill>
              </a:rPr>
              <a:t>Fishing Vessel – Basic Observing System </a:t>
            </a:r>
            <a:r>
              <a:rPr lang="en-IN" sz="2000" b="1" dirty="0">
                <a:solidFill>
                  <a:schemeClr val="accent6">
                    <a:lumMod val="50000"/>
                  </a:schemeClr>
                </a:solidFill>
              </a:rPr>
              <a:t>(FV- BOS)</a:t>
            </a:r>
            <a:endParaRPr lang="en-IN" sz="2000" b="1" dirty="0">
              <a:solidFill>
                <a:srgbClr val="0070C0"/>
              </a:solidFill>
            </a:endParaRPr>
          </a:p>
        </p:txBody>
      </p:sp>
      <p:grpSp>
        <p:nvGrpSpPr>
          <p:cNvPr id="3" name="Group 19"/>
          <p:cNvGrpSpPr/>
          <p:nvPr/>
        </p:nvGrpSpPr>
        <p:grpSpPr>
          <a:xfrm>
            <a:off x="291252" y="4118219"/>
            <a:ext cx="2912534" cy="2451914"/>
            <a:chOff x="7919897" y="2350107"/>
            <a:chExt cx="4298834" cy="425525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E0F02AC-18A2-4C45-A45F-0C2F9CD49C63}"/>
                </a:ext>
              </a:extLst>
            </p:cNvPr>
            <p:cNvSpPr/>
            <p:nvPr/>
          </p:nvSpPr>
          <p:spPr>
            <a:xfrm>
              <a:off x="9304109" y="3635072"/>
              <a:ext cx="1762760" cy="906448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350" dirty="0">
                  <a:solidFill>
                    <a:sysClr val="windowText" lastClr="000000"/>
                  </a:solidFill>
                </a:rPr>
                <a:t>Intelligent Data Logger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812D247-EC26-48C5-A97F-66527F9B2A96}"/>
                </a:ext>
              </a:extLst>
            </p:cNvPr>
            <p:cNvSpPr/>
            <p:nvPr/>
          </p:nvSpPr>
          <p:spPr>
            <a:xfrm>
              <a:off x="9304109" y="2350107"/>
              <a:ext cx="1762760" cy="853149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350" dirty="0">
                  <a:solidFill>
                    <a:sysClr val="windowText" lastClr="000000"/>
                  </a:solidFill>
                </a:rPr>
                <a:t>Transmission System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2A566B3-4950-46FD-A1C1-6D2F8A2EE058}"/>
                </a:ext>
              </a:extLst>
            </p:cNvPr>
            <p:cNvCxnSpPr>
              <a:stCxn id="9" idx="0"/>
              <a:endCxn id="10" idx="2"/>
            </p:cNvCxnSpPr>
            <p:nvPr/>
          </p:nvCxnSpPr>
          <p:spPr>
            <a:xfrm flipV="1">
              <a:off x="10185489" y="3203256"/>
              <a:ext cx="0" cy="43181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17DE20A-168C-47CE-9E2C-444B93EF326D}"/>
                </a:ext>
              </a:extLst>
            </p:cNvPr>
            <p:cNvSpPr/>
            <p:nvPr/>
          </p:nvSpPr>
          <p:spPr>
            <a:xfrm>
              <a:off x="7919897" y="5218274"/>
              <a:ext cx="2349797" cy="1387091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350" dirty="0">
                  <a:solidFill>
                    <a:sysClr val="windowText" lastClr="000000"/>
                  </a:solidFill>
                </a:rPr>
                <a:t>Wind Speed &amp; </a:t>
              </a:r>
              <a:r>
                <a:rPr lang="en-IN" sz="1350" dirty="0" smtClean="0">
                  <a:solidFill>
                    <a:sysClr val="windowText" lastClr="000000"/>
                  </a:solidFill>
                </a:rPr>
                <a:t>Direction Air </a:t>
              </a:r>
              <a:r>
                <a:rPr lang="en-IN" sz="1350" dirty="0">
                  <a:solidFill>
                    <a:sysClr val="windowText" lastClr="000000"/>
                  </a:solidFill>
                </a:rPr>
                <a:t>Pressure</a:t>
              </a:r>
            </a:p>
            <a:p>
              <a:pPr algn="ctr"/>
              <a:r>
                <a:rPr lang="en-IN" sz="1350" dirty="0" smtClean="0">
                  <a:solidFill>
                    <a:sysClr val="windowText" lastClr="000000"/>
                  </a:solidFill>
                </a:rPr>
                <a:t>SST</a:t>
              </a:r>
              <a:endParaRPr lang="en-IN" sz="135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5291676-3B6F-44B5-92A3-D490AEA1DF7C}"/>
                </a:ext>
              </a:extLst>
            </p:cNvPr>
            <p:cNvSpPr/>
            <p:nvPr/>
          </p:nvSpPr>
          <p:spPr>
            <a:xfrm>
              <a:off x="10455972" y="5134923"/>
              <a:ext cx="1762759" cy="1240476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350" dirty="0">
                  <a:solidFill>
                    <a:sysClr val="windowText" lastClr="000000"/>
                  </a:solidFill>
                </a:rPr>
                <a:t>Battery and Solar Panel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04E912F-C724-41B0-96D8-1BC35EF4F0A1}"/>
                </a:ext>
              </a:extLst>
            </p:cNvPr>
            <p:cNvCxnSpPr/>
            <p:nvPr/>
          </p:nvCxnSpPr>
          <p:spPr>
            <a:xfrm flipV="1">
              <a:off x="9507572" y="4541520"/>
              <a:ext cx="0" cy="59340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0" y="3544488"/>
            <a:ext cx="8690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FV-BOS collects Wind speed, Wind direction, Air temperature, Air Pressure, Humidity and sea surface temperature </a:t>
            </a:r>
          </a:p>
        </p:txBody>
      </p:sp>
      <p:pic>
        <p:nvPicPr>
          <p:cNvPr id="1027" name="Picture 3" descr="C:\Users\Muthu\Desktop\boat images\353e9b8e-9e42-43c1-9c6d-0f5459fc4d0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8639" y="537349"/>
            <a:ext cx="2970254" cy="1671474"/>
          </a:xfrm>
          <a:prstGeom prst="rect">
            <a:avLst/>
          </a:prstGeom>
          <a:noFill/>
        </p:spPr>
      </p:pic>
      <p:sp>
        <p:nvSpPr>
          <p:cNvPr id="27" name="Rectangle 26"/>
          <p:cNvSpPr/>
          <p:nvPr/>
        </p:nvSpPr>
        <p:spPr>
          <a:xfrm>
            <a:off x="3393712" y="1438241"/>
            <a:ext cx="304801" cy="304800"/>
          </a:xfrm>
          <a:prstGeom prst="rect">
            <a:avLst/>
          </a:prstGeom>
          <a:noFill/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cxnSp>
        <p:nvCxnSpPr>
          <p:cNvPr id="28" name="Straight Connector 27"/>
          <p:cNvCxnSpPr/>
          <p:nvPr/>
        </p:nvCxnSpPr>
        <p:spPr>
          <a:xfrm>
            <a:off x="3881949" y="952123"/>
            <a:ext cx="2257426" cy="91341"/>
          </a:xfrm>
          <a:prstGeom prst="line">
            <a:avLst/>
          </a:prstGeom>
          <a:noFill/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698513" y="1743041"/>
            <a:ext cx="2153647" cy="1859210"/>
          </a:xfrm>
          <a:prstGeom prst="line">
            <a:avLst/>
          </a:prstGeom>
          <a:noFill/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0" name="Rectangle 29"/>
          <p:cNvSpPr/>
          <p:nvPr/>
        </p:nvSpPr>
        <p:spPr>
          <a:xfrm>
            <a:off x="5746036" y="2078251"/>
            <a:ext cx="2514600" cy="1524000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031" name="Picture 7" descr="C:\Users\Muthu\Desktop\boat images\IMG_20210907_165838.jpg"/>
          <p:cNvPicPr>
            <a:picLocks noChangeAspect="1" noChangeArrowheads="1"/>
          </p:cNvPicPr>
          <p:nvPr/>
        </p:nvPicPr>
        <p:blipFill>
          <a:blip r:embed="rId4" cstate="print"/>
          <a:srcRect l="23764" t="8784" r="16920" b="11149"/>
          <a:stretch>
            <a:fillRect/>
          </a:stretch>
        </p:blipFill>
        <p:spPr bwMode="auto">
          <a:xfrm>
            <a:off x="5761080" y="2092934"/>
            <a:ext cx="2514600" cy="1541584"/>
          </a:xfrm>
          <a:prstGeom prst="rect">
            <a:avLst/>
          </a:prstGeom>
          <a:noFill/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04E912F-C724-41B0-96D8-1BC35EF4F0A1}"/>
              </a:ext>
            </a:extLst>
          </p:cNvPr>
          <p:cNvCxnSpPr/>
          <p:nvPr/>
        </p:nvCxnSpPr>
        <p:spPr>
          <a:xfrm flipV="1">
            <a:off x="2311400" y="5325828"/>
            <a:ext cx="0" cy="44505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5093" y="3822297"/>
            <a:ext cx="3465183" cy="290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9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332" y="1225296"/>
            <a:ext cx="8590788" cy="5522976"/>
          </a:xfrm>
        </p:spPr>
        <p:txBody>
          <a:bodyPr>
            <a:normAutofit fontScale="47500" lnSpcReduction="20000"/>
          </a:bodyPr>
          <a:lstStyle/>
          <a:p>
            <a:r>
              <a:rPr lang="en-US" sz="4200" dirty="0"/>
              <a:t>QC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GB" sz="4200" dirty="0"/>
              <a:t>Quality control being carried out as per WMO standard</a:t>
            </a:r>
            <a:endParaRPr lang="en-IN" sz="4200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en-GB" sz="4200" dirty="0"/>
              <a:t>Two </a:t>
            </a:r>
            <a:r>
              <a:rPr lang="en-GB" sz="4200" dirty="0" err="1"/>
              <a:t>OceanSITES</a:t>
            </a:r>
            <a:r>
              <a:rPr lang="en-GB" sz="4200" dirty="0"/>
              <a:t> stations established and deployed sensors at 2000m,3000m and 4000m depth.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GB" sz="4200" dirty="0"/>
              <a:t>Metadata shared to JCOMMOPS/</a:t>
            </a:r>
            <a:r>
              <a:rPr lang="en-GB" sz="4200" dirty="0" err="1"/>
              <a:t>OceanSITES</a:t>
            </a:r>
            <a:endParaRPr lang="en-GB" sz="4200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en-GB" sz="4200" dirty="0"/>
              <a:t>OMNI buoys sharing real timed data through BUFR format from October 2021</a:t>
            </a:r>
            <a:endParaRPr lang="en-US" sz="4200" dirty="0"/>
          </a:p>
          <a:p>
            <a:r>
              <a:rPr lang="en-US" sz="4200" dirty="0"/>
              <a:t>Communications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GB" sz="4200" dirty="0"/>
              <a:t>INMARSAT Satellite telemetry used for Deep met ocean buoy</a:t>
            </a:r>
            <a:endParaRPr lang="en-IN" sz="4200" dirty="0"/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GB" sz="4200" dirty="0"/>
              <a:t>Indian Satellites used for data telemetry </a:t>
            </a:r>
            <a:endParaRPr lang="en-IN" sz="4200" dirty="0"/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GB" sz="4200" dirty="0"/>
              <a:t>GPRS/GSM Communication used for Coastal buoys</a:t>
            </a:r>
            <a:endParaRPr lang="en-IN" sz="4200" dirty="0"/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GB" sz="4200" dirty="0"/>
              <a:t>Work initiated to obtain Iridium satellite telemetry approval for moored buoys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GB" sz="4200"/>
              <a:t>Buoy and Iridium </a:t>
            </a:r>
            <a:r>
              <a:rPr lang="en-GB" sz="4200" dirty="0"/>
              <a:t>communication interfacing is underway</a:t>
            </a:r>
            <a:endParaRPr lang="en-IN" sz="4200" dirty="0"/>
          </a:p>
          <a:p>
            <a:pPr lvl="0"/>
            <a:r>
              <a:rPr lang="en-US" sz="4200" dirty="0"/>
              <a:t>Buoy Lifetime: </a:t>
            </a:r>
            <a:r>
              <a:rPr lang="en-GB" sz="4200" dirty="0"/>
              <a:t>Two years (exclusive of Sensor performance)</a:t>
            </a:r>
            <a:endParaRPr lang="en-IN" sz="4200" dirty="0"/>
          </a:p>
          <a:p>
            <a:endParaRPr lang="en-US" sz="4200" dirty="0"/>
          </a:p>
          <a:p>
            <a:pPr lvl="0"/>
            <a:r>
              <a:rPr lang="en-US" sz="4200" dirty="0"/>
              <a:t>Data Accessibility: </a:t>
            </a:r>
            <a:r>
              <a:rPr lang="en-GB" sz="4200" u="sng" dirty="0">
                <a:hlinkClick r:id="rId2"/>
              </a:rPr>
              <a:t>https://incois.gov.in/portal/datainfo/mb.jsp</a:t>
            </a:r>
            <a:endParaRPr lang="en-IN" sz="4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54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AE487020-88B8-4BAA-AA64-654BF50B696B}"/>
              </a:ext>
            </a:extLst>
          </p:cNvPr>
          <p:cNvGrpSpPr/>
          <p:nvPr/>
        </p:nvGrpSpPr>
        <p:grpSpPr>
          <a:xfrm>
            <a:off x="2597668" y="1454668"/>
            <a:ext cx="3948665" cy="3948665"/>
            <a:chOff x="896644" y="1411549"/>
            <a:chExt cx="3999390" cy="399939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3AA19AA-B62A-49A0-83BA-945F6D4B545B}"/>
                </a:ext>
              </a:extLst>
            </p:cNvPr>
            <p:cNvGrpSpPr/>
            <p:nvPr/>
          </p:nvGrpSpPr>
          <p:grpSpPr>
            <a:xfrm>
              <a:off x="896644" y="1411549"/>
              <a:ext cx="3999390" cy="3999390"/>
              <a:chOff x="896644" y="1411549"/>
              <a:chExt cx="3999390" cy="3999390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D2E8DC66-4408-4CAC-ACA3-0D79D9D55E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3271" t="2928" r="3280" b="3756"/>
              <a:stretch>
                <a:fillRect/>
              </a:stretch>
            </p:blipFill>
            <p:spPr>
              <a:xfrm>
                <a:off x="896644" y="1411549"/>
                <a:ext cx="3999390" cy="3999390"/>
              </a:xfrm>
              <a:custGeom>
                <a:avLst/>
                <a:gdLst>
                  <a:gd name="connsiteX0" fmla="*/ 1999695 w 3999390"/>
                  <a:gd name="connsiteY0" fmla="*/ 0 h 3999390"/>
                  <a:gd name="connsiteX1" fmla="*/ 3999390 w 3999390"/>
                  <a:gd name="connsiteY1" fmla="*/ 1999695 h 3999390"/>
                  <a:gd name="connsiteX2" fmla="*/ 1999695 w 3999390"/>
                  <a:gd name="connsiteY2" fmla="*/ 3999390 h 3999390"/>
                  <a:gd name="connsiteX3" fmla="*/ 0 w 3999390"/>
                  <a:gd name="connsiteY3" fmla="*/ 1999695 h 3999390"/>
                  <a:gd name="connsiteX4" fmla="*/ 1999695 w 3999390"/>
                  <a:gd name="connsiteY4" fmla="*/ 0 h 3999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99390" h="3999390">
                    <a:moveTo>
                      <a:pt x="1999695" y="0"/>
                    </a:moveTo>
                    <a:cubicBezTo>
                      <a:pt x="3104096" y="0"/>
                      <a:pt x="3999390" y="895294"/>
                      <a:pt x="3999390" y="1999695"/>
                    </a:cubicBezTo>
                    <a:cubicBezTo>
                      <a:pt x="3999390" y="3104096"/>
                      <a:pt x="3104096" y="3999390"/>
                      <a:pt x="1999695" y="3999390"/>
                    </a:cubicBezTo>
                    <a:cubicBezTo>
                      <a:pt x="895294" y="3999390"/>
                      <a:pt x="0" y="3104096"/>
                      <a:pt x="0" y="1999695"/>
                    </a:cubicBezTo>
                    <a:cubicBezTo>
                      <a:pt x="0" y="895294"/>
                      <a:pt x="895294" y="0"/>
                      <a:pt x="1999695" y="0"/>
                    </a:cubicBezTo>
                    <a:close/>
                  </a:path>
                </a:pathLst>
              </a:custGeom>
            </p:spPr>
          </p:pic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B4A8374-929E-4C7D-9AC9-72B07C2BA95B}"/>
                  </a:ext>
                </a:extLst>
              </p:cNvPr>
              <p:cNvSpPr txBox="1"/>
              <p:nvPr/>
            </p:nvSpPr>
            <p:spPr>
              <a:xfrm>
                <a:off x="1674878" y="4557035"/>
                <a:ext cx="2732726" cy="327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500" dirty="0">
                    <a:solidFill>
                      <a:srgbClr val="002060"/>
                    </a:solidFill>
                    <a:latin typeface="Tw Cen MT Condensed Extra Bold" panose="020B0803020202020204" pitchFamily="34" charset="0"/>
                  </a:rPr>
                  <a:t>National Data Buoy Programme</a:t>
                </a:r>
              </a:p>
            </p:txBody>
          </p:sp>
        </p:grp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5D510F54-4756-4241-BE9D-2F47EDD6D6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6088" t="39071" r="36997" b="57704"/>
            <a:stretch/>
          </p:blipFill>
          <p:spPr>
            <a:xfrm rot="21480000">
              <a:off x="2694642" y="3744395"/>
              <a:ext cx="791531" cy="164032"/>
            </a:xfrm>
            <a:prstGeom prst="rect">
              <a:avLst/>
            </a:prstGeom>
          </p:spPr>
        </p:pic>
      </p:grpSp>
      <p:sp>
        <p:nvSpPr>
          <p:cNvPr id="17" name="Arc 16">
            <a:extLst>
              <a:ext uri="{FF2B5EF4-FFF2-40B4-BE49-F238E27FC236}">
                <a16:creationId xmlns:a16="http://schemas.microsoft.com/office/drawing/2014/main" id="{B3995FB8-4047-480B-A357-636ABC05FE9D}"/>
              </a:ext>
            </a:extLst>
          </p:cNvPr>
          <p:cNvSpPr/>
          <p:nvPr/>
        </p:nvSpPr>
        <p:spPr>
          <a:xfrm>
            <a:off x="2571750" y="1428750"/>
            <a:ext cx="4000500" cy="4000500"/>
          </a:xfrm>
          <a:prstGeom prst="arc">
            <a:avLst>
              <a:gd name="adj1" fmla="val 16200000"/>
              <a:gd name="adj2" fmla="val 16197637"/>
            </a:avLst>
          </a:prstGeom>
          <a:noFill/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131C261-7A91-44CC-905A-064388AEF5BB}"/>
              </a:ext>
            </a:extLst>
          </p:cNvPr>
          <p:cNvGrpSpPr/>
          <p:nvPr/>
        </p:nvGrpSpPr>
        <p:grpSpPr>
          <a:xfrm>
            <a:off x="4330065" y="1847850"/>
            <a:ext cx="483870" cy="3162300"/>
            <a:chOff x="5773420" y="1320800"/>
            <a:chExt cx="645160" cy="42164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9214652-E868-46C1-B7BC-0AF7864F8147}"/>
                </a:ext>
              </a:extLst>
            </p:cNvPr>
            <p:cNvGrpSpPr/>
            <p:nvPr/>
          </p:nvGrpSpPr>
          <p:grpSpPr>
            <a:xfrm>
              <a:off x="5923280" y="1320800"/>
              <a:ext cx="345440" cy="4216400"/>
              <a:chOff x="5958840" y="965200"/>
              <a:chExt cx="274320" cy="4927600"/>
            </a:xfrm>
          </p:grpSpPr>
          <p:sp>
            <p:nvSpPr>
              <p:cNvPr id="18" name="Isosceles Triangle 17">
                <a:extLst>
                  <a:ext uri="{FF2B5EF4-FFF2-40B4-BE49-F238E27FC236}">
                    <a16:creationId xmlns:a16="http://schemas.microsoft.com/office/drawing/2014/main" id="{EB5AEC12-6008-4139-AAAE-7239C2536DDB}"/>
                  </a:ext>
                </a:extLst>
              </p:cNvPr>
              <p:cNvSpPr/>
              <p:nvPr/>
            </p:nvSpPr>
            <p:spPr>
              <a:xfrm>
                <a:off x="5958840" y="965200"/>
                <a:ext cx="274320" cy="2463800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A414B69B-2078-49AD-8E3E-B5C935EB30BD}"/>
                  </a:ext>
                </a:extLst>
              </p:cNvPr>
              <p:cNvSpPr/>
              <p:nvPr/>
            </p:nvSpPr>
            <p:spPr>
              <a:xfrm flipV="1">
                <a:off x="5958840" y="3429000"/>
                <a:ext cx="274320" cy="2463800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B1B178C-EEE4-4495-86AB-7555D6CEC511}"/>
                </a:ext>
              </a:extLst>
            </p:cNvPr>
            <p:cNvSpPr/>
            <p:nvPr/>
          </p:nvSpPr>
          <p:spPr>
            <a:xfrm>
              <a:off x="5773420" y="3106420"/>
              <a:ext cx="645160" cy="64516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04E2E31-3308-4949-BEF0-C1582285B352}"/>
              </a:ext>
            </a:extLst>
          </p:cNvPr>
          <p:cNvSpPr/>
          <p:nvPr/>
        </p:nvSpPr>
        <p:spPr>
          <a:xfrm>
            <a:off x="3410351" y="852342"/>
            <a:ext cx="1876085" cy="547111"/>
          </a:xfrm>
          <a:prstGeom prst="roundRect">
            <a:avLst>
              <a:gd name="adj" fmla="val 45414"/>
            </a:avLst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100" b="1" dirty="0">
                <a:latin typeface="Tw Cen MT Condensed Extra Bold" panose="020B0803020202020204" pitchFamily="34" charset="0"/>
              </a:rPr>
              <a:t>NIOT/OOS - ToT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6A2677E-280D-4FA4-832A-052D712136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09" t="2595" r="3003" b="2856"/>
          <a:stretch/>
        </p:blipFill>
        <p:spPr>
          <a:xfrm>
            <a:off x="5184149" y="1221978"/>
            <a:ext cx="673798" cy="675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C5D8029-B767-4326-9738-ED7F21DDF1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6" t="1061" r="1148" b="1653"/>
          <a:stretch/>
        </p:blipFill>
        <p:spPr>
          <a:xfrm>
            <a:off x="5879516" y="1744148"/>
            <a:ext cx="674696" cy="675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CF66861-8900-4E8E-AAFE-AFA17635DD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540" t="7372" r="7347" b="6936"/>
          <a:stretch/>
        </p:blipFill>
        <p:spPr>
          <a:xfrm>
            <a:off x="6234750" y="2568452"/>
            <a:ext cx="675000" cy="675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D627FD2-FF3E-4D2B-936F-CC6CF89E3C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78" t="1951" r="2302" b="2439"/>
          <a:stretch/>
        </p:blipFill>
        <p:spPr>
          <a:xfrm>
            <a:off x="6306549" y="3516752"/>
            <a:ext cx="675776" cy="675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E8152C8-1423-4A44-B102-E06BC83EFA3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15" t="2350" r="2424" b="2836"/>
          <a:stretch/>
        </p:blipFill>
        <p:spPr>
          <a:xfrm>
            <a:off x="5962005" y="4332344"/>
            <a:ext cx="675000" cy="675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9D50AC1-242A-4732-8B56-7D786D839C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6436" y="4903052"/>
            <a:ext cx="675000" cy="675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5B35EB-1CB8-42D8-81F6-97AFE8F0C1D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366" t="1531" r="3433" b="2572"/>
          <a:stretch/>
        </p:blipFill>
        <p:spPr>
          <a:xfrm>
            <a:off x="4467655" y="5159282"/>
            <a:ext cx="675000" cy="675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16A5F80-0255-4B26-8323-40A1C28C3AB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2409" t="5183" r="19798" b="5183"/>
          <a:stretch>
            <a:fillRect/>
          </a:stretch>
        </p:blipFill>
        <p:spPr>
          <a:xfrm>
            <a:off x="2689176" y="4580381"/>
            <a:ext cx="675001" cy="675000"/>
          </a:xfrm>
          <a:custGeom>
            <a:avLst/>
            <a:gdLst>
              <a:gd name="connsiteX0" fmla="*/ 2959223 w 5918446"/>
              <a:gd name="connsiteY0" fmla="*/ 0 h 5273336"/>
              <a:gd name="connsiteX1" fmla="*/ 5918446 w 5918446"/>
              <a:gd name="connsiteY1" fmla="*/ 2636668 h 5273336"/>
              <a:gd name="connsiteX2" fmla="*/ 2959223 w 5918446"/>
              <a:gd name="connsiteY2" fmla="*/ 5273336 h 5273336"/>
              <a:gd name="connsiteX3" fmla="*/ 0 w 5918446"/>
              <a:gd name="connsiteY3" fmla="*/ 2636668 h 5273336"/>
              <a:gd name="connsiteX4" fmla="*/ 2959223 w 5918446"/>
              <a:gd name="connsiteY4" fmla="*/ 0 h 527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8446" h="5273336">
                <a:moveTo>
                  <a:pt x="2959223" y="0"/>
                </a:moveTo>
                <a:cubicBezTo>
                  <a:pt x="4593557" y="0"/>
                  <a:pt x="5918446" y="1180476"/>
                  <a:pt x="5918446" y="2636668"/>
                </a:cubicBezTo>
                <a:cubicBezTo>
                  <a:pt x="5918446" y="4092860"/>
                  <a:pt x="4593557" y="5273336"/>
                  <a:pt x="2959223" y="5273336"/>
                </a:cubicBezTo>
                <a:cubicBezTo>
                  <a:pt x="1324889" y="5273336"/>
                  <a:pt x="0" y="4092860"/>
                  <a:pt x="0" y="2636668"/>
                </a:cubicBezTo>
                <a:cubicBezTo>
                  <a:pt x="0" y="1180476"/>
                  <a:pt x="1324889" y="0"/>
                  <a:pt x="2959223" y="0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E870596-ADA7-4EC5-ACE4-3C6B6768D96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9763" r="4345" b="988"/>
          <a:stretch>
            <a:fillRect/>
          </a:stretch>
        </p:blipFill>
        <p:spPr>
          <a:xfrm>
            <a:off x="2207241" y="3892103"/>
            <a:ext cx="676422" cy="675000"/>
          </a:xfrm>
          <a:custGeom>
            <a:avLst/>
            <a:gdLst>
              <a:gd name="connsiteX0" fmla="*/ 1278385 w 2556770"/>
              <a:gd name="connsiteY0" fmla="*/ 0 h 4447590"/>
              <a:gd name="connsiteX1" fmla="*/ 2556770 w 2556770"/>
              <a:gd name="connsiteY1" fmla="*/ 2223795 h 4447590"/>
              <a:gd name="connsiteX2" fmla="*/ 1278385 w 2556770"/>
              <a:gd name="connsiteY2" fmla="*/ 4447590 h 4447590"/>
              <a:gd name="connsiteX3" fmla="*/ 0 w 2556770"/>
              <a:gd name="connsiteY3" fmla="*/ 2223795 h 4447590"/>
              <a:gd name="connsiteX4" fmla="*/ 1278385 w 2556770"/>
              <a:gd name="connsiteY4" fmla="*/ 0 h 4447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6770" h="4447590">
                <a:moveTo>
                  <a:pt x="1278385" y="0"/>
                </a:moveTo>
                <a:cubicBezTo>
                  <a:pt x="1984418" y="0"/>
                  <a:pt x="2556770" y="995627"/>
                  <a:pt x="2556770" y="2223795"/>
                </a:cubicBezTo>
                <a:cubicBezTo>
                  <a:pt x="2556770" y="3451963"/>
                  <a:pt x="1984418" y="4447590"/>
                  <a:pt x="1278385" y="4447590"/>
                </a:cubicBezTo>
                <a:cubicBezTo>
                  <a:pt x="572352" y="4447590"/>
                  <a:pt x="0" y="3451963"/>
                  <a:pt x="0" y="2223795"/>
                </a:cubicBezTo>
                <a:cubicBezTo>
                  <a:pt x="0" y="995627"/>
                  <a:pt x="572352" y="0"/>
                  <a:pt x="1278385" y="0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1D91D86-6C37-4F8B-B0EB-BC00BD2D942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3794" r="17119" b="8041"/>
          <a:stretch>
            <a:fillRect/>
          </a:stretch>
        </p:blipFill>
        <p:spPr>
          <a:xfrm>
            <a:off x="2077913" y="2947342"/>
            <a:ext cx="675000" cy="675000"/>
          </a:xfrm>
          <a:custGeom>
            <a:avLst/>
            <a:gdLst>
              <a:gd name="connsiteX0" fmla="*/ 2047875 w 4095750"/>
              <a:gd name="connsiteY0" fmla="*/ 0 h 4095750"/>
              <a:gd name="connsiteX1" fmla="*/ 4095750 w 4095750"/>
              <a:gd name="connsiteY1" fmla="*/ 2047875 h 4095750"/>
              <a:gd name="connsiteX2" fmla="*/ 2047875 w 4095750"/>
              <a:gd name="connsiteY2" fmla="*/ 4095750 h 4095750"/>
              <a:gd name="connsiteX3" fmla="*/ 0 w 4095750"/>
              <a:gd name="connsiteY3" fmla="*/ 2047875 h 4095750"/>
              <a:gd name="connsiteX4" fmla="*/ 2047875 w 4095750"/>
              <a:gd name="connsiteY4" fmla="*/ 0 h 409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95750" h="4095750">
                <a:moveTo>
                  <a:pt x="2047875" y="0"/>
                </a:moveTo>
                <a:cubicBezTo>
                  <a:pt x="3178885" y="0"/>
                  <a:pt x="4095750" y="916865"/>
                  <a:pt x="4095750" y="2047875"/>
                </a:cubicBezTo>
                <a:cubicBezTo>
                  <a:pt x="4095750" y="3178885"/>
                  <a:pt x="3178885" y="4095750"/>
                  <a:pt x="2047875" y="4095750"/>
                </a:cubicBezTo>
                <a:cubicBezTo>
                  <a:pt x="916865" y="4095750"/>
                  <a:pt x="0" y="3178885"/>
                  <a:pt x="0" y="2047875"/>
                </a:cubicBezTo>
                <a:cubicBezTo>
                  <a:pt x="0" y="916865"/>
                  <a:pt x="916865" y="0"/>
                  <a:pt x="2047875" y="0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E5636DC-659A-4BD6-BA6E-9E3957F3122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4" r="3357" b="10528"/>
          <a:stretch/>
        </p:blipFill>
        <p:spPr>
          <a:xfrm>
            <a:off x="3459625" y="5081513"/>
            <a:ext cx="677420" cy="675000"/>
          </a:xfrm>
          <a:custGeom>
            <a:avLst/>
            <a:gdLst>
              <a:gd name="connsiteX0" fmla="*/ 1695086 w 3390172"/>
              <a:gd name="connsiteY0" fmla="*/ 0 h 2246052"/>
              <a:gd name="connsiteX1" fmla="*/ 3390172 w 3390172"/>
              <a:gd name="connsiteY1" fmla="*/ 1123026 h 2246052"/>
              <a:gd name="connsiteX2" fmla="*/ 1695086 w 3390172"/>
              <a:gd name="connsiteY2" fmla="*/ 2246052 h 2246052"/>
              <a:gd name="connsiteX3" fmla="*/ 0 w 3390172"/>
              <a:gd name="connsiteY3" fmla="*/ 1123026 h 2246052"/>
              <a:gd name="connsiteX4" fmla="*/ 1695086 w 3390172"/>
              <a:gd name="connsiteY4" fmla="*/ 0 h 2246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0172" h="2246052">
                <a:moveTo>
                  <a:pt x="1695086" y="0"/>
                </a:moveTo>
                <a:cubicBezTo>
                  <a:pt x="2631256" y="0"/>
                  <a:pt x="3390172" y="502796"/>
                  <a:pt x="3390172" y="1123026"/>
                </a:cubicBezTo>
                <a:cubicBezTo>
                  <a:pt x="3390172" y="1743256"/>
                  <a:pt x="2631256" y="2246052"/>
                  <a:pt x="1695086" y="2246052"/>
                </a:cubicBezTo>
                <a:cubicBezTo>
                  <a:pt x="758916" y="2246052"/>
                  <a:pt x="0" y="1743256"/>
                  <a:pt x="0" y="1123026"/>
                </a:cubicBezTo>
                <a:cubicBezTo>
                  <a:pt x="0" y="502796"/>
                  <a:pt x="758916" y="0"/>
                  <a:pt x="1695086" y="0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A6061E1-301F-46B1-9177-EE02F6D7EBB7}"/>
              </a:ext>
            </a:extLst>
          </p:cNvPr>
          <p:cNvSpPr/>
          <p:nvPr/>
        </p:nvSpPr>
        <p:spPr>
          <a:xfrm>
            <a:off x="2366843" y="2075159"/>
            <a:ext cx="675000" cy="675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>
                <a:solidFill>
                  <a:schemeClr val="accent5">
                    <a:lumMod val="75000"/>
                  </a:schemeClr>
                </a:solidFill>
                <a:latin typeface="Tw Cen MT Condensed Extra Bold" panose="020B0803020202020204" pitchFamily="34" charset="0"/>
              </a:rPr>
              <a:t>MBOS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D8052B0-B2C5-4D87-800D-F6D87CC60EF4}"/>
              </a:ext>
            </a:extLst>
          </p:cNvPr>
          <p:cNvSpPr/>
          <p:nvPr/>
        </p:nvSpPr>
        <p:spPr>
          <a:xfrm>
            <a:off x="2961866" y="1387201"/>
            <a:ext cx="675000" cy="6750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b="1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UDAS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B5EA88D-F6DA-4DE8-90E6-2FDBA405F7F7}"/>
              </a:ext>
            </a:extLst>
          </p:cNvPr>
          <p:cNvSpPr/>
          <p:nvPr/>
        </p:nvSpPr>
        <p:spPr>
          <a:xfrm>
            <a:off x="5998558" y="980221"/>
            <a:ext cx="1927617" cy="576892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01. Robo Coastal Observer (RCO)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4DD41E7E-2851-48DA-9222-A510353292EA}"/>
              </a:ext>
            </a:extLst>
          </p:cNvPr>
          <p:cNvSpPr/>
          <p:nvPr/>
        </p:nvSpPr>
        <p:spPr>
          <a:xfrm>
            <a:off x="6713030" y="1763896"/>
            <a:ext cx="1927617" cy="576892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02. Robo Boat Technologies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F33E38A-FC0A-4086-8271-F6E57FE0E8DE}"/>
              </a:ext>
            </a:extLst>
          </p:cNvPr>
          <p:cNvSpPr/>
          <p:nvPr/>
        </p:nvSpPr>
        <p:spPr>
          <a:xfrm>
            <a:off x="7060139" y="2616424"/>
            <a:ext cx="1927617" cy="576892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03. MET Ocean Buoy System Type – 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FF5BD3B-C908-41C8-9F67-109A78750D40}"/>
              </a:ext>
            </a:extLst>
          </p:cNvPr>
          <p:cNvSpPr/>
          <p:nvPr/>
        </p:nvSpPr>
        <p:spPr>
          <a:xfrm>
            <a:off x="7117608" y="3472494"/>
            <a:ext cx="1927617" cy="576892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04. MET Ocean Buoy System Type – 2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78397024-991D-4725-894F-FE3305863FD5}"/>
              </a:ext>
            </a:extLst>
          </p:cNvPr>
          <p:cNvSpPr/>
          <p:nvPr/>
        </p:nvSpPr>
        <p:spPr>
          <a:xfrm>
            <a:off x="6809953" y="4260667"/>
            <a:ext cx="1927617" cy="576892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05. </a:t>
            </a:r>
            <a:r>
              <a:rPr lang="pl-PL" b="1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Indian Tsunami Buoy System Type - 1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C0905250-9931-41AE-93F2-003BC9EC6409}"/>
              </a:ext>
            </a:extLst>
          </p:cNvPr>
          <p:cNvSpPr/>
          <p:nvPr/>
        </p:nvSpPr>
        <p:spPr>
          <a:xfrm>
            <a:off x="6234750" y="4977362"/>
            <a:ext cx="1927617" cy="576892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06. </a:t>
            </a:r>
            <a:r>
              <a:rPr lang="pl-PL" b="1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Indian Tsunami Buoy System Type - </a:t>
            </a:r>
            <a:r>
              <a:rPr lang="en-US" b="1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2</a:t>
            </a:r>
            <a:endParaRPr lang="pl-PL" b="1" dirty="0">
              <a:solidFill>
                <a:schemeClr val="bg1"/>
              </a:solidFill>
              <a:latin typeface="Tw Cen MT Condensed Extra Bold" panose="020B0803020202020204" pitchFamily="34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1D8E45A4-DD16-4A3B-9158-0A43541BB419}"/>
              </a:ext>
            </a:extLst>
          </p:cNvPr>
          <p:cNvSpPr/>
          <p:nvPr/>
        </p:nvSpPr>
        <p:spPr>
          <a:xfrm>
            <a:off x="5100289" y="5616464"/>
            <a:ext cx="1702786" cy="322264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b="1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07. </a:t>
            </a:r>
            <a:r>
              <a:rPr lang="pl-PL" sz="1125" b="1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Integrated Marine Surveillance System (IMSS)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6617F335-5376-49EA-A5C1-09424AB39773}"/>
              </a:ext>
            </a:extLst>
          </p:cNvPr>
          <p:cNvSpPr/>
          <p:nvPr/>
        </p:nvSpPr>
        <p:spPr>
          <a:xfrm>
            <a:off x="1633472" y="5377890"/>
            <a:ext cx="1702786" cy="577295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08. </a:t>
            </a:r>
            <a:r>
              <a:rPr lang="en-US" sz="1200" b="1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ADvanced</a:t>
            </a:r>
            <a:r>
              <a:rPr lang="en-US" sz="1200" b="1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Data </a:t>
            </a:r>
            <a:r>
              <a:rPr lang="en-US" sz="1200" b="1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REception</a:t>
            </a:r>
            <a:r>
              <a:rPr lang="en-US" sz="1200" b="1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and </a:t>
            </a:r>
            <a:r>
              <a:rPr lang="en-US" sz="1200" b="1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analysiS</a:t>
            </a:r>
            <a:r>
              <a:rPr lang="en-US" sz="1200" b="1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System - ADDRESS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A994DC79-56A2-4021-AFF7-D676B8DC05A5}"/>
              </a:ext>
            </a:extLst>
          </p:cNvPr>
          <p:cNvSpPr/>
          <p:nvPr/>
        </p:nvSpPr>
        <p:spPr>
          <a:xfrm>
            <a:off x="814018" y="4649617"/>
            <a:ext cx="1724849" cy="577295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09. Rapid mode transmission  - SMART-C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383FFC7C-4FD2-4E03-98E5-BC64F1F49949}"/>
              </a:ext>
            </a:extLst>
          </p:cNvPr>
          <p:cNvSpPr/>
          <p:nvPr/>
        </p:nvSpPr>
        <p:spPr>
          <a:xfrm>
            <a:off x="328768" y="3806043"/>
            <a:ext cx="1724849" cy="577295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10. </a:t>
            </a:r>
            <a:r>
              <a:rPr lang="pl-PL" sz="1200" b="1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Indigenous Rain Gauge(IRG)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C495F271-D569-4368-B301-6CECB7981DE9}"/>
              </a:ext>
            </a:extLst>
          </p:cNvPr>
          <p:cNvSpPr/>
          <p:nvPr/>
        </p:nvSpPr>
        <p:spPr>
          <a:xfrm>
            <a:off x="233122" y="2973025"/>
            <a:ext cx="1780037" cy="577295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11. Deep Ocean Autonomous Video  Recording System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A62E361E-D4DE-4571-BAB7-496DB794A96E}"/>
              </a:ext>
            </a:extLst>
          </p:cNvPr>
          <p:cNvSpPr/>
          <p:nvPr/>
        </p:nvSpPr>
        <p:spPr>
          <a:xfrm>
            <a:off x="446983" y="2111738"/>
            <a:ext cx="1780037" cy="577295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12. Marine Basic Observation System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D2FC212C-90AE-4000-A921-C1256F3EAC12}"/>
              </a:ext>
            </a:extLst>
          </p:cNvPr>
          <p:cNvSpPr/>
          <p:nvPr/>
        </p:nvSpPr>
        <p:spPr>
          <a:xfrm>
            <a:off x="865995" y="1305865"/>
            <a:ext cx="1780037" cy="577295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13. Universal Data Acquisition System</a:t>
            </a:r>
          </a:p>
        </p:txBody>
      </p:sp>
    </p:spTree>
    <p:extLst>
      <p:ext uri="{BB962C8B-B14F-4D97-AF65-F5344CB8AC3E}">
        <p14:creationId xmlns:p14="http://schemas.microsoft.com/office/powerpoint/2010/main" val="214180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0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0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0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0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0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0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0"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0">
                                      <p:cBhvr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0">
                                      <p:cBhvr>
                                        <p:cTn id="1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0">
                                      <p:cBhvr>
                                        <p:cTn id="1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0">
                                      <p:cBhvr>
                                        <p:cTn id="1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0">
                                      <p:cBhvr>
                                        <p:cTn id="1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0">
                                      <p:cBhvr>
                                        <p:cTn id="1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9" grpId="0" animBg="1"/>
      <p:bldP spid="4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5" grpId="0" animBg="1"/>
      <p:bldP spid="56" grpId="0" animBg="1"/>
      <p:bldP spid="6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33912</TotalTime>
  <Words>1071</Words>
  <Application>Microsoft Office PowerPoint</Application>
  <PresentationFormat>On-screen Show (4:3)</PresentationFormat>
  <Paragraphs>176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ＭＳ Ｐゴシック</vt:lpstr>
      <vt:lpstr>Arial</vt:lpstr>
      <vt:lpstr>Calibri</vt:lpstr>
      <vt:lpstr>Times New Roamn</vt:lpstr>
      <vt:lpstr>Times New Roman</vt:lpstr>
      <vt:lpstr>Tw Cen MT Condensed Extra Bold</vt:lpstr>
      <vt:lpstr>Verdana</vt:lpstr>
      <vt:lpstr>Wingdings</vt:lpstr>
      <vt:lpstr>Office Theme</vt:lpstr>
      <vt:lpstr>Custom Design</vt:lpstr>
      <vt:lpstr>PowerPoint Presentation</vt:lpstr>
      <vt:lpstr>Current Programme</vt:lpstr>
      <vt:lpstr>PowerPoint Presentation</vt:lpstr>
      <vt:lpstr>PowerPoint Presentation</vt:lpstr>
      <vt:lpstr>Planned</vt:lpstr>
      <vt:lpstr>Global Atmospheric Watch – Ocean</vt:lpstr>
      <vt:lpstr>PowerPoint Presentation</vt:lpstr>
      <vt:lpstr>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>IOC/UNESCO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DBCP-33 TC report</dc:title>
  <dc:creator>Long Jiang</dc:creator>
  <cp:lastModifiedBy>Venkatesan Ramasamy</cp:lastModifiedBy>
  <cp:revision>759</cp:revision>
  <cp:lastPrinted>2017-11-08T15:57:27Z</cp:lastPrinted>
  <dcterms:created xsi:type="dcterms:W3CDTF">2008-01-30T04:31:58Z</dcterms:created>
  <dcterms:modified xsi:type="dcterms:W3CDTF">2021-11-09T08:18:02Z</dcterms:modified>
</cp:coreProperties>
</file>