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Barlow Semi Condensed SemiBold" panose="00000706000000000000" pitchFamily="2"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
      <p:font typeface="Proxima Nova" panose="020B0604020202020204" charset="0"/>
      <p:regular r:id="rId25"/>
      <p:bold r:id="rId26"/>
      <p:italic r:id="rId27"/>
      <p:boldItalic r:id="rId28"/>
    </p:embeddedFont>
    <p:embeddedFont>
      <p:font typeface="Quattrocento Sans" panose="020B0604020202020204"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Roboto Light"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30ZB49Xan3SGdhGJede/wktBB6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microsoft.com/office/2016/11/relationships/changesInfo" Target="changesInfos/changesInfo1.xml"/><Relationship Id="rId20" Type="http://schemas.openxmlformats.org/officeDocument/2006/relationships/font" Target="fonts/font8.fntdata"/><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Jiang" userId="479591b0-bbdd-467b-a489-7f685e24f696" providerId="ADAL" clId="{5D6D8023-07CB-40B5-9DBB-A9CAE66C2713}"/>
    <pc:docChg chg="modSld">
      <pc:chgData name="Long Jiang" userId="479591b0-bbdd-467b-a489-7f685e24f696" providerId="ADAL" clId="{5D6D8023-07CB-40B5-9DBB-A9CAE66C2713}" dt="2021-11-08T07:33:50.390" v="0" actId="20577"/>
      <pc:docMkLst>
        <pc:docMk/>
      </pc:docMkLst>
      <pc:sldChg chg="modSp mod">
        <pc:chgData name="Long Jiang" userId="479591b0-bbdd-467b-a489-7f685e24f696" providerId="ADAL" clId="{5D6D8023-07CB-40B5-9DBB-A9CAE66C2713}" dt="2021-11-08T07:33:50.390" v="0" actId="20577"/>
        <pc:sldMkLst>
          <pc:docMk/>
          <pc:sldMk cId="0" sldId="258"/>
        </pc:sldMkLst>
        <pc:spChg chg="mod">
          <ac:chgData name="Long Jiang" userId="479591b0-bbdd-467b-a489-7f685e24f696" providerId="ADAL" clId="{5D6D8023-07CB-40B5-9DBB-A9CAE66C2713}" dt="2021-11-08T07:33:50.390" v="0" actId="20577"/>
          <ac:spMkLst>
            <pc:docMk/>
            <pc:sldMk cId="0" sldId="258"/>
            <ac:spMk id="10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381000" y="10795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 name="Google Shape;75;p1:notes"/>
          <p:cNvSpPr txBox="1">
            <a:spLocks noGrp="1"/>
          </p:cNvSpPr>
          <p:nvPr>
            <p:ph type="body" idx="1"/>
          </p:nvPr>
        </p:nvSpPr>
        <p:spPr>
          <a:xfrm>
            <a:off x="465138" y="3708400"/>
            <a:ext cx="577215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a:latin typeface="Arial"/>
              <a:ea typeface="Arial"/>
              <a:cs typeface="Arial"/>
              <a:sym typeface="Arial"/>
            </a:endParaRPr>
          </a:p>
        </p:txBody>
      </p:sp>
      <p:sp>
        <p:nvSpPr>
          <p:cNvPr id="76" name="Google Shape;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US"/>
              <a:t>In addition to ocean observations through established and emerging global networks</a:t>
            </a:r>
            <a:endParaRPr/>
          </a:p>
          <a:p>
            <a:pPr marL="457200" lvl="0" indent="-298450" algn="l" rtl="0">
              <a:lnSpc>
                <a:spcPct val="100000"/>
              </a:lnSpc>
              <a:spcBef>
                <a:spcPts val="0"/>
              </a:spcBef>
              <a:spcAft>
                <a:spcPts val="0"/>
              </a:spcAft>
              <a:buSzPts val="1100"/>
              <a:buChar char="●"/>
            </a:pPr>
            <a:r>
              <a:rPr lang="en-US"/>
              <a:t>BioEco Panel under GOOS focuses on biological observations</a:t>
            </a:r>
            <a:endParaRPr/>
          </a:p>
          <a:p>
            <a:pPr marL="457200" marR="0" lvl="0" indent="-298450" algn="l" rtl="0">
              <a:lnSpc>
                <a:spcPct val="100000"/>
              </a:lnSpc>
              <a:spcBef>
                <a:spcPts val="0"/>
              </a:spcBef>
              <a:spcAft>
                <a:spcPts val="0"/>
              </a:spcAft>
              <a:buClr>
                <a:srgbClr val="000000"/>
              </a:buClr>
              <a:buSzPts val="1100"/>
              <a:buFont typeface="Arial"/>
              <a:buChar char="●"/>
            </a:pPr>
            <a:r>
              <a:rPr lang="en-US" sz="1200">
                <a:solidFill>
                  <a:srgbClr val="1F3864"/>
                </a:solidFill>
                <a:latin typeface="Proxima Nova"/>
                <a:ea typeface="Proxima Nova"/>
                <a:cs typeface="Proxima Nova"/>
                <a:sym typeface="Proxima Nova"/>
              </a:rPr>
              <a:t>Coverage 6 -7% of the global ocean, 93% without known sustained observations </a:t>
            </a:r>
            <a:endParaRPr sz="1100">
              <a:solidFill>
                <a:srgbClr val="1F3864"/>
              </a:solidFill>
              <a:latin typeface="Proxima Nova"/>
              <a:ea typeface="Proxima Nova"/>
              <a:cs typeface="Proxima Nova"/>
              <a:sym typeface="Proxima Nova"/>
            </a:endParaRPr>
          </a:p>
        </p:txBody>
      </p:sp>
      <p:sp>
        <p:nvSpPr>
          <p:cNvPr id="180" name="Google Shape;180;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Importance of data buoys - sentinels of the ocean, provide key ocean and atmospheric data vital to climate, weather, tsunami, and marine services; as well as support a wide range of research that will catalyze future products and services.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For operational </a:t>
            </a:r>
            <a:r>
              <a:rPr lang="en-US" sz="1200" b="1" i="0" u="none" strike="noStrike" cap="none">
                <a:solidFill>
                  <a:schemeClr val="dk1"/>
                </a:solidFill>
                <a:latin typeface="Calibri"/>
                <a:ea typeface="Calibri"/>
                <a:cs typeface="Calibri"/>
                <a:sym typeface="Calibri"/>
              </a:rPr>
              <a:t>drifters</a:t>
            </a:r>
            <a:r>
              <a:rPr lang="en-US" sz="1200" b="0" i="0" u="none" strike="noStrike" cap="none">
                <a:solidFill>
                  <a:schemeClr val="dk1"/>
                </a:solidFill>
                <a:latin typeface="Calibri"/>
                <a:ea typeface="Calibri"/>
                <a:cs typeface="Calibri"/>
                <a:sym typeface="Calibri"/>
              </a:rPr>
              <a:t> that share data to GTS, it averaged 1585 units, with data volume averaged &gt;80,000</a:t>
            </a: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Congratulations on completion of the DBCP 2022-2027 Strategy. The 6 Pillars of Success address some critical needs of the ocean observing system and assessing the impact/value of DBCP activities to those who will benefit from ocean knowledge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Data buoys are one of many ocean observing systems and complements other global systems such as SOT, Argo, OceanSites, GO-SHIP, AniBOS, Underwater gliders, etc</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Observation Coordination Group (OCG) coordinates across a number of these ocean observation networks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t>
            </a:r>
            <a:endParaRPr sz="1200">
              <a:solidFill>
                <a:schemeClr val="dk1"/>
              </a:solidFill>
              <a:latin typeface="Helvetica Neue"/>
              <a:ea typeface="Helvetica Neue"/>
              <a:cs typeface="Helvetica Neue"/>
              <a:sym typeface="Helvetica Neue"/>
            </a:endParaRPr>
          </a:p>
        </p:txBody>
      </p:sp>
      <p:sp>
        <p:nvSpPr>
          <p:cNvPr id="87" name="Google Shape;87;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OCG coordinates a number of these ocean observation networks (FIGURE/SLIDE); </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It works to (summarizing TOR):</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ensures an effective and integrated global ocean observing system  </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supports processes for reviewing/evaluating an integrated GOOS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provide annual reports on the status, effectiveness, and operation of the GOOS OCG networks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Encourages technical development and new technologies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Encourages network plans, metrics, and strategic targets for implementation</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Oversees OceanOPS plans and budget</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Supports capacity development; best practices and standards; effective and integrative data systems; environmental stewardship</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Promotes diversity and inclusion</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Works with other parts of the ocean observing and forecasting enterprise</a:t>
            </a:r>
            <a:endParaRPr/>
          </a:p>
          <a:p>
            <a:pPr marL="457200" marR="0" lvl="0" indent="-228600" algn="l" rtl="0">
              <a:lnSpc>
                <a:spcPct val="100000"/>
              </a:lnSpc>
              <a:spcBef>
                <a:spcPts val="0"/>
              </a:spcBef>
              <a:spcAft>
                <a:spcPts val="0"/>
              </a:spcAft>
              <a:buSzPts val="1400"/>
              <a:buNone/>
            </a:pPr>
            <a:endParaRPr/>
          </a:p>
        </p:txBody>
      </p:sp>
      <p:sp>
        <p:nvSpPr>
          <p:cNvPr id="109" name="Google Shape;10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Observing Co-Design Objectives:</a:t>
            </a:r>
            <a:endParaRPr/>
          </a:p>
          <a:p>
            <a:pPr marL="342900" lvl="0" indent="-342900" algn="l" rtl="0">
              <a:spcBef>
                <a:spcPts val="1520"/>
              </a:spcBef>
              <a:spcAft>
                <a:spcPts val="0"/>
              </a:spcAft>
              <a:buClr>
                <a:schemeClr val="dk1"/>
              </a:buClr>
              <a:buSzPts val="1600"/>
              <a:buAutoNum type="arabicPeriod"/>
            </a:pPr>
            <a:r>
              <a:rPr lang="en-US" sz="1600" b="1">
                <a:latin typeface="Roboto"/>
                <a:ea typeface="Roboto"/>
                <a:cs typeface="Roboto"/>
                <a:sym typeface="Roboto"/>
              </a:rPr>
              <a:t>Offer national government funders the information needed to target investment globally, regionally and locally </a:t>
            </a:r>
            <a:r>
              <a:rPr lang="en-US" sz="1600">
                <a:latin typeface="Roboto Light"/>
                <a:ea typeface="Roboto Light"/>
                <a:cs typeface="Roboto Light"/>
                <a:sym typeface="Roboto Light"/>
              </a:rPr>
              <a:t>and establish what implementation will have the greatest impact. Governments will be able to track implementation, show the benefits that justify costs and increase ROI. </a:t>
            </a:r>
            <a:endParaRPr sz="1400">
              <a:latin typeface="Arial"/>
              <a:ea typeface="Arial"/>
              <a:cs typeface="Arial"/>
              <a:sym typeface="Arial"/>
            </a:endParaRPr>
          </a:p>
          <a:p>
            <a:pPr marL="342900" lvl="0" indent="-342900" algn="l" rtl="0">
              <a:spcBef>
                <a:spcPts val="1520"/>
              </a:spcBef>
              <a:spcAft>
                <a:spcPts val="0"/>
              </a:spcAft>
              <a:buClr>
                <a:schemeClr val="dk1"/>
              </a:buClr>
              <a:buSzPts val="1600"/>
              <a:buAutoNum type="arabicPeriod"/>
            </a:pPr>
            <a:r>
              <a:rPr lang="en-US" sz="1600" b="1">
                <a:latin typeface="Roboto"/>
                <a:ea typeface="Roboto"/>
                <a:cs typeface="Roboto"/>
                <a:sym typeface="Roboto"/>
              </a:rPr>
              <a:t>Provide investors with the opportunity to help create a hub or center of excellence </a:t>
            </a:r>
            <a:r>
              <a:rPr lang="en-US" sz="1600">
                <a:latin typeface="Roboto Light"/>
                <a:ea typeface="Roboto Light"/>
                <a:cs typeface="Roboto Light"/>
                <a:sym typeface="Roboto Light"/>
              </a:rPr>
              <a:t>that analyses observing systems and results in sustainable management.</a:t>
            </a:r>
            <a:endParaRPr sz="1400">
              <a:latin typeface="Arial"/>
              <a:ea typeface="Arial"/>
              <a:cs typeface="Arial"/>
              <a:sym typeface="Arial"/>
            </a:endParaRPr>
          </a:p>
          <a:p>
            <a:pPr marL="342900" lvl="0" indent="-342900" algn="l" rtl="0">
              <a:spcBef>
                <a:spcPts val="1520"/>
              </a:spcBef>
              <a:spcAft>
                <a:spcPts val="0"/>
              </a:spcAft>
              <a:buClr>
                <a:schemeClr val="dk1"/>
              </a:buClr>
              <a:buSzPts val="1600"/>
              <a:buAutoNum type="arabicPeriod"/>
            </a:pPr>
            <a:r>
              <a:rPr lang="en-US" sz="1600" b="1">
                <a:latin typeface="Roboto"/>
                <a:ea typeface="Roboto"/>
                <a:cs typeface="Roboto"/>
                <a:sym typeface="Roboto"/>
              </a:rPr>
              <a:t>Make ocean observing and information appreciably more accessible and impactful </a:t>
            </a:r>
            <a:r>
              <a:rPr lang="en-US" sz="1600">
                <a:latin typeface="Roboto Light"/>
                <a:ea typeface="Roboto Light"/>
                <a:cs typeface="Roboto Light"/>
                <a:sym typeface="Roboto Light"/>
              </a:rPr>
              <a:t>through transformative co-design, working with the modelling community and key user stakeholders to achieve tangible integration and interoperability. </a:t>
            </a:r>
            <a:endParaRPr sz="1600">
              <a:latin typeface="Roboto Light"/>
              <a:ea typeface="Roboto Light"/>
              <a:cs typeface="Roboto Light"/>
              <a:sym typeface="Roboto Light"/>
            </a:endParaRPr>
          </a:p>
          <a:p>
            <a:pPr marL="457200" lvl="0" indent="-330200" algn="l" rtl="0">
              <a:spcBef>
                <a:spcPts val="1520"/>
              </a:spcBef>
              <a:spcAft>
                <a:spcPts val="0"/>
              </a:spcAft>
              <a:buClr>
                <a:schemeClr val="dk1"/>
              </a:buClr>
              <a:buSzPts val="1600"/>
              <a:buFont typeface="Roboto Light"/>
              <a:buAutoNum type="arabicPeriod"/>
            </a:pPr>
            <a:r>
              <a:rPr lang="en-US" sz="1600" b="1">
                <a:latin typeface="Roboto"/>
                <a:ea typeface="Roboto"/>
                <a:cs typeface="Roboto"/>
                <a:sym typeface="Roboto"/>
              </a:rPr>
              <a:t>Develop system diagnostics, tools and reporting capability </a:t>
            </a:r>
            <a:r>
              <a:rPr lang="en-US" sz="1600">
                <a:latin typeface="Roboto Light"/>
                <a:ea typeface="Roboto Light"/>
                <a:cs typeface="Roboto Light"/>
                <a:sym typeface="Roboto Light"/>
              </a:rPr>
              <a:t>to better assess fitness-for-purpose across evolving requirements and use-inspired needs, including digital scenario tools that work backwards from intended impact to give us a priority plan for observing. </a:t>
            </a:r>
            <a:endParaRPr sz="1400">
              <a:latin typeface="Arial"/>
              <a:ea typeface="Arial"/>
              <a:cs typeface="Arial"/>
              <a:sym typeface="Arial"/>
            </a:endParaRPr>
          </a:p>
          <a:p>
            <a:pPr marL="457200" lvl="0" indent="-330200" algn="l" rtl="0">
              <a:spcBef>
                <a:spcPts val="1520"/>
              </a:spcBef>
              <a:spcAft>
                <a:spcPts val="0"/>
              </a:spcAft>
              <a:buClr>
                <a:schemeClr val="dk1"/>
              </a:buClr>
              <a:buSzPts val="1600"/>
              <a:buFont typeface="Roboto Light"/>
              <a:buAutoNum type="arabicPeriod"/>
            </a:pPr>
            <a:r>
              <a:rPr lang="en-US" sz="1600" b="1">
                <a:latin typeface="Roboto"/>
                <a:ea typeface="Roboto"/>
                <a:cs typeface="Roboto"/>
                <a:sym typeface="Roboto"/>
              </a:rPr>
              <a:t>Establish the international capacity and modular infrastructure to co-design and regularly evaluate the observing system </a:t>
            </a:r>
            <a:r>
              <a:rPr lang="en-US" sz="1600">
                <a:latin typeface="Roboto Light"/>
                <a:ea typeface="Roboto Light"/>
                <a:cs typeface="Roboto Light"/>
                <a:sym typeface="Roboto Light"/>
              </a:rPr>
              <a:t>at different scales. For example, using a toolkit of software and user engagement/co-design methods that we can apply to global problems or local challenges. </a:t>
            </a:r>
            <a:endParaRPr sz="1400">
              <a:latin typeface="Arial"/>
              <a:ea typeface="Arial"/>
              <a:cs typeface="Arial"/>
              <a:sym typeface="Arial"/>
            </a:endParaRPr>
          </a:p>
          <a:p>
            <a:pPr marL="342900" lvl="0" indent="-342900" algn="l" rtl="0">
              <a:spcBef>
                <a:spcPts val="1520"/>
              </a:spcBef>
              <a:spcAft>
                <a:spcPts val="0"/>
              </a:spcAft>
              <a:buClr>
                <a:schemeClr val="dk1"/>
              </a:buClr>
              <a:buSzPts val="1600"/>
              <a:buFont typeface="Roboto Light"/>
              <a:buAutoNum type="arabicPeriod"/>
            </a:pPr>
            <a:endParaRPr sz="1600">
              <a:latin typeface="Roboto Light"/>
              <a:ea typeface="Roboto Light"/>
              <a:cs typeface="Roboto Light"/>
              <a:sym typeface="Roboto Light"/>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solidFill>
                  <a:srgbClr val="00153A"/>
                </a:solidFill>
                <a:latin typeface="Quattrocento Sans"/>
                <a:ea typeface="Quattrocento Sans"/>
                <a:cs typeface="Quattrocento Sans"/>
                <a:sym typeface="Quattrocento Sans"/>
              </a:rPr>
              <a:t>For example, we will soon be looking for exemplars and demonstrations of observing networks co-designed by users and observers that deliver improved and more integrated observing systems and the process by which that system is designed and assessed </a:t>
            </a:r>
            <a:endParaRPr/>
          </a:p>
          <a:p>
            <a:pPr marL="0" lvl="0" indent="0" algn="l" rtl="0">
              <a:lnSpc>
                <a:spcPct val="100000"/>
              </a:lnSpc>
              <a:spcBef>
                <a:spcPts val="0"/>
              </a:spcBef>
              <a:spcAft>
                <a:spcPts val="0"/>
              </a:spcAft>
              <a:buSzPts val="1400"/>
              <a:buNone/>
            </a:pPr>
            <a:endParaRPr/>
          </a:p>
        </p:txBody>
      </p:sp>
      <p:sp>
        <p:nvSpPr>
          <p:cNvPr id="139" name="Google Shape;13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a24d782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a24d7828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fa24d7828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OCG coordinates a number of these ocean observation networks (FIGURE/SLIDE); </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It works to (summarizing TOR):</a:t>
            </a:r>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ensures an effective and integrated global ocean observing system  </a:t>
            </a:r>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supports processes for reviewing/evaluating an integrated GOOS</a:t>
            </a:r>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provide annual reports on the status, effectiveness, and operation of the GOOS OCG networks</a:t>
            </a:r>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Encourages technical development and new technologies</a:t>
            </a:r>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Encourages network plans, metrics, and strategic targets for implementation</a:t>
            </a:r>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Oversees OceanOPS plans and budget</a:t>
            </a:r>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Supports capacity development; best practices and standards; effective and integrative data systems; environmental stewardship</a:t>
            </a:r>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Promotes diversity and inclusion</a:t>
            </a:r>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Works with other parts of the ocean observing and forecasting enterprise</a:t>
            </a:r>
            <a:endParaRPr/>
          </a:p>
          <a:p>
            <a:pPr marL="457200" marR="0" lvl="0" indent="-228600" algn="l" rtl="0">
              <a:lnSpc>
                <a:spcPct val="100000"/>
              </a:lnSpc>
              <a:spcBef>
                <a:spcPts val="0"/>
              </a:spcBef>
              <a:spcAft>
                <a:spcPts val="0"/>
              </a:spcAft>
              <a:buSzPts val="1400"/>
              <a:buNone/>
            </a:pPr>
            <a:endParaRPr/>
          </a:p>
        </p:txBody>
      </p:sp>
      <p:sp>
        <p:nvSpPr>
          <p:cNvPr id="162" name="Google Shape;16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chemeClr val="dk1"/>
              </a:buClr>
              <a:buSzPts val="2400"/>
              <a:buFont typeface="Arial"/>
              <a:buNone/>
              <a:defRPr/>
            </a:lvl1pPr>
            <a:lvl2pPr lvl="1" algn="ctr">
              <a:lnSpc>
                <a:spcPct val="100000"/>
              </a:lnSpc>
              <a:spcBef>
                <a:spcPts val="400"/>
              </a:spcBef>
              <a:spcAft>
                <a:spcPts val="0"/>
              </a:spcAft>
              <a:buClr>
                <a:schemeClr val="dk1"/>
              </a:buClr>
              <a:buSzPts val="2000"/>
              <a:buFont typeface="Arial"/>
              <a:buNone/>
              <a:defRPr/>
            </a:lvl2pPr>
            <a:lvl3pPr lvl="2" algn="ctr">
              <a:lnSpc>
                <a:spcPct val="100000"/>
              </a:lnSpc>
              <a:spcBef>
                <a:spcPts val="360"/>
              </a:spcBef>
              <a:spcAft>
                <a:spcPts val="0"/>
              </a:spcAft>
              <a:buClr>
                <a:schemeClr val="dk1"/>
              </a:buClr>
              <a:buSzPts val="1800"/>
              <a:buFont typeface="Arial"/>
              <a:buNone/>
              <a:defRPr/>
            </a:lvl3pPr>
            <a:lvl4pPr lvl="3" algn="ctr">
              <a:lnSpc>
                <a:spcPct val="100000"/>
              </a:lnSpc>
              <a:spcBef>
                <a:spcPts val="320"/>
              </a:spcBef>
              <a:spcAft>
                <a:spcPts val="0"/>
              </a:spcAft>
              <a:buClr>
                <a:schemeClr val="dk1"/>
              </a:buClr>
              <a:buSzPts val="1600"/>
              <a:buFont typeface="Arial"/>
              <a:buNone/>
              <a:defRPr/>
            </a:lvl4pPr>
            <a:lvl5pPr lvl="4" algn="ctr">
              <a:lnSpc>
                <a:spcPct val="100000"/>
              </a:lnSpc>
              <a:spcBef>
                <a:spcPts val="320"/>
              </a:spcBef>
              <a:spcAft>
                <a:spcPts val="0"/>
              </a:spcAft>
              <a:buClr>
                <a:schemeClr val="dk1"/>
              </a:buClr>
              <a:buSzPts val="1600"/>
              <a:buFont typeface="Arial"/>
              <a:buNone/>
              <a:defRPr/>
            </a:lvl5pPr>
            <a:lvl6pPr lvl="5" algn="ctr">
              <a:lnSpc>
                <a:spcPct val="100000"/>
              </a:lnSpc>
              <a:spcBef>
                <a:spcPts val="320"/>
              </a:spcBef>
              <a:spcAft>
                <a:spcPts val="0"/>
              </a:spcAft>
              <a:buClr>
                <a:schemeClr val="dk1"/>
              </a:buClr>
              <a:buSzPts val="1600"/>
              <a:buFont typeface="Arial"/>
              <a:buNone/>
              <a:defRPr/>
            </a:lvl6pPr>
            <a:lvl7pPr lvl="6" algn="ctr">
              <a:lnSpc>
                <a:spcPct val="100000"/>
              </a:lnSpc>
              <a:spcBef>
                <a:spcPts val="320"/>
              </a:spcBef>
              <a:spcAft>
                <a:spcPts val="0"/>
              </a:spcAft>
              <a:buClr>
                <a:schemeClr val="dk1"/>
              </a:buClr>
              <a:buSzPts val="1600"/>
              <a:buFont typeface="Arial"/>
              <a:buNone/>
              <a:defRPr/>
            </a:lvl7pPr>
            <a:lvl8pPr lvl="7" algn="ctr">
              <a:lnSpc>
                <a:spcPct val="100000"/>
              </a:lnSpc>
              <a:spcBef>
                <a:spcPts val="320"/>
              </a:spcBef>
              <a:spcAft>
                <a:spcPts val="0"/>
              </a:spcAft>
              <a:buClr>
                <a:schemeClr val="dk1"/>
              </a:buClr>
              <a:buSzPts val="1600"/>
              <a:buFont typeface="Arial"/>
              <a:buNone/>
              <a:defRPr/>
            </a:lvl8pPr>
            <a:lvl9pPr lvl="8" algn="ctr">
              <a:lnSpc>
                <a:spcPct val="100000"/>
              </a:lnSpc>
              <a:spcBef>
                <a:spcPts val="320"/>
              </a:spcBef>
              <a:spcAft>
                <a:spcPts val="0"/>
              </a:spcAft>
              <a:buClr>
                <a:schemeClr val="dk1"/>
              </a:buClr>
              <a:buSzPts val="1600"/>
              <a:buFont typeface="Arial"/>
              <a:buNone/>
              <a:defRPr/>
            </a:lvl9pPr>
          </a:lstStyle>
          <a:p>
            <a:endParaRPr/>
          </a:p>
        </p:txBody>
      </p:sp>
      <p:sp>
        <p:nvSpPr>
          <p:cNvPr id="18" name="Google Shape;18;p2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914400" y="1676400"/>
            <a:ext cx="10363200" cy="4495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4"/>
          <p:cNvSpPr txBox="1">
            <a:spLocks noGrp="1"/>
          </p:cNvSpPr>
          <p:nvPr>
            <p:ph type="title"/>
          </p:nvPr>
        </p:nvSpPr>
        <p:spPr>
          <a:xfrm>
            <a:off x="963084" y="4406902"/>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4"/>
          <p:cNvSpPr txBox="1">
            <a:spLocks noGrp="1"/>
          </p:cNvSpPr>
          <p:nvPr>
            <p:ph type="body" idx="1"/>
          </p:nvPr>
        </p:nvSpPr>
        <p:spPr>
          <a:xfrm>
            <a:off x="963084" y="2906715"/>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35" name="Google Shape;35;p34"/>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4"/>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1" name="Google Shape;41;p3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2" name="Google Shape;42;p35"/>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3" name="Google Shape;43;p35"/>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4" name="Google Shape;44;p35"/>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5"/>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36"/>
          <p:cNvSpPr txBox="1">
            <a:spLocks noGrp="1"/>
          </p:cNvSpPr>
          <p:nvPr>
            <p:ph type="title"/>
          </p:nvPr>
        </p:nvSpPr>
        <p:spPr>
          <a:xfrm>
            <a:off x="609602" y="273051"/>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6"/>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50" name="Google Shape;50;p36"/>
          <p:cNvSpPr txBox="1">
            <a:spLocks noGrp="1"/>
          </p:cNvSpPr>
          <p:nvPr>
            <p:ph type="body" idx="2"/>
          </p:nvPr>
        </p:nvSpPr>
        <p:spPr>
          <a:xfrm>
            <a:off x="609602"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51" name="Google Shape;51;p36"/>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2389717" y="4800601"/>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7"/>
          <p:cNvSpPr>
            <a:spLocks noGrp="1"/>
          </p:cNvSpPr>
          <p:nvPr>
            <p:ph type="pic" idx="2"/>
          </p:nvPr>
        </p:nvSpPr>
        <p:spPr>
          <a:xfrm>
            <a:off x="2389717" y="612775"/>
            <a:ext cx="7315200" cy="4114800"/>
          </a:xfrm>
          <a:prstGeom prst="rect">
            <a:avLst/>
          </a:prstGeom>
          <a:noFill/>
          <a:ln>
            <a:noFill/>
          </a:ln>
        </p:spPr>
      </p:sp>
      <p:sp>
        <p:nvSpPr>
          <p:cNvPr id="57" name="Google Shape;57;p37"/>
          <p:cNvSpPr txBox="1">
            <a:spLocks noGrp="1"/>
          </p:cNvSpPr>
          <p:nvPr>
            <p:ph type="body" idx="1"/>
          </p:nvPr>
        </p:nvSpPr>
        <p:spPr>
          <a:xfrm>
            <a:off x="2389717" y="5367339"/>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58" name="Google Shape;58;p37"/>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7"/>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8"/>
          <p:cNvSpPr txBox="1">
            <a:spLocks noGrp="1"/>
          </p:cNvSpPr>
          <p:nvPr>
            <p:ph type="body" idx="1"/>
          </p:nvPr>
        </p:nvSpPr>
        <p:spPr>
          <a:xfrm rot="5400000">
            <a:off x="3848100" y="-1257300"/>
            <a:ext cx="4495800" cy="1036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 name="Google Shape;64;p38"/>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8"/>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8"/>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rot="5400000">
            <a:off x="7048500" y="1943101"/>
            <a:ext cx="5867400" cy="2590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9"/>
          <p:cNvSpPr txBox="1">
            <a:spLocks noGrp="1"/>
          </p:cNvSpPr>
          <p:nvPr>
            <p:ph type="body" idx="1"/>
          </p:nvPr>
        </p:nvSpPr>
        <p:spPr>
          <a:xfrm rot="5400000">
            <a:off x="1765301" y="-546099"/>
            <a:ext cx="5867400" cy="7569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3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914400" y="1676400"/>
            <a:ext cx="10363200" cy="4495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28"/>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8"/>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8"/>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ocean-ops.org/reportcar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ocean-ops.org/reportcar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gif"/></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
          <p:cNvSpPr txBox="1">
            <a:spLocks noGrp="1"/>
          </p:cNvSpPr>
          <p:nvPr>
            <p:ph type="subTitle" idx="1"/>
          </p:nvPr>
        </p:nvSpPr>
        <p:spPr>
          <a:xfrm>
            <a:off x="1775521" y="3902797"/>
            <a:ext cx="7992888" cy="144016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800"/>
              <a:buFont typeface="Arial"/>
              <a:buNone/>
            </a:pPr>
            <a:endParaRPr sz="1800" i="1"/>
          </a:p>
          <a:p>
            <a:pPr marL="0" lvl="0" indent="0" algn="ctr" rtl="0">
              <a:lnSpc>
                <a:spcPct val="100000"/>
              </a:lnSpc>
              <a:spcBef>
                <a:spcPts val="360"/>
              </a:spcBef>
              <a:spcAft>
                <a:spcPts val="0"/>
              </a:spcAft>
              <a:buClr>
                <a:schemeClr val="dk1"/>
              </a:buClr>
              <a:buSzPts val="1800"/>
              <a:buFont typeface="Arial"/>
              <a:buNone/>
            </a:pPr>
            <a:r>
              <a:rPr lang="en-US" sz="1800" i="1"/>
              <a:t>David Legler, Chair OCG, NOAA</a:t>
            </a:r>
            <a:endParaRPr/>
          </a:p>
          <a:p>
            <a:pPr marL="0" lvl="0" indent="0" algn="ctr" rtl="0">
              <a:lnSpc>
                <a:spcPct val="100000"/>
              </a:lnSpc>
              <a:spcBef>
                <a:spcPts val="360"/>
              </a:spcBef>
              <a:spcAft>
                <a:spcPts val="0"/>
              </a:spcAft>
              <a:buClr>
                <a:schemeClr val="dk1"/>
              </a:buClr>
              <a:buSzPts val="1800"/>
              <a:buFont typeface="Arial"/>
              <a:buNone/>
            </a:pPr>
            <a:r>
              <a:rPr lang="en-US" sz="1800" i="1"/>
              <a:t>Emma Heslop, Programme Specialist GOOS and OCG, IOC/UNESCO</a:t>
            </a:r>
            <a:endParaRPr/>
          </a:p>
          <a:p>
            <a:pPr marL="0" lvl="0" indent="0" algn="ctr" rtl="0">
              <a:lnSpc>
                <a:spcPct val="100000"/>
              </a:lnSpc>
              <a:spcBef>
                <a:spcPts val="320"/>
              </a:spcBef>
              <a:spcAft>
                <a:spcPts val="0"/>
              </a:spcAft>
              <a:buClr>
                <a:schemeClr val="dk1"/>
              </a:buClr>
              <a:buSzPts val="1600"/>
              <a:buFont typeface="Arial"/>
              <a:buNone/>
            </a:pPr>
            <a:r>
              <a:rPr lang="en-US" sz="1600" i="1"/>
              <a:t>DBCP-37 November 2021</a:t>
            </a:r>
            <a:endParaRPr sz="1800" i="1"/>
          </a:p>
        </p:txBody>
      </p:sp>
      <p:sp>
        <p:nvSpPr>
          <p:cNvPr id="79" name="Google Shape;79;p1"/>
          <p:cNvSpPr/>
          <p:nvPr/>
        </p:nvSpPr>
        <p:spPr>
          <a:xfrm>
            <a:off x="6600826" y="333376"/>
            <a:ext cx="3311525" cy="5746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0" name="Google Shape;80;p1"/>
          <p:cNvSpPr txBox="1"/>
          <p:nvPr/>
        </p:nvSpPr>
        <p:spPr>
          <a:xfrm>
            <a:off x="6600056" y="406405"/>
            <a:ext cx="4662116"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The Global Ocean Observing System</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Arial"/>
                <a:ea typeface="Arial"/>
                <a:cs typeface="Arial"/>
                <a:sym typeface="Arial"/>
              </a:rPr>
              <a:t>www.goosocean.org</a:t>
            </a:r>
            <a:endParaRPr sz="1800" b="0" i="1" u="none" strike="noStrike" cap="none">
              <a:solidFill>
                <a:srgbClr val="000000"/>
              </a:solidFill>
              <a:latin typeface="Arial"/>
              <a:ea typeface="Arial"/>
              <a:cs typeface="Arial"/>
              <a:sym typeface="Arial"/>
            </a:endParaRPr>
          </a:p>
        </p:txBody>
      </p:sp>
      <p:sp>
        <p:nvSpPr>
          <p:cNvPr id="81" name="Google Shape;81;p1"/>
          <p:cNvSpPr txBox="1">
            <a:spLocks noGrp="1"/>
          </p:cNvSpPr>
          <p:nvPr>
            <p:ph type="ctrTitle"/>
          </p:nvPr>
        </p:nvSpPr>
        <p:spPr>
          <a:xfrm>
            <a:off x="1991544" y="1700808"/>
            <a:ext cx="7776864" cy="20162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t>DBCP a vital role in the GOOS</a:t>
            </a:r>
            <a:endParaRPr/>
          </a:p>
        </p:txBody>
      </p:sp>
      <p:sp>
        <p:nvSpPr>
          <p:cNvPr id="82" name="Google Shape;82;p1"/>
          <p:cNvSpPr/>
          <p:nvPr/>
        </p:nvSpPr>
        <p:spPr>
          <a:xfrm>
            <a:off x="3863976" y="6092826"/>
            <a:ext cx="4392613" cy="765175"/>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83" name="Google Shape;83;p1"/>
          <p:cNvPicPr preferRelativeResize="0"/>
          <p:nvPr/>
        </p:nvPicPr>
        <p:blipFill rotWithShape="1">
          <a:blip r:embed="rId4">
            <a:alphaModFix/>
          </a:blip>
          <a:srcRect/>
          <a:stretch/>
        </p:blipFill>
        <p:spPr>
          <a:xfrm>
            <a:off x="3729038" y="6021389"/>
            <a:ext cx="4660900" cy="77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81"/>
        <p:cNvGrpSpPr/>
        <p:nvPr/>
      </p:nvGrpSpPr>
      <p:grpSpPr>
        <a:xfrm>
          <a:off x="0" y="0"/>
          <a:ext cx="0" cy="0"/>
          <a:chOff x="0" y="0"/>
          <a:chExt cx="0" cy="0"/>
        </a:xfrm>
      </p:grpSpPr>
      <p:sp>
        <p:nvSpPr>
          <p:cNvPr id="182" name="Google Shape;182;p6"/>
          <p:cNvSpPr txBox="1"/>
          <p:nvPr/>
        </p:nvSpPr>
        <p:spPr>
          <a:xfrm>
            <a:off x="10704512" y="6374097"/>
            <a:ext cx="1368400" cy="5438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67" b="0" i="1" u="none" strike="noStrike" cap="none">
                <a:solidFill>
                  <a:schemeClr val="lt1"/>
                </a:solidFill>
                <a:latin typeface="Arial"/>
                <a:ea typeface="Arial"/>
                <a:cs typeface="Arial"/>
                <a:sym typeface="Arial"/>
              </a:rPr>
              <a:t>ocean-ops.org</a:t>
            </a:r>
            <a:endParaRPr sz="1467" b="0" i="1" u="none" strike="noStrike" cap="none">
              <a:solidFill>
                <a:schemeClr val="lt1"/>
              </a:solidFill>
              <a:latin typeface="Arial"/>
              <a:ea typeface="Arial"/>
              <a:cs typeface="Arial"/>
              <a:sym typeface="Arial"/>
            </a:endParaRPr>
          </a:p>
        </p:txBody>
      </p:sp>
      <p:sp>
        <p:nvSpPr>
          <p:cNvPr id="183" name="Google Shape;183;p6"/>
          <p:cNvSpPr txBox="1"/>
          <p:nvPr/>
        </p:nvSpPr>
        <p:spPr>
          <a:xfrm flipH="1">
            <a:off x="9201235" y="1527033"/>
            <a:ext cx="3004800" cy="4644000"/>
          </a:xfrm>
          <a:prstGeom prst="rect">
            <a:avLst/>
          </a:prstGeom>
          <a:noFill/>
          <a:ln>
            <a:noFill/>
          </a:ln>
        </p:spPr>
        <p:txBody>
          <a:bodyPr spcFirstLastPara="1" wrap="square" lIns="91425" tIns="45700" rIns="91425" bIns="45700" anchor="t" anchorCtr="0">
            <a:noAutofit/>
          </a:bodyPr>
          <a:lstStyle/>
          <a:p>
            <a:pPr marL="237060" marR="0" lvl="0" indent="-237060" algn="l" rtl="0">
              <a:lnSpc>
                <a:spcPct val="90000"/>
              </a:lnSpc>
              <a:spcBef>
                <a:spcPts val="0"/>
              </a:spcBef>
              <a:spcAft>
                <a:spcPts val="0"/>
              </a:spcAft>
              <a:buClr>
                <a:srgbClr val="1F3864"/>
              </a:buClr>
              <a:buSzPts val="1400"/>
              <a:buFont typeface="Proxima Nova"/>
              <a:buChar char="•"/>
            </a:pPr>
            <a:r>
              <a:rPr lang="en-US" sz="1867" b="0" i="0" u="none" strike="noStrike" cap="none">
                <a:solidFill>
                  <a:srgbClr val="1F3864"/>
                </a:solidFill>
                <a:latin typeface="Proxima Nova"/>
                <a:ea typeface="Proxima Nova"/>
                <a:cs typeface="Proxima Nova"/>
                <a:sym typeface="Proxima Nova"/>
              </a:rPr>
              <a:t>203 active long-term biological observing programs*</a:t>
            </a:r>
            <a:endParaRPr sz="1733" b="0" i="0" u="none" strike="noStrike" cap="none">
              <a:solidFill>
                <a:srgbClr val="1F3864"/>
              </a:solidFill>
              <a:latin typeface="Proxima Nova"/>
              <a:ea typeface="Proxima Nova"/>
              <a:cs typeface="Proxima Nova"/>
              <a:sym typeface="Proxima Nova"/>
            </a:endParaRPr>
          </a:p>
          <a:p>
            <a:pPr marL="237060" marR="0" lvl="0" indent="-237060" algn="l" rtl="0">
              <a:lnSpc>
                <a:spcPct val="90000"/>
              </a:lnSpc>
              <a:spcBef>
                <a:spcPts val="1067"/>
              </a:spcBef>
              <a:spcAft>
                <a:spcPts val="0"/>
              </a:spcAft>
              <a:buClr>
                <a:srgbClr val="1F3864"/>
              </a:buClr>
              <a:buSzPts val="1400"/>
              <a:buFont typeface="Proxima Nova"/>
              <a:buChar char="•"/>
            </a:pPr>
            <a:r>
              <a:rPr lang="en-US" sz="1867" b="0" i="0" u="none" strike="noStrike" cap="none">
                <a:solidFill>
                  <a:srgbClr val="1F3864"/>
                </a:solidFill>
                <a:latin typeface="Proxima Nova"/>
                <a:ea typeface="Proxima Nova"/>
                <a:cs typeface="Proxima Nova"/>
                <a:sym typeface="Proxima Nova"/>
              </a:rPr>
              <a:t>12 Essential Ocean Variable based networks</a:t>
            </a:r>
            <a:endParaRPr/>
          </a:p>
          <a:p>
            <a:pPr marL="237060" marR="0" lvl="0" indent="-237060" algn="l" rtl="0">
              <a:lnSpc>
                <a:spcPct val="90000"/>
              </a:lnSpc>
              <a:spcBef>
                <a:spcPts val="1067"/>
              </a:spcBef>
              <a:spcAft>
                <a:spcPts val="0"/>
              </a:spcAft>
              <a:buClr>
                <a:srgbClr val="1F3864"/>
              </a:buClr>
              <a:buSzPts val="1400"/>
              <a:buFont typeface="Proxima Nova"/>
              <a:buChar char="•"/>
            </a:pPr>
            <a:r>
              <a:rPr lang="en-US" sz="1800" b="0" i="0" u="none" strike="noStrike" cap="none">
                <a:solidFill>
                  <a:srgbClr val="1F3864"/>
                </a:solidFill>
                <a:latin typeface="Proxima Nova"/>
                <a:ea typeface="Proxima Nova"/>
                <a:cs typeface="Proxima Nova"/>
                <a:sym typeface="Proxima Nova"/>
              </a:rPr>
              <a:t>Coverage 6 -7% of the global ocean, 93% without known sustained observations </a:t>
            </a:r>
            <a:endParaRPr sz="1733" b="0" i="0" u="none" strike="noStrike" cap="none">
              <a:solidFill>
                <a:srgbClr val="1F3864"/>
              </a:solidFill>
              <a:latin typeface="Proxima Nova"/>
              <a:ea typeface="Proxima Nova"/>
              <a:cs typeface="Proxima Nova"/>
              <a:sym typeface="Proxima Nova"/>
            </a:endParaRPr>
          </a:p>
          <a:p>
            <a:pPr marL="237060" marR="0" lvl="0" indent="-135462" algn="l" rtl="0">
              <a:lnSpc>
                <a:spcPct val="90000"/>
              </a:lnSpc>
              <a:spcBef>
                <a:spcPts val="1067"/>
              </a:spcBef>
              <a:spcAft>
                <a:spcPts val="0"/>
              </a:spcAft>
              <a:buNone/>
            </a:pPr>
            <a:endParaRPr sz="1867" b="0" i="0" u="none" strike="noStrike" cap="none">
              <a:solidFill>
                <a:srgbClr val="1F3864"/>
              </a:solidFill>
              <a:latin typeface="Proxima Nova"/>
              <a:ea typeface="Proxima Nova"/>
              <a:cs typeface="Proxima Nova"/>
              <a:sym typeface="Proxima Nova"/>
            </a:endParaRPr>
          </a:p>
          <a:p>
            <a:pPr marL="237060" marR="0" lvl="0" indent="-135462" algn="l" rtl="0">
              <a:lnSpc>
                <a:spcPct val="90000"/>
              </a:lnSpc>
              <a:spcBef>
                <a:spcPts val="1067"/>
              </a:spcBef>
              <a:spcAft>
                <a:spcPts val="0"/>
              </a:spcAft>
              <a:buNone/>
            </a:pPr>
            <a:endParaRPr sz="1867" b="0" i="0" u="none" strike="noStrike" cap="none">
              <a:solidFill>
                <a:srgbClr val="1F3864"/>
              </a:solidFill>
              <a:latin typeface="Proxima Nova"/>
              <a:ea typeface="Proxima Nova"/>
              <a:cs typeface="Proxima Nova"/>
              <a:sym typeface="Proxima Nova"/>
            </a:endParaRPr>
          </a:p>
          <a:p>
            <a:pPr marL="237060" marR="0" lvl="0" indent="-135462" algn="l" rtl="0">
              <a:lnSpc>
                <a:spcPct val="90000"/>
              </a:lnSpc>
              <a:spcBef>
                <a:spcPts val="1067"/>
              </a:spcBef>
              <a:spcAft>
                <a:spcPts val="0"/>
              </a:spcAft>
              <a:buNone/>
            </a:pPr>
            <a:endParaRPr sz="1867" b="0" i="0" u="none" strike="noStrike" cap="none">
              <a:solidFill>
                <a:srgbClr val="1F3864"/>
              </a:solidFill>
              <a:latin typeface="Proxima Nova"/>
              <a:ea typeface="Proxima Nova"/>
              <a:cs typeface="Proxima Nova"/>
              <a:sym typeface="Proxima Nova"/>
            </a:endParaRPr>
          </a:p>
        </p:txBody>
      </p:sp>
      <p:pic>
        <p:nvPicPr>
          <p:cNvPr id="184" name="Google Shape;184;p6"/>
          <p:cNvPicPr preferRelativeResize="0"/>
          <p:nvPr/>
        </p:nvPicPr>
        <p:blipFill rotWithShape="1">
          <a:blip r:embed="rId3">
            <a:alphaModFix/>
          </a:blip>
          <a:srcRect/>
          <a:stretch/>
        </p:blipFill>
        <p:spPr>
          <a:xfrm>
            <a:off x="0" y="709082"/>
            <a:ext cx="7941733" cy="4644000"/>
          </a:xfrm>
          <a:prstGeom prst="rect">
            <a:avLst/>
          </a:prstGeom>
          <a:noFill/>
          <a:ln>
            <a:noFill/>
          </a:ln>
        </p:spPr>
      </p:pic>
      <p:pic>
        <p:nvPicPr>
          <p:cNvPr id="185" name="Google Shape;185;p6"/>
          <p:cNvPicPr preferRelativeResize="0"/>
          <p:nvPr/>
        </p:nvPicPr>
        <p:blipFill rotWithShape="1">
          <a:blip r:embed="rId4">
            <a:alphaModFix/>
          </a:blip>
          <a:srcRect/>
          <a:stretch/>
        </p:blipFill>
        <p:spPr>
          <a:xfrm>
            <a:off x="35297" y="5542551"/>
            <a:ext cx="2172267" cy="1129004"/>
          </a:xfrm>
          <a:prstGeom prst="rect">
            <a:avLst/>
          </a:prstGeom>
          <a:noFill/>
          <a:ln>
            <a:noFill/>
          </a:ln>
        </p:spPr>
      </p:pic>
      <p:sp>
        <p:nvSpPr>
          <p:cNvPr id="186" name="Google Shape;186;p6"/>
          <p:cNvSpPr txBox="1"/>
          <p:nvPr/>
        </p:nvSpPr>
        <p:spPr>
          <a:xfrm>
            <a:off x="439215" y="5124652"/>
            <a:ext cx="76504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2060"/>
                </a:solidFill>
                <a:latin typeface="Arial"/>
                <a:ea typeface="Arial"/>
                <a:cs typeface="Arial"/>
                <a:sym typeface="Arial"/>
              </a:rPr>
              <a:t>* Survey 643 observing entities identified, 371 responded, 203 programs were active, long-term (5 years or more) and sampled at least EOVs systematically but spatial data were only available for 192 observing programs (Satterthwaite et al. 2020 in prep)</a:t>
            </a:r>
            <a:endParaRPr sz="1467" b="0" i="0" u="none" strike="noStrike" cap="none">
              <a:solidFill>
                <a:srgbClr val="000000"/>
              </a:solidFill>
              <a:latin typeface="Arial"/>
              <a:ea typeface="Arial"/>
              <a:cs typeface="Arial"/>
              <a:sym typeface="Arial"/>
            </a:endParaRPr>
          </a:p>
        </p:txBody>
      </p:sp>
      <p:sp>
        <p:nvSpPr>
          <p:cNvPr id="187" name="Google Shape;187;p6"/>
          <p:cNvSpPr txBox="1"/>
          <p:nvPr/>
        </p:nvSpPr>
        <p:spPr>
          <a:xfrm>
            <a:off x="6370499" y="324119"/>
            <a:ext cx="5126800" cy="1016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US" sz="3067" b="1" i="0" u="none" strike="noStrike" cap="none">
                <a:solidFill>
                  <a:srgbClr val="1F3864"/>
                </a:solidFill>
                <a:latin typeface="Proxima Nova"/>
                <a:ea typeface="Proxima Nova"/>
                <a:cs typeface="Proxima Nova"/>
                <a:sym typeface="Proxima Nova"/>
              </a:rPr>
              <a:t>GOOS today</a:t>
            </a:r>
            <a:endParaRPr/>
          </a:p>
          <a:p>
            <a:pPr marL="0" marR="0" lvl="0" indent="0" algn="r" rtl="0">
              <a:lnSpc>
                <a:spcPct val="100000"/>
              </a:lnSpc>
              <a:spcBef>
                <a:spcPts val="0"/>
              </a:spcBef>
              <a:spcAft>
                <a:spcPts val="0"/>
              </a:spcAft>
              <a:buNone/>
            </a:pPr>
            <a:r>
              <a:rPr lang="en-US" sz="2400" b="0" i="0" u="none" strike="noStrike" cap="none">
                <a:solidFill>
                  <a:srgbClr val="1F3864"/>
                </a:solidFill>
                <a:latin typeface="Proxima Nova"/>
                <a:ea typeface="Proxima Nova"/>
                <a:cs typeface="Proxima Nova"/>
                <a:sym typeface="Proxima Nova"/>
              </a:rPr>
              <a:t>BioEco observations</a:t>
            </a:r>
            <a:endParaRPr sz="1867" b="0" i="0" u="none" strike="noStrike" cap="none">
              <a:solidFill>
                <a:srgbClr val="1F3864"/>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5"/>
          <p:cNvPicPr preferRelativeResize="0"/>
          <p:nvPr/>
        </p:nvPicPr>
        <p:blipFill rotWithShape="1">
          <a:blip r:embed="rId3">
            <a:alphaModFix/>
          </a:blip>
          <a:srcRect/>
          <a:stretch/>
        </p:blipFill>
        <p:spPr>
          <a:xfrm>
            <a:off x="-731520" y="-340325"/>
            <a:ext cx="8182981" cy="7538652"/>
          </a:xfrm>
          <a:prstGeom prst="rect">
            <a:avLst/>
          </a:prstGeom>
          <a:noFill/>
          <a:ln>
            <a:noFill/>
          </a:ln>
        </p:spPr>
      </p:pic>
      <p:sp>
        <p:nvSpPr>
          <p:cNvPr id="90" name="Google Shape;90;p5"/>
          <p:cNvSpPr txBox="1"/>
          <p:nvPr/>
        </p:nvSpPr>
        <p:spPr>
          <a:xfrm flipH="1">
            <a:off x="8454027" y="1514000"/>
            <a:ext cx="3344919" cy="4644000"/>
          </a:xfrm>
          <a:prstGeom prst="rect">
            <a:avLst/>
          </a:prstGeom>
          <a:noFill/>
          <a:ln>
            <a:noFill/>
          </a:ln>
        </p:spPr>
        <p:txBody>
          <a:bodyPr spcFirstLastPara="1" wrap="square" lIns="76200" tIns="45700" rIns="91425" bIns="45700" anchor="t" anchorCtr="0">
            <a:noAutofit/>
          </a:bodyPr>
          <a:lstStyle/>
          <a:p>
            <a:pPr marL="237060" marR="0" lvl="0" indent="-237060" algn="l" rtl="0">
              <a:lnSpc>
                <a:spcPct val="90000"/>
              </a:lnSpc>
              <a:spcBef>
                <a:spcPts val="1067"/>
              </a:spcBef>
              <a:spcAft>
                <a:spcPts val="0"/>
              </a:spcAft>
              <a:buClr>
                <a:srgbClr val="1F3864"/>
              </a:buClr>
              <a:buSzPts val="1300"/>
              <a:buFont typeface="Arial"/>
              <a:buChar char="•"/>
            </a:pPr>
            <a:r>
              <a:rPr lang="en-US" sz="1733" b="1" i="0" u="none" strike="noStrike" cap="none">
                <a:solidFill>
                  <a:srgbClr val="1F3864"/>
                </a:solidFill>
                <a:latin typeface="Proxima Nova"/>
                <a:ea typeface="Proxima Nova"/>
                <a:cs typeface="Proxima Nova"/>
                <a:sym typeface="Proxima Nova"/>
              </a:rPr>
              <a:t>86</a:t>
            </a:r>
            <a:r>
              <a:rPr lang="en-US" sz="1733" b="0" i="0" u="none" strike="noStrike" cap="none">
                <a:solidFill>
                  <a:srgbClr val="1F3864"/>
                </a:solidFill>
                <a:latin typeface="Proxima Nova"/>
                <a:ea typeface="Proxima Nova"/>
                <a:cs typeface="Proxima Nova"/>
                <a:sym typeface="Proxima Nova"/>
              </a:rPr>
              <a:t> countries, </a:t>
            </a:r>
            <a:r>
              <a:rPr lang="en-US" sz="1733" b="1" i="0" u="none" strike="noStrike" cap="none">
                <a:solidFill>
                  <a:srgbClr val="1F3864"/>
                </a:solidFill>
                <a:latin typeface="Proxima Nova"/>
                <a:ea typeface="Proxima Nova"/>
                <a:cs typeface="Proxima Nova"/>
                <a:sym typeface="Proxima Nova"/>
              </a:rPr>
              <a:t>8,000+ </a:t>
            </a:r>
            <a:r>
              <a:rPr lang="en-US" sz="1733" b="0" i="0" u="none" strike="noStrike" cap="none">
                <a:solidFill>
                  <a:srgbClr val="1F3864"/>
                </a:solidFill>
                <a:latin typeface="Proxima Nova"/>
                <a:ea typeface="Proxima Nova"/>
                <a:cs typeface="Proxima Nova"/>
                <a:sym typeface="Proxima Nova"/>
              </a:rPr>
              <a:t>observing platforms, </a:t>
            </a:r>
            <a:r>
              <a:rPr lang="en-US" sz="1733" b="1" i="0" u="none" strike="noStrike" cap="none">
                <a:solidFill>
                  <a:srgbClr val="1F3864"/>
                </a:solidFill>
                <a:latin typeface="Proxima Nova"/>
                <a:ea typeface="Proxima Nova"/>
                <a:cs typeface="Proxima Nova"/>
                <a:sym typeface="Proxima Nova"/>
              </a:rPr>
              <a:t>12 </a:t>
            </a:r>
            <a:r>
              <a:rPr lang="en-US" sz="1733" b="0" i="0" u="none" strike="noStrike" cap="none">
                <a:solidFill>
                  <a:srgbClr val="1F3864"/>
                </a:solidFill>
                <a:latin typeface="Proxima Nova"/>
                <a:ea typeface="Proxima Nova"/>
                <a:cs typeface="Proxima Nova"/>
                <a:sym typeface="Proxima Nova"/>
              </a:rPr>
              <a:t>global</a:t>
            </a:r>
            <a:r>
              <a:rPr lang="en-US" sz="1733" b="1" i="0" u="none" strike="noStrike" cap="none">
                <a:solidFill>
                  <a:srgbClr val="1F3864"/>
                </a:solidFill>
                <a:latin typeface="Proxima Nova"/>
                <a:ea typeface="Proxima Nova"/>
                <a:cs typeface="Proxima Nova"/>
                <a:sym typeface="Proxima Nova"/>
              </a:rPr>
              <a:t> </a:t>
            </a:r>
            <a:r>
              <a:rPr lang="en-US" sz="1733" b="0" i="0" u="none" strike="noStrike" cap="none">
                <a:solidFill>
                  <a:srgbClr val="1F3864"/>
                </a:solidFill>
                <a:latin typeface="Proxima Nova"/>
                <a:ea typeface="Proxima Nova"/>
                <a:cs typeface="Proxima Nova"/>
                <a:sym typeface="Proxima Nova"/>
              </a:rPr>
              <a:t>networks under OCG</a:t>
            </a:r>
            <a:endParaRPr/>
          </a:p>
          <a:p>
            <a:pPr marL="237060" marR="0" lvl="0" indent="-237060" algn="l" rtl="0">
              <a:lnSpc>
                <a:spcPct val="90000"/>
              </a:lnSpc>
              <a:spcBef>
                <a:spcPts val="1067"/>
              </a:spcBef>
              <a:spcAft>
                <a:spcPts val="0"/>
              </a:spcAft>
              <a:buClr>
                <a:srgbClr val="1F3864"/>
              </a:buClr>
              <a:buSzPts val="1300"/>
              <a:buFont typeface="Arial"/>
              <a:buChar char="•"/>
            </a:pPr>
            <a:r>
              <a:rPr lang="en-US" sz="1733" b="0" i="0" u="none" strike="noStrike" cap="none">
                <a:solidFill>
                  <a:srgbClr val="1F3864"/>
                </a:solidFill>
                <a:latin typeface="Proxima Nova"/>
                <a:ea typeface="Proxima Nova"/>
                <a:cs typeface="Proxima Nova"/>
                <a:sym typeface="Proxima Nova"/>
              </a:rPr>
              <a:t>Ocean and marine metrological EOVs and EVCs</a:t>
            </a:r>
            <a:endParaRPr sz="1733" b="0" i="0" u="none" strike="noStrike" cap="none">
              <a:solidFill>
                <a:srgbClr val="1F3864"/>
              </a:solidFill>
              <a:latin typeface="Proxima Nova"/>
              <a:ea typeface="Proxima Nova"/>
              <a:cs typeface="Proxima Nova"/>
              <a:sym typeface="Proxima Nova"/>
            </a:endParaRPr>
          </a:p>
          <a:p>
            <a:pPr marL="237060" marR="0" lvl="0" indent="-237060" algn="l" rtl="0">
              <a:lnSpc>
                <a:spcPct val="90000"/>
              </a:lnSpc>
              <a:spcBef>
                <a:spcPts val="1067"/>
              </a:spcBef>
              <a:spcAft>
                <a:spcPts val="0"/>
              </a:spcAft>
              <a:buClr>
                <a:srgbClr val="1F3864"/>
              </a:buClr>
              <a:buSzPts val="1300"/>
              <a:buFont typeface="Arial"/>
              <a:buChar char="•"/>
            </a:pPr>
            <a:r>
              <a:rPr lang="en-US" sz="1733" b="0" i="0" u="none" strike="noStrike" cap="none">
                <a:solidFill>
                  <a:srgbClr val="1F3864"/>
                </a:solidFill>
                <a:latin typeface="Proxima Nova"/>
                <a:ea typeface="Proxima Nova"/>
                <a:cs typeface="Proxima Nova"/>
                <a:sym typeface="Proxima Nova"/>
              </a:rPr>
              <a:t>DBCP – drifting, moored, ice buoys – are vital components of the global integrated system</a:t>
            </a:r>
            <a:endParaRPr/>
          </a:p>
          <a:p>
            <a:pPr marL="237060" marR="0" lvl="0" indent="-154510" algn="l" rtl="0">
              <a:lnSpc>
                <a:spcPct val="90000"/>
              </a:lnSpc>
              <a:spcBef>
                <a:spcPts val="1067"/>
              </a:spcBef>
              <a:spcAft>
                <a:spcPts val="0"/>
              </a:spcAft>
              <a:buClr>
                <a:srgbClr val="1F3864"/>
              </a:buClr>
              <a:buSzPts val="1300"/>
              <a:buFont typeface="Arial"/>
              <a:buNone/>
            </a:pPr>
            <a:endParaRPr sz="1600" b="0" i="0" u="none" strike="noStrike" cap="none">
              <a:solidFill>
                <a:srgbClr val="1F3864"/>
              </a:solidFill>
              <a:latin typeface="Proxima Nova"/>
              <a:ea typeface="Proxima Nova"/>
              <a:cs typeface="Proxima Nova"/>
              <a:sym typeface="Proxima Nova"/>
            </a:endParaRPr>
          </a:p>
          <a:p>
            <a:pPr marL="237060" marR="0" lvl="0" indent="-135462" algn="l" rtl="0">
              <a:lnSpc>
                <a:spcPct val="90000"/>
              </a:lnSpc>
              <a:spcBef>
                <a:spcPts val="1067"/>
              </a:spcBef>
              <a:spcAft>
                <a:spcPts val="0"/>
              </a:spcAft>
              <a:buNone/>
            </a:pPr>
            <a:r>
              <a:rPr lang="en-US" sz="1733" b="0" i="1" u="none" strike="noStrike" cap="none">
                <a:solidFill>
                  <a:srgbClr val="1F3864"/>
                </a:solidFill>
                <a:latin typeface="Proxima Nova"/>
                <a:ea typeface="Proxima Nova"/>
                <a:cs typeface="Proxima Nova"/>
                <a:sym typeface="Proxima Nova"/>
              </a:rPr>
              <a:t>“The weather forecasting systems will run off the rails if they don’t have the surface pressure information over the ocean to constrain them,” Lars Peter Riishojgaard, Director of the Earth System Branch WMO. </a:t>
            </a:r>
            <a:endParaRPr sz="1733" b="0" i="1" u="none" strike="noStrike" cap="none">
              <a:solidFill>
                <a:srgbClr val="1F3864"/>
              </a:solidFill>
              <a:latin typeface="Proxima Nova"/>
              <a:ea typeface="Proxima Nova"/>
              <a:cs typeface="Proxima Nova"/>
              <a:sym typeface="Proxima Nova"/>
            </a:endParaRPr>
          </a:p>
        </p:txBody>
      </p:sp>
      <p:sp>
        <p:nvSpPr>
          <p:cNvPr id="91" name="Google Shape;91;p5"/>
          <p:cNvSpPr/>
          <p:nvPr/>
        </p:nvSpPr>
        <p:spPr>
          <a:xfrm>
            <a:off x="9003633" y="6371367"/>
            <a:ext cx="3188800" cy="30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67" b="0" i="0" u="sng" strike="noStrike" cap="non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www.ocean-ops.org/reportcard</a:t>
            </a:r>
            <a:r>
              <a:rPr lang="en-US" sz="1467" b="0" i="0" u="sng" strike="noStrike" cap="none">
                <a:solidFill>
                  <a:srgbClr val="0070C0"/>
                </a:solidFill>
                <a:latin typeface="Arial"/>
                <a:ea typeface="Arial"/>
                <a:cs typeface="Arial"/>
                <a:sym typeface="Arial"/>
              </a:rPr>
              <a:t>2020</a:t>
            </a:r>
            <a:endParaRPr sz="1467" b="0" i="0" u="none" strike="noStrike" cap="none">
              <a:solidFill>
                <a:srgbClr val="0070C0"/>
              </a:solidFill>
              <a:latin typeface="Arial"/>
              <a:ea typeface="Arial"/>
              <a:cs typeface="Arial"/>
              <a:sym typeface="Arial"/>
            </a:endParaRPr>
          </a:p>
        </p:txBody>
      </p:sp>
      <p:pic>
        <p:nvPicPr>
          <p:cNvPr id="92" name="Google Shape;92;p5"/>
          <p:cNvPicPr preferRelativeResize="0"/>
          <p:nvPr/>
        </p:nvPicPr>
        <p:blipFill rotWithShape="1">
          <a:blip r:embed="rId5">
            <a:alphaModFix/>
          </a:blip>
          <a:srcRect/>
          <a:stretch/>
        </p:blipFill>
        <p:spPr>
          <a:xfrm>
            <a:off x="5992241" y="4558067"/>
            <a:ext cx="2362201" cy="2120900"/>
          </a:xfrm>
          <a:prstGeom prst="rect">
            <a:avLst/>
          </a:prstGeom>
          <a:noFill/>
          <a:ln>
            <a:noFill/>
          </a:ln>
        </p:spPr>
      </p:pic>
      <p:sp>
        <p:nvSpPr>
          <p:cNvPr id="93" name="Google Shape;93;p5"/>
          <p:cNvSpPr txBox="1"/>
          <p:nvPr/>
        </p:nvSpPr>
        <p:spPr>
          <a:xfrm>
            <a:off x="5992241" y="283875"/>
            <a:ext cx="5873136" cy="142554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rgbClr val="002060"/>
                </a:solidFill>
                <a:latin typeface="Arial"/>
                <a:ea typeface="Arial"/>
                <a:cs typeface="Arial"/>
                <a:sym typeface="Arial"/>
              </a:rPr>
              <a:t>The Global Ocean Observing System</a:t>
            </a:r>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a key infrastructure for climate, weather, </a:t>
            </a:r>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disaster risk reduction, and ocean health</a:t>
            </a:r>
            <a:endParaRPr sz="1400" b="0" i="0" u="none" strike="noStrike" cap="none">
              <a:solidFill>
                <a:srgbClr val="7F7F7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p:nvPr/>
        </p:nvSpPr>
        <p:spPr>
          <a:xfrm>
            <a:off x="5992241" y="283875"/>
            <a:ext cx="5873136" cy="142554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Arial"/>
                <a:ea typeface="Arial"/>
                <a:cs typeface="Arial"/>
                <a:sym typeface="Arial"/>
              </a:rPr>
              <a:t>Covid-19 impacts ongoing</a:t>
            </a:r>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a key infrastructure for climate,  weather, </a:t>
            </a:r>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disaster risk reduction, and ocean health</a:t>
            </a:r>
            <a:endParaRPr sz="1400" b="0" i="0" u="none" strike="noStrike" cap="none">
              <a:solidFill>
                <a:srgbClr val="7F7F7F"/>
              </a:solidFill>
              <a:latin typeface="Arial"/>
              <a:ea typeface="Arial"/>
              <a:cs typeface="Arial"/>
              <a:sym typeface="Arial"/>
            </a:endParaRPr>
          </a:p>
        </p:txBody>
      </p:sp>
      <p:pic>
        <p:nvPicPr>
          <p:cNvPr id="100" name="Google Shape;100;p13"/>
          <p:cNvPicPr preferRelativeResize="0"/>
          <p:nvPr/>
        </p:nvPicPr>
        <p:blipFill rotWithShape="1">
          <a:blip r:embed="rId3">
            <a:alphaModFix/>
          </a:blip>
          <a:srcRect/>
          <a:stretch/>
        </p:blipFill>
        <p:spPr>
          <a:xfrm>
            <a:off x="144688" y="964178"/>
            <a:ext cx="6406202" cy="5709646"/>
          </a:xfrm>
          <a:prstGeom prst="rect">
            <a:avLst/>
          </a:prstGeom>
          <a:noFill/>
          <a:ln>
            <a:noFill/>
          </a:ln>
        </p:spPr>
      </p:pic>
      <p:sp>
        <p:nvSpPr>
          <p:cNvPr id="101" name="Google Shape;101;p13"/>
          <p:cNvSpPr/>
          <p:nvPr/>
        </p:nvSpPr>
        <p:spPr>
          <a:xfrm>
            <a:off x="8268980" y="6417610"/>
            <a:ext cx="3814165"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70C0"/>
              </a:buClr>
              <a:buSzPts val="1400"/>
              <a:buFont typeface="Arial"/>
              <a:buNone/>
            </a:pPr>
            <a:r>
              <a:rPr lang="en-US" sz="1200" b="0" i="0" u="sng" strike="noStrike" cap="none">
                <a:solidFill>
                  <a:srgbClr val="7F7F7F"/>
                </a:solidFill>
                <a:latin typeface="Arial"/>
                <a:ea typeface="Arial"/>
                <a:cs typeface="Arial"/>
                <a:sym typeface="Arial"/>
                <a:hlinkClick r:id="rId4">
                  <a:extLst>
                    <a:ext uri="{A12FA001-AC4F-418D-AE19-62706E023703}">
                      <ahyp:hlinkClr xmlns:ahyp="http://schemas.microsoft.com/office/drawing/2018/hyperlinkcolor" val="tx"/>
                    </a:ext>
                  </a:extLst>
                </a:hlinkClick>
              </a:rPr>
              <a:t>www.ocean-ops.org/reportcard</a:t>
            </a:r>
            <a:endParaRPr sz="1200" b="0" i="0" u="none" strike="noStrike" cap="none">
              <a:solidFill>
                <a:srgbClr val="7F7F7F"/>
              </a:solidFill>
              <a:latin typeface="Arial"/>
              <a:ea typeface="Arial"/>
              <a:cs typeface="Arial"/>
              <a:sym typeface="Arial"/>
            </a:endParaRPr>
          </a:p>
        </p:txBody>
      </p:sp>
      <p:sp>
        <p:nvSpPr>
          <p:cNvPr id="102" name="Google Shape;102;p13"/>
          <p:cNvSpPr txBox="1"/>
          <p:nvPr/>
        </p:nvSpPr>
        <p:spPr>
          <a:xfrm>
            <a:off x="7945716" y="1734112"/>
            <a:ext cx="2472609"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4000" b="1" i="0" u="none" strike="noStrike" cap="none">
                <a:solidFill>
                  <a:srgbClr val="D09200"/>
                </a:solidFill>
                <a:latin typeface="Arial"/>
                <a:ea typeface="Arial"/>
                <a:cs typeface="Arial"/>
                <a:sym typeface="Arial"/>
              </a:rPr>
              <a:t>8000+</a:t>
            </a:r>
            <a:r>
              <a:rPr lang="en-US" sz="1600" b="1" i="0" u="none" strike="noStrike" cap="none">
                <a:solidFill>
                  <a:srgbClr val="D09200"/>
                </a:solidFill>
                <a:latin typeface="Arial"/>
                <a:ea typeface="Arial"/>
                <a:cs typeface="Arial"/>
                <a:sym typeface="Arial"/>
              </a:rPr>
              <a:t> </a:t>
            </a:r>
            <a:endParaRPr sz="1100" b="0" i="0" u="none" strike="noStrike" cap="none">
              <a:solidFill>
                <a:srgbClr val="D092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en-US" sz="1600" b="0" i="1" u="none" strike="noStrike" cap="none">
                <a:solidFill>
                  <a:srgbClr val="D09200"/>
                </a:solidFill>
                <a:latin typeface="Arial"/>
                <a:ea typeface="Arial"/>
                <a:cs typeface="Arial"/>
                <a:sym typeface="Arial"/>
              </a:rPr>
              <a:t>observing platforms</a:t>
            </a:r>
            <a:endParaRPr sz="1100" b="1" i="1" u="none" strike="noStrike" cap="none">
              <a:solidFill>
                <a:srgbClr val="D09200"/>
              </a:solidFill>
              <a:latin typeface="Arial"/>
              <a:ea typeface="Arial"/>
              <a:cs typeface="Arial"/>
              <a:sym typeface="Arial"/>
            </a:endParaRPr>
          </a:p>
        </p:txBody>
      </p:sp>
      <p:sp>
        <p:nvSpPr>
          <p:cNvPr id="103" name="Google Shape;103;p13"/>
          <p:cNvSpPr txBox="1"/>
          <p:nvPr/>
        </p:nvSpPr>
        <p:spPr>
          <a:xfrm>
            <a:off x="9968512" y="2041841"/>
            <a:ext cx="2028900" cy="1270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600"/>
              <a:buFont typeface="Arial"/>
              <a:buNone/>
            </a:pPr>
            <a:r>
              <a:rPr lang="en-US" sz="2800" b="1" i="0" u="none" strike="noStrike" cap="none">
                <a:solidFill>
                  <a:srgbClr val="FF0000"/>
                </a:solidFill>
                <a:latin typeface="Arial"/>
                <a:ea typeface="Arial"/>
                <a:cs typeface="Arial"/>
                <a:sym typeface="Arial"/>
              </a:rPr>
              <a:t>	-10%</a:t>
            </a:r>
            <a:r>
              <a:rPr lang="en-US" sz="1600" b="1" i="0" u="none" strike="noStrike" cap="none">
                <a:solidFill>
                  <a:srgbClr val="FF0000"/>
                </a:solidFill>
                <a:latin typeface="Arial"/>
                <a:ea typeface="Arial"/>
                <a:cs typeface="Arial"/>
                <a:sym typeface="Arial"/>
              </a:rPr>
              <a:t> </a:t>
            </a:r>
            <a:endParaRPr/>
          </a:p>
          <a:p>
            <a:pPr marL="0" marR="0" lvl="0" indent="0" algn="r" rtl="0">
              <a:lnSpc>
                <a:spcPct val="100000"/>
              </a:lnSpc>
              <a:spcBef>
                <a:spcPts val="0"/>
              </a:spcBef>
              <a:spcAft>
                <a:spcPts val="0"/>
              </a:spcAft>
              <a:buClr>
                <a:srgbClr val="000000"/>
              </a:buClr>
              <a:buSzPts val="3600"/>
              <a:buFont typeface="Arial"/>
              <a:buNone/>
            </a:pPr>
            <a:r>
              <a:rPr lang="en-US" sz="1600" b="0" i="1" u="none" strike="noStrike" cap="none">
                <a:solidFill>
                  <a:srgbClr val="FF0000"/>
                </a:solidFill>
                <a:latin typeface="Arial"/>
                <a:ea typeface="Arial"/>
                <a:cs typeface="Arial"/>
                <a:sym typeface="Arial"/>
              </a:rPr>
              <a:t>reduction in data flow from Covid-19 restrictions</a:t>
            </a:r>
            <a:endParaRPr sz="1100" b="0" i="1" u="none" strike="noStrike" cap="none">
              <a:solidFill>
                <a:srgbClr val="FF0000"/>
              </a:solidFill>
              <a:latin typeface="Arial"/>
              <a:ea typeface="Arial"/>
              <a:cs typeface="Arial"/>
              <a:sym typeface="Arial"/>
            </a:endParaRPr>
          </a:p>
        </p:txBody>
      </p:sp>
      <p:sp>
        <p:nvSpPr>
          <p:cNvPr id="104" name="Google Shape;104;p13"/>
          <p:cNvSpPr/>
          <p:nvPr/>
        </p:nvSpPr>
        <p:spPr>
          <a:xfrm>
            <a:off x="5535908" y="3312659"/>
            <a:ext cx="6656100" cy="3323434"/>
          </a:xfrm>
          <a:prstGeom prst="rect">
            <a:avLst/>
          </a:prstGeom>
          <a:noFill/>
          <a:ln>
            <a:noFill/>
          </a:ln>
        </p:spPr>
        <p:txBody>
          <a:bodyPr spcFirstLastPara="1" wrap="square" lIns="91425" tIns="45700" rIns="91425" bIns="45700" anchor="t" anchorCtr="0">
            <a:spAutoFit/>
          </a:bodyPr>
          <a:lstStyle/>
          <a:p>
            <a:pPr marL="457200" marR="0" lvl="1" indent="0" algn="l" rtl="0">
              <a:lnSpc>
                <a:spcPct val="90000"/>
              </a:lnSpc>
              <a:spcBef>
                <a:spcPts val="0"/>
              </a:spcBef>
              <a:spcAft>
                <a:spcPts val="0"/>
              </a:spcAft>
              <a:buNone/>
            </a:pPr>
            <a:r>
              <a:rPr lang="en-US" sz="1700" b="1" i="0" u="none" strike="noStrike" cap="none" dirty="0">
                <a:solidFill>
                  <a:srgbClr val="00153A"/>
                </a:solidFill>
                <a:latin typeface="Calibri"/>
                <a:ea typeface="Calibri"/>
                <a:cs typeface="Calibri"/>
                <a:sym typeface="Calibri"/>
              </a:rPr>
              <a:t>Tropical Moored Array</a:t>
            </a:r>
            <a:r>
              <a:rPr lang="en-US" sz="1700" b="0" i="0" u="none" strike="noStrike" cap="none" dirty="0">
                <a:solidFill>
                  <a:srgbClr val="00153A"/>
                </a:solidFill>
                <a:latin typeface="Calibri"/>
                <a:ea typeface="Calibri"/>
                <a:cs typeface="Calibri"/>
                <a:sym typeface="Calibri"/>
              </a:rPr>
              <a:t>:</a:t>
            </a:r>
            <a:endParaRPr dirty="0"/>
          </a:p>
          <a:p>
            <a:pPr marL="742950" marR="0" lvl="1" indent="-285750" algn="l" rtl="0">
              <a:lnSpc>
                <a:spcPct val="90000"/>
              </a:lnSpc>
              <a:spcBef>
                <a:spcPts val="500"/>
              </a:spcBef>
              <a:spcAft>
                <a:spcPts val="0"/>
              </a:spcAft>
              <a:buClr>
                <a:srgbClr val="000000"/>
              </a:buClr>
              <a:buSzPts val="1700"/>
              <a:buFont typeface="Arial"/>
              <a:buChar char="•"/>
            </a:pPr>
            <a:r>
              <a:rPr lang="en-US" sz="1700" b="0" i="0" u="none" strike="noStrike" cap="none" dirty="0">
                <a:solidFill>
                  <a:srgbClr val="00153A"/>
                </a:solidFill>
                <a:latin typeface="Calibri"/>
                <a:ea typeface="Calibri"/>
                <a:cs typeface="Calibri"/>
                <a:sym typeface="Calibri"/>
              </a:rPr>
              <a:t>TAO 75%, PIRATA 60%, </a:t>
            </a:r>
            <a:r>
              <a:rPr lang="en-US" sz="1700" b="0" i="0" u="none" strike="noStrike" cap="none">
                <a:solidFill>
                  <a:srgbClr val="FF0000"/>
                </a:solidFill>
                <a:latin typeface="Calibri"/>
                <a:ea typeface="Calibri"/>
                <a:cs typeface="Calibri"/>
                <a:sym typeface="Calibri"/>
              </a:rPr>
              <a:t>RAMA 24</a:t>
            </a:r>
            <a:r>
              <a:rPr lang="en-US" sz="1700" b="0" i="0" u="none" strike="noStrike" cap="none" dirty="0">
                <a:solidFill>
                  <a:srgbClr val="FF0000"/>
                </a:solidFill>
                <a:latin typeface="Calibri"/>
                <a:ea typeface="Calibri"/>
                <a:cs typeface="Calibri"/>
                <a:sym typeface="Calibri"/>
              </a:rPr>
              <a:t>%</a:t>
            </a:r>
            <a:endParaRPr dirty="0">
              <a:solidFill>
                <a:srgbClr val="FF0000"/>
              </a:solidFill>
            </a:endParaRPr>
          </a:p>
          <a:p>
            <a:pPr marL="742950" marR="0" lvl="1" indent="-285750" algn="l" rtl="0">
              <a:lnSpc>
                <a:spcPct val="90000"/>
              </a:lnSpc>
              <a:spcBef>
                <a:spcPts val="500"/>
              </a:spcBef>
              <a:spcAft>
                <a:spcPts val="0"/>
              </a:spcAft>
              <a:buClr>
                <a:srgbClr val="000000"/>
              </a:buClr>
              <a:buSzPts val="1700"/>
              <a:buFont typeface="Arial"/>
              <a:buChar char="•"/>
            </a:pPr>
            <a:r>
              <a:rPr lang="en-US" sz="1700" b="0" i="0" u="none" strike="noStrike" cap="none" dirty="0">
                <a:solidFill>
                  <a:srgbClr val="00153A"/>
                </a:solidFill>
                <a:latin typeface="Calibri"/>
                <a:ea typeface="Calibri"/>
                <a:cs typeface="Calibri"/>
                <a:sym typeface="Calibri"/>
              </a:rPr>
              <a:t>Combination Covid, resources and vandalism</a:t>
            </a:r>
            <a:endParaRPr dirty="0"/>
          </a:p>
          <a:p>
            <a:pPr marL="742950" marR="0" lvl="1" indent="-285750" algn="l" rtl="0">
              <a:lnSpc>
                <a:spcPct val="90000"/>
              </a:lnSpc>
              <a:spcBef>
                <a:spcPts val="500"/>
              </a:spcBef>
              <a:spcAft>
                <a:spcPts val="0"/>
              </a:spcAft>
              <a:buClr>
                <a:srgbClr val="000000"/>
              </a:buClr>
              <a:buSzPts val="1700"/>
              <a:buFont typeface="Arial"/>
              <a:buChar char="•"/>
            </a:pPr>
            <a:r>
              <a:rPr lang="en-US" sz="1700" b="1" dirty="0">
                <a:solidFill>
                  <a:srgbClr val="00153A"/>
                </a:solidFill>
                <a:latin typeface="Calibri"/>
                <a:ea typeface="Calibri"/>
                <a:cs typeface="Calibri"/>
                <a:sym typeface="Calibri"/>
              </a:rPr>
              <a:t>Impacts of fewer buoys/reduced data? </a:t>
            </a:r>
            <a:endParaRPr sz="1700" b="1" dirty="0">
              <a:solidFill>
                <a:srgbClr val="00153A"/>
              </a:solidFill>
              <a:latin typeface="Calibri"/>
              <a:ea typeface="Calibri"/>
              <a:cs typeface="Calibri"/>
              <a:sym typeface="Calibri"/>
            </a:endParaRPr>
          </a:p>
          <a:p>
            <a:pPr marL="742950" marR="0" lvl="1" indent="-285750" algn="l" rtl="0">
              <a:lnSpc>
                <a:spcPct val="90000"/>
              </a:lnSpc>
              <a:spcBef>
                <a:spcPts val="500"/>
              </a:spcBef>
              <a:spcAft>
                <a:spcPts val="0"/>
              </a:spcAft>
              <a:buClr>
                <a:srgbClr val="000000"/>
              </a:buClr>
              <a:buSzPts val="1700"/>
              <a:buFont typeface="Arial"/>
              <a:buChar char="•"/>
            </a:pPr>
            <a:r>
              <a:rPr lang="en-US" sz="1700" b="1" i="0" u="none" strike="noStrike" cap="none" dirty="0">
                <a:solidFill>
                  <a:srgbClr val="00153A"/>
                </a:solidFill>
                <a:latin typeface="Calibri"/>
                <a:ea typeface="Calibri"/>
                <a:cs typeface="Calibri"/>
                <a:sym typeface="Calibri"/>
              </a:rPr>
              <a:t>Should we highlight the issue through GOOS?</a:t>
            </a:r>
            <a:endParaRPr dirty="0"/>
          </a:p>
          <a:p>
            <a:pPr marL="457200" marR="0" lvl="1" indent="0" algn="l" rtl="0">
              <a:lnSpc>
                <a:spcPct val="90000"/>
              </a:lnSpc>
              <a:spcBef>
                <a:spcPts val="500"/>
              </a:spcBef>
              <a:spcAft>
                <a:spcPts val="0"/>
              </a:spcAft>
              <a:buNone/>
            </a:pPr>
            <a:endParaRPr sz="1700" b="0" i="0" u="none" strike="noStrike" cap="none" dirty="0">
              <a:solidFill>
                <a:srgbClr val="00153A"/>
              </a:solidFill>
              <a:latin typeface="Calibri"/>
              <a:ea typeface="Calibri"/>
              <a:cs typeface="Calibri"/>
              <a:sym typeface="Calibri"/>
            </a:endParaRPr>
          </a:p>
          <a:p>
            <a:pPr marL="457200" marR="0" lvl="1" indent="0" algn="l" rtl="0">
              <a:lnSpc>
                <a:spcPct val="90000"/>
              </a:lnSpc>
              <a:spcBef>
                <a:spcPts val="500"/>
              </a:spcBef>
              <a:spcAft>
                <a:spcPts val="0"/>
              </a:spcAft>
              <a:buNone/>
            </a:pPr>
            <a:r>
              <a:rPr lang="en-US" sz="1700" b="0" i="0" u="none" strike="noStrike" cap="none" dirty="0">
                <a:solidFill>
                  <a:srgbClr val="00153A"/>
                </a:solidFill>
                <a:latin typeface="Calibri"/>
                <a:ea typeface="Calibri"/>
                <a:cs typeface="Calibri"/>
                <a:sym typeface="Calibri"/>
              </a:rPr>
              <a:t>Decreasing </a:t>
            </a:r>
            <a:r>
              <a:rPr lang="en-US" sz="1700" b="1" i="0" u="none" strike="noStrike" cap="none" dirty="0">
                <a:solidFill>
                  <a:srgbClr val="00153A"/>
                </a:solidFill>
                <a:latin typeface="Calibri"/>
                <a:ea typeface="Calibri"/>
                <a:cs typeface="Calibri"/>
                <a:sym typeface="Calibri"/>
              </a:rPr>
              <a:t>drifter deployments </a:t>
            </a:r>
            <a:r>
              <a:rPr lang="en-US" sz="1700" b="0" i="0" u="none" strike="noStrike" cap="none" dirty="0">
                <a:solidFill>
                  <a:srgbClr val="00153A"/>
                </a:solidFill>
                <a:latin typeface="Calibri"/>
                <a:ea typeface="Calibri"/>
                <a:cs typeface="Calibri"/>
                <a:sym typeface="Calibri"/>
              </a:rPr>
              <a:t>since pandemic started (83%):</a:t>
            </a:r>
            <a:endParaRPr dirty="0"/>
          </a:p>
          <a:p>
            <a:pPr marL="742950" marR="0" lvl="1" indent="-285750" algn="l" rtl="0">
              <a:lnSpc>
                <a:spcPct val="90000"/>
              </a:lnSpc>
              <a:spcBef>
                <a:spcPts val="500"/>
              </a:spcBef>
              <a:spcAft>
                <a:spcPts val="0"/>
              </a:spcAft>
              <a:buClr>
                <a:srgbClr val="000000"/>
              </a:buClr>
              <a:buSzPts val="1700"/>
              <a:buFont typeface="Arial"/>
              <a:buChar char="•"/>
            </a:pPr>
            <a:r>
              <a:rPr lang="en-US" sz="1700" b="0" i="0" u="none" strike="noStrike" cap="none" dirty="0">
                <a:solidFill>
                  <a:srgbClr val="00153A"/>
                </a:solidFill>
                <a:latin typeface="Calibri"/>
                <a:ea typeface="Calibri"/>
                <a:cs typeface="Calibri"/>
                <a:sym typeface="Calibri"/>
              </a:rPr>
              <a:t>Atlantic Ocean 159%</a:t>
            </a:r>
            <a:endParaRPr dirty="0"/>
          </a:p>
          <a:p>
            <a:pPr marL="742950" marR="0" lvl="1" indent="-285750" algn="l" rtl="0">
              <a:lnSpc>
                <a:spcPct val="90000"/>
              </a:lnSpc>
              <a:spcBef>
                <a:spcPts val="500"/>
              </a:spcBef>
              <a:spcAft>
                <a:spcPts val="0"/>
              </a:spcAft>
              <a:buClr>
                <a:srgbClr val="000000"/>
              </a:buClr>
              <a:buSzPts val="1700"/>
              <a:buFont typeface="Arial"/>
              <a:buChar char="•"/>
            </a:pPr>
            <a:r>
              <a:rPr lang="en-US" sz="1700" b="0" i="0" u="none" strike="noStrike" cap="none" dirty="0">
                <a:solidFill>
                  <a:srgbClr val="00153A"/>
                </a:solidFill>
                <a:latin typeface="Calibri"/>
                <a:ea typeface="Calibri"/>
                <a:cs typeface="Calibri"/>
                <a:sym typeface="Calibri"/>
              </a:rPr>
              <a:t>Indian Ocean 50%</a:t>
            </a:r>
            <a:endParaRPr dirty="0"/>
          </a:p>
          <a:p>
            <a:pPr marL="742950" marR="0" lvl="1" indent="-285750" algn="l" rtl="0">
              <a:lnSpc>
                <a:spcPct val="90000"/>
              </a:lnSpc>
              <a:spcBef>
                <a:spcPts val="500"/>
              </a:spcBef>
              <a:spcAft>
                <a:spcPts val="0"/>
              </a:spcAft>
              <a:buClr>
                <a:srgbClr val="000000"/>
              </a:buClr>
              <a:buSzPts val="1700"/>
              <a:buFont typeface="Arial"/>
              <a:buChar char="•"/>
            </a:pPr>
            <a:r>
              <a:rPr lang="en-US" sz="1700" b="0" i="0" u="none" strike="noStrike" cap="none" dirty="0">
                <a:solidFill>
                  <a:srgbClr val="00153A"/>
                </a:solidFill>
                <a:latin typeface="Calibri"/>
                <a:ea typeface="Calibri"/>
                <a:cs typeface="Calibri"/>
                <a:sym typeface="Calibri"/>
              </a:rPr>
              <a:t>Pacific Ocean 72%</a:t>
            </a:r>
            <a:endParaRPr dirty="0"/>
          </a:p>
          <a:p>
            <a:pPr marL="742950" marR="0" lvl="1" indent="-285750" algn="l" rtl="0">
              <a:lnSpc>
                <a:spcPct val="90000"/>
              </a:lnSpc>
              <a:spcBef>
                <a:spcPts val="500"/>
              </a:spcBef>
              <a:spcAft>
                <a:spcPts val="0"/>
              </a:spcAft>
              <a:buClr>
                <a:srgbClr val="000000"/>
              </a:buClr>
              <a:buSzPts val="1700"/>
              <a:buFont typeface="Arial"/>
              <a:buChar char="•"/>
            </a:pPr>
            <a:r>
              <a:rPr lang="en-US" sz="1700" b="1" i="0" u="none" strike="noStrike" cap="none" dirty="0">
                <a:solidFill>
                  <a:srgbClr val="00153A"/>
                </a:solidFill>
                <a:latin typeface="Calibri"/>
                <a:ea typeface="Calibri"/>
                <a:cs typeface="Calibri"/>
                <a:sym typeface="Calibri"/>
              </a:rPr>
              <a:t>Some priority on the Indian Ocean?</a:t>
            </a:r>
            <a:endParaRPr dirty="0"/>
          </a:p>
        </p:txBody>
      </p:sp>
      <p:pic>
        <p:nvPicPr>
          <p:cNvPr id="105" name="Google Shape;105;p13"/>
          <p:cNvPicPr preferRelativeResize="0"/>
          <p:nvPr/>
        </p:nvPicPr>
        <p:blipFill rotWithShape="1">
          <a:blip r:embed="rId5">
            <a:alphaModFix/>
          </a:blip>
          <a:srcRect/>
          <a:stretch/>
        </p:blipFill>
        <p:spPr>
          <a:xfrm>
            <a:off x="144688" y="5605881"/>
            <a:ext cx="2218300" cy="10679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0"/>
          <p:cNvPicPr preferRelativeResize="0"/>
          <p:nvPr/>
        </p:nvPicPr>
        <p:blipFill rotWithShape="1">
          <a:blip r:embed="rId3">
            <a:alphaModFix/>
          </a:blip>
          <a:srcRect/>
          <a:stretch/>
        </p:blipFill>
        <p:spPr>
          <a:xfrm>
            <a:off x="895268" y="1968899"/>
            <a:ext cx="1368955" cy="1023933"/>
          </a:xfrm>
          <a:prstGeom prst="rect">
            <a:avLst/>
          </a:prstGeom>
          <a:noFill/>
          <a:ln>
            <a:noFill/>
          </a:ln>
        </p:spPr>
      </p:pic>
      <p:sp>
        <p:nvSpPr>
          <p:cNvPr id="112" name="Google Shape;112;p20"/>
          <p:cNvSpPr txBox="1">
            <a:spLocks noGrp="1"/>
          </p:cNvSpPr>
          <p:nvPr>
            <p:ph type="body" idx="1"/>
          </p:nvPr>
        </p:nvSpPr>
        <p:spPr>
          <a:xfrm>
            <a:off x="4422427" y="677059"/>
            <a:ext cx="6324600" cy="5713869"/>
          </a:xfrm>
          <a:prstGeom prst="rect">
            <a:avLst/>
          </a:prstGeom>
          <a:solidFill>
            <a:schemeClr val="lt1"/>
          </a:solid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sz="1800" b="1">
                <a:latin typeface="Calibri"/>
                <a:ea typeface="Calibri"/>
                <a:cs typeface="Calibri"/>
                <a:sym typeface="Calibri"/>
              </a:rPr>
              <a:t> Summarizing new OCG TORs:</a:t>
            </a:r>
            <a:endParaRPr/>
          </a:p>
          <a:p>
            <a:pPr marL="914400" lvl="1" indent="-342900" algn="l" rtl="0">
              <a:lnSpc>
                <a:spcPct val="100000"/>
              </a:lnSpc>
              <a:spcBef>
                <a:spcPts val="360"/>
              </a:spcBef>
              <a:spcAft>
                <a:spcPts val="0"/>
              </a:spcAft>
              <a:buSzPts val="1800"/>
              <a:buFont typeface="Arial"/>
              <a:buChar char="•"/>
            </a:pPr>
            <a:r>
              <a:rPr lang="en-US" sz="1800">
                <a:latin typeface="Calibri"/>
                <a:ea typeface="Calibri"/>
                <a:cs typeface="Calibri"/>
                <a:sym typeface="Calibri"/>
              </a:rPr>
              <a:t>ensures an </a:t>
            </a:r>
            <a:r>
              <a:rPr lang="en-US" sz="1800" b="1">
                <a:latin typeface="Calibri"/>
                <a:ea typeface="Calibri"/>
                <a:cs typeface="Calibri"/>
                <a:sym typeface="Calibri"/>
              </a:rPr>
              <a:t>effective and integrated </a:t>
            </a:r>
            <a:r>
              <a:rPr lang="en-US" sz="1800">
                <a:latin typeface="Calibri"/>
                <a:ea typeface="Calibri"/>
                <a:cs typeface="Calibri"/>
                <a:sym typeface="Calibri"/>
              </a:rPr>
              <a:t>global ocean observing system  </a:t>
            </a:r>
            <a:endParaRPr/>
          </a:p>
          <a:p>
            <a:pPr marL="914400" lvl="1" indent="-342900" algn="l" rtl="0">
              <a:lnSpc>
                <a:spcPct val="100000"/>
              </a:lnSpc>
              <a:spcBef>
                <a:spcPts val="360"/>
              </a:spcBef>
              <a:spcAft>
                <a:spcPts val="0"/>
              </a:spcAft>
              <a:buSzPts val="1800"/>
              <a:buFont typeface="Arial"/>
              <a:buChar char="•"/>
            </a:pPr>
            <a:r>
              <a:rPr lang="en-US" sz="1800">
                <a:latin typeface="Calibri"/>
                <a:ea typeface="Calibri"/>
                <a:cs typeface="Calibri"/>
                <a:sym typeface="Calibri"/>
              </a:rPr>
              <a:t>supports processes for </a:t>
            </a:r>
            <a:r>
              <a:rPr lang="en-US" sz="1800" b="1">
                <a:latin typeface="Calibri"/>
                <a:ea typeface="Calibri"/>
                <a:cs typeface="Calibri"/>
                <a:sym typeface="Calibri"/>
              </a:rPr>
              <a:t>reviewing/evaluating </a:t>
            </a:r>
            <a:r>
              <a:rPr lang="en-US" sz="1800">
                <a:latin typeface="Calibri"/>
                <a:ea typeface="Calibri"/>
                <a:cs typeface="Calibri"/>
                <a:sym typeface="Calibri"/>
              </a:rPr>
              <a:t>an integrated GOOS</a:t>
            </a:r>
            <a:endParaRPr/>
          </a:p>
          <a:p>
            <a:pPr marL="914400" lvl="1" indent="-342900" algn="l" rtl="0">
              <a:lnSpc>
                <a:spcPct val="100000"/>
              </a:lnSpc>
              <a:spcBef>
                <a:spcPts val="360"/>
              </a:spcBef>
              <a:spcAft>
                <a:spcPts val="0"/>
              </a:spcAft>
              <a:buSzPts val="1800"/>
              <a:buFont typeface="Arial"/>
              <a:buChar char="•"/>
            </a:pPr>
            <a:r>
              <a:rPr lang="en-US" sz="1800">
                <a:latin typeface="Calibri"/>
                <a:ea typeface="Calibri"/>
                <a:cs typeface="Calibri"/>
                <a:sym typeface="Calibri"/>
              </a:rPr>
              <a:t>provide </a:t>
            </a:r>
            <a:r>
              <a:rPr lang="en-US" sz="1800" b="1">
                <a:latin typeface="Calibri"/>
                <a:ea typeface="Calibri"/>
                <a:cs typeface="Calibri"/>
                <a:sym typeface="Calibri"/>
              </a:rPr>
              <a:t>annual reports on the status, effectiveness, and operation</a:t>
            </a:r>
            <a:r>
              <a:rPr lang="en-US" sz="1800">
                <a:latin typeface="Calibri"/>
                <a:ea typeface="Calibri"/>
                <a:cs typeface="Calibri"/>
                <a:sym typeface="Calibri"/>
              </a:rPr>
              <a:t> of the GOOS OCG networks</a:t>
            </a:r>
            <a:endParaRPr/>
          </a:p>
          <a:p>
            <a:pPr marL="914400" lvl="1" indent="-342900" algn="l" rtl="0">
              <a:lnSpc>
                <a:spcPct val="100000"/>
              </a:lnSpc>
              <a:spcBef>
                <a:spcPts val="360"/>
              </a:spcBef>
              <a:spcAft>
                <a:spcPts val="0"/>
              </a:spcAft>
              <a:buSzPts val="1800"/>
              <a:buFont typeface="Arial"/>
              <a:buChar char="•"/>
            </a:pPr>
            <a:r>
              <a:rPr lang="en-US" sz="1800" b="1">
                <a:latin typeface="Calibri"/>
                <a:ea typeface="Calibri"/>
                <a:cs typeface="Calibri"/>
                <a:sym typeface="Calibri"/>
              </a:rPr>
              <a:t>Encourages technical development </a:t>
            </a:r>
            <a:r>
              <a:rPr lang="en-US" sz="1800">
                <a:latin typeface="Calibri"/>
                <a:ea typeface="Calibri"/>
                <a:cs typeface="Calibri"/>
                <a:sym typeface="Calibri"/>
              </a:rPr>
              <a:t>and new technologies</a:t>
            </a:r>
            <a:endParaRPr/>
          </a:p>
          <a:p>
            <a:pPr marL="914400" lvl="1" indent="-342900" algn="l" rtl="0">
              <a:lnSpc>
                <a:spcPct val="100000"/>
              </a:lnSpc>
              <a:spcBef>
                <a:spcPts val="360"/>
              </a:spcBef>
              <a:spcAft>
                <a:spcPts val="0"/>
              </a:spcAft>
              <a:buSzPts val="1800"/>
              <a:buFont typeface="Arial"/>
              <a:buChar char="•"/>
            </a:pPr>
            <a:r>
              <a:rPr lang="en-US" sz="1800" b="1">
                <a:latin typeface="Calibri"/>
                <a:ea typeface="Calibri"/>
                <a:cs typeface="Calibri"/>
                <a:sym typeface="Calibri"/>
              </a:rPr>
              <a:t>Encourages network plans, metrics, and strategic targets for implementation</a:t>
            </a:r>
            <a:endParaRPr/>
          </a:p>
          <a:p>
            <a:pPr marL="914400" lvl="1" indent="-342900" algn="l" rtl="0">
              <a:lnSpc>
                <a:spcPct val="100000"/>
              </a:lnSpc>
              <a:spcBef>
                <a:spcPts val="360"/>
              </a:spcBef>
              <a:spcAft>
                <a:spcPts val="0"/>
              </a:spcAft>
              <a:buSzPts val="1800"/>
              <a:buFont typeface="Arial"/>
              <a:buChar char="•"/>
            </a:pPr>
            <a:r>
              <a:rPr lang="en-US" sz="1800" b="1">
                <a:latin typeface="Calibri"/>
                <a:ea typeface="Calibri"/>
                <a:cs typeface="Calibri"/>
                <a:sym typeface="Calibri"/>
              </a:rPr>
              <a:t>Oversees OceanOPS </a:t>
            </a:r>
            <a:r>
              <a:rPr lang="en-US" sz="1800">
                <a:latin typeface="Calibri"/>
                <a:ea typeface="Calibri"/>
                <a:cs typeface="Calibri"/>
                <a:sym typeface="Calibri"/>
              </a:rPr>
              <a:t>plans and budget</a:t>
            </a:r>
            <a:endParaRPr/>
          </a:p>
          <a:p>
            <a:pPr marL="914400" lvl="1" indent="-342900" algn="l" rtl="0">
              <a:lnSpc>
                <a:spcPct val="100000"/>
              </a:lnSpc>
              <a:spcBef>
                <a:spcPts val="360"/>
              </a:spcBef>
              <a:spcAft>
                <a:spcPts val="0"/>
              </a:spcAft>
              <a:buSzPts val="1800"/>
              <a:buFont typeface="Arial"/>
              <a:buChar char="•"/>
            </a:pPr>
            <a:r>
              <a:rPr lang="en-US" sz="1800">
                <a:latin typeface="Calibri"/>
                <a:ea typeface="Calibri"/>
                <a:cs typeface="Calibri"/>
                <a:sym typeface="Calibri"/>
              </a:rPr>
              <a:t>Supports </a:t>
            </a:r>
            <a:r>
              <a:rPr lang="en-US" sz="1800" b="1">
                <a:latin typeface="Calibri"/>
                <a:ea typeface="Calibri"/>
                <a:cs typeface="Calibri"/>
                <a:sym typeface="Calibri"/>
              </a:rPr>
              <a:t>capacity development; best practices </a:t>
            </a:r>
            <a:r>
              <a:rPr lang="en-US" sz="1800">
                <a:latin typeface="Calibri"/>
                <a:ea typeface="Calibri"/>
                <a:cs typeface="Calibri"/>
                <a:sym typeface="Calibri"/>
              </a:rPr>
              <a:t>and standards; effective and integrative </a:t>
            </a:r>
            <a:r>
              <a:rPr lang="en-US" sz="1800" b="1">
                <a:latin typeface="Calibri"/>
                <a:ea typeface="Calibri"/>
                <a:cs typeface="Calibri"/>
                <a:sym typeface="Calibri"/>
              </a:rPr>
              <a:t>data systems</a:t>
            </a:r>
            <a:r>
              <a:rPr lang="en-US" sz="1800">
                <a:latin typeface="Calibri"/>
                <a:ea typeface="Calibri"/>
                <a:cs typeface="Calibri"/>
                <a:sym typeface="Calibri"/>
              </a:rPr>
              <a:t>; </a:t>
            </a:r>
            <a:r>
              <a:rPr lang="en-US" sz="1800" b="1">
                <a:latin typeface="Calibri"/>
                <a:ea typeface="Calibri"/>
                <a:cs typeface="Calibri"/>
                <a:sym typeface="Calibri"/>
              </a:rPr>
              <a:t>environmental stewardship</a:t>
            </a:r>
            <a:endParaRPr/>
          </a:p>
          <a:p>
            <a:pPr marL="914400" lvl="1" indent="-342900" algn="l" rtl="0">
              <a:lnSpc>
                <a:spcPct val="100000"/>
              </a:lnSpc>
              <a:spcBef>
                <a:spcPts val="360"/>
              </a:spcBef>
              <a:spcAft>
                <a:spcPts val="0"/>
              </a:spcAft>
              <a:buSzPts val="1800"/>
              <a:buFont typeface="Arial"/>
              <a:buChar char="•"/>
            </a:pPr>
            <a:r>
              <a:rPr lang="en-US" sz="1800" b="1">
                <a:latin typeface="Calibri"/>
                <a:ea typeface="Calibri"/>
                <a:cs typeface="Calibri"/>
                <a:sym typeface="Calibri"/>
              </a:rPr>
              <a:t>Promotes diversity </a:t>
            </a:r>
            <a:r>
              <a:rPr lang="en-US" sz="1800">
                <a:latin typeface="Calibri"/>
                <a:ea typeface="Calibri"/>
                <a:cs typeface="Calibri"/>
                <a:sym typeface="Calibri"/>
              </a:rPr>
              <a:t>and inclusion</a:t>
            </a:r>
            <a:endParaRPr/>
          </a:p>
          <a:p>
            <a:pPr marL="914400" lvl="1" indent="-342900" algn="l" rtl="0">
              <a:lnSpc>
                <a:spcPct val="100000"/>
              </a:lnSpc>
              <a:spcBef>
                <a:spcPts val="360"/>
              </a:spcBef>
              <a:spcAft>
                <a:spcPts val="0"/>
              </a:spcAft>
              <a:buSzPts val="1800"/>
              <a:buFont typeface="Arial"/>
              <a:buChar char="•"/>
            </a:pPr>
            <a:r>
              <a:rPr lang="en-US" sz="1800" b="1">
                <a:latin typeface="Calibri"/>
                <a:ea typeface="Calibri"/>
                <a:cs typeface="Calibri"/>
                <a:sym typeface="Calibri"/>
              </a:rPr>
              <a:t>Works with other parts </a:t>
            </a:r>
            <a:r>
              <a:rPr lang="en-US" sz="1800">
                <a:latin typeface="Calibri"/>
                <a:ea typeface="Calibri"/>
                <a:cs typeface="Calibri"/>
                <a:sym typeface="Calibri"/>
              </a:rPr>
              <a:t>of the ocean observing and forecasting enterprise</a:t>
            </a:r>
            <a:endParaRPr/>
          </a:p>
        </p:txBody>
      </p:sp>
      <p:sp>
        <p:nvSpPr>
          <p:cNvPr id="113" name="Google Shape;113;p20"/>
          <p:cNvSpPr txBox="1"/>
          <p:nvPr/>
        </p:nvSpPr>
        <p:spPr>
          <a:xfrm>
            <a:off x="3932013" y="677059"/>
            <a:ext cx="7638664" cy="5555004"/>
          </a:xfrm>
          <a:prstGeom prst="rect">
            <a:avLst/>
          </a:prstGeom>
          <a:solidFill>
            <a:schemeClr val="lt1"/>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100"/>
              <a:buFont typeface="Arial"/>
              <a:buNone/>
            </a:pPr>
            <a:r>
              <a:rPr lang="en-US" sz="2100" b="0" i="0" u="none" strike="noStrike" cap="none">
                <a:solidFill>
                  <a:srgbClr val="00153A"/>
                </a:solidFill>
                <a:latin typeface="Calibri"/>
                <a:ea typeface="Calibri"/>
                <a:cs typeface="Calibri"/>
                <a:sym typeface="Calibri"/>
              </a:rPr>
              <a:t>The Observation Coordination Group (OCG) works to</a:t>
            </a:r>
            <a:r>
              <a:rPr lang="en-US" sz="2100" b="1" i="0" u="none" strike="noStrike" cap="none">
                <a:solidFill>
                  <a:srgbClr val="FFC000"/>
                </a:solidFill>
                <a:latin typeface="Calibri"/>
                <a:ea typeface="Calibri"/>
                <a:cs typeface="Calibri"/>
                <a:sym typeface="Calibri"/>
              </a:rPr>
              <a:t> </a:t>
            </a:r>
            <a:r>
              <a:rPr lang="en-US" sz="2100" b="1" i="0" u="none" strike="noStrike" cap="none">
                <a:solidFill>
                  <a:srgbClr val="FF9300"/>
                </a:solidFill>
                <a:latin typeface="Calibri"/>
                <a:ea typeface="Calibri"/>
                <a:cs typeface="Calibri"/>
                <a:sym typeface="Calibri"/>
              </a:rPr>
              <a:t>efficiently operate</a:t>
            </a:r>
            <a:r>
              <a:rPr lang="en-US" sz="2100" b="1" i="0" u="none" strike="noStrike" cap="none">
                <a:solidFill>
                  <a:srgbClr val="FFC000"/>
                </a:solidFill>
                <a:latin typeface="Calibri"/>
                <a:ea typeface="Calibri"/>
                <a:cs typeface="Calibri"/>
                <a:sym typeface="Calibri"/>
              </a:rPr>
              <a:t>, </a:t>
            </a:r>
            <a:r>
              <a:rPr lang="en-US" sz="2100" b="1" i="0" u="none" strike="noStrike" cap="none">
                <a:solidFill>
                  <a:srgbClr val="0070C0"/>
                </a:solidFill>
                <a:latin typeface="Calibri"/>
                <a:ea typeface="Calibri"/>
                <a:cs typeface="Calibri"/>
                <a:sym typeface="Calibri"/>
              </a:rPr>
              <a:t>innovate</a:t>
            </a:r>
            <a:r>
              <a:rPr lang="en-US" sz="2100" b="0" i="0" u="none" strike="noStrike" cap="none">
                <a:solidFill>
                  <a:srgbClr val="00153A"/>
                </a:solidFill>
                <a:latin typeface="Calibri"/>
                <a:ea typeface="Calibri"/>
                <a:cs typeface="Calibri"/>
                <a:sym typeface="Calibri"/>
              </a:rPr>
              <a:t>, </a:t>
            </a:r>
            <a:r>
              <a:rPr lang="en-US" sz="2100" b="1" i="0" u="none" strike="noStrike" cap="none">
                <a:solidFill>
                  <a:srgbClr val="00B050"/>
                </a:solidFill>
                <a:latin typeface="Calibri"/>
                <a:ea typeface="Calibri"/>
                <a:cs typeface="Calibri"/>
                <a:sym typeface="Calibri"/>
              </a:rPr>
              <a:t>coordinate, </a:t>
            </a:r>
            <a:r>
              <a:rPr lang="en-US" sz="2100" b="1" i="0" u="none" strike="noStrike" cap="none">
                <a:solidFill>
                  <a:srgbClr val="7030A0"/>
                </a:solidFill>
                <a:latin typeface="Calibri"/>
                <a:ea typeface="Calibri"/>
                <a:cs typeface="Calibri"/>
                <a:sym typeface="Calibri"/>
              </a:rPr>
              <a:t>evaluate</a:t>
            </a:r>
            <a:r>
              <a:rPr lang="en-US" sz="2100" b="0" i="0" u="none" strike="noStrike" cap="none">
                <a:solidFill>
                  <a:srgbClr val="00153A"/>
                </a:solidFill>
                <a:latin typeface="Calibri"/>
                <a:ea typeface="Calibri"/>
                <a:cs typeface="Calibri"/>
                <a:sym typeface="Calibri"/>
              </a:rPr>
              <a:t> and </a:t>
            </a:r>
            <a:r>
              <a:rPr lang="en-US" sz="2100" b="1" i="0" u="none" strike="noStrike" cap="none">
                <a:solidFill>
                  <a:schemeClr val="accent4"/>
                </a:solidFill>
                <a:latin typeface="Calibri"/>
                <a:ea typeface="Calibri"/>
                <a:cs typeface="Calibri"/>
                <a:sym typeface="Calibri"/>
              </a:rPr>
              <a:t>integrate </a:t>
            </a:r>
            <a:r>
              <a:rPr lang="en-US" sz="2100" b="0" i="0" u="none" strike="noStrike" cap="none">
                <a:solidFill>
                  <a:srgbClr val="00153A"/>
                </a:solidFill>
                <a:latin typeface="Calibri"/>
                <a:ea typeface="Calibri"/>
                <a:cs typeface="Calibri"/>
                <a:sym typeface="Calibri"/>
              </a:rPr>
              <a:t>a comprehensive </a:t>
            </a:r>
            <a:r>
              <a:rPr lang="en-US" sz="2100" b="0" i="1" u="none" strike="noStrike" cap="none">
                <a:solidFill>
                  <a:srgbClr val="00153A"/>
                </a:solidFill>
                <a:latin typeface="Calibri"/>
                <a:ea typeface="Calibri"/>
                <a:cs typeface="Calibri"/>
                <a:sym typeface="Calibri"/>
              </a:rPr>
              <a:t>in-situ</a:t>
            </a:r>
            <a:r>
              <a:rPr lang="en-US" sz="2100" b="0" i="0" u="none" strike="noStrike" cap="none">
                <a:solidFill>
                  <a:srgbClr val="00153A"/>
                </a:solidFill>
                <a:latin typeface="Calibri"/>
                <a:ea typeface="Calibri"/>
                <a:cs typeface="Calibri"/>
                <a:sym typeface="Calibri"/>
              </a:rPr>
              <a:t> global ocean observing system</a:t>
            </a:r>
            <a:endParaRPr/>
          </a:p>
          <a:p>
            <a:pPr marL="0" marR="0" lvl="0" indent="0" algn="l" rtl="0">
              <a:lnSpc>
                <a:spcPct val="90000"/>
              </a:lnSpc>
              <a:spcBef>
                <a:spcPts val="1000"/>
              </a:spcBef>
              <a:spcAft>
                <a:spcPts val="0"/>
              </a:spcAft>
              <a:buClr>
                <a:srgbClr val="000000"/>
              </a:buClr>
              <a:buSzPts val="2100"/>
              <a:buFont typeface="Arial"/>
              <a:buNone/>
            </a:pPr>
            <a:endParaRPr sz="2100" b="1" i="0" u="none" strike="noStrike" cap="none">
              <a:solidFill>
                <a:srgbClr val="00153A"/>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100"/>
              <a:buFont typeface="Arial"/>
              <a:buNone/>
            </a:pPr>
            <a:r>
              <a:rPr lang="en-US" sz="2100" b="1">
                <a:solidFill>
                  <a:srgbClr val="00153A"/>
                </a:solidFill>
                <a:latin typeface="Calibri"/>
                <a:ea typeface="Calibri"/>
                <a:cs typeface="Calibri"/>
                <a:sym typeface="Calibri"/>
              </a:rPr>
              <a:t>Recent/</a:t>
            </a:r>
            <a:r>
              <a:rPr lang="en-US" sz="2100" b="1" i="0" u="none" strike="noStrike" cap="none">
                <a:solidFill>
                  <a:srgbClr val="00153A"/>
                </a:solidFill>
                <a:latin typeface="Calibri"/>
                <a:ea typeface="Calibri"/>
                <a:cs typeface="Calibri"/>
                <a:sym typeface="Calibri"/>
              </a:rPr>
              <a:t>Current actions:</a:t>
            </a:r>
            <a:endParaRPr/>
          </a:p>
          <a:p>
            <a:pPr marL="228600" marR="0" lvl="0" indent="-228600" algn="l" rtl="0">
              <a:lnSpc>
                <a:spcPct val="90000"/>
              </a:lnSpc>
              <a:spcBef>
                <a:spcPts val="1000"/>
              </a:spcBef>
              <a:spcAft>
                <a:spcPts val="0"/>
              </a:spcAft>
              <a:buClr>
                <a:srgbClr val="000000"/>
              </a:buClr>
              <a:buSzPts val="2100"/>
              <a:buFont typeface="Arial"/>
              <a:buChar char="•"/>
            </a:pPr>
            <a:r>
              <a:rPr lang="en-US" sz="2100" b="0" i="0" u="none" strike="noStrike" cap="none">
                <a:solidFill>
                  <a:srgbClr val="00153A"/>
                </a:solidFill>
                <a:latin typeface="Calibri"/>
                <a:ea typeface="Calibri"/>
                <a:cs typeface="Calibri"/>
                <a:sym typeface="Calibri"/>
              </a:rPr>
              <a:t>Input to the new WMO Data Policy</a:t>
            </a:r>
            <a:endParaRPr/>
          </a:p>
          <a:p>
            <a:pPr marL="228600" marR="0" lvl="0" indent="-228600" algn="l" rtl="0">
              <a:lnSpc>
                <a:spcPct val="90000"/>
              </a:lnSpc>
              <a:spcBef>
                <a:spcPts val="1000"/>
              </a:spcBef>
              <a:spcAft>
                <a:spcPts val="0"/>
              </a:spcAft>
              <a:buClr>
                <a:srgbClr val="000000"/>
              </a:buClr>
              <a:buSzPts val="2100"/>
              <a:buFont typeface="Arial"/>
              <a:buChar char="•"/>
            </a:pPr>
            <a:r>
              <a:rPr lang="en-US" sz="2100" b="0" i="0" u="none" strike="noStrike" cap="none">
                <a:solidFill>
                  <a:srgbClr val="00153A"/>
                </a:solidFill>
                <a:latin typeface="Calibri"/>
                <a:ea typeface="Calibri"/>
                <a:cs typeface="Calibri"/>
                <a:sym typeface="Calibri"/>
              </a:rPr>
              <a:t>Evolution Ocean Observing System Report Card</a:t>
            </a:r>
            <a:endParaRPr/>
          </a:p>
          <a:p>
            <a:pPr marL="228600" marR="0" lvl="0" indent="-228600" algn="l" rtl="0">
              <a:lnSpc>
                <a:spcPct val="90000"/>
              </a:lnSpc>
              <a:spcBef>
                <a:spcPts val="1000"/>
              </a:spcBef>
              <a:spcAft>
                <a:spcPts val="0"/>
              </a:spcAft>
              <a:buClr>
                <a:srgbClr val="000000"/>
              </a:buClr>
              <a:buSzPts val="2100"/>
              <a:buFont typeface="Arial"/>
              <a:buChar char="•"/>
            </a:pPr>
            <a:r>
              <a:rPr lang="en-US" sz="2100" b="0" i="0" u="none" strike="noStrike" cap="none">
                <a:solidFill>
                  <a:srgbClr val="00153A"/>
                </a:solidFill>
                <a:latin typeface="Calibri"/>
                <a:ea typeface="Calibri"/>
                <a:cs typeface="Calibri"/>
                <a:sym typeface="Calibri"/>
              </a:rPr>
              <a:t>Analysis of data and metadata flows across OCG</a:t>
            </a:r>
            <a:endParaRPr/>
          </a:p>
          <a:p>
            <a:pPr marL="228600" marR="0" lvl="0" indent="-228600" algn="l" rtl="0">
              <a:lnSpc>
                <a:spcPct val="90000"/>
              </a:lnSpc>
              <a:spcBef>
                <a:spcPts val="1000"/>
              </a:spcBef>
              <a:spcAft>
                <a:spcPts val="0"/>
              </a:spcAft>
              <a:buClr>
                <a:srgbClr val="000000"/>
              </a:buClr>
              <a:buSzPts val="2100"/>
              <a:buFont typeface="Arial"/>
              <a:buChar char="•"/>
            </a:pPr>
            <a:r>
              <a:rPr lang="en-US" sz="2100" b="0" i="0" u="none" strike="noStrike" cap="none">
                <a:solidFill>
                  <a:srgbClr val="00153A"/>
                </a:solidFill>
                <a:latin typeface="Calibri"/>
                <a:ea typeface="Calibri"/>
                <a:cs typeface="Calibri"/>
                <a:sym typeface="Calibri"/>
              </a:rPr>
              <a:t>Engaging with users of ocean observations - modeling community</a:t>
            </a:r>
            <a:endParaRPr/>
          </a:p>
          <a:p>
            <a:pPr marL="228600" marR="0" lvl="0" indent="-228600" algn="l" rtl="0">
              <a:lnSpc>
                <a:spcPct val="90000"/>
              </a:lnSpc>
              <a:spcBef>
                <a:spcPts val="1000"/>
              </a:spcBef>
              <a:spcAft>
                <a:spcPts val="0"/>
              </a:spcAft>
              <a:buClr>
                <a:srgbClr val="000000"/>
              </a:buClr>
              <a:buSzPts val="2100"/>
              <a:buFont typeface="Arial"/>
              <a:buChar char="•"/>
            </a:pPr>
            <a:r>
              <a:rPr lang="en-US" sz="2100" b="0" i="0" u="none" strike="noStrike" cap="none">
                <a:solidFill>
                  <a:srgbClr val="00153A"/>
                </a:solidFill>
                <a:latin typeface="Calibri"/>
                <a:ea typeface="Calibri"/>
                <a:cs typeface="Calibri"/>
                <a:sym typeface="Calibri"/>
              </a:rPr>
              <a:t>Developing a series of dialogues with the private sector</a:t>
            </a:r>
            <a:endParaRPr/>
          </a:p>
          <a:p>
            <a:pPr marL="228600" marR="0" lvl="0" indent="-228600" algn="l" rtl="0">
              <a:lnSpc>
                <a:spcPct val="90000"/>
              </a:lnSpc>
              <a:spcBef>
                <a:spcPts val="1000"/>
              </a:spcBef>
              <a:spcAft>
                <a:spcPts val="0"/>
              </a:spcAft>
              <a:buClr>
                <a:srgbClr val="000000"/>
              </a:buClr>
              <a:buSzPts val="2100"/>
              <a:buFont typeface="Arial"/>
              <a:buChar char="•"/>
            </a:pPr>
            <a:r>
              <a:rPr lang="en-US" sz="2100" b="0" i="0" u="none" strike="noStrike" cap="none">
                <a:solidFill>
                  <a:srgbClr val="00153A"/>
                </a:solidFill>
                <a:latin typeface="Calibri"/>
                <a:ea typeface="Calibri"/>
                <a:cs typeface="Calibri"/>
                <a:sym typeface="Calibri"/>
              </a:rPr>
              <a:t>Environmental stewardship – DBCP leading</a:t>
            </a:r>
            <a:endParaRPr/>
          </a:p>
        </p:txBody>
      </p:sp>
      <p:pic>
        <p:nvPicPr>
          <p:cNvPr id="114" name="Google Shape;114;p20" descr="DBCP Logo"/>
          <p:cNvPicPr preferRelativeResize="0"/>
          <p:nvPr/>
        </p:nvPicPr>
        <p:blipFill rotWithShape="1">
          <a:blip r:embed="rId4">
            <a:alphaModFix/>
          </a:blip>
          <a:srcRect/>
          <a:stretch/>
        </p:blipFill>
        <p:spPr>
          <a:xfrm>
            <a:off x="247404" y="978342"/>
            <a:ext cx="742950" cy="742950"/>
          </a:xfrm>
          <a:prstGeom prst="rect">
            <a:avLst/>
          </a:prstGeom>
          <a:noFill/>
          <a:ln>
            <a:noFill/>
          </a:ln>
        </p:spPr>
      </p:pic>
      <p:pic>
        <p:nvPicPr>
          <p:cNvPr id="115" name="Google Shape;115;p20" descr="OceanSITES "/>
          <p:cNvPicPr preferRelativeResize="0"/>
          <p:nvPr/>
        </p:nvPicPr>
        <p:blipFill rotWithShape="1">
          <a:blip r:embed="rId5">
            <a:alphaModFix/>
          </a:blip>
          <a:srcRect/>
          <a:stretch/>
        </p:blipFill>
        <p:spPr>
          <a:xfrm>
            <a:off x="1136333" y="4120540"/>
            <a:ext cx="1156409" cy="925128"/>
          </a:xfrm>
          <a:prstGeom prst="rect">
            <a:avLst/>
          </a:prstGeom>
          <a:noFill/>
          <a:ln>
            <a:noFill/>
          </a:ln>
        </p:spPr>
      </p:pic>
      <p:pic>
        <p:nvPicPr>
          <p:cNvPr id="116" name="Google Shape;116;p20" descr="SOT Logo"/>
          <p:cNvPicPr preferRelativeResize="0"/>
          <p:nvPr/>
        </p:nvPicPr>
        <p:blipFill rotWithShape="1">
          <a:blip r:embed="rId6">
            <a:alphaModFix/>
          </a:blip>
          <a:srcRect/>
          <a:stretch/>
        </p:blipFill>
        <p:spPr>
          <a:xfrm>
            <a:off x="1136333" y="936242"/>
            <a:ext cx="843242" cy="843242"/>
          </a:xfrm>
          <a:prstGeom prst="rect">
            <a:avLst/>
          </a:prstGeom>
          <a:noFill/>
          <a:ln>
            <a:noFill/>
          </a:ln>
        </p:spPr>
      </p:pic>
      <p:pic>
        <p:nvPicPr>
          <p:cNvPr id="117" name="Google Shape;117;p20" descr="GLOSS"/>
          <p:cNvPicPr preferRelativeResize="0"/>
          <p:nvPr/>
        </p:nvPicPr>
        <p:blipFill rotWithShape="1">
          <a:blip r:embed="rId7">
            <a:alphaModFix/>
          </a:blip>
          <a:srcRect/>
          <a:stretch/>
        </p:blipFill>
        <p:spPr>
          <a:xfrm>
            <a:off x="260711" y="2014941"/>
            <a:ext cx="742949" cy="705802"/>
          </a:xfrm>
          <a:prstGeom prst="rect">
            <a:avLst/>
          </a:prstGeom>
          <a:noFill/>
          <a:ln>
            <a:noFill/>
          </a:ln>
        </p:spPr>
      </p:pic>
      <p:pic>
        <p:nvPicPr>
          <p:cNvPr id="118" name="Google Shape;118;p20" descr="Argo Information Centre"/>
          <p:cNvPicPr preferRelativeResize="0"/>
          <p:nvPr/>
        </p:nvPicPr>
        <p:blipFill rotWithShape="1">
          <a:blip r:embed="rId8">
            <a:alphaModFix/>
          </a:blip>
          <a:srcRect/>
          <a:stretch/>
        </p:blipFill>
        <p:spPr>
          <a:xfrm>
            <a:off x="2187260" y="978342"/>
            <a:ext cx="758279" cy="758279"/>
          </a:xfrm>
          <a:prstGeom prst="rect">
            <a:avLst/>
          </a:prstGeom>
          <a:noFill/>
          <a:ln>
            <a:noFill/>
          </a:ln>
        </p:spPr>
      </p:pic>
      <p:pic>
        <p:nvPicPr>
          <p:cNvPr id="119" name="Google Shape;119;p20" descr=" "/>
          <p:cNvPicPr preferRelativeResize="0"/>
          <p:nvPr/>
        </p:nvPicPr>
        <p:blipFill rotWithShape="1">
          <a:blip r:embed="rId9">
            <a:alphaModFix/>
          </a:blip>
          <a:srcRect/>
          <a:stretch/>
        </p:blipFill>
        <p:spPr>
          <a:xfrm>
            <a:off x="2107339" y="1926036"/>
            <a:ext cx="923405" cy="912540"/>
          </a:xfrm>
          <a:prstGeom prst="rect">
            <a:avLst/>
          </a:prstGeom>
          <a:noFill/>
          <a:ln>
            <a:noFill/>
          </a:ln>
        </p:spPr>
      </p:pic>
      <p:pic>
        <p:nvPicPr>
          <p:cNvPr id="120" name="Google Shape;120;p20"/>
          <p:cNvPicPr preferRelativeResize="0"/>
          <p:nvPr/>
        </p:nvPicPr>
        <p:blipFill rotWithShape="1">
          <a:blip r:embed="rId10">
            <a:alphaModFix/>
          </a:blip>
          <a:srcRect/>
          <a:stretch/>
        </p:blipFill>
        <p:spPr>
          <a:xfrm>
            <a:off x="265885" y="3172702"/>
            <a:ext cx="1589952" cy="589700"/>
          </a:xfrm>
          <a:prstGeom prst="rect">
            <a:avLst/>
          </a:prstGeom>
          <a:noFill/>
          <a:ln>
            <a:noFill/>
          </a:ln>
        </p:spPr>
      </p:pic>
      <p:pic>
        <p:nvPicPr>
          <p:cNvPr id="121" name="Google Shape;121;p20"/>
          <p:cNvPicPr preferRelativeResize="0"/>
          <p:nvPr/>
        </p:nvPicPr>
        <p:blipFill rotWithShape="1">
          <a:blip r:embed="rId11">
            <a:alphaModFix/>
          </a:blip>
          <a:srcRect/>
          <a:stretch/>
        </p:blipFill>
        <p:spPr>
          <a:xfrm flipH="1">
            <a:off x="-21928" y="6208731"/>
            <a:ext cx="12213928" cy="552037"/>
          </a:xfrm>
          <a:prstGeom prst="rect">
            <a:avLst/>
          </a:prstGeom>
          <a:noFill/>
          <a:ln>
            <a:noFill/>
          </a:ln>
        </p:spPr>
      </p:pic>
      <p:pic>
        <p:nvPicPr>
          <p:cNvPr id="122" name="Google Shape;122;p20"/>
          <p:cNvPicPr preferRelativeResize="0"/>
          <p:nvPr/>
        </p:nvPicPr>
        <p:blipFill rotWithShape="1">
          <a:blip r:embed="rId12">
            <a:alphaModFix/>
          </a:blip>
          <a:srcRect/>
          <a:stretch/>
        </p:blipFill>
        <p:spPr>
          <a:xfrm>
            <a:off x="2068662" y="3136532"/>
            <a:ext cx="747191" cy="716730"/>
          </a:xfrm>
          <a:prstGeom prst="rect">
            <a:avLst/>
          </a:prstGeom>
          <a:noFill/>
          <a:ln>
            <a:noFill/>
          </a:ln>
        </p:spPr>
      </p:pic>
      <p:pic>
        <p:nvPicPr>
          <p:cNvPr id="123" name="Google Shape;123;p20"/>
          <p:cNvPicPr preferRelativeResize="0"/>
          <p:nvPr/>
        </p:nvPicPr>
        <p:blipFill rotWithShape="1">
          <a:blip r:embed="rId13">
            <a:alphaModFix/>
          </a:blip>
          <a:srcRect/>
          <a:stretch/>
        </p:blipFill>
        <p:spPr>
          <a:xfrm>
            <a:off x="223957" y="4925466"/>
            <a:ext cx="2218300" cy="10679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1"/>
          <p:cNvPicPr preferRelativeResize="0"/>
          <p:nvPr/>
        </p:nvPicPr>
        <p:blipFill rotWithShape="1">
          <a:blip r:embed="rId3">
            <a:alphaModFix/>
          </a:blip>
          <a:srcRect/>
          <a:stretch/>
        </p:blipFill>
        <p:spPr>
          <a:xfrm>
            <a:off x="130796" y="4298401"/>
            <a:ext cx="3083168" cy="2560731"/>
          </a:xfrm>
          <a:prstGeom prst="rect">
            <a:avLst/>
          </a:prstGeom>
          <a:noFill/>
          <a:ln>
            <a:noFill/>
          </a:ln>
        </p:spPr>
      </p:pic>
      <p:sp>
        <p:nvSpPr>
          <p:cNvPr id="129" name="Google Shape;129;p11"/>
          <p:cNvSpPr txBox="1"/>
          <p:nvPr/>
        </p:nvSpPr>
        <p:spPr>
          <a:xfrm>
            <a:off x="3273615" y="193892"/>
            <a:ext cx="414709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262672"/>
                </a:solidFill>
                <a:latin typeface="Barlow Semi Condensed SemiBold"/>
                <a:ea typeface="Barlow Semi Condensed SemiBold"/>
                <a:cs typeface="Barlow Semi Condensed SemiBold"/>
                <a:sym typeface="Barlow Semi Condensed SemiBold"/>
              </a:rPr>
              <a:t>Ocean Observing Co-Design</a:t>
            </a:r>
            <a:endParaRPr/>
          </a:p>
          <a:p>
            <a:pPr marL="0" marR="0" lvl="0" indent="0" algn="l" rtl="0">
              <a:lnSpc>
                <a:spcPct val="100000"/>
              </a:lnSpc>
              <a:spcBef>
                <a:spcPts val="0"/>
              </a:spcBef>
              <a:spcAft>
                <a:spcPts val="0"/>
              </a:spcAft>
              <a:buNone/>
            </a:pPr>
            <a:r>
              <a:rPr lang="en-US" sz="1800" b="0" i="0" u="none" strike="noStrike" cap="none">
                <a:solidFill>
                  <a:srgbClr val="262672"/>
                </a:solidFill>
                <a:latin typeface="Calibri"/>
                <a:ea typeface="Calibri"/>
                <a:cs typeface="Calibri"/>
                <a:sym typeface="Calibri"/>
              </a:rPr>
              <a:t>Transforming our ocean observing</a:t>
            </a:r>
            <a:endParaRPr/>
          </a:p>
          <a:p>
            <a:pPr marL="0" marR="0" lvl="0" indent="0" algn="l" rtl="0">
              <a:lnSpc>
                <a:spcPct val="100000"/>
              </a:lnSpc>
              <a:spcBef>
                <a:spcPts val="0"/>
              </a:spcBef>
              <a:spcAft>
                <a:spcPts val="0"/>
              </a:spcAft>
              <a:buNone/>
            </a:pPr>
            <a:r>
              <a:rPr lang="en-US" sz="1800" b="0" i="0" u="none" strike="noStrike" cap="none">
                <a:solidFill>
                  <a:srgbClr val="262672"/>
                </a:solidFill>
                <a:latin typeface="Calibri"/>
                <a:ea typeface="Calibri"/>
                <a:cs typeface="Calibri"/>
                <a:sym typeface="Calibri"/>
              </a:rPr>
              <a:t>system assessment and design process</a:t>
            </a:r>
            <a:endParaRPr/>
          </a:p>
        </p:txBody>
      </p:sp>
      <p:sp>
        <p:nvSpPr>
          <p:cNvPr id="130" name="Google Shape;130;p11"/>
          <p:cNvSpPr txBox="1"/>
          <p:nvPr/>
        </p:nvSpPr>
        <p:spPr>
          <a:xfrm>
            <a:off x="3336137" y="2484279"/>
            <a:ext cx="408457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262672"/>
                </a:solidFill>
                <a:latin typeface="Barlow Semi Condensed SemiBold"/>
                <a:ea typeface="Barlow Semi Condensed SemiBold"/>
                <a:cs typeface="Barlow Semi Condensed SemiBold"/>
                <a:sym typeface="Barlow Semi Condensed SemiBold"/>
              </a:rPr>
              <a:t>CoastPredict </a:t>
            </a:r>
            <a:endParaRPr/>
          </a:p>
          <a:p>
            <a:pPr marL="0" marR="0" lvl="0" indent="0" algn="l" rtl="0">
              <a:lnSpc>
                <a:spcPct val="100000"/>
              </a:lnSpc>
              <a:spcBef>
                <a:spcPts val="0"/>
              </a:spcBef>
              <a:spcAft>
                <a:spcPts val="0"/>
              </a:spcAft>
              <a:buNone/>
            </a:pPr>
            <a:r>
              <a:rPr lang="en-US" sz="1800" b="0" i="0" u="none" strike="noStrike" cap="none">
                <a:solidFill>
                  <a:srgbClr val="262672"/>
                </a:solidFill>
                <a:latin typeface="Calibri"/>
                <a:ea typeface="Calibri"/>
                <a:cs typeface="Calibri"/>
                <a:sym typeface="Calibri"/>
              </a:rPr>
              <a:t>Revolutionising Global Coastal  Ocean observing and forecasting</a:t>
            </a:r>
            <a:endParaRPr/>
          </a:p>
        </p:txBody>
      </p:sp>
      <p:sp>
        <p:nvSpPr>
          <p:cNvPr id="131" name="Google Shape;131;p11"/>
          <p:cNvSpPr txBox="1"/>
          <p:nvPr/>
        </p:nvSpPr>
        <p:spPr>
          <a:xfrm>
            <a:off x="3273614" y="4632764"/>
            <a:ext cx="414709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262672"/>
                </a:solidFill>
                <a:latin typeface="Barlow Semi Condensed SemiBold"/>
                <a:ea typeface="Barlow Semi Condensed SemiBold"/>
                <a:cs typeface="Barlow Semi Condensed SemiBold"/>
                <a:sym typeface="Barlow Semi Condensed SemiBold"/>
              </a:rPr>
              <a:t>Observing Together</a:t>
            </a:r>
            <a:endParaRPr sz="1800" b="0" i="0" u="none" strike="noStrike" cap="none">
              <a:solidFill>
                <a:srgbClr val="262672"/>
              </a:solidFill>
              <a:latin typeface="Barlow Semi Condensed SemiBold"/>
              <a:ea typeface="Barlow Semi Condensed SemiBold"/>
              <a:cs typeface="Barlow Semi Condensed SemiBold"/>
              <a:sym typeface="Barlow Semi Condensed SemiBold"/>
            </a:endParaRPr>
          </a:p>
          <a:p>
            <a:pPr marL="0" marR="0" lvl="0" indent="0" algn="l" rtl="0">
              <a:lnSpc>
                <a:spcPct val="100000"/>
              </a:lnSpc>
              <a:spcBef>
                <a:spcPts val="0"/>
              </a:spcBef>
              <a:spcAft>
                <a:spcPts val="0"/>
              </a:spcAft>
              <a:buNone/>
            </a:pPr>
            <a:r>
              <a:rPr lang="en-US" sz="1800" b="0" i="0" u="none" strike="noStrike" cap="none">
                <a:solidFill>
                  <a:srgbClr val="262672"/>
                </a:solidFill>
                <a:latin typeface="Calibri"/>
                <a:ea typeface="Calibri"/>
                <a:cs typeface="Calibri"/>
                <a:sym typeface="Calibri"/>
              </a:rPr>
              <a:t>Meeting stakeholder needs and making every observation count</a:t>
            </a:r>
            <a:endParaRPr/>
          </a:p>
        </p:txBody>
      </p:sp>
      <p:pic>
        <p:nvPicPr>
          <p:cNvPr id="132" name="Google Shape;132;p11"/>
          <p:cNvPicPr preferRelativeResize="0"/>
          <p:nvPr/>
        </p:nvPicPr>
        <p:blipFill rotWithShape="1">
          <a:blip r:embed="rId4">
            <a:alphaModFix/>
          </a:blip>
          <a:srcRect/>
          <a:stretch/>
        </p:blipFill>
        <p:spPr>
          <a:xfrm>
            <a:off x="8107430" y="25886"/>
            <a:ext cx="4084570" cy="2667843"/>
          </a:xfrm>
          <a:prstGeom prst="rect">
            <a:avLst/>
          </a:prstGeom>
          <a:noFill/>
          <a:ln>
            <a:noFill/>
          </a:ln>
        </p:spPr>
      </p:pic>
      <p:pic>
        <p:nvPicPr>
          <p:cNvPr id="133" name="Google Shape;133;p11"/>
          <p:cNvPicPr preferRelativeResize="0"/>
          <p:nvPr/>
        </p:nvPicPr>
        <p:blipFill rotWithShape="1">
          <a:blip r:embed="rId5">
            <a:alphaModFix/>
          </a:blip>
          <a:srcRect/>
          <a:stretch/>
        </p:blipFill>
        <p:spPr>
          <a:xfrm>
            <a:off x="152398" y="0"/>
            <a:ext cx="3083169" cy="2559600"/>
          </a:xfrm>
          <a:prstGeom prst="rect">
            <a:avLst/>
          </a:prstGeom>
          <a:noFill/>
          <a:ln>
            <a:noFill/>
          </a:ln>
        </p:spPr>
      </p:pic>
      <p:pic>
        <p:nvPicPr>
          <p:cNvPr id="134" name="Google Shape;134;p11"/>
          <p:cNvPicPr preferRelativeResize="0"/>
          <p:nvPr/>
        </p:nvPicPr>
        <p:blipFill rotWithShape="1">
          <a:blip r:embed="rId6">
            <a:alphaModFix/>
          </a:blip>
          <a:srcRect/>
          <a:stretch/>
        </p:blipFill>
        <p:spPr>
          <a:xfrm>
            <a:off x="140160" y="2442347"/>
            <a:ext cx="3083169" cy="2194177"/>
          </a:xfrm>
          <a:prstGeom prst="rect">
            <a:avLst/>
          </a:prstGeom>
          <a:noFill/>
          <a:ln>
            <a:noFill/>
          </a:ln>
        </p:spPr>
      </p:pic>
      <p:pic>
        <p:nvPicPr>
          <p:cNvPr id="135" name="Google Shape;135;p11"/>
          <p:cNvPicPr preferRelativeResize="0"/>
          <p:nvPr/>
        </p:nvPicPr>
        <p:blipFill rotWithShape="1">
          <a:blip r:embed="rId7">
            <a:alphaModFix/>
          </a:blip>
          <a:srcRect/>
          <a:stretch/>
        </p:blipFill>
        <p:spPr>
          <a:xfrm>
            <a:off x="8242705" y="3040787"/>
            <a:ext cx="3814019" cy="6011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p:nvPr/>
        </p:nvSpPr>
        <p:spPr>
          <a:xfrm>
            <a:off x="5992241" y="283875"/>
            <a:ext cx="5873136" cy="142554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Arial"/>
                <a:ea typeface="Arial"/>
                <a:cs typeface="Arial"/>
                <a:sym typeface="Arial"/>
              </a:rPr>
              <a:t>Looking forward</a:t>
            </a:r>
            <a:endParaRPr/>
          </a:p>
        </p:txBody>
      </p:sp>
      <p:sp>
        <p:nvSpPr>
          <p:cNvPr id="142" name="Google Shape;142;p21"/>
          <p:cNvSpPr/>
          <p:nvPr/>
        </p:nvSpPr>
        <p:spPr>
          <a:xfrm>
            <a:off x="3918858" y="1405812"/>
            <a:ext cx="7946519" cy="4337598"/>
          </a:xfrm>
          <a:prstGeom prst="rect">
            <a:avLst/>
          </a:prstGeom>
          <a:noFill/>
          <a:ln>
            <a:noFill/>
          </a:ln>
        </p:spPr>
        <p:txBody>
          <a:bodyPr spcFirstLastPara="1" wrap="square" lIns="91425" tIns="45700" rIns="91425" bIns="45700" anchor="t" anchorCtr="0">
            <a:spAutoFit/>
          </a:bodyPr>
          <a:lstStyle/>
          <a:p>
            <a:pPr marL="800100" marR="0" lvl="1" indent="-342900" algn="l" rtl="0">
              <a:lnSpc>
                <a:spcPct val="90000"/>
              </a:lnSpc>
              <a:spcBef>
                <a:spcPts val="0"/>
              </a:spcBef>
              <a:spcAft>
                <a:spcPts val="0"/>
              </a:spcAft>
              <a:buClr>
                <a:srgbClr val="000000"/>
              </a:buClr>
              <a:buSzPts val="2400"/>
              <a:buFont typeface="Arial"/>
              <a:buAutoNum type="arabicPeriod"/>
            </a:pPr>
            <a:r>
              <a:rPr lang="en-US" sz="2400" b="0" i="0" u="none" strike="noStrike" cap="none">
                <a:solidFill>
                  <a:srgbClr val="00153A"/>
                </a:solidFill>
                <a:latin typeface="Calibri"/>
                <a:ea typeface="Calibri"/>
                <a:cs typeface="Calibri"/>
                <a:sym typeface="Calibri"/>
              </a:rPr>
              <a:t>OCG values your </a:t>
            </a:r>
            <a:r>
              <a:rPr lang="en-US" sz="2400" b="1" i="0" u="none" strike="noStrike" cap="none">
                <a:solidFill>
                  <a:srgbClr val="00153A"/>
                </a:solidFill>
                <a:latin typeface="Calibri"/>
                <a:ea typeface="Calibri"/>
                <a:cs typeface="Calibri"/>
                <a:sym typeface="Calibri"/>
              </a:rPr>
              <a:t>engagement an</a:t>
            </a:r>
            <a:r>
              <a:rPr lang="en-US" sz="2400" b="1">
                <a:solidFill>
                  <a:srgbClr val="00153A"/>
                </a:solidFill>
                <a:latin typeface="Calibri"/>
                <a:ea typeface="Calibri"/>
                <a:cs typeface="Calibri"/>
                <a:sym typeface="Calibri"/>
              </a:rPr>
              <a:t>d stewardship</a:t>
            </a:r>
            <a:endParaRPr/>
          </a:p>
          <a:p>
            <a:pPr marL="800100" marR="0" lvl="1" indent="-342900" algn="l" rtl="0">
              <a:lnSpc>
                <a:spcPct val="90000"/>
              </a:lnSpc>
              <a:spcBef>
                <a:spcPts val="500"/>
              </a:spcBef>
              <a:spcAft>
                <a:spcPts val="0"/>
              </a:spcAft>
              <a:buClr>
                <a:srgbClr val="000000"/>
              </a:buClr>
              <a:buSzPts val="2400"/>
              <a:buFont typeface="Arial"/>
              <a:buAutoNum type="arabicPeriod"/>
            </a:pPr>
            <a:r>
              <a:rPr lang="en-US" sz="2400" b="1" i="0" u="none" strike="noStrike" cap="none">
                <a:solidFill>
                  <a:srgbClr val="00153A"/>
                </a:solidFill>
                <a:latin typeface="Calibri"/>
                <a:ea typeface="Calibri"/>
                <a:cs typeface="Calibri"/>
                <a:sym typeface="Calibri"/>
              </a:rPr>
              <a:t>Engage in Ocean Decade Programmes; </a:t>
            </a:r>
            <a:r>
              <a:rPr lang="en-US" sz="2400" b="0" i="0" u="none" strike="noStrike" cap="none">
                <a:solidFill>
                  <a:srgbClr val="00153A"/>
                </a:solidFill>
                <a:latin typeface="Calibri"/>
                <a:ea typeface="Calibri"/>
                <a:cs typeface="Calibri"/>
                <a:sym typeface="Calibri"/>
              </a:rPr>
              <a:t> Ocean Observing Co-Design, Coast Predict, ForeSea, and Observing Together</a:t>
            </a:r>
            <a:endParaRPr/>
          </a:p>
          <a:p>
            <a:pPr marL="800100" marR="0" lvl="1" indent="-342900" algn="l" rtl="0">
              <a:lnSpc>
                <a:spcPct val="90000"/>
              </a:lnSpc>
              <a:spcBef>
                <a:spcPts val="500"/>
              </a:spcBef>
              <a:spcAft>
                <a:spcPts val="0"/>
              </a:spcAft>
              <a:buClr>
                <a:srgbClr val="000000"/>
              </a:buClr>
              <a:buSzPts val="2400"/>
              <a:buFont typeface="Arial"/>
              <a:buAutoNum type="arabicPeriod"/>
            </a:pPr>
            <a:r>
              <a:rPr lang="en-US" sz="2400" b="1" i="0" u="none" strike="noStrike" cap="none">
                <a:solidFill>
                  <a:srgbClr val="00153A"/>
                </a:solidFill>
                <a:latin typeface="Calibri"/>
                <a:ea typeface="Calibri"/>
                <a:cs typeface="Calibri"/>
                <a:sym typeface="Calibri"/>
              </a:rPr>
              <a:t>New observing platforms and technologies </a:t>
            </a:r>
            <a:r>
              <a:rPr lang="en-US" sz="2400" b="0" i="0" u="none" strike="noStrike" cap="none">
                <a:solidFill>
                  <a:srgbClr val="00153A"/>
                </a:solidFill>
                <a:latin typeface="Calibri"/>
                <a:ea typeface="Calibri"/>
                <a:cs typeface="Calibri"/>
                <a:sym typeface="Calibri"/>
              </a:rPr>
              <a:t>are emerging regularly; big appetite for data from these platforms. Which, if any, of these technologies will DBCP engage and support? </a:t>
            </a:r>
            <a:endParaRPr/>
          </a:p>
          <a:p>
            <a:pPr marL="800100" marR="0" lvl="1" indent="-342900" algn="l" rtl="0">
              <a:lnSpc>
                <a:spcPct val="90000"/>
              </a:lnSpc>
              <a:spcBef>
                <a:spcPts val="500"/>
              </a:spcBef>
              <a:spcAft>
                <a:spcPts val="0"/>
              </a:spcAft>
              <a:buClr>
                <a:srgbClr val="000000"/>
              </a:buClr>
              <a:buSzPts val="2400"/>
              <a:buFont typeface="Arial"/>
              <a:buAutoNum type="arabicPeriod"/>
            </a:pPr>
            <a:r>
              <a:rPr lang="en-US" sz="2400" b="0" i="0" u="none" strike="noStrike" cap="none">
                <a:solidFill>
                  <a:srgbClr val="00153A"/>
                </a:solidFill>
                <a:latin typeface="Calibri"/>
                <a:ea typeface="Calibri"/>
                <a:cs typeface="Calibri"/>
                <a:sym typeface="Calibri"/>
              </a:rPr>
              <a:t>Continue support and </a:t>
            </a:r>
            <a:r>
              <a:rPr lang="en-US" sz="2400" b="1" i="0" u="none" strike="noStrike" cap="none">
                <a:solidFill>
                  <a:srgbClr val="00153A"/>
                </a:solidFill>
                <a:latin typeface="Calibri"/>
                <a:ea typeface="Calibri"/>
                <a:cs typeface="Calibri"/>
                <a:sym typeface="Calibri"/>
              </a:rPr>
              <a:t>leadership in OCG cross-network activities</a:t>
            </a:r>
            <a:r>
              <a:rPr lang="en-US" sz="2400" b="0" i="0" u="none" strike="noStrike" cap="none">
                <a:solidFill>
                  <a:srgbClr val="00153A"/>
                </a:solidFill>
                <a:latin typeface="Calibri"/>
                <a:ea typeface="Calibri"/>
                <a:cs typeface="Calibri"/>
                <a:sym typeface="Calibri"/>
              </a:rPr>
              <a:t>, Capacity Development, Environmental Stewardship, commercial sector dialogues, and more…</a:t>
            </a:r>
            <a:endParaRPr/>
          </a:p>
          <a:p>
            <a:pPr marL="800100" marR="0" lvl="1" indent="-342900" algn="l" rtl="0">
              <a:lnSpc>
                <a:spcPct val="90000"/>
              </a:lnSpc>
              <a:spcBef>
                <a:spcPts val="500"/>
              </a:spcBef>
              <a:spcAft>
                <a:spcPts val="0"/>
              </a:spcAft>
              <a:buClr>
                <a:srgbClr val="000000"/>
              </a:buClr>
              <a:buSzPts val="2400"/>
              <a:buFont typeface="Arial"/>
              <a:buAutoNum type="arabicPeriod"/>
            </a:pPr>
            <a:r>
              <a:rPr lang="en-US" sz="2400" b="1" i="0" u="none" strike="noStrike" cap="none">
                <a:solidFill>
                  <a:srgbClr val="00153A"/>
                </a:solidFill>
                <a:latin typeface="Calibri"/>
                <a:ea typeface="Calibri"/>
                <a:cs typeface="Calibri"/>
                <a:sym typeface="Calibri"/>
              </a:rPr>
              <a:t>Achieving metrics</a:t>
            </a:r>
            <a:r>
              <a:rPr lang="en-US" sz="2400" b="0" i="0" u="none" strike="noStrike" cap="none">
                <a:solidFill>
                  <a:srgbClr val="00153A"/>
                </a:solidFill>
                <a:latin typeface="Calibri"/>
                <a:ea typeface="Calibri"/>
                <a:cs typeface="Calibri"/>
                <a:sym typeface="Calibri"/>
              </a:rPr>
              <a:t>, how can OCG/GOOS help?</a:t>
            </a:r>
            <a:endParaRPr/>
          </a:p>
        </p:txBody>
      </p:sp>
      <p:pic>
        <p:nvPicPr>
          <p:cNvPr id="143" name="Google Shape;143;p21"/>
          <p:cNvPicPr preferRelativeResize="0"/>
          <p:nvPr/>
        </p:nvPicPr>
        <p:blipFill rotWithShape="1">
          <a:blip r:embed="rId3">
            <a:alphaModFix/>
          </a:blip>
          <a:srcRect/>
          <a:stretch/>
        </p:blipFill>
        <p:spPr>
          <a:xfrm>
            <a:off x="326623" y="484735"/>
            <a:ext cx="3348319" cy="3787321"/>
          </a:xfrm>
          <a:prstGeom prst="rect">
            <a:avLst/>
          </a:prstGeom>
          <a:noFill/>
          <a:ln>
            <a:noFill/>
          </a:ln>
        </p:spPr>
      </p:pic>
      <p:pic>
        <p:nvPicPr>
          <p:cNvPr id="144" name="Google Shape;144;p21"/>
          <p:cNvPicPr preferRelativeResize="0"/>
          <p:nvPr/>
        </p:nvPicPr>
        <p:blipFill rotWithShape="1">
          <a:blip r:embed="rId4">
            <a:alphaModFix/>
          </a:blip>
          <a:srcRect/>
          <a:stretch/>
        </p:blipFill>
        <p:spPr>
          <a:xfrm>
            <a:off x="1296839" y="4486943"/>
            <a:ext cx="2500061" cy="16108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7"/>
          <p:cNvPicPr preferRelativeResize="0"/>
          <p:nvPr/>
        </p:nvPicPr>
        <p:blipFill rotWithShape="1">
          <a:blip r:embed="rId3">
            <a:alphaModFix/>
          </a:blip>
          <a:srcRect/>
          <a:stretch/>
        </p:blipFill>
        <p:spPr>
          <a:xfrm>
            <a:off x="4271211" y="-171400"/>
            <a:ext cx="7920789" cy="6858000"/>
          </a:xfrm>
          <a:prstGeom prst="rect">
            <a:avLst/>
          </a:prstGeom>
          <a:noFill/>
          <a:ln>
            <a:noFill/>
          </a:ln>
        </p:spPr>
      </p:pic>
      <p:sp>
        <p:nvSpPr>
          <p:cNvPr id="150" name="Google Shape;150;p27"/>
          <p:cNvSpPr txBox="1"/>
          <p:nvPr/>
        </p:nvSpPr>
        <p:spPr>
          <a:xfrm>
            <a:off x="4511824" y="6021288"/>
            <a:ext cx="171072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70C0"/>
                </a:solidFill>
                <a:latin typeface="Arial"/>
                <a:ea typeface="Arial"/>
                <a:cs typeface="Arial"/>
                <a:sym typeface="Arial"/>
              </a:rPr>
              <a:t>goosocean.org</a:t>
            </a:r>
            <a:endParaRPr sz="1800" b="0" i="0" u="none" strike="noStrike" cap="none">
              <a:solidFill>
                <a:srgbClr val="0070C0"/>
              </a:solidFill>
              <a:latin typeface="Arial"/>
              <a:ea typeface="Arial"/>
              <a:cs typeface="Arial"/>
              <a:sym typeface="Arial"/>
            </a:endParaRPr>
          </a:p>
        </p:txBody>
      </p:sp>
      <p:sp>
        <p:nvSpPr>
          <p:cNvPr id="151" name="Google Shape;151;p27"/>
          <p:cNvSpPr txBox="1"/>
          <p:nvPr/>
        </p:nvSpPr>
        <p:spPr>
          <a:xfrm>
            <a:off x="643467" y="1303867"/>
            <a:ext cx="19134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2060"/>
                </a:solidFill>
                <a:latin typeface="Calibri"/>
                <a:ea typeface="Calibri"/>
                <a:cs typeface="Calibri"/>
                <a:sym typeface="Calibri"/>
              </a:rPr>
              <a:t>Thank you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fa24d78284_0_0"/>
          <p:cNvSpPr txBox="1">
            <a:spLocks noGrp="1"/>
          </p:cNvSpPr>
          <p:nvPr>
            <p:ph type="title"/>
          </p:nvPr>
        </p:nvSpPr>
        <p:spPr>
          <a:xfrm>
            <a:off x="914400" y="304800"/>
            <a:ext cx="103632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8" name="Google Shape;158;gfa24d78284_0_0"/>
          <p:cNvSpPr txBox="1">
            <a:spLocks noGrp="1"/>
          </p:cNvSpPr>
          <p:nvPr>
            <p:ph type="body" idx="1"/>
          </p:nvPr>
        </p:nvSpPr>
        <p:spPr>
          <a:xfrm>
            <a:off x="914400" y="1676400"/>
            <a:ext cx="10363200" cy="4495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63"/>
        <p:cNvGrpSpPr/>
        <p:nvPr/>
      </p:nvGrpSpPr>
      <p:grpSpPr>
        <a:xfrm>
          <a:off x="0" y="0"/>
          <a:ext cx="0" cy="0"/>
          <a:chOff x="0" y="0"/>
          <a:chExt cx="0" cy="0"/>
        </a:xfrm>
      </p:grpSpPr>
      <p:pic>
        <p:nvPicPr>
          <p:cNvPr id="164" name="Google Shape;164;p19"/>
          <p:cNvPicPr preferRelativeResize="0"/>
          <p:nvPr/>
        </p:nvPicPr>
        <p:blipFill rotWithShape="1">
          <a:blip r:embed="rId3">
            <a:alphaModFix/>
          </a:blip>
          <a:srcRect/>
          <a:stretch/>
        </p:blipFill>
        <p:spPr>
          <a:xfrm>
            <a:off x="895268" y="1968899"/>
            <a:ext cx="1368955" cy="1023933"/>
          </a:xfrm>
          <a:prstGeom prst="rect">
            <a:avLst/>
          </a:prstGeom>
          <a:noFill/>
          <a:ln>
            <a:noFill/>
          </a:ln>
        </p:spPr>
      </p:pic>
      <p:sp>
        <p:nvSpPr>
          <p:cNvPr id="165" name="Google Shape;165;p19"/>
          <p:cNvSpPr txBox="1">
            <a:spLocks noGrp="1"/>
          </p:cNvSpPr>
          <p:nvPr>
            <p:ph type="body" idx="1"/>
          </p:nvPr>
        </p:nvSpPr>
        <p:spPr>
          <a:xfrm>
            <a:off x="4422427" y="677059"/>
            <a:ext cx="6324600" cy="5713869"/>
          </a:xfrm>
          <a:prstGeom prst="rect">
            <a:avLst/>
          </a:prstGeom>
          <a:solidFill>
            <a:schemeClr val="lt1"/>
          </a:solid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sz="1800" b="1">
                <a:latin typeface="Calibri"/>
                <a:ea typeface="Calibri"/>
                <a:cs typeface="Calibri"/>
                <a:sym typeface="Calibri"/>
              </a:rPr>
              <a:t> Summarizing new OCG TORs:</a:t>
            </a:r>
            <a:endParaRPr/>
          </a:p>
          <a:p>
            <a:pPr marL="914400" lvl="1" indent="-342900" algn="l" rtl="0">
              <a:lnSpc>
                <a:spcPct val="100000"/>
              </a:lnSpc>
              <a:spcBef>
                <a:spcPts val="360"/>
              </a:spcBef>
              <a:spcAft>
                <a:spcPts val="0"/>
              </a:spcAft>
              <a:buSzPts val="1800"/>
              <a:buFont typeface="Arial"/>
              <a:buChar char="•"/>
            </a:pPr>
            <a:r>
              <a:rPr lang="en-US" sz="1800">
                <a:latin typeface="Calibri"/>
                <a:ea typeface="Calibri"/>
                <a:cs typeface="Calibri"/>
                <a:sym typeface="Calibri"/>
              </a:rPr>
              <a:t>ensures an </a:t>
            </a:r>
            <a:r>
              <a:rPr lang="en-US" sz="1800" b="1">
                <a:latin typeface="Calibri"/>
                <a:ea typeface="Calibri"/>
                <a:cs typeface="Calibri"/>
                <a:sym typeface="Calibri"/>
              </a:rPr>
              <a:t>effective and integrated </a:t>
            </a:r>
            <a:r>
              <a:rPr lang="en-US" sz="1800">
                <a:latin typeface="Calibri"/>
                <a:ea typeface="Calibri"/>
                <a:cs typeface="Calibri"/>
                <a:sym typeface="Calibri"/>
              </a:rPr>
              <a:t>global ocean observing system  </a:t>
            </a:r>
            <a:endParaRPr/>
          </a:p>
          <a:p>
            <a:pPr marL="914400" lvl="1" indent="-342900" algn="l" rtl="0">
              <a:lnSpc>
                <a:spcPct val="100000"/>
              </a:lnSpc>
              <a:spcBef>
                <a:spcPts val="360"/>
              </a:spcBef>
              <a:spcAft>
                <a:spcPts val="0"/>
              </a:spcAft>
              <a:buSzPts val="1800"/>
              <a:buFont typeface="Arial"/>
              <a:buChar char="•"/>
            </a:pPr>
            <a:r>
              <a:rPr lang="en-US" sz="1800">
                <a:latin typeface="Calibri"/>
                <a:ea typeface="Calibri"/>
                <a:cs typeface="Calibri"/>
                <a:sym typeface="Calibri"/>
              </a:rPr>
              <a:t>supports processes for </a:t>
            </a:r>
            <a:r>
              <a:rPr lang="en-US" sz="1800" b="1">
                <a:latin typeface="Calibri"/>
                <a:ea typeface="Calibri"/>
                <a:cs typeface="Calibri"/>
                <a:sym typeface="Calibri"/>
              </a:rPr>
              <a:t>reviewing/evaluating </a:t>
            </a:r>
            <a:r>
              <a:rPr lang="en-US" sz="1800">
                <a:latin typeface="Calibri"/>
                <a:ea typeface="Calibri"/>
                <a:cs typeface="Calibri"/>
                <a:sym typeface="Calibri"/>
              </a:rPr>
              <a:t>an integrated GOOS</a:t>
            </a:r>
            <a:endParaRPr/>
          </a:p>
          <a:p>
            <a:pPr marL="914400" lvl="1" indent="-342900" algn="l" rtl="0">
              <a:lnSpc>
                <a:spcPct val="100000"/>
              </a:lnSpc>
              <a:spcBef>
                <a:spcPts val="360"/>
              </a:spcBef>
              <a:spcAft>
                <a:spcPts val="0"/>
              </a:spcAft>
              <a:buSzPts val="1800"/>
              <a:buFont typeface="Arial"/>
              <a:buChar char="•"/>
            </a:pPr>
            <a:r>
              <a:rPr lang="en-US" sz="1800">
                <a:latin typeface="Calibri"/>
                <a:ea typeface="Calibri"/>
                <a:cs typeface="Calibri"/>
                <a:sym typeface="Calibri"/>
              </a:rPr>
              <a:t>provide </a:t>
            </a:r>
            <a:r>
              <a:rPr lang="en-US" sz="1800" b="1">
                <a:latin typeface="Calibri"/>
                <a:ea typeface="Calibri"/>
                <a:cs typeface="Calibri"/>
                <a:sym typeface="Calibri"/>
              </a:rPr>
              <a:t>annual reports on the status, effectiveness, and operation</a:t>
            </a:r>
            <a:r>
              <a:rPr lang="en-US" sz="1800">
                <a:latin typeface="Calibri"/>
                <a:ea typeface="Calibri"/>
                <a:cs typeface="Calibri"/>
                <a:sym typeface="Calibri"/>
              </a:rPr>
              <a:t> of the GOOS OCG networks</a:t>
            </a:r>
            <a:endParaRPr/>
          </a:p>
          <a:p>
            <a:pPr marL="914400" lvl="1" indent="-342900" algn="l" rtl="0">
              <a:lnSpc>
                <a:spcPct val="100000"/>
              </a:lnSpc>
              <a:spcBef>
                <a:spcPts val="360"/>
              </a:spcBef>
              <a:spcAft>
                <a:spcPts val="0"/>
              </a:spcAft>
              <a:buSzPts val="1800"/>
              <a:buFont typeface="Arial"/>
              <a:buChar char="•"/>
            </a:pPr>
            <a:r>
              <a:rPr lang="en-US" sz="1800" b="1">
                <a:latin typeface="Calibri"/>
                <a:ea typeface="Calibri"/>
                <a:cs typeface="Calibri"/>
                <a:sym typeface="Calibri"/>
              </a:rPr>
              <a:t>Encourages technical development </a:t>
            </a:r>
            <a:r>
              <a:rPr lang="en-US" sz="1800">
                <a:latin typeface="Calibri"/>
                <a:ea typeface="Calibri"/>
                <a:cs typeface="Calibri"/>
                <a:sym typeface="Calibri"/>
              </a:rPr>
              <a:t>and new technologies</a:t>
            </a:r>
            <a:endParaRPr/>
          </a:p>
          <a:p>
            <a:pPr marL="914400" lvl="1" indent="-342900" algn="l" rtl="0">
              <a:lnSpc>
                <a:spcPct val="100000"/>
              </a:lnSpc>
              <a:spcBef>
                <a:spcPts val="360"/>
              </a:spcBef>
              <a:spcAft>
                <a:spcPts val="0"/>
              </a:spcAft>
              <a:buSzPts val="1800"/>
              <a:buFont typeface="Arial"/>
              <a:buChar char="•"/>
            </a:pPr>
            <a:r>
              <a:rPr lang="en-US" sz="1800" b="1">
                <a:latin typeface="Calibri"/>
                <a:ea typeface="Calibri"/>
                <a:cs typeface="Calibri"/>
                <a:sym typeface="Calibri"/>
              </a:rPr>
              <a:t>Encourages network plans, metrics, and strategic targets for implementation</a:t>
            </a:r>
            <a:endParaRPr/>
          </a:p>
          <a:p>
            <a:pPr marL="914400" lvl="1" indent="-342900" algn="l" rtl="0">
              <a:lnSpc>
                <a:spcPct val="100000"/>
              </a:lnSpc>
              <a:spcBef>
                <a:spcPts val="360"/>
              </a:spcBef>
              <a:spcAft>
                <a:spcPts val="0"/>
              </a:spcAft>
              <a:buSzPts val="1800"/>
              <a:buFont typeface="Arial"/>
              <a:buChar char="•"/>
            </a:pPr>
            <a:r>
              <a:rPr lang="en-US" sz="1800" b="1">
                <a:latin typeface="Calibri"/>
                <a:ea typeface="Calibri"/>
                <a:cs typeface="Calibri"/>
                <a:sym typeface="Calibri"/>
              </a:rPr>
              <a:t>Oversees OceanOPS </a:t>
            </a:r>
            <a:r>
              <a:rPr lang="en-US" sz="1800">
                <a:latin typeface="Calibri"/>
                <a:ea typeface="Calibri"/>
                <a:cs typeface="Calibri"/>
                <a:sym typeface="Calibri"/>
              </a:rPr>
              <a:t>plans and budget</a:t>
            </a:r>
            <a:endParaRPr/>
          </a:p>
          <a:p>
            <a:pPr marL="914400" lvl="1" indent="-342900" algn="l" rtl="0">
              <a:lnSpc>
                <a:spcPct val="100000"/>
              </a:lnSpc>
              <a:spcBef>
                <a:spcPts val="360"/>
              </a:spcBef>
              <a:spcAft>
                <a:spcPts val="0"/>
              </a:spcAft>
              <a:buSzPts val="1800"/>
              <a:buFont typeface="Arial"/>
              <a:buChar char="•"/>
            </a:pPr>
            <a:r>
              <a:rPr lang="en-US" sz="1800">
                <a:latin typeface="Calibri"/>
                <a:ea typeface="Calibri"/>
                <a:cs typeface="Calibri"/>
                <a:sym typeface="Calibri"/>
              </a:rPr>
              <a:t>Supports </a:t>
            </a:r>
            <a:r>
              <a:rPr lang="en-US" sz="1800" b="1">
                <a:latin typeface="Calibri"/>
                <a:ea typeface="Calibri"/>
                <a:cs typeface="Calibri"/>
                <a:sym typeface="Calibri"/>
              </a:rPr>
              <a:t>capacity development; best practices </a:t>
            </a:r>
            <a:r>
              <a:rPr lang="en-US" sz="1800">
                <a:latin typeface="Calibri"/>
                <a:ea typeface="Calibri"/>
                <a:cs typeface="Calibri"/>
                <a:sym typeface="Calibri"/>
              </a:rPr>
              <a:t>and standards; effective and integrative </a:t>
            </a:r>
            <a:r>
              <a:rPr lang="en-US" sz="1800" b="1">
                <a:latin typeface="Calibri"/>
                <a:ea typeface="Calibri"/>
                <a:cs typeface="Calibri"/>
                <a:sym typeface="Calibri"/>
              </a:rPr>
              <a:t>data systems</a:t>
            </a:r>
            <a:r>
              <a:rPr lang="en-US" sz="1800">
                <a:latin typeface="Calibri"/>
                <a:ea typeface="Calibri"/>
                <a:cs typeface="Calibri"/>
                <a:sym typeface="Calibri"/>
              </a:rPr>
              <a:t>; </a:t>
            </a:r>
            <a:r>
              <a:rPr lang="en-US" sz="1800" b="1">
                <a:latin typeface="Calibri"/>
                <a:ea typeface="Calibri"/>
                <a:cs typeface="Calibri"/>
                <a:sym typeface="Calibri"/>
              </a:rPr>
              <a:t>environmental stewardship</a:t>
            </a:r>
            <a:endParaRPr/>
          </a:p>
          <a:p>
            <a:pPr marL="914400" lvl="1" indent="-342900" algn="l" rtl="0">
              <a:lnSpc>
                <a:spcPct val="100000"/>
              </a:lnSpc>
              <a:spcBef>
                <a:spcPts val="360"/>
              </a:spcBef>
              <a:spcAft>
                <a:spcPts val="0"/>
              </a:spcAft>
              <a:buSzPts val="1800"/>
              <a:buFont typeface="Arial"/>
              <a:buChar char="•"/>
            </a:pPr>
            <a:r>
              <a:rPr lang="en-US" sz="1800" b="1">
                <a:latin typeface="Calibri"/>
                <a:ea typeface="Calibri"/>
                <a:cs typeface="Calibri"/>
                <a:sym typeface="Calibri"/>
              </a:rPr>
              <a:t>Promotes diversity </a:t>
            </a:r>
            <a:r>
              <a:rPr lang="en-US" sz="1800">
                <a:latin typeface="Calibri"/>
                <a:ea typeface="Calibri"/>
                <a:cs typeface="Calibri"/>
                <a:sym typeface="Calibri"/>
              </a:rPr>
              <a:t>and inclusion</a:t>
            </a:r>
            <a:endParaRPr/>
          </a:p>
          <a:p>
            <a:pPr marL="914400" lvl="1" indent="-342900" algn="l" rtl="0">
              <a:lnSpc>
                <a:spcPct val="100000"/>
              </a:lnSpc>
              <a:spcBef>
                <a:spcPts val="360"/>
              </a:spcBef>
              <a:spcAft>
                <a:spcPts val="0"/>
              </a:spcAft>
              <a:buSzPts val="1800"/>
              <a:buFont typeface="Arial"/>
              <a:buChar char="•"/>
            </a:pPr>
            <a:r>
              <a:rPr lang="en-US" sz="1800" b="1">
                <a:latin typeface="Calibri"/>
                <a:ea typeface="Calibri"/>
                <a:cs typeface="Calibri"/>
                <a:sym typeface="Calibri"/>
              </a:rPr>
              <a:t>Works with other parts </a:t>
            </a:r>
            <a:r>
              <a:rPr lang="en-US" sz="1800">
                <a:latin typeface="Calibri"/>
                <a:ea typeface="Calibri"/>
                <a:cs typeface="Calibri"/>
                <a:sym typeface="Calibri"/>
              </a:rPr>
              <a:t>of the ocean observing and forecasting enterprise</a:t>
            </a:r>
            <a:endParaRPr/>
          </a:p>
        </p:txBody>
      </p:sp>
      <p:sp>
        <p:nvSpPr>
          <p:cNvPr id="166" name="Google Shape;166;p19"/>
          <p:cNvSpPr txBox="1"/>
          <p:nvPr/>
        </p:nvSpPr>
        <p:spPr>
          <a:xfrm>
            <a:off x="3476294" y="677059"/>
            <a:ext cx="7585144" cy="5503882"/>
          </a:xfrm>
          <a:prstGeom prst="rect">
            <a:avLst/>
          </a:prstGeom>
          <a:solidFill>
            <a:schemeClr val="lt1"/>
          </a:solidFill>
          <a:ln>
            <a:noFill/>
          </a:ln>
        </p:spPr>
        <p:txBody>
          <a:bodyPr spcFirstLastPara="1" wrap="square" lIns="91425" tIns="45700" rIns="91425" bIns="45700" anchor="t" anchorCtr="0">
            <a:normAutofit/>
          </a:bodyPr>
          <a:lstStyle/>
          <a:p>
            <a:pPr marL="228600" marR="0" lvl="0" indent="-95250" algn="l" rtl="0">
              <a:lnSpc>
                <a:spcPct val="90000"/>
              </a:lnSpc>
              <a:spcBef>
                <a:spcPts val="0"/>
              </a:spcBef>
              <a:spcAft>
                <a:spcPts val="0"/>
              </a:spcAft>
              <a:buClr>
                <a:srgbClr val="000000"/>
              </a:buClr>
              <a:buSzPts val="2100"/>
              <a:buFont typeface="Arial"/>
              <a:buNone/>
            </a:pPr>
            <a:endParaRPr sz="2100" b="0" i="0" u="none" strike="noStrike" cap="none">
              <a:solidFill>
                <a:srgbClr val="00153A"/>
              </a:solidFill>
              <a:latin typeface="Quattrocento Sans"/>
              <a:ea typeface="Quattrocento Sans"/>
              <a:cs typeface="Quattrocento Sans"/>
              <a:sym typeface="Quattrocento Sans"/>
            </a:endParaRPr>
          </a:p>
          <a:p>
            <a:pPr marL="0" marR="0" lvl="0" indent="0" algn="l" rtl="0">
              <a:lnSpc>
                <a:spcPct val="90000"/>
              </a:lnSpc>
              <a:spcBef>
                <a:spcPts val="1000"/>
              </a:spcBef>
              <a:spcAft>
                <a:spcPts val="0"/>
              </a:spcAft>
              <a:buClr>
                <a:srgbClr val="000000"/>
              </a:buClr>
              <a:buSzPts val="2100"/>
              <a:buFont typeface="Arial"/>
              <a:buNone/>
            </a:pPr>
            <a:r>
              <a:rPr lang="en-US" sz="2100" b="0" i="0" u="none" strike="noStrike" cap="none">
                <a:solidFill>
                  <a:srgbClr val="00153A"/>
                </a:solidFill>
                <a:latin typeface="Quattrocento Sans"/>
                <a:ea typeface="Quattrocento Sans"/>
                <a:cs typeface="Quattrocento Sans"/>
                <a:sym typeface="Quattrocento Sans"/>
              </a:rPr>
              <a:t>The Observation Coordination Group (OCG) works to</a:t>
            </a:r>
            <a:r>
              <a:rPr lang="en-US" sz="2100" b="1" i="0" u="none" strike="noStrike" cap="none">
                <a:solidFill>
                  <a:srgbClr val="FFC000"/>
                </a:solidFill>
                <a:latin typeface="Quattrocento Sans"/>
                <a:ea typeface="Quattrocento Sans"/>
                <a:cs typeface="Quattrocento Sans"/>
                <a:sym typeface="Quattrocento Sans"/>
              </a:rPr>
              <a:t> </a:t>
            </a:r>
            <a:r>
              <a:rPr lang="en-US" sz="2100" b="1" i="0" u="none" strike="noStrike" cap="none">
                <a:solidFill>
                  <a:srgbClr val="FF9300"/>
                </a:solidFill>
                <a:latin typeface="Quattrocento Sans"/>
                <a:ea typeface="Quattrocento Sans"/>
                <a:cs typeface="Quattrocento Sans"/>
                <a:sym typeface="Quattrocento Sans"/>
              </a:rPr>
              <a:t>efficiently operate</a:t>
            </a:r>
            <a:r>
              <a:rPr lang="en-US" sz="2100" b="1" i="0" u="none" strike="noStrike" cap="none">
                <a:solidFill>
                  <a:srgbClr val="FFC000"/>
                </a:solidFill>
                <a:latin typeface="Quattrocento Sans"/>
                <a:ea typeface="Quattrocento Sans"/>
                <a:cs typeface="Quattrocento Sans"/>
                <a:sym typeface="Quattrocento Sans"/>
              </a:rPr>
              <a:t>, </a:t>
            </a:r>
            <a:r>
              <a:rPr lang="en-US" sz="2100" b="1" i="0" u="none" strike="noStrike" cap="none">
                <a:solidFill>
                  <a:srgbClr val="0070C0"/>
                </a:solidFill>
                <a:latin typeface="Quattrocento Sans"/>
                <a:ea typeface="Quattrocento Sans"/>
                <a:cs typeface="Quattrocento Sans"/>
                <a:sym typeface="Quattrocento Sans"/>
              </a:rPr>
              <a:t>innovate</a:t>
            </a:r>
            <a:r>
              <a:rPr lang="en-US" sz="2100" b="0" i="0" u="none" strike="noStrike" cap="none">
                <a:solidFill>
                  <a:srgbClr val="00153A"/>
                </a:solidFill>
                <a:latin typeface="Quattrocento Sans"/>
                <a:ea typeface="Quattrocento Sans"/>
                <a:cs typeface="Quattrocento Sans"/>
                <a:sym typeface="Quattrocento Sans"/>
              </a:rPr>
              <a:t>, </a:t>
            </a:r>
            <a:r>
              <a:rPr lang="en-US" sz="2100" b="1" i="0" u="none" strike="noStrike" cap="none">
                <a:solidFill>
                  <a:srgbClr val="00B050"/>
                </a:solidFill>
                <a:latin typeface="Quattrocento Sans"/>
                <a:ea typeface="Quattrocento Sans"/>
                <a:cs typeface="Quattrocento Sans"/>
                <a:sym typeface="Quattrocento Sans"/>
              </a:rPr>
              <a:t>coordinate, </a:t>
            </a:r>
            <a:r>
              <a:rPr lang="en-US" sz="2100" b="1" i="0" u="none" strike="noStrike" cap="none">
                <a:solidFill>
                  <a:srgbClr val="7030A0"/>
                </a:solidFill>
                <a:latin typeface="Quattrocento Sans"/>
                <a:ea typeface="Quattrocento Sans"/>
                <a:cs typeface="Quattrocento Sans"/>
                <a:sym typeface="Quattrocento Sans"/>
              </a:rPr>
              <a:t>evaluate</a:t>
            </a:r>
            <a:r>
              <a:rPr lang="en-US" sz="2100" b="0" i="0" u="none" strike="noStrike" cap="none">
                <a:solidFill>
                  <a:srgbClr val="00153A"/>
                </a:solidFill>
                <a:latin typeface="Quattrocento Sans"/>
                <a:ea typeface="Quattrocento Sans"/>
                <a:cs typeface="Quattrocento Sans"/>
                <a:sym typeface="Quattrocento Sans"/>
              </a:rPr>
              <a:t> and </a:t>
            </a:r>
            <a:r>
              <a:rPr lang="en-US" sz="2100" b="1" i="0" u="none" strike="noStrike" cap="none">
                <a:solidFill>
                  <a:schemeClr val="accent4"/>
                </a:solidFill>
                <a:latin typeface="Quattrocento Sans"/>
                <a:ea typeface="Quattrocento Sans"/>
                <a:cs typeface="Quattrocento Sans"/>
                <a:sym typeface="Quattrocento Sans"/>
              </a:rPr>
              <a:t>integrate </a:t>
            </a:r>
            <a:r>
              <a:rPr lang="en-US" sz="2100" b="0" i="0" u="none" strike="noStrike" cap="none">
                <a:solidFill>
                  <a:srgbClr val="00153A"/>
                </a:solidFill>
                <a:latin typeface="Quattrocento Sans"/>
                <a:ea typeface="Quattrocento Sans"/>
                <a:cs typeface="Quattrocento Sans"/>
                <a:sym typeface="Quattrocento Sans"/>
              </a:rPr>
              <a:t>a comprehensive </a:t>
            </a:r>
            <a:r>
              <a:rPr lang="en-US" sz="2100" b="0" i="1" u="none" strike="noStrike" cap="none">
                <a:solidFill>
                  <a:srgbClr val="00153A"/>
                </a:solidFill>
                <a:latin typeface="Quattrocento Sans"/>
                <a:ea typeface="Quattrocento Sans"/>
                <a:cs typeface="Quattrocento Sans"/>
                <a:sym typeface="Quattrocento Sans"/>
              </a:rPr>
              <a:t>in-situ</a:t>
            </a:r>
            <a:r>
              <a:rPr lang="en-US" sz="2100" b="0" i="0" u="none" strike="noStrike" cap="none">
                <a:solidFill>
                  <a:srgbClr val="00153A"/>
                </a:solidFill>
                <a:latin typeface="Quattrocento Sans"/>
                <a:ea typeface="Quattrocento Sans"/>
                <a:cs typeface="Quattrocento Sans"/>
                <a:sym typeface="Quattrocento Sans"/>
              </a:rPr>
              <a:t> global ocean observing system</a:t>
            </a:r>
            <a:endParaRPr/>
          </a:p>
          <a:p>
            <a:pPr marL="0" marR="0" lvl="0" indent="0" algn="l" rtl="0">
              <a:lnSpc>
                <a:spcPct val="90000"/>
              </a:lnSpc>
              <a:spcBef>
                <a:spcPts val="1000"/>
              </a:spcBef>
              <a:spcAft>
                <a:spcPts val="0"/>
              </a:spcAft>
              <a:buClr>
                <a:srgbClr val="000000"/>
              </a:buClr>
              <a:buSzPts val="2100"/>
              <a:buFont typeface="Arial"/>
              <a:buNone/>
            </a:pPr>
            <a:endParaRPr sz="2100" b="0" i="0" u="none" strike="noStrike" cap="none">
              <a:solidFill>
                <a:srgbClr val="00153A"/>
              </a:solidFill>
              <a:latin typeface="Quattrocento Sans"/>
              <a:ea typeface="Quattrocento Sans"/>
              <a:cs typeface="Quattrocento Sans"/>
              <a:sym typeface="Quattrocento Sans"/>
            </a:endParaRPr>
          </a:p>
          <a:p>
            <a:pPr marL="0" marR="0" lvl="0" indent="0" algn="l" rtl="0">
              <a:lnSpc>
                <a:spcPct val="90000"/>
              </a:lnSpc>
              <a:spcBef>
                <a:spcPts val="1000"/>
              </a:spcBef>
              <a:spcAft>
                <a:spcPts val="0"/>
              </a:spcAft>
              <a:buClr>
                <a:srgbClr val="000000"/>
              </a:buClr>
              <a:buSzPts val="2100"/>
              <a:buFont typeface="Arial"/>
              <a:buNone/>
            </a:pPr>
            <a:r>
              <a:rPr lang="en-US" sz="2100" b="0" i="0" u="none" strike="noStrike" cap="none">
                <a:solidFill>
                  <a:srgbClr val="00153A"/>
                </a:solidFill>
                <a:latin typeface="Quattrocento Sans"/>
                <a:ea typeface="Quattrocento Sans"/>
                <a:cs typeface="Quattrocento Sans"/>
                <a:sym typeface="Quattrocento Sans"/>
              </a:rPr>
              <a:t>OCG has 8 current foci:</a:t>
            </a:r>
            <a:endParaRPr/>
          </a:p>
          <a:p>
            <a:pPr marL="971550" marR="0" lvl="1" indent="-514350" algn="l" rtl="0">
              <a:lnSpc>
                <a:spcPct val="90000"/>
              </a:lnSpc>
              <a:spcBef>
                <a:spcPts val="500"/>
              </a:spcBef>
              <a:spcAft>
                <a:spcPts val="0"/>
              </a:spcAft>
              <a:buClr>
                <a:srgbClr val="000000"/>
              </a:buClr>
              <a:buSzPts val="1800"/>
              <a:buFont typeface="Arial"/>
              <a:buAutoNum type="arabicPeriod"/>
            </a:pPr>
            <a:r>
              <a:rPr lang="en-US" sz="1800" b="0" i="0" u="none" strike="noStrike" cap="none">
                <a:solidFill>
                  <a:srgbClr val="00153A"/>
                </a:solidFill>
                <a:latin typeface="Quattrocento Sans"/>
                <a:ea typeface="Quattrocento Sans"/>
                <a:cs typeface="Quattrocento Sans"/>
                <a:sym typeface="Quattrocento Sans"/>
              </a:rPr>
              <a:t>Requirements</a:t>
            </a:r>
            <a:endParaRPr/>
          </a:p>
          <a:p>
            <a:pPr marL="971550" marR="0" lvl="1" indent="-514350" algn="l" rtl="0">
              <a:lnSpc>
                <a:spcPct val="90000"/>
              </a:lnSpc>
              <a:spcBef>
                <a:spcPts val="500"/>
              </a:spcBef>
              <a:spcAft>
                <a:spcPts val="0"/>
              </a:spcAft>
              <a:buClr>
                <a:srgbClr val="000000"/>
              </a:buClr>
              <a:buSzPts val="1800"/>
              <a:buFont typeface="Arial"/>
              <a:buAutoNum type="arabicPeriod"/>
            </a:pPr>
            <a:r>
              <a:rPr lang="en-US" sz="1800" b="0" i="0" u="none" strike="noStrike" cap="none">
                <a:solidFill>
                  <a:srgbClr val="00153A"/>
                </a:solidFill>
                <a:latin typeface="Quattrocento Sans"/>
                <a:ea typeface="Quattrocento Sans"/>
                <a:cs typeface="Quattrocento Sans"/>
                <a:sym typeface="Quattrocento Sans"/>
              </a:rPr>
              <a:t>Observing Advances</a:t>
            </a:r>
            <a:endParaRPr/>
          </a:p>
          <a:p>
            <a:pPr marL="971550" marR="0" lvl="1" indent="-514350" algn="l" rtl="0">
              <a:lnSpc>
                <a:spcPct val="90000"/>
              </a:lnSpc>
              <a:spcBef>
                <a:spcPts val="500"/>
              </a:spcBef>
              <a:spcAft>
                <a:spcPts val="0"/>
              </a:spcAft>
              <a:buClr>
                <a:srgbClr val="000000"/>
              </a:buClr>
              <a:buSzPts val="1800"/>
              <a:buFont typeface="Arial"/>
              <a:buAutoNum type="arabicPeriod"/>
            </a:pPr>
            <a:r>
              <a:rPr lang="en-US" sz="1800" b="0" i="0" u="none" strike="noStrike" cap="none">
                <a:solidFill>
                  <a:srgbClr val="00153A"/>
                </a:solidFill>
                <a:latin typeface="Quattrocento Sans"/>
                <a:ea typeface="Quattrocento Sans"/>
                <a:cs typeface="Quattrocento Sans"/>
                <a:sym typeface="Quattrocento Sans"/>
              </a:rPr>
              <a:t>Standards and Best Practices</a:t>
            </a:r>
            <a:endParaRPr/>
          </a:p>
          <a:p>
            <a:pPr marL="971550" marR="0" lvl="1" indent="-514350" algn="l" rtl="0">
              <a:lnSpc>
                <a:spcPct val="90000"/>
              </a:lnSpc>
              <a:spcBef>
                <a:spcPts val="500"/>
              </a:spcBef>
              <a:spcAft>
                <a:spcPts val="0"/>
              </a:spcAft>
              <a:buClr>
                <a:srgbClr val="000000"/>
              </a:buClr>
              <a:buSzPts val="1800"/>
              <a:buFont typeface="Arial"/>
              <a:buAutoNum type="arabicPeriod"/>
            </a:pPr>
            <a:r>
              <a:rPr lang="en-US" sz="1800" b="0" i="0" u="none" strike="noStrike" cap="none">
                <a:solidFill>
                  <a:srgbClr val="00153A"/>
                </a:solidFill>
                <a:latin typeface="Quattrocento Sans"/>
                <a:ea typeface="Quattrocento Sans"/>
                <a:cs typeface="Quattrocento Sans"/>
                <a:sym typeface="Quattrocento Sans"/>
              </a:rPr>
              <a:t>Data Management</a:t>
            </a:r>
            <a:endParaRPr/>
          </a:p>
          <a:p>
            <a:pPr marL="971550" marR="0" lvl="1" indent="-514350" algn="l" rtl="0">
              <a:lnSpc>
                <a:spcPct val="90000"/>
              </a:lnSpc>
              <a:spcBef>
                <a:spcPts val="500"/>
              </a:spcBef>
              <a:spcAft>
                <a:spcPts val="0"/>
              </a:spcAft>
              <a:buClr>
                <a:srgbClr val="000000"/>
              </a:buClr>
              <a:buSzPts val="1800"/>
              <a:buFont typeface="Arial"/>
              <a:buAutoNum type="arabicPeriod"/>
            </a:pPr>
            <a:r>
              <a:rPr lang="en-US" sz="1800" b="0" i="0" u="none" strike="noStrike" cap="none">
                <a:solidFill>
                  <a:srgbClr val="00153A"/>
                </a:solidFill>
                <a:latin typeface="Quattrocento Sans"/>
                <a:ea typeface="Quattrocento Sans"/>
                <a:cs typeface="Quattrocento Sans"/>
                <a:sym typeface="Quattrocento Sans"/>
              </a:rPr>
              <a:t>OceanOPS</a:t>
            </a:r>
            <a:endParaRPr/>
          </a:p>
          <a:p>
            <a:pPr marL="971550" marR="0" lvl="1" indent="-514350" algn="l" rtl="0">
              <a:lnSpc>
                <a:spcPct val="90000"/>
              </a:lnSpc>
              <a:spcBef>
                <a:spcPts val="500"/>
              </a:spcBef>
              <a:spcAft>
                <a:spcPts val="0"/>
              </a:spcAft>
              <a:buClr>
                <a:srgbClr val="000000"/>
              </a:buClr>
              <a:buSzPts val="1800"/>
              <a:buFont typeface="Arial"/>
              <a:buAutoNum type="arabicPeriod"/>
            </a:pPr>
            <a:r>
              <a:rPr lang="en-US" sz="1800" b="0" i="0" u="none" strike="noStrike" cap="none">
                <a:solidFill>
                  <a:srgbClr val="00153A"/>
                </a:solidFill>
                <a:latin typeface="Quattrocento Sans"/>
                <a:ea typeface="Quattrocento Sans"/>
                <a:cs typeface="Quattrocento Sans"/>
                <a:sym typeface="Quattrocento Sans"/>
              </a:rPr>
              <a:t>Metrics</a:t>
            </a:r>
            <a:endParaRPr/>
          </a:p>
          <a:p>
            <a:pPr marL="971550" marR="0" lvl="1" indent="-514350" algn="l" rtl="0">
              <a:lnSpc>
                <a:spcPct val="90000"/>
              </a:lnSpc>
              <a:spcBef>
                <a:spcPts val="500"/>
              </a:spcBef>
              <a:spcAft>
                <a:spcPts val="0"/>
              </a:spcAft>
              <a:buClr>
                <a:srgbClr val="000000"/>
              </a:buClr>
              <a:buSzPts val="1800"/>
              <a:buFont typeface="Arial"/>
              <a:buAutoNum type="arabicPeriod"/>
            </a:pPr>
            <a:r>
              <a:rPr lang="en-US" sz="1800" b="0" i="0" u="none" strike="noStrike" cap="none">
                <a:solidFill>
                  <a:srgbClr val="00153A"/>
                </a:solidFill>
                <a:latin typeface="Quattrocento Sans"/>
                <a:ea typeface="Quattrocento Sans"/>
                <a:cs typeface="Quattrocento Sans"/>
                <a:sym typeface="Quattrocento Sans"/>
              </a:rPr>
              <a:t>Environmental Stewardship</a:t>
            </a:r>
            <a:endParaRPr/>
          </a:p>
          <a:p>
            <a:pPr marL="971550" marR="0" lvl="1" indent="-514350" algn="l" rtl="0">
              <a:lnSpc>
                <a:spcPct val="90000"/>
              </a:lnSpc>
              <a:spcBef>
                <a:spcPts val="500"/>
              </a:spcBef>
              <a:spcAft>
                <a:spcPts val="0"/>
              </a:spcAft>
              <a:buClr>
                <a:srgbClr val="000000"/>
              </a:buClr>
              <a:buSzPts val="1800"/>
              <a:buFont typeface="Arial"/>
              <a:buAutoNum type="arabicPeriod"/>
            </a:pPr>
            <a:r>
              <a:rPr lang="en-US" sz="1800" b="0" i="0" u="none" strike="noStrike" cap="none">
                <a:solidFill>
                  <a:srgbClr val="00153A"/>
                </a:solidFill>
                <a:latin typeface="Quattrocento Sans"/>
                <a:ea typeface="Quattrocento Sans"/>
                <a:cs typeface="Quattrocento Sans"/>
                <a:sym typeface="Quattrocento Sans"/>
              </a:rPr>
              <a:t>Capacity Development</a:t>
            </a:r>
            <a:endParaRPr/>
          </a:p>
        </p:txBody>
      </p:sp>
      <p:pic>
        <p:nvPicPr>
          <p:cNvPr id="167" name="Google Shape;167;p19" descr="DBCP Logo"/>
          <p:cNvPicPr preferRelativeResize="0"/>
          <p:nvPr/>
        </p:nvPicPr>
        <p:blipFill rotWithShape="1">
          <a:blip r:embed="rId4">
            <a:alphaModFix/>
          </a:blip>
          <a:srcRect/>
          <a:stretch/>
        </p:blipFill>
        <p:spPr>
          <a:xfrm>
            <a:off x="247404" y="978342"/>
            <a:ext cx="742950" cy="742950"/>
          </a:xfrm>
          <a:prstGeom prst="rect">
            <a:avLst/>
          </a:prstGeom>
          <a:noFill/>
          <a:ln>
            <a:noFill/>
          </a:ln>
        </p:spPr>
      </p:pic>
      <p:pic>
        <p:nvPicPr>
          <p:cNvPr id="168" name="Google Shape;168;p19" descr="OceanSITES "/>
          <p:cNvPicPr preferRelativeResize="0"/>
          <p:nvPr/>
        </p:nvPicPr>
        <p:blipFill rotWithShape="1">
          <a:blip r:embed="rId5">
            <a:alphaModFix/>
          </a:blip>
          <a:srcRect/>
          <a:stretch/>
        </p:blipFill>
        <p:spPr>
          <a:xfrm>
            <a:off x="1136333" y="4120540"/>
            <a:ext cx="1156409" cy="925128"/>
          </a:xfrm>
          <a:prstGeom prst="rect">
            <a:avLst/>
          </a:prstGeom>
          <a:noFill/>
          <a:ln>
            <a:noFill/>
          </a:ln>
        </p:spPr>
      </p:pic>
      <p:pic>
        <p:nvPicPr>
          <p:cNvPr id="169" name="Google Shape;169;p19" descr="SOT Logo"/>
          <p:cNvPicPr preferRelativeResize="0"/>
          <p:nvPr/>
        </p:nvPicPr>
        <p:blipFill rotWithShape="1">
          <a:blip r:embed="rId6">
            <a:alphaModFix/>
          </a:blip>
          <a:srcRect/>
          <a:stretch/>
        </p:blipFill>
        <p:spPr>
          <a:xfrm>
            <a:off x="1136333" y="936242"/>
            <a:ext cx="843242" cy="843242"/>
          </a:xfrm>
          <a:prstGeom prst="rect">
            <a:avLst/>
          </a:prstGeom>
          <a:noFill/>
          <a:ln>
            <a:noFill/>
          </a:ln>
        </p:spPr>
      </p:pic>
      <p:pic>
        <p:nvPicPr>
          <p:cNvPr id="170" name="Google Shape;170;p19" descr="GLOSS"/>
          <p:cNvPicPr preferRelativeResize="0"/>
          <p:nvPr/>
        </p:nvPicPr>
        <p:blipFill rotWithShape="1">
          <a:blip r:embed="rId7">
            <a:alphaModFix/>
          </a:blip>
          <a:srcRect/>
          <a:stretch/>
        </p:blipFill>
        <p:spPr>
          <a:xfrm>
            <a:off x="260711" y="2014941"/>
            <a:ext cx="742949" cy="705802"/>
          </a:xfrm>
          <a:prstGeom prst="rect">
            <a:avLst/>
          </a:prstGeom>
          <a:noFill/>
          <a:ln>
            <a:noFill/>
          </a:ln>
        </p:spPr>
      </p:pic>
      <p:pic>
        <p:nvPicPr>
          <p:cNvPr id="171" name="Google Shape;171;p19" descr="Argo Information Centre"/>
          <p:cNvPicPr preferRelativeResize="0"/>
          <p:nvPr/>
        </p:nvPicPr>
        <p:blipFill rotWithShape="1">
          <a:blip r:embed="rId8">
            <a:alphaModFix/>
          </a:blip>
          <a:srcRect/>
          <a:stretch/>
        </p:blipFill>
        <p:spPr>
          <a:xfrm>
            <a:off x="2187260" y="978342"/>
            <a:ext cx="758279" cy="758279"/>
          </a:xfrm>
          <a:prstGeom prst="rect">
            <a:avLst/>
          </a:prstGeom>
          <a:noFill/>
          <a:ln>
            <a:noFill/>
          </a:ln>
        </p:spPr>
      </p:pic>
      <p:pic>
        <p:nvPicPr>
          <p:cNvPr id="172" name="Google Shape;172;p19" descr=" "/>
          <p:cNvPicPr preferRelativeResize="0"/>
          <p:nvPr/>
        </p:nvPicPr>
        <p:blipFill rotWithShape="1">
          <a:blip r:embed="rId9">
            <a:alphaModFix/>
          </a:blip>
          <a:srcRect/>
          <a:stretch/>
        </p:blipFill>
        <p:spPr>
          <a:xfrm>
            <a:off x="2107339" y="1926036"/>
            <a:ext cx="923405" cy="912540"/>
          </a:xfrm>
          <a:prstGeom prst="rect">
            <a:avLst/>
          </a:prstGeom>
          <a:noFill/>
          <a:ln>
            <a:noFill/>
          </a:ln>
        </p:spPr>
      </p:pic>
      <p:pic>
        <p:nvPicPr>
          <p:cNvPr id="173" name="Google Shape;173;p19"/>
          <p:cNvPicPr preferRelativeResize="0"/>
          <p:nvPr/>
        </p:nvPicPr>
        <p:blipFill rotWithShape="1">
          <a:blip r:embed="rId10">
            <a:alphaModFix/>
          </a:blip>
          <a:srcRect/>
          <a:stretch/>
        </p:blipFill>
        <p:spPr>
          <a:xfrm>
            <a:off x="265885" y="3172702"/>
            <a:ext cx="1589952" cy="589700"/>
          </a:xfrm>
          <a:prstGeom prst="rect">
            <a:avLst/>
          </a:prstGeom>
          <a:noFill/>
          <a:ln>
            <a:noFill/>
          </a:ln>
        </p:spPr>
      </p:pic>
      <p:pic>
        <p:nvPicPr>
          <p:cNvPr id="174" name="Google Shape;174;p19"/>
          <p:cNvPicPr preferRelativeResize="0"/>
          <p:nvPr/>
        </p:nvPicPr>
        <p:blipFill rotWithShape="1">
          <a:blip r:embed="rId11">
            <a:alphaModFix/>
          </a:blip>
          <a:srcRect/>
          <a:stretch/>
        </p:blipFill>
        <p:spPr>
          <a:xfrm flipH="1">
            <a:off x="-21928" y="5995255"/>
            <a:ext cx="12213928" cy="742068"/>
          </a:xfrm>
          <a:prstGeom prst="rect">
            <a:avLst/>
          </a:prstGeom>
          <a:noFill/>
          <a:ln>
            <a:noFill/>
          </a:ln>
        </p:spPr>
      </p:pic>
      <p:pic>
        <p:nvPicPr>
          <p:cNvPr id="175" name="Google Shape;175;p19"/>
          <p:cNvPicPr preferRelativeResize="0"/>
          <p:nvPr/>
        </p:nvPicPr>
        <p:blipFill rotWithShape="1">
          <a:blip r:embed="rId12">
            <a:alphaModFix/>
          </a:blip>
          <a:srcRect/>
          <a:stretch/>
        </p:blipFill>
        <p:spPr>
          <a:xfrm>
            <a:off x="2068662" y="3136532"/>
            <a:ext cx="747191" cy="716730"/>
          </a:xfrm>
          <a:prstGeom prst="rect">
            <a:avLst/>
          </a:prstGeom>
          <a:noFill/>
          <a:ln>
            <a:noFill/>
          </a:ln>
        </p:spPr>
      </p:pic>
      <p:pic>
        <p:nvPicPr>
          <p:cNvPr id="176" name="Google Shape;176;p19"/>
          <p:cNvPicPr preferRelativeResize="0"/>
          <p:nvPr/>
        </p:nvPicPr>
        <p:blipFill rotWithShape="1">
          <a:blip r:embed="rId13">
            <a:alphaModFix/>
          </a:blip>
          <a:srcRect/>
          <a:stretch/>
        </p:blipFill>
        <p:spPr>
          <a:xfrm>
            <a:off x="223957" y="4925466"/>
            <a:ext cx="2218300" cy="10679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1397</Words>
  <Application>Microsoft Office PowerPoint</Application>
  <PresentationFormat>Widescreen</PresentationFormat>
  <Paragraphs>145</Paragraphs>
  <Slides>10</Slides>
  <Notes>10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Calibri</vt:lpstr>
      <vt:lpstr>Helvetica Neue</vt:lpstr>
      <vt:lpstr>Roboto Light</vt:lpstr>
      <vt:lpstr>Quattrocento Sans</vt:lpstr>
      <vt:lpstr>Roboto</vt:lpstr>
      <vt:lpstr>Arial</vt:lpstr>
      <vt:lpstr>Barlow Semi Condensed SemiBold</vt:lpstr>
      <vt:lpstr>Proxima Nova</vt:lpstr>
      <vt:lpstr>Blank Presentation</vt:lpstr>
      <vt:lpstr>DBCP a vital role in the GOOS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DBCP a vital role in the GOOS</dc:title>
  <dc:creator>Fischer, Albert</dc:creator>
  <cp:lastModifiedBy>Long Jiang</cp:lastModifiedBy>
  <cp:revision>1</cp:revision>
  <dcterms:created xsi:type="dcterms:W3CDTF">2020-02-11T12:50:32Z</dcterms:created>
  <dcterms:modified xsi:type="dcterms:W3CDTF">2021-11-08T07:33:52Z</dcterms:modified>
</cp:coreProperties>
</file>