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1" r:id="rId2"/>
  </p:sldMasterIdLst>
  <p:notesMasterIdLst>
    <p:notesMasterId r:id="rId7"/>
  </p:notesMasterIdLst>
  <p:sldIdLst>
    <p:sldId id="256" r:id="rId3"/>
    <p:sldId id="262" r:id="rId4"/>
    <p:sldId id="260" r:id="rId5"/>
    <p:sldId id="261" r:id="rId6"/>
  </p:sldIdLst>
  <p:sldSz cx="9144000" cy="6858000" type="screen4x3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UweEYJCL+g0SfxN/lGZzNQRSz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0"/>
  </p:normalViewPr>
  <p:slideViewPr>
    <p:cSldViewPr snapToGrid="0">
      <p:cViewPr varScale="1">
        <p:scale>
          <a:sx n="242" d="100"/>
          <a:sy n="242" d="100"/>
        </p:scale>
        <p:origin x="135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4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890458" cy="4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631" y="0"/>
            <a:ext cx="2890457" cy="4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9991"/>
            <a:ext cx="2890458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457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61045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457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9009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6"/>
          <p:cNvSpPr/>
          <p:nvPr/>
        </p:nvSpPr>
        <p:spPr>
          <a:xfrm>
            <a:off x="0" y="0"/>
            <a:ext cx="9144000" cy="3287486"/>
          </a:xfrm>
          <a:custGeom>
            <a:avLst/>
            <a:gdLst/>
            <a:ahLst/>
            <a:cxnLst/>
            <a:rect l="l" t="t" r="r" b="b"/>
            <a:pathLst>
              <a:path w="21600" h="30049" extrusionOk="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"/>
          <p:cNvSpPr/>
          <p:nvPr/>
        </p:nvSpPr>
        <p:spPr>
          <a:xfrm rot="10800000">
            <a:off x="0" y="4948238"/>
            <a:ext cx="9144000" cy="2705100"/>
          </a:xfrm>
          <a:custGeom>
            <a:avLst/>
            <a:gdLst/>
            <a:ahLst/>
            <a:cxnLst/>
            <a:rect l="l" t="t" r="r" b="b"/>
            <a:pathLst>
              <a:path w="21600" h="67609" extrusionOk="0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6"/>
          <p:cNvSpPr txBox="1"/>
          <p:nvPr/>
        </p:nvSpPr>
        <p:spPr>
          <a:xfrm>
            <a:off x="0" y="6592888"/>
            <a:ext cx="3348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6" descr="dbcp_light_text.png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213" y="188913"/>
            <a:ext cx="2087562" cy="20875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9" name="Google Shape;19;p6" descr="ioc_wmo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4194" y="174171"/>
            <a:ext cx="2636520" cy="12039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8"/>
          <p:cNvSpPr/>
          <p:nvPr/>
        </p:nvSpPr>
        <p:spPr>
          <a:xfrm rot="10800000">
            <a:off x="0" y="4948238"/>
            <a:ext cx="9144000" cy="2705100"/>
          </a:xfrm>
          <a:custGeom>
            <a:avLst/>
            <a:gdLst/>
            <a:ahLst/>
            <a:cxnLst/>
            <a:rect l="l" t="t" r="r" b="b"/>
            <a:pathLst>
              <a:path w="21600" h="67609" extrusionOk="0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8" descr="dbcp_light_text.png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242" y="199800"/>
            <a:ext cx="970416" cy="9704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/>
          <p:nvPr/>
        </p:nvSpPr>
        <p:spPr>
          <a:xfrm>
            <a:off x="0" y="2786744"/>
            <a:ext cx="91440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International Arctic Buoy </a:t>
            </a:r>
            <a:r>
              <a:rPr lang="en-US" sz="4000" b="1" i="0" u="none" strike="noStrike" cap="none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Programme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Chair/s: Christian Haas, Chair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and Takashi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Kikuchi,Vice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Chair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Rapporteur: Ignatius Rigor, Coordinator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DBCP 37</a:t>
            </a:r>
            <a:endParaRPr sz="36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914400" y="1602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3. Key highlights this year</a:t>
            </a:r>
            <a:endParaRPr sz="3600" b="1" dirty="0"/>
          </a:p>
        </p:txBody>
      </p:sp>
      <p:sp>
        <p:nvSpPr>
          <p:cNvPr id="131" name="Google Shape;131;g5b204c3975_0_8"/>
          <p:cNvSpPr txBox="1">
            <a:spLocks noGrp="1"/>
          </p:cNvSpPr>
          <p:nvPr>
            <p:ph type="body" idx="1"/>
          </p:nvPr>
        </p:nvSpPr>
        <p:spPr>
          <a:xfrm>
            <a:off x="486508" y="1449258"/>
            <a:ext cx="8229600" cy="4066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AU" sz="2700" dirty="0"/>
              <a:t>We have been able to sustain the IABP Network despite many cancelled deployment opportunities due to COVID-19. Current status map is shown on the left below.</a:t>
            </a:r>
          </a:p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AU" sz="2700" dirty="0"/>
              <a:t>We have increased our efforts to place GPS tags on ice </a:t>
            </a:r>
            <a:r>
              <a:rPr lang="en-AU" sz="2700"/>
              <a:t>islands and icebergs </a:t>
            </a:r>
            <a:r>
              <a:rPr lang="en-AU" sz="2700" dirty="0"/>
              <a:t>in the Arctic.</a:t>
            </a:r>
            <a:endParaRPr sz="2700" dirty="0"/>
          </a:p>
          <a:p>
            <a:pPr marL="0" lvl="0" indent="0">
              <a:spcAft>
                <a:spcPts val="1800"/>
              </a:spcAft>
              <a:buNone/>
            </a:pPr>
            <a:r>
              <a:rPr lang="en-US" dirty="0"/>
              <a:t>13 DSE </a:t>
            </a:r>
            <a:r>
              <a:rPr lang="en-US" dirty="0" err="1"/>
              <a:t>EJMI.png</a:t>
            </a:r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0CDB89-314F-9A46-8E0B-E6F90004A759}"/>
              </a:ext>
            </a:extLst>
          </p:cNvPr>
          <p:cNvGrpSpPr>
            <a:grpSpLocks noChangeAspect="1"/>
          </p:cNvGrpSpPr>
          <p:nvPr/>
        </p:nvGrpSpPr>
        <p:grpSpPr>
          <a:xfrm>
            <a:off x="162988" y="4136572"/>
            <a:ext cx="8812969" cy="2561584"/>
            <a:chOff x="162988" y="4334254"/>
            <a:chExt cx="8132853" cy="2363901"/>
          </a:xfrm>
        </p:grpSpPr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5C5DC3AC-3844-2C49-926F-7EACBD7F8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988" y="4334254"/>
              <a:ext cx="3875909" cy="236390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984BCBB-5007-AC46-83A1-49B732363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3982" y="4334254"/>
              <a:ext cx="4201859" cy="2363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31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914400" y="1603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b="1" dirty="0"/>
              <a:t>4. Key focus areas for next year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31;g5b204c3975_0_8">
            <a:extLst>
              <a:ext uri="{FF2B5EF4-FFF2-40B4-BE49-F238E27FC236}">
                <a16:creationId xmlns:a16="http://schemas.microsoft.com/office/drawing/2014/main" id="{351EC804-A8D5-4101-A44A-58C6173F63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7007" y="1537181"/>
            <a:ext cx="8229600" cy="4115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AU" sz="2700" dirty="0"/>
              <a:t>Increase deployments in the Eurasian Sector of the Arctic Ocean (red oval on map below).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7A2203E1-DAC7-784E-87AD-7A71ADE6E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978" y="2471058"/>
            <a:ext cx="6930044" cy="422660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C436A19-CF8D-494B-8CEB-E32894EDB5D4}"/>
              </a:ext>
            </a:extLst>
          </p:cNvPr>
          <p:cNvSpPr/>
          <p:nvPr/>
        </p:nvSpPr>
        <p:spPr>
          <a:xfrm rot="20478066">
            <a:off x="2830286" y="3331029"/>
            <a:ext cx="1894114" cy="8055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1124173" y="1603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5. Key take-home messages</a:t>
            </a:r>
            <a:endParaRPr sz="3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IABP has been able to sustain the Arctic Observing Network despite hurdles due to COVID-19, but plan to meet in person as soon as possible so we don’t lose our momentum.</a:t>
            </a:r>
          </a:p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IABP has even expanded its efforts to tag more ice islands and icebergs.</a:t>
            </a:r>
          </a:p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Maintaining the network in the recurring gap in the Eurasian Arctic continues to be one of our top priorities.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185</Words>
  <Application>Microsoft Macintosh PowerPoint</Application>
  <PresentationFormat>On-screen Show (4:3)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Office Theme</vt:lpstr>
      <vt:lpstr>Custom Design</vt:lpstr>
      <vt:lpstr>PowerPoint Presentation</vt:lpstr>
      <vt:lpstr>3. Key highlights this year</vt:lpstr>
      <vt:lpstr>4. Key focus areas for next year</vt:lpstr>
      <vt:lpstr>5. Key take-home messages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 Kelly-Gerreyn</dc:creator>
  <cp:lastModifiedBy>Microsoft Office User</cp:lastModifiedBy>
  <cp:revision>10</cp:revision>
  <dcterms:modified xsi:type="dcterms:W3CDTF">2021-11-05T16:27:23Z</dcterms:modified>
</cp:coreProperties>
</file>