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4"/>
    <p:sldMasterId id="2147483906" r:id="rId5"/>
  </p:sldMasterIdLst>
  <p:notesMasterIdLst>
    <p:notesMasterId r:id="rId13"/>
  </p:notesMasterIdLst>
  <p:handoutMasterIdLst>
    <p:handoutMasterId r:id="rId14"/>
  </p:handoutMasterIdLst>
  <p:sldIdLst>
    <p:sldId id="256" r:id="rId6"/>
    <p:sldId id="274" r:id="rId7"/>
    <p:sldId id="277" r:id="rId8"/>
    <p:sldId id="315" r:id="rId9"/>
    <p:sldId id="275" r:id="rId10"/>
    <p:sldId id="278" r:id="rId11"/>
    <p:sldId id="276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661"/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89623" autoAdjust="0"/>
  </p:normalViewPr>
  <p:slideViewPr>
    <p:cSldViewPr snapToGrid="0">
      <p:cViewPr>
        <p:scale>
          <a:sx n="90" d="100"/>
          <a:sy n="90" d="100"/>
        </p:scale>
        <p:origin x="1776" y="-126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2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2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037" name="Picture 18" descr="dbcp_light_tex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8913"/>
            <a:ext cx="2087562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14" descr="ioc_wmo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6344194" y="174171"/>
            <a:ext cx="2636520" cy="120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8" name="Picture 18" descr="dbcp_light_text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242" y="199800"/>
            <a:ext cx="970416" cy="97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744"/>
            <a:ext cx="9144000" cy="260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DBCP  UK National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prstClr val="black"/>
                </a:solidFill>
                <a:ea typeface="+mj-ea"/>
              </a:rPr>
              <a:t>DBCP – 37, VIRTUAL, 8-11 November 2021</a:t>
            </a:r>
          </a:p>
          <a:p>
            <a:pPr algn="ctr">
              <a:lnSpc>
                <a:spcPct val="150000"/>
              </a:lnSpc>
            </a:pPr>
            <a:r>
              <a:rPr lang="fr-CH" sz="2400" b="1" dirty="0">
                <a:solidFill>
                  <a:prstClr val="black"/>
                </a:solidFill>
                <a:ea typeface="+mj-ea"/>
              </a:rPr>
              <a:t>Fraser Cunningham</a:t>
            </a:r>
          </a:p>
          <a:p>
            <a:pPr algn="ctr">
              <a:lnSpc>
                <a:spcPct val="150000"/>
              </a:lnSpc>
            </a:pPr>
            <a:r>
              <a:rPr lang="fr-CH" sz="2400" b="1" dirty="0">
                <a:solidFill>
                  <a:prstClr val="black"/>
                </a:solidFill>
                <a:ea typeface="+mj-ea"/>
              </a:rPr>
              <a:t>Met Office</a:t>
            </a:r>
            <a:endParaRPr lang="fr-CH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Moored</a:t>
            </a:r>
            <a:r>
              <a:rPr lang="fr-CH" dirty="0"/>
              <a:t> </a:t>
            </a:r>
            <a:r>
              <a:rPr lang="fr-CH" dirty="0" err="1"/>
              <a:t>Buoys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11CD5-EF3C-4367-B7F3-0F447D7A2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89" y="1462523"/>
            <a:ext cx="3814011" cy="4550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64E49F-EC91-46B9-BD61-D1B17BB5ECFB}"/>
              </a:ext>
            </a:extLst>
          </p:cNvPr>
          <p:cNvSpPr txBox="1"/>
          <p:nvPr/>
        </p:nvSpPr>
        <p:spPr>
          <a:xfrm>
            <a:off x="4114800" y="1417638"/>
            <a:ext cx="4572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K1 to K7 and Cardigan Bay </a:t>
            </a:r>
            <a:r>
              <a:rPr lang="en-US" sz="2000" dirty="0" err="1">
                <a:latin typeface="+mn-lt"/>
              </a:rPr>
              <a:t>waverider</a:t>
            </a:r>
            <a:r>
              <a:rPr lang="en-US" sz="2000" dirty="0">
                <a:latin typeface="+mn-lt"/>
              </a:rPr>
              <a:t> operated by Met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Brittany &amp; Gascogne operated jointly with </a:t>
            </a:r>
            <a:r>
              <a:rPr lang="en-US" sz="2000" dirty="0" err="1">
                <a:latin typeface="+mn-lt"/>
              </a:rPr>
              <a:t>Meteo</a:t>
            </a:r>
            <a:r>
              <a:rPr lang="en-US" sz="2000" dirty="0">
                <a:latin typeface="+mn-lt"/>
              </a:rPr>
              <a:t>-France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PAP (</a:t>
            </a:r>
            <a:r>
              <a:rPr lang="en-US" sz="2000" dirty="0" err="1">
                <a:latin typeface="+mn-lt"/>
              </a:rPr>
              <a:t>OceanSITES</a:t>
            </a:r>
            <a:r>
              <a:rPr lang="en-US" sz="2000" dirty="0">
                <a:latin typeface="+mn-lt"/>
              </a:rPr>
              <a:t>) operated jointly with National Oceanography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E1, L4 operated jointly with Plymouth Marine Laboratory (not deployed at present)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Light vessels operated by Trinity House with Met Office systems installed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Primary use of moored buoy data by Met Office is for forecasting and early warning of severe weather conditions and validation of wave model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Data also used in marine climate datasets and studies</a:t>
            </a:r>
          </a:p>
        </p:txBody>
      </p:sp>
    </p:spTree>
    <p:extLst>
      <p:ext uri="{BB962C8B-B14F-4D97-AF65-F5344CB8AC3E}">
        <p14:creationId xmlns:p14="http://schemas.microsoft.com/office/powerpoint/2010/main" val="204554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Technology/Developments</a:t>
            </a:r>
            <a:endParaRPr lang="en-US" b="1" dirty="0"/>
          </a:p>
        </p:txBody>
      </p:sp>
      <p:pic>
        <p:nvPicPr>
          <p:cNvPr id="6" name="Picture 3" descr="A picture containing building, table, chair, sitting&#10;&#10;Description automatically generated">
            <a:extLst>
              <a:ext uri="{FF2B5EF4-FFF2-40B4-BE49-F238E27FC236}">
                <a16:creationId xmlns:a16="http://schemas.microsoft.com/office/drawing/2014/main" id="{5BFD101F-18EC-4DAA-840E-75838192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30" y="1975679"/>
            <a:ext cx="1834053" cy="3294153"/>
          </a:xfrm>
          <a:prstGeom prst="rect">
            <a:avLst/>
          </a:prstGeom>
        </p:spPr>
      </p:pic>
      <p:pic>
        <p:nvPicPr>
          <p:cNvPr id="7" name="Picture 10" descr="A picture containing water, sitting, photo, front&#10;&#10;Description automatically generated">
            <a:extLst>
              <a:ext uri="{FF2B5EF4-FFF2-40B4-BE49-F238E27FC236}">
                <a16:creationId xmlns:a16="http://schemas.microsoft.com/office/drawing/2014/main" id="{B5DFC02F-650B-4F90-A6BC-D402E637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628" y="2131022"/>
            <a:ext cx="1509597" cy="1534535"/>
          </a:xfrm>
          <a:prstGeom prst="rect">
            <a:avLst/>
          </a:prstGeom>
        </p:spPr>
      </p:pic>
      <p:pic>
        <p:nvPicPr>
          <p:cNvPr id="8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0090705A-D15C-44B3-B107-02E908389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973" y="4573581"/>
            <a:ext cx="1590908" cy="843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700F78-70E0-4E29-8EB8-886E45A4892F}"/>
              </a:ext>
            </a:extLst>
          </p:cNvPr>
          <p:cNvSpPr/>
          <p:nvPr/>
        </p:nvSpPr>
        <p:spPr>
          <a:xfrm>
            <a:off x="308441" y="1699151"/>
            <a:ext cx="540655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generation of buoys rolling out: AMOS2X (CR1000X loggers/Iridium comms) on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Mobilis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Hyrdosphere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hulls. One type of system deployed across automated networks.</a:t>
            </a:r>
          </a:p>
          <a:p>
            <a:pPr fontAlgn="base"/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2 buoys (Brittany, Gascogne) have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Axys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Watchman systems on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Mobilis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Hyrdosphere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hulls and dual Iridium comms ​(will be replaced soon)</a:t>
            </a:r>
          </a:p>
          <a:p>
            <a:pPr fontAlgn="base"/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Legacy Mk2b CR10x/PC42 based systems on Balmoral hulls have been retired</a:t>
            </a:r>
          </a:p>
          <a:p>
            <a:pPr fontAlgn="base"/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Data processing/monitoring migrated to common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SurfaceNet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architecture - flexible/easy to maintain -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Delayed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Moored buoy BUFR template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generation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delayed to 2022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3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287B2B-43AD-4577-ACE6-33CFB2CF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537" y="1465483"/>
            <a:ext cx="7586463" cy="3851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23313-E8FA-4180-A5E4-654F6FA7A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200" y="529748"/>
            <a:ext cx="5493600" cy="504000"/>
          </a:xfrm>
        </p:spPr>
        <p:txBody>
          <a:bodyPr>
            <a:normAutofit fontScale="90000"/>
          </a:bodyPr>
          <a:lstStyle/>
          <a:p>
            <a:r>
              <a:rPr lang="en-US" dirty="0"/>
              <a:t>Drifting Buoys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6ED0-8A2C-4DB9-83D1-DF63E880421C}"/>
              </a:ext>
            </a:extLst>
          </p:cNvPr>
          <p:cNvSpPr txBox="1"/>
          <p:nvPr/>
        </p:nvSpPr>
        <p:spPr>
          <a:xfrm>
            <a:off x="73046" y="1633972"/>
            <a:ext cx="2406870" cy="4308872"/>
          </a:xfrm>
          <a:prstGeom prst="rect">
            <a:avLst/>
          </a:prstGeom>
          <a:solidFill>
            <a:srgbClr val="DDF661"/>
          </a:solidFill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2021 Deployments</a:t>
            </a:r>
          </a:p>
          <a:p>
            <a:endParaRPr lang="en-GB" sz="1600" dirty="0">
              <a:latin typeface="+mn-lt"/>
            </a:endParaRPr>
          </a:p>
          <a:p>
            <a:r>
              <a:rPr lang="en-GB" sz="1600" dirty="0">
                <a:latin typeface="+mn-lt"/>
              </a:rPr>
              <a:t>33 SVP-B: </a:t>
            </a:r>
          </a:p>
          <a:p>
            <a:endParaRPr lang="en-GB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5 </a:t>
            </a:r>
            <a:r>
              <a:rPr lang="en-GB" sz="1600" dirty="0" err="1">
                <a:latin typeface="+mn-lt"/>
              </a:rPr>
              <a:t>MetOcean</a:t>
            </a:r>
            <a:r>
              <a:rPr lang="en-GB" sz="1600" dirty="0">
                <a:latin typeface="+mn-lt"/>
              </a:rPr>
              <a:t> on behalf of ESURFMAR North Atlantic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28 </a:t>
            </a:r>
            <a:r>
              <a:rPr lang="en-GB" sz="1600" dirty="0" err="1">
                <a:latin typeface="+mn-lt"/>
              </a:rPr>
              <a:t>DBi</a:t>
            </a:r>
            <a:r>
              <a:rPr lang="en-GB" sz="1600" dirty="0">
                <a:latin typeface="+mn-lt"/>
              </a:rPr>
              <a:t> buoys as UK contribution to GDP in South Atlantic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n-lt"/>
            </a:endParaRPr>
          </a:p>
          <a:p>
            <a:r>
              <a:rPr lang="en-GB" sz="1600" dirty="0">
                <a:latin typeface="+mn-lt"/>
              </a:rPr>
              <a:t>34 deployments scheduled for 2021/22 targeting either side of South Atlantic. </a:t>
            </a:r>
            <a:r>
              <a:rPr lang="en-GB" sz="1600" dirty="0" err="1">
                <a:latin typeface="+mn-lt"/>
              </a:rPr>
              <a:t>DBi</a:t>
            </a:r>
            <a:r>
              <a:rPr lang="en-GB" sz="1600" dirty="0">
                <a:latin typeface="+mn-lt"/>
              </a:rPr>
              <a:t>, Pacific Gyre, Scripps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C6368-6800-451E-B8F7-0C3EA7170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334" y="5031496"/>
            <a:ext cx="2239200" cy="14337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EFA299-A067-4192-AAE6-C19DE3F438A8}"/>
              </a:ext>
            </a:extLst>
          </p:cNvPr>
          <p:cNvCxnSpPr>
            <a:cxnSpLocks/>
          </p:cNvCxnSpPr>
          <p:nvPr/>
        </p:nvCxnSpPr>
        <p:spPr>
          <a:xfrm flipH="1">
            <a:off x="2878668" y="4104450"/>
            <a:ext cx="1052533" cy="1150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F3B2478-37FA-4253-B881-FDA8A93700E3}"/>
              </a:ext>
            </a:extLst>
          </p:cNvPr>
          <p:cNvSpPr txBox="1"/>
          <p:nvPr/>
        </p:nvSpPr>
        <p:spPr>
          <a:xfrm>
            <a:off x="4341985" y="5337358"/>
            <a:ext cx="441063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Assimilation into NWP models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Use in Hadley Centre climate datasets </a:t>
            </a:r>
            <a:endParaRPr lang="en-US" sz="16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68343-8754-4D5E-A8EA-4CEC708C28E8}"/>
              </a:ext>
            </a:extLst>
          </p:cNvPr>
          <p:cNvSpPr txBox="1"/>
          <p:nvPr/>
        </p:nvSpPr>
        <p:spPr>
          <a:xfrm>
            <a:off x="2634916" y="1633972"/>
            <a:ext cx="2239200" cy="584775"/>
          </a:xfrm>
          <a:prstGeom prst="rect">
            <a:avLst/>
          </a:prstGeom>
          <a:solidFill>
            <a:srgbClr val="DDF66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2020/21 South Atlantic Deployments</a:t>
            </a:r>
          </a:p>
        </p:txBody>
      </p:sp>
    </p:spTree>
    <p:extLst>
      <p:ext uri="{BB962C8B-B14F-4D97-AF65-F5344CB8AC3E}">
        <p14:creationId xmlns:p14="http://schemas.microsoft.com/office/powerpoint/2010/main" val="37512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A8D0E4-BDE0-4B9A-801C-B2464863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6B261E-6B19-4A81-B602-E259351D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3" y="1888958"/>
            <a:ext cx="3922295" cy="4525963"/>
          </a:xfrm>
        </p:spPr>
        <p:txBody>
          <a:bodyPr>
            <a:normAutofit/>
          </a:bodyPr>
          <a:lstStyle/>
          <a:p>
            <a:r>
              <a:rPr lang="en-GB" sz="2000" dirty="0"/>
              <a:t>Had a significant impact over the last couple of years but we’ve made a good recovery thanks to a strong engineering effort</a:t>
            </a:r>
          </a:p>
          <a:p>
            <a:endParaRPr lang="en-GB" sz="2000" dirty="0"/>
          </a:p>
          <a:p>
            <a:r>
              <a:rPr lang="en-GB" sz="2000" dirty="0"/>
              <a:t>Two buoys still need to be returned to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3602AE-C622-4AB0-ABE6-7C26BAF6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529" y="1417638"/>
            <a:ext cx="4061900" cy="4766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46605-8328-476E-8047-E9C2C39229DD}"/>
              </a:ext>
            </a:extLst>
          </p:cNvPr>
          <p:cNvSpPr txBox="1"/>
          <p:nvPr/>
        </p:nvSpPr>
        <p:spPr>
          <a:xfrm>
            <a:off x="6474730" y="1704292"/>
            <a:ext cx="35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6BB96-E4E8-4ACE-8880-2109768E4CAF}"/>
              </a:ext>
            </a:extLst>
          </p:cNvPr>
          <p:cNvSpPr txBox="1"/>
          <p:nvPr/>
        </p:nvSpPr>
        <p:spPr>
          <a:xfrm>
            <a:off x="5407930" y="3102409"/>
            <a:ext cx="35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CF6363-3851-457F-8D07-9A8751C8DB79}"/>
              </a:ext>
            </a:extLst>
          </p:cNvPr>
          <p:cNvSpPr txBox="1"/>
          <p:nvPr/>
        </p:nvSpPr>
        <p:spPr>
          <a:xfrm>
            <a:off x="6737454" y="4417013"/>
            <a:ext cx="35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170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UK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0A0AE-F759-4DA6-A36B-F4C38C00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4" y="1480079"/>
            <a:ext cx="2877502" cy="2795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F5E83D-6800-4595-8F81-6A2321B86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399" y="1480079"/>
            <a:ext cx="2914176" cy="27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29748-66DE-4583-B0D0-B1CF011F6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478" y="1480079"/>
            <a:ext cx="2155857" cy="2798387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BCE097A-361F-418C-876A-79919E26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1" y="4550875"/>
            <a:ext cx="2523743" cy="734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Cefas </a:t>
            </a:r>
            <a:r>
              <a:rPr lang="en-US" sz="1600" b="1" dirty="0" err="1"/>
              <a:t>WaveNet</a:t>
            </a:r>
            <a:r>
              <a:rPr lang="en-US" sz="1600" b="1" dirty="0"/>
              <a:t> </a:t>
            </a:r>
            <a:r>
              <a:rPr lang="en-US" sz="1600" dirty="0"/>
              <a:t>- real-time wave data from a network of wave buoys located in areas at risk from flooding</a:t>
            </a:r>
            <a:endParaRPr lang="en-GB" sz="1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8C8156F-AB86-410B-95AE-CA034BD9816B}"/>
              </a:ext>
            </a:extLst>
          </p:cNvPr>
          <p:cNvSpPr txBox="1">
            <a:spLocks/>
          </p:cNvSpPr>
          <p:nvPr/>
        </p:nvSpPr>
        <p:spPr>
          <a:xfrm>
            <a:off x="3499615" y="4550876"/>
            <a:ext cx="2523743" cy="734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Cefas </a:t>
            </a:r>
            <a:r>
              <a:rPr lang="en-US" sz="1600" b="1" dirty="0" err="1"/>
              <a:t>SmartBuoys</a:t>
            </a:r>
            <a:r>
              <a:rPr lang="en-US" sz="1600" b="1" dirty="0"/>
              <a:t> </a:t>
            </a:r>
            <a:r>
              <a:rPr lang="en-US" sz="1600" dirty="0"/>
              <a:t>- multi-parameter platforms to collect marine environmental data for eutrophication, environmental variability and change, ecosystem function monitoring </a:t>
            </a:r>
            <a:endParaRPr lang="en-GB" sz="16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E530F1A-2968-4C07-87FF-21268C687A6A}"/>
              </a:ext>
            </a:extLst>
          </p:cNvPr>
          <p:cNvSpPr txBox="1">
            <a:spLocks/>
          </p:cNvSpPr>
          <p:nvPr/>
        </p:nvSpPr>
        <p:spPr>
          <a:xfrm>
            <a:off x="6273128" y="4550874"/>
            <a:ext cx="2674922" cy="734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/>
              <a:t>RigNet</a:t>
            </a:r>
            <a:r>
              <a:rPr lang="en-US" sz="1600" b="1" dirty="0"/>
              <a:t> </a:t>
            </a:r>
            <a:r>
              <a:rPr lang="en-US" sz="1600" b="1" dirty="0" err="1"/>
              <a:t>MetReach</a:t>
            </a:r>
            <a:r>
              <a:rPr lang="en-US" sz="1600" b="1" dirty="0"/>
              <a:t> </a:t>
            </a:r>
            <a:r>
              <a:rPr lang="en-US" sz="1600" dirty="0"/>
              <a:t>– real-time </a:t>
            </a:r>
            <a:r>
              <a:rPr lang="en-US" sz="1600" dirty="0" err="1"/>
              <a:t>metocean</a:t>
            </a:r>
            <a:r>
              <a:rPr lang="en-US" sz="1600" dirty="0"/>
              <a:t> data from around 50 offshore oil and gas platforms (data exchanged on the GTS)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9917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0100" y="3771900"/>
            <a:ext cx="8039100" cy="1752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fraser.Cunningham@metoffice.gov.uk</a:t>
            </a:r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16BF9615532E45991E46DC7A34E43B" ma:contentTypeVersion="15" ma:contentTypeDescription="Create a new document." ma:contentTypeScope="" ma:versionID="04838eb2ffd80986d1836bf7132bc325">
  <xsd:schema xmlns:xsd="http://www.w3.org/2001/XMLSchema" xmlns:xs="http://www.w3.org/2001/XMLSchema" xmlns:p="http://schemas.microsoft.com/office/2006/metadata/properties" xmlns:ns1="http://schemas.microsoft.com/sharepoint/v3" xmlns:ns2="45019571-0435-4e6d-a2f0-bde83236e69c" xmlns:ns3="098f1839-addf-4be2-b057-27835f71e7f4" xmlns:ns4="http://schemas.microsoft.com/sharepoint/v3/fields" targetNamespace="http://schemas.microsoft.com/office/2006/metadata/properties" ma:root="true" ma:fieldsID="421ba6fb6374f3c9c17bb478fba57800" ns1:_="" ns2:_="" ns3:_="" ns4:_="">
    <xsd:import namespace="http://schemas.microsoft.com/sharepoint/v3"/>
    <xsd:import namespace="45019571-0435-4e6d-a2f0-bde83236e69c"/>
    <xsd:import namespace="098f1839-addf-4be2-b057-27835f71e7f4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4:_Vers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19571-0435-4e6d-a2f0-bde83236e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f1839-addf-4be2-b057-27835f71e7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20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Version xmlns="http://schemas.microsoft.com/sharepoint/v3/fields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FBED90-E343-4516-B1C6-B810D67F2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019571-0435-4e6d-a2f0-bde83236e69c"/>
    <ds:schemaRef ds:uri="098f1839-addf-4be2-b057-27835f71e7f4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494C98-B588-4BFF-A710-4CE64B5F38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821A79-B652-4D16-964B-634F5BFDC291}">
  <ds:schemaRefs>
    <ds:schemaRef ds:uri="http://purl.org/dc/elements/1.1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sharepoint/v3/fields"/>
    <ds:schemaRef ds:uri="http://purl.org/dc/terms/"/>
    <ds:schemaRef ds:uri="098f1839-addf-4be2-b057-27835f71e7f4"/>
    <ds:schemaRef ds:uri="45019571-0435-4e6d-a2f0-bde83236e69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33772</TotalTime>
  <Words>383</Words>
  <Application>Microsoft Office PowerPoint</Application>
  <PresentationFormat>On-screen Show (4:3)</PresentationFormat>
  <Paragraphs>51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Custom Design</vt:lpstr>
      <vt:lpstr>PowerPoint Presentation</vt:lpstr>
      <vt:lpstr>Moored Buoys</vt:lpstr>
      <vt:lpstr>Technology/Developments</vt:lpstr>
      <vt:lpstr>Drifting Buoys</vt:lpstr>
      <vt:lpstr>Covid-19</vt:lpstr>
      <vt:lpstr>Other UK networks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Cunningham, Fraser</cp:lastModifiedBy>
  <cp:revision>741</cp:revision>
  <cp:lastPrinted>2017-11-08T15:57:27Z</cp:lastPrinted>
  <dcterms:created xsi:type="dcterms:W3CDTF">2008-01-30T04:31:58Z</dcterms:created>
  <dcterms:modified xsi:type="dcterms:W3CDTF">2021-11-05T15:16:42Z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0x0101005216BF9615532E45991E46DC7A34E43B</vt:lpwstr>
  </property>
</Properties>
</file>