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5178" r:id="rId1"/>
  </p:sldMasterIdLst>
  <p:notesMasterIdLst>
    <p:notesMasterId r:id="rId12"/>
  </p:notesMasterIdLst>
  <p:sldIdLst>
    <p:sldId id="276" r:id="rId2"/>
    <p:sldId id="257" r:id="rId3"/>
    <p:sldId id="267" r:id="rId4"/>
    <p:sldId id="272" r:id="rId5"/>
    <p:sldId id="279" r:id="rId6"/>
    <p:sldId id="273" r:id="rId7"/>
    <p:sldId id="274" r:id="rId8"/>
    <p:sldId id="278" r:id="rId9"/>
    <p:sldId id="280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61"/>
    <p:restoredTop sz="94595"/>
  </p:normalViewPr>
  <p:slideViewPr>
    <p:cSldViewPr snapToGrid="0" snapToObjects="1">
      <p:cViewPr varScale="1">
        <p:scale>
          <a:sx n="117" d="100"/>
          <a:sy n="117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42B566-EDD1-4F4D-AB11-7BB5F9B7F2FA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9E520C-E616-574D-BF9B-6F4D6E91DB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666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2" name="Google Shape;14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2536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32562F2E-B7A6-DA42-8176-C4F57448A522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11B0B3CA-7E3E-2846-9207-B2555218D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5374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2F2E-B7A6-DA42-8176-C4F57448A522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B3CA-7E3E-2846-9207-B2555218D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33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2F2E-B7A6-DA42-8176-C4F57448A522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B3CA-7E3E-2846-9207-B2555218D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53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2F2E-B7A6-DA42-8176-C4F57448A522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B3CA-7E3E-2846-9207-B2555218D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849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2F2E-B7A6-DA42-8176-C4F57448A522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B3CA-7E3E-2846-9207-B2555218D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583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2F2E-B7A6-DA42-8176-C4F57448A522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B3CA-7E3E-2846-9207-B2555218D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865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2F2E-B7A6-DA42-8176-C4F57448A522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B3CA-7E3E-2846-9207-B2555218D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782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2F2E-B7A6-DA42-8176-C4F57448A522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B3CA-7E3E-2846-9207-B2555218DA1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255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2F2E-B7A6-DA42-8176-C4F57448A522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B3CA-7E3E-2846-9207-B2555218D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86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2F2E-B7A6-DA42-8176-C4F57448A522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B3CA-7E3E-2846-9207-B2555218D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240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2F2E-B7A6-DA42-8176-C4F57448A522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B3CA-7E3E-2846-9207-B2555218D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262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2F2E-B7A6-DA42-8176-C4F57448A522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B3CA-7E3E-2846-9207-B2555218D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002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2F2E-B7A6-DA42-8176-C4F57448A522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B3CA-7E3E-2846-9207-B2555218D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160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2F2E-B7A6-DA42-8176-C4F57448A522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B3CA-7E3E-2846-9207-B2555218D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655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2F2E-B7A6-DA42-8176-C4F57448A522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B3CA-7E3E-2846-9207-B2555218D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09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2F2E-B7A6-DA42-8176-C4F57448A522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B3CA-7E3E-2846-9207-B2555218D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789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62F2E-B7A6-DA42-8176-C4F57448A522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B0B3CA-7E3E-2846-9207-B2555218D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49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2562F2E-B7A6-DA42-8176-C4F57448A522}" type="datetimeFigureOut">
              <a:rPr lang="en-US" smtClean="0"/>
              <a:t>11/3/21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1B0B3CA-7E3E-2846-9207-B2555218DA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3193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5179" r:id="rId1"/>
    <p:sldLayoutId id="2147485180" r:id="rId2"/>
    <p:sldLayoutId id="2147485181" r:id="rId3"/>
    <p:sldLayoutId id="2147485182" r:id="rId4"/>
    <p:sldLayoutId id="2147485183" r:id="rId5"/>
    <p:sldLayoutId id="2147485184" r:id="rId6"/>
    <p:sldLayoutId id="2147485185" r:id="rId7"/>
    <p:sldLayoutId id="2147485186" r:id="rId8"/>
    <p:sldLayoutId id="2147485187" r:id="rId9"/>
    <p:sldLayoutId id="2147485188" r:id="rId10"/>
    <p:sldLayoutId id="2147485189" r:id="rId11"/>
    <p:sldLayoutId id="2147485190" r:id="rId12"/>
    <p:sldLayoutId id="2147485191" r:id="rId13"/>
    <p:sldLayoutId id="2147485192" r:id="rId14"/>
    <p:sldLayoutId id="2147485193" r:id="rId15"/>
    <p:sldLayoutId id="2147485194" r:id="rId16"/>
    <p:sldLayoutId id="21474851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9" descr="SIOlogo_web_color.gif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4572000" cy="179473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 txBox="1">
            <a:spLocks noGrp="1"/>
          </p:cNvSpPr>
          <p:nvPr>
            <p:ph type="ctrTitle"/>
          </p:nvPr>
        </p:nvSpPr>
        <p:spPr>
          <a:xfrm>
            <a:off x="5029200" y="2514600"/>
            <a:ext cx="6400800" cy="1234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en-US" sz="3600" dirty="0"/>
              <a:t>Persistence of cold wedges in the somali current system</a:t>
            </a:r>
            <a:endParaRPr sz="3600" dirty="0"/>
          </a:p>
        </p:txBody>
      </p:sp>
      <p:sp>
        <p:nvSpPr>
          <p:cNvPr id="146" name="Google Shape;146;p19"/>
          <p:cNvSpPr txBox="1">
            <a:spLocks noGrp="1"/>
          </p:cNvSpPr>
          <p:nvPr>
            <p:ph type="subTitle" idx="1"/>
          </p:nvPr>
        </p:nvSpPr>
        <p:spPr>
          <a:xfrm>
            <a:off x="5029200" y="4800600"/>
            <a:ext cx="6400800" cy="18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SzPts val="1700"/>
              <a:buNone/>
            </a:pPr>
            <a:r>
              <a:rPr lang="en-US" sz="1600" u="sng" dirty="0"/>
              <a:t>VERENA HORMANN</a:t>
            </a:r>
            <a:r>
              <a:rPr lang="en-US" sz="1600" dirty="0"/>
              <a:t> &amp; Luca R. centurioni</a:t>
            </a:r>
            <a:endParaRPr sz="1600" dirty="0"/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en-US" sz="1600" dirty="0"/>
              <a:t>vhormann@UCSD.EDU</a:t>
            </a:r>
            <a:endParaRPr sz="1600" dirty="0"/>
          </a:p>
          <a:p>
            <a:pPr marL="0" lvl="0" indent="0" algn="r" rtl="0">
              <a:lnSpc>
                <a:spcPct val="50000"/>
              </a:lnSpc>
              <a:spcBef>
                <a:spcPts val="1000"/>
              </a:spcBef>
              <a:spcAft>
                <a:spcPts val="0"/>
              </a:spcAft>
              <a:buSzPts val="1700"/>
              <a:buNone/>
            </a:pPr>
            <a:endParaRPr sz="1600" dirty="0"/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en-US" sz="1600" dirty="0"/>
              <a:t>Dbcp-37 scientific &amp; technical workshop</a:t>
            </a:r>
            <a:endParaRPr sz="1600" dirty="0"/>
          </a:p>
          <a:p>
            <a:pPr marL="0" lvl="0" indent="0" algn="r" rtl="0">
              <a:spcBef>
                <a:spcPts val="1000"/>
              </a:spcBef>
              <a:spcAft>
                <a:spcPts val="0"/>
              </a:spcAft>
              <a:buSzPts val="1700"/>
              <a:buNone/>
            </a:pPr>
            <a:r>
              <a:rPr lang="en-US" sz="1600" dirty="0"/>
              <a:t>08 nov. 2021</a:t>
            </a:r>
            <a:endParaRPr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0B7558-02E7-964A-B6F4-94AA8E3BD0D9}"/>
              </a:ext>
            </a:extLst>
          </p:cNvPr>
          <p:cNvSpPr txBox="1"/>
          <p:nvPr/>
        </p:nvSpPr>
        <p:spPr>
          <a:xfrm>
            <a:off x="15707360" y="-5283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FBB17CC-28EA-754B-8919-27ECC8F8FD3A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594266"/>
            <a:ext cx="4160520" cy="1263734"/>
            <a:chOff x="8428966" y="5715000"/>
            <a:chExt cx="3763034" cy="1143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2A0CA1E-7E7D-334C-A2E8-6B70D11612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9625" y="5715000"/>
              <a:ext cx="1222375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" descr="ONRlogo_masked.png">
              <a:extLst>
                <a:ext uri="{FF2B5EF4-FFF2-40B4-BE49-F238E27FC236}">
                  <a16:creationId xmlns:a16="http://schemas.microsoft.com/office/drawing/2014/main" id="{7D5D8E61-2707-4C4C-B25D-18A404FE78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8966" y="5715000"/>
              <a:ext cx="2540659" cy="1143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50FBFAA-5811-AF40-AA32-5AC76F4B40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9170" y="0"/>
            <a:ext cx="3592830" cy="78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633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538D2C-62CF-E545-9A56-B0603F571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058400" cy="13716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FCC00-B7EE-2D45-B582-D67626A417FA}"/>
              </a:ext>
            </a:extLst>
          </p:cNvPr>
          <p:cNvSpPr txBox="1"/>
          <p:nvPr/>
        </p:nvSpPr>
        <p:spPr>
          <a:xfrm>
            <a:off x="457200" y="1490472"/>
            <a:ext cx="9144000" cy="411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>
                <a:ea typeface="Arial" charset="0"/>
                <a:cs typeface="Arial" charset="0"/>
              </a:rPr>
              <a:t>Drifter trajectories in the western Arabian Sea during boreal summer and fall 2014 revealed that the northward Somali Current and associated cold wedges can persist into the intermonsoon period</a:t>
            </a:r>
          </a:p>
          <a:p>
            <a:endParaRPr lang="en-US" sz="2400" dirty="0">
              <a:ea typeface="Arial" charset="0"/>
              <a:cs typeface="Arial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is-IS" sz="2400" dirty="0">
                <a:solidFill>
                  <a:srgbClr val="FFFFFF"/>
                </a:solidFill>
              </a:rPr>
              <a:t>Fast breakdown of the Somali Current system within one week when winds started blowing from the northeast and the arrival of a cyclonic eddy in early November 2014</a:t>
            </a:r>
          </a:p>
          <a:p>
            <a:pPr marL="285750" indent="-285750">
              <a:buFont typeface="Arial" charset="0"/>
              <a:buChar char="•"/>
            </a:pPr>
            <a:endParaRPr lang="is-IS" sz="2400" dirty="0">
              <a:solidFill>
                <a:srgbClr val="FFFFFF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Observations may not only have implications for regional ocean-atmosphere interactions but also biogeochemical processes and the marine ecosystem in the northern Indian Ocean</a:t>
            </a:r>
            <a:endParaRPr lang="en-US" sz="3200" dirty="0"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8862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538D2C-62CF-E545-9A56-B0603F571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/>
              <a:t>Monsoon circulation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FCC00-B7EE-2D45-B582-D67626A417FA}"/>
              </a:ext>
            </a:extLst>
          </p:cNvPr>
          <p:cNvSpPr txBox="1"/>
          <p:nvPr/>
        </p:nvSpPr>
        <p:spPr>
          <a:xfrm>
            <a:off x="457200" y="5257799"/>
            <a:ext cx="982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Seasonally reversing strong boundary currents along with localized intense upwelling cells – particularly in the Somali Current system, as well as interbasin exchanges between the Arabian Sea and Bay of Bengal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BE99BEE-783F-724E-B01E-BDF9A35D73C8}"/>
              </a:ext>
            </a:extLst>
          </p:cNvPr>
          <p:cNvGrpSpPr>
            <a:grpSpLocks noChangeAspect="1"/>
          </p:cNvGrpSpPr>
          <p:nvPr/>
        </p:nvGrpSpPr>
        <p:grpSpPr>
          <a:xfrm>
            <a:off x="457194" y="1143000"/>
            <a:ext cx="9921240" cy="3858290"/>
            <a:chOff x="457200" y="1371600"/>
            <a:chExt cx="8229600" cy="320042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76FB1C5-DC74-A84D-88BB-FFF5EE7F26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371600"/>
              <a:ext cx="4114800" cy="32004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8CD5706-B16F-4949-8FEE-465DFD8A9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0" y="1371625"/>
              <a:ext cx="4114800" cy="3200400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9A007EE-5BFF-2646-8B01-0EFD2BA4FB57}"/>
              </a:ext>
            </a:extLst>
          </p:cNvPr>
          <p:cNvSpPr txBox="1"/>
          <p:nvPr/>
        </p:nvSpPr>
        <p:spPr>
          <a:xfrm>
            <a:off x="10225087" y="6504057"/>
            <a:ext cx="196691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dirty="0"/>
              <a:t>Schott et al., 2002</a:t>
            </a:r>
          </a:p>
        </p:txBody>
      </p:sp>
    </p:spTree>
    <p:extLst>
      <p:ext uri="{BB962C8B-B14F-4D97-AF65-F5344CB8AC3E}">
        <p14:creationId xmlns:p14="http://schemas.microsoft.com/office/powerpoint/2010/main" val="14275699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538D2C-62CF-E545-9A56-B0603F571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/>
              <a:t>Indian monsoon rainfall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FCC00-B7EE-2D45-B582-D67626A417FA}"/>
              </a:ext>
            </a:extLst>
          </p:cNvPr>
          <p:cNvSpPr txBox="1"/>
          <p:nvPr/>
        </p:nvSpPr>
        <p:spPr>
          <a:xfrm>
            <a:off x="457199" y="5376672"/>
            <a:ext cx="8686800" cy="1143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Horizontal advection, coastal upwelling, wind-driven mixing, and Ekman pumping all affect sea surface temperature (SST) in the Arabian Sea, which ultimately feeds back to rainfall over India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A007EE-5BFF-2646-8B01-0EFD2BA4FB57}"/>
              </a:ext>
            </a:extLst>
          </p:cNvPr>
          <p:cNvSpPr txBox="1"/>
          <p:nvPr/>
        </p:nvSpPr>
        <p:spPr>
          <a:xfrm>
            <a:off x="10225087" y="6504057"/>
            <a:ext cx="1966913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700" dirty="0"/>
              <a:t>Izumo et al., 2008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00DF9C-B352-F243-B50E-A4CAE9E28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3000"/>
            <a:ext cx="8686800" cy="412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1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538D2C-62CF-E545-9A56-B0603F571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058400" cy="1371600"/>
          </a:xfrm>
        </p:spPr>
        <p:txBody>
          <a:bodyPr/>
          <a:lstStyle/>
          <a:p>
            <a:r>
              <a:rPr lang="en-US" dirty="0"/>
              <a:t>Lagrangian drifters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FCC00-B7EE-2D45-B582-D67626A417FA}"/>
              </a:ext>
            </a:extLst>
          </p:cNvPr>
          <p:cNvSpPr txBox="1"/>
          <p:nvPr/>
        </p:nvSpPr>
        <p:spPr>
          <a:xfrm>
            <a:off x="7891272" y="1828800"/>
            <a:ext cx="3657600" cy="3886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Over 200 SIO-LDL drifters deployed in the western Indian Ocean since 2013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MOU established between SIO and the Kenya Meteorological Office to facilitate VOS deployments in the Arabian Sea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83EAD3-C5E0-ED48-B78D-E8AB9BF3C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2997"/>
            <a:ext cx="7124700" cy="53467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DD12FC39-D714-614D-B31C-2357F979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892808"/>
            <a:ext cx="1125855" cy="89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5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538D2C-62CF-E545-9A56-B0603F571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058400" cy="1371600"/>
          </a:xfrm>
        </p:spPr>
        <p:txBody>
          <a:bodyPr/>
          <a:lstStyle/>
          <a:p>
            <a:r>
              <a:rPr lang="en-US" dirty="0"/>
              <a:t>Cold wedges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75C736-D9CD-1540-B4D8-1961B700B2C5}"/>
              </a:ext>
            </a:extLst>
          </p:cNvPr>
          <p:cNvSpPr txBox="1"/>
          <p:nvPr/>
        </p:nvSpPr>
        <p:spPr>
          <a:xfrm>
            <a:off x="7543800" y="1600200"/>
            <a:ext cx="3776472" cy="4114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Drifters sampled pronounced Somali cold wedge near 4ºN in July 2014, which persisted in the surface circulation until November 2014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Northward Somali Current may extend well beyond the summer southwest monsoon</a:t>
            </a:r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6CA93-D09B-064D-95E9-8DFF01A13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593"/>
            <a:ext cx="6864350" cy="48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0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538D2C-62CF-E545-9A56-B0603F571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058400" cy="1371600"/>
          </a:xfrm>
        </p:spPr>
        <p:txBody>
          <a:bodyPr/>
          <a:lstStyle/>
          <a:p>
            <a:r>
              <a:rPr lang="en-US" dirty="0"/>
              <a:t>Coastal upwelling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E6C2FF6-E07F-9741-9E47-928938002AAD}"/>
              </a:ext>
            </a:extLst>
          </p:cNvPr>
          <p:cNvSpPr txBox="1"/>
          <p:nvPr/>
        </p:nvSpPr>
        <p:spPr>
          <a:xfrm>
            <a:off x="4800600" y="1600200"/>
            <a:ext cx="5029200" cy="45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x-none" sz="2400" dirty="0">
                <a:solidFill>
                  <a:srgbClr val="FFFFFF"/>
                </a:solidFill>
              </a:rPr>
              <a:t>Southwest monsoon winds were generally upwelling favorable during boreal summer 2014 and coastal SSTs were low, which also confirm the drifter-observed cold wedge in July 2014</a:t>
            </a:r>
          </a:p>
          <a:p>
            <a:pPr>
              <a:buClr>
                <a:schemeClr val="tx1"/>
              </a:buClr>
              <a:buSzPct val="100000"/>
            </a:pPr>
            <a:endParaRPr lang="en-US" altLang="x-none" sz="2400" dirty="0">
              <a:solidFill>
                <a:srgbClr val="FFFFFF"/>
              </a:solidFill>
            </a:endParaRPr>
          </a:p>
          <a:p>
            <a:pPr marL="342900" indent="-342900"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x-none" sz="2400" dirty="0">
                <a:solidFill>
                  <a:srgbClr val="FFFFFF"/>
                </a:solidFill>
              </a:rPr>
              <a:t>Winds started blowing from the northeast in early November 2014, with SSTs indicating again a wedge-like signature near 4</a:t>
            </a:r>
            <a:r>
              <a:rPr lang="en-US" sz="2400" dirty="0"/>
              <a:t>º</a:t>
            </a:r>
            <a:r>
              <a:rPr lang="en-US" altLang="x-none" sz="2400" dirty="0">
                <a:solidFill>
                  <a:srgbClr val="FFFFFF"/>
                </a:solidFill>
              </a:rPr>
              <a:t>N that decayed within one week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036023C-C71E-7946-8DF5-2294CE23D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12" y="1371600"/>
            <a:ext cx="3665220" cy="513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029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538D2C-62CF-E545-9A56-B0603F571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058400" cy="1371600"/>
          </a:xfrm>
        </p:spPr>
        <p:txBody>
          <a:bodyPr>
            <a:normAutofit/>
          </a:bodyPr>
          <a:lstStyle/>
          <a:p>
            <a:r>
              <a:rPr lang="en-US" dirty="0"/>
              <a:t>surface circulation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0FCC00-B7EE-2D45-B582-D67626A417FA}"/>
              </a:ext>
            </a:extLst>
          </p:cNvPr>
          <p:cNvSpPr txBox="1"/>
          <p:nvPr/>
        </p:nvSpPr>
        <p:spPr>
          <a:xfrm>
            <a:off x="4572000" y="1600200"/>
            <a:ext cx="5715000" cy="457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Somali Current turned offshore at about 3ºN in boreal summer 2014, flowed around the observed cold wedge, and then continued northward along the coast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Turn-off latitude associated with enhanced eddy kinetic energy (EKE)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Northward phase of the Somali Current broke down in early November 2014 with the arrival of a mesoscale eddy and the onset of the winter northeast monsoon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328F4E-1564-EA48-96A8-DD882F83D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15" y="1371600"/>
            <a:ext cx="3665220" cy="513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28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538D2C-62CF-E545-9A56-B0603F571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058400" cy="1371600"/>
          </a:xfrm>
        </p:spPr>
        <p:txBody>
          <a:bodyPr/>
          <a:lstStyle/>
          <a:p>
            <a:r>
              <a:rPr lang="en-US" dirty="0"/>
              <a:t>Eddy Propagation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F2E66-0FB7-F041-9539-D9ED36D4DC0F}"/>
              </a:ext>
            </a:extLst>
          </p:cNvPr>
          <p:cNvSpPr txBox="1"/>
          <p:nvPr/>
        </p:nvSpPr>
        <p:spPr>
          <a:xfrm>
            <a:off x="7434072" y="2057400"/>
            <a:ext cx="3429000" cy="3429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 dirty="0">
                <a:solidFill>
                  <a:srgbClr val="FFFFFF"/>
                </a:solidFill>
              </a:rPr>
              <a:t>Cyclonic eddy appears to be generated near 54</a:t>
            </a:r>
            <a:r>
              <a:rPr lang="en-US" sz="2400" dirty="0"/>
              <a:t>ºE at the beginning of October 2014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Westward propagation toward the Somali coast with a phase speed of about 0.2 m/s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53429B9-6C59-F84C-B806-44A5ECC81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5" y="1371600"/>
            <a:ext cx="6654165" cy="496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29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C538D2C-62CF-E545-9A56-B0603F571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10058400" cy="1371600"/>
          </a:xfrm>
        </p:spPr>
        <p:txBody>
          <a:bodyPr/>
          <a:lstStyle/>
          <a:p>
            <a:r>
              <a:rPr lang="en-US" dirty="0"/>
              <a:t>Chlorophyll distribution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FF2E66-0FB7-F041-9539-D9ED36D4DC0F}"/>
              </a:ext>
            </a:extLst>
          </p:cNvPr>
          <p:cNvSpPr txBox="1"/>
          <p:nvPr/>
        </p:nvSpPr>
        <p:spPr>
          <a:xfrm>
            <a:off x="7543800" y="1828800"/>
            <a:ext cx="3657600" cy="3776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>
                <a:solidFill>
                  <a:srgbClr val="FFFFFF"/>
                </a:solidFill>
              </a:rPr>
              <a:t>Mesoscale eddy is  clearly recognizable in chlorophyll map for  early November 2014</a:t>
            </a:r>
          </a:p>
          <a:p>
            <a:endParaRPr lang="is-IS" sz="2400">
              <a:solidFill>
                <a:srgbClr val="FFFFF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s-IS" sz="2400">
                <a:solidFill>
                  <a:srgbClr val="FFFFFF"/>
                </a:solidFill>
              </a:rPr>
              <a:t>Chlorophyll distributions can affect SSTs through the absorption of solar radiation in the upper ocean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DE103F-5E3A-484F-995D-AA81FE573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5" y="1371595"/>
            <a:ext cx="6768465" cy="507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10515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{848FC2C5-6E50-204A-B876-DC616FFBD2AD}tf10001122</Template>
  <TotalTime>2745</TotalTime>
  <Words>438</Words>
  <Application>Microsoft Macintosh PowerPoint</Application>
  <PresentationFormat>Widescreen</PresentationFormat>
  <Paragraphs>44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Celestial</vt:lpstr>
      <vt:lpstr>Persistence of cold wedges in the somali current system</vt:lpstr>
      <vt:lpstr>Monsoon circulation</vt:lpstr>
      <vt:lpstr>Indian monsoon rainfall</vt:lpstr>
      <vt:lpstr>Lagrangian drifters</vt:lpstr>
      <vt:lpstr>Cold wedges</vt:lpstr>
      <vt:lpstr>Coastal upwelling</vt:lpstr>
      <vt:lpstr>surface circulation</vt:lpstr>
      <vt:lpstr>Eddy Propagation</vt:lpstr>
      <vt:lpstr>Chlorophyll distribution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Verena</dc:creator>
  <cp:lastModifiedBy>Verena Hormann</cp:lastModifiedBy>
  <cp:revision>129</cp:revision>
  <dcterms:created xsi:type="dcterms:W3CDTF">2018-04-13T23:30:47Z</dcterms:created>
  <dcterms:modified xsi:type="dcterms:W3CDTF">2021-11-04T00:15:27Z</dcterms:modified>
</cp:coreProperties>
</file>