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651" r:id="rId5"/>
  </p:sldMasterIdLst>
  <p:notesMasterIdLst>
    <p:notesMasterId r:id="rId18"/>
  </p:notesMasterIdLst>
  <p:sldIdLst>
    <p:sldId id="256" r:id="rId6"/>
    <p:sldId id="259" r:id="rId7"/>
    <p:sldId id="257" r:id="rId8"/>
    <p:sldId id="258" r:id="rId9"/>
    <p:sldId id="260" r:id="rId10"/>
    <p:sldId id="261" r:id="rId11"/>
    <p:sldId id="264" r:id="rId12"/>
    <p:sldId id="265" r:id="rId13"/>
    <p:sldId id="266" r:id="rId14"/>
    <p:sldId id="262" r:id="rId15"/>
    <p:sldId id="263" r:id="rId16"/>
    <p:sldId id="267" r:id="rId17"/>
  </p:sldIdLst>
  <p:sldSz cx="9144000" cy="6858000" type="screen4x3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UweEYJCL+g0SfxN/lGZzNQRSz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FB776D-3369-4A9C-9891-24A51923C62E}" v="1" dt="2020-09-23T11:54:47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5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is Kelly-Gerreyn" userId="7848b75d-021d-42e0-aa5f-47c9c77b2cd4" providerId="ADAL" clId="{F5FB776D-3369-4A9C-9891-24A51923C62E}"/>
    <pc:docChg chg="custSel addSld modSld">
      <pc:chgData name="Boris Kelly-Gerreyn" userId="7848b75d-021d-42e0-aa5f-47c9c77b2cd4" providerId="ADAL" clId="{F5FB776D-3369-4A9C-9891-24A51923C62E}" dt="2020-09-23T11:55:51.968" v="63" actId="20577"/>
      <pc:docMkLst>
        <pc:docMk/>
      </pc:docMkLst>
      <pc:sldChg chg="modSp mod">
        <pc:chgData name="Boris Kelly-Gerreyn" userId="7848b75d-021d-42e0-aa5f-47c9c77b2cd4" providerId="ADAL" clId="{F5FB776D-3369-4A9C-9891-24A51923C62E}" dt="2020-09-23T11:55:51.968" v="63" actId="20577"/>
        <pc:sldMkLst>
          <pc:docMk/>
          <pc:sldMk cId="0" sldId="257"/>
        </pc:sldMkLst>
        <pc:spChg chg="mod">
          <ac:chgData name="Boris Kelly-Gerreyn" userId="7848b75d-021d-42e0-aa5f-47c9c77b2cd4" providerId="ADAL" clId="{F5FB776D-3369-4A9C-9891-24A51923C62E}" dt="2020-09-23T11:55:51.968" v="63" actId="20577"/>
          <ac:spMkLst>
            <pc:docMk/>
            <pc:sldMk cId="0" sldId="257"/>
            <ac:spMk id="117" creationId="{00000000-0000-0000-0000-000000000000}"/>
          </ac:spMkLst>
        </pc:spChg>
      </pc:sldChg>
      <pc:sldChg chg="modSp mod">
        <pc:chgData name="Boris Kelly-Gerreyn" userId="7848b75d-021d-42e0-aa5f-47c9c77b2cd4" providerId="ADAL" clId="{F5FB776D-3369-4A9C-9891-24A51923C62E}" dt="2020-09-23T11:55:35.431" v="61" actId="20577"/>
        <pc:sldMkLst>
          <pc:docMk/>
          <pc:sldMk cId="0" sldId="261"/>
        </pc:sldMkLst>
        <pc:spChg chg="mod">
          <ac:chgData name="Boris Kelly-Gerreyn" userId="7848b75d-021d-42e0-aa5f-47c9c77b2cd4" providerId="ADAL" clId="{F5FB776D-3369-4A9C-9891-24A51923C62E}" dt="2020-09-23T11:55:35.431" v="61" actId="20577"/>
          <ac:spMkLst>
            <pc:docMk/>
            <pc:sldMk cId="0" sldId="261"/>
            <ac:spMk id="142" creationId="{00000000-0000-0000-0000-000000000000}"/>
          </ac:spMkLst>
        </pc:spChg>
      </pc:sldChg>
      <pc:sldChg chg="modSp mod">
        <pc:chgData name="Boris Kelly-Gerreyn" userId="7848b75d-021d-42e0-aa5f-47c9c77b2cd4" providerId="ADAL" clId="{F5FB776D-3369-4A9C-9891-24A51923C62E}" dt="2020-09-23T11:55:46.847" v="62" actId="20577"/>
        <pc:sldMkLst>
          <pc:docMk/>
          <pc:sldMk cId="0" sldId="262"/>
        </pc:sldMkLst>
        <pc:spChg chg="mod">
          <ac:chgData name="Boris Kelly-Gerreyn" userId="7848b75d-021d-42e0-aa5f-47c9c77b2cd4" providerId="ADAL" clId="{F5FB776D-3369-4A9C-9891-24A51923C62E}" dt="2020-09-23T11:55:46.847" v="62" actId="20577"/>
          <ac:spMkLst>
            <pc:docMk/>
            <pc:sldMk cId="0" sldId="262"/>
            <ac:spMk id="149" creationId="{00000000-0000-0000-0000-000000000000}"/>
          </ac:spMkLst>
        </pc:spChg>
      </pc:sldChg>
      <pc:sldChg chg="modSp add mod">
        <pc:chgData name="Boris Kelly-Gerreyn" userId="7848b75d-021d-42e0-aa5f-47c9c77b2cd4" providerId="ADAL" clId="{F5FB776D-3369-4A9C-9891-24A51923C62E}" dt="2020-09-23T11:55:26.505" v="60" actId="20577"/>
        <pc:sldMkLst>
          <pc:docMk/>
          <pc:sldMk cId="1621706126" sldId="263"/>
        </pc:sldMkLst>
        <pc:spChg chg="mod">
          <ac:chgData name="Boris Kelly-Gerreyn" userId="7848b75d-021d-42e0-aa5f-47c9c77b2cd4" providerId="ADAL" clId="{F5FB776D-3369-4A9C-9891-24A51923C62E}" dt="2020-09-23T11:54:55.460" v="2" actId="20577"/>
          <ac:spMkLst>
            <pc:docMk/>
            <pc:sldMk cId="1621706126" sldId="263"/>
            <ac:spMk id="136" creationId="{00000000-0000-0000-0000-000000000000}"/>
          </ac:spMkLst>
        </pc:spChg>
        <pc:spChg chg="mod">
          <ac:chgData name="Boris Kelly-Gerreyn" userId="7848b75d-021d-42e0-aa5f-47c9c77b2cd4" providerId="ADAL" clId="{F5FB776D-3369-4A9C-9891-24A51923C62E}" dt="2020-09-23T11:55:26.505" v="60" actId="20577"/>
          <ac:spMkLst>
            <pc:docMk/>
            <pc:sldMk cId="1621706126" sldId="263"/>
            <ac:spMk id="13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890458" cy="4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631" y="0"/>
            <a:ext cx="2890457" cy="4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9991"/>
            <a:ext cx="2890458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457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457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b204c397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b204c3975_0_17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b204c3975_0_17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2280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112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204c3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b204c3975_0_0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5b204c3975_0_0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378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6118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246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6"/>
          <p:cNvSpPr/>
          <p:nvPr/>
        </p:nvSpPr>
        <p:spPr>
          <a:xfrm>
            <a:off x="0" y="0"/>
            <a:ext cx="9144000" cy="3287486"/>
          </a:xfrm>
          <a:custGeom>
            <a:avLst/>
            <a:gdLst/>
            <a:ahLst/>
            <a:cxnLst/>
            <a:rect l="l" t="t" r="r" b="b"/>
            <a:pathLst>
              <a:path w="21600" h="30049" extrusionOk="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"/>
          <p:cNvSpPr/>
          <p:nvPr/>
        </p:nvSpPr>
        <p:spPr>
          <a:xfrm rot="10800000">
            <a:off x="0" y="4948238"/>
            <a:ext cx="9144000" cy="2705100"/>
          </a:xfrm>
          <a:custGeom>
            <a:avLst/>
            <a:gdLst/>
            <a:ahLst/>
            <a:cxnLst/>
            <a:rect l="l" t="t" r="r" b="b"/>
            <a:pathLst>
              <a:path w="21600" h="67609" extrusionOk="0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6"/>
          <p:cNvSpPr txBox="1"/>
          <p:nvPr/>
        </p:nvSpPr>
        <p:spPr>
          <a:xfrm>
            <a:off x="0" y="6592888"/>
            <a:ext cx="3348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6" descr="dbcp_light_tex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213" y="188913"/>
            <a:ext cx="2087562" cy="20875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9" name="Google Shape;19;p6" descr="ioc_wmo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4194" y="174171"/>
            <a:ext cx="2636520" cy="12039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8"/>
          <p:cNvSpPr/>
          <p:nvPr/>
        </p:nvSpPr>
        <p:spPr>
          <a:xfrm rot="10800000">
            <a:off x="0" y="4948238"/>
            <a:ext cx="9144000" cy="2705100"/>
          </a:xfrm>
          <a:custGeom>
            <a:avLst/>
            <a:gdLst/>
            <a:ahLst/>
            <a:cxnLst/>
            <a:rect l="l" t="t" r="r" b="b"/>
            <a:pathLst>
              <a:path w="21600" h="67609" extrusionOk="0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8" descr="dbcp_light_text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5242" y="199800"/>
            <a:ext cx="970416" cy="9704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/>
          <p:nvPr/>
        </p:nvSpPr>
        <p:spPr>
          <a:xfrm>
            <a:off x="0" y="2215243"/>
            <a:ext cx="9144000" cy="438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0000CC"/>
                </a:solidFill>
              </a:rPr>
              <a:t>REPUBLIC OF KOREA </a:t>
            </a:r>
            <a:br>
              <a:rPr lang="en-US" sz="4000" b="1" dirty="0">
                <a:solidFill>
                  <a:srgbClr val="0000CC"/>
                </a:solidFill>
              </a:rPr>
            </a:br>
            <a:r>
              <a:rPr lang="en-US" sz="40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National Report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DBCP – NO.37,  8-11 N</a:t>
            </a:r>
            <a:r>
              <a:rPr lang="en-US" sz="2400" b="1" dirty="0"/>
              <a:t>ov.2021</a:t>
            </a:r>
          </a:p>
          <a:p>
            <a:pPr lvl="0" algn="ctr">
              <a:lnSpc>
                <a:spcPct val="150000"/>
              </a:lnSpc>
              <a:buSzPts val="2400"/>
            </a:pPr>
            <a:r>
              <a:rPr lang="en-US" altLang="ko-KR" sz="2400" b="1" dirty="0"/>
              <a:t>Korea Meteorological Administration</a:t>
            </a: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b204c3975_0_17"/>
          <p:cNvSpPr txBox="1">
            <a:spLocks noGrp="1"/>
          </p:cNvSpPr>
          <p:nvPr>
            <p:ph type="title"/>
          </p:nvPr>
        </p:nvSpPr>
        <p:spPr>
          <a:xfrm>
            <a:off x="1301262" y="283431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altLang="ko-KR" b="1" dirty="0">
                <a:solidFill>
                  <a:srgbClr val="1F497D"/>
                </a:solidFill>
                <a:latin typeface="Arial Unicode MS" pitchFamily="48" charset="0"/>
                <a:cs typeface="Arial Unicode MS" pitchFamily="48" charset="0"/>
              </a:rPr>
              <a:t>2. Improvement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78312" y="1443364"/>
            <a:ext cx="8410087" cy="1842064"/>
          </a:xfrm>
          <a:prstGeom prst="rect">
            <a:avLst/>
          </a:prstGeom>
          <a:noFill/>
          <a:ln w="9360" cap="rnd">
            <a:solidFill>
              <a:srgbClr val="4F81B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 Unicode MS" pitchFamily="48" charset="0"/>
                <a:cs typeface="Arial Unicode MS" pitchFamily="48" charset="0"/>
              </a:rPr>
              <a:t>Network System Duplication establishment</a:t>
            </a:r>
            <a:br>
              <a:rPr lang="en-US" sz="2000" dirty="0">
                <a:solidFill>
                  <a:srgbClr val="000000"/>
                </a:solidFill>
                <a:latin typeface="Arial Unicode MS" pitchFamily="48" charset="0"/>
                <a:cs typeface="Arial Unicode MS" pitchFamily="48" charset="0"/>
              </a:rPr>
            </a:br>
            <a:r>
              <a:rPr lang="en-US" sz="2000" dirty="0">
                <a:solidFill>
                  <a:srgbClr val="000000"/>
                </a:solidFill>
                <a:latin typeface="Arial Unicode MS" pitchFamily="48" charset="0"/>
                <a:cs typeface="Arial Unicode MS" pitchFamily="48" charset="0"/>
              </a:rPr>
              <a:t>=&gt;(Main Network) Inmarsat satellite network</a:t>
            </a:r>
            <a:br>
              <a:rPr lang="en-US" sz="2000" dirty="0">
                <a:latin typeface="Arial Unicode MS" pitchFamily="48" charset="0"/>
                <a:cs typeface="Arial Unicode MS" pitchFamily="48" charset="0"/>
              </a:rPr>
            </a:br>
            <a:r>
              <a:rPr lang="en-US" sz="2000" dirty="0">
                <a:latin typeface="Arial Unicode MS" pitchFamily="48" charset="0"/>
                <a:cs typeface="Arial Unicode MS" pitchFamily="48" charset="0"/>
              </a:rPr>
              <a:t>    (Sub network) Iridium satellite network</a:t>
            </a:r>
            <a:endParaRPr lang="en-US" sz="2000" dirty="0">
              <a:solidFill>
                <a:srgbClr val="000000"/>
              </a:solidFill>
              <a:latin typeface="Arial Unicode MS" pitchFamily="48" charset="0"/>
              <a:cs typeface="Arial Unicode MS" pitchFamily="4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78312" y="3972635"/>
            <a:ext cx="8410087" cy="1226511"/>
          </a:xfrm>
          <a:prstGeom prst="rect">
            <a:avLst/>
          </a:prstGeom>
          <a:noFill/>
          <a:ln w="9360" cap="rnd">
            <a:solidFill>
              <a:srgbClr val="4F81B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 Unicode MS" pitchFamily="48" charset="0"/>
                <a:cs typeface="Arial Unicode MS" pitchFamily="48" charset="0"/>
              </a:rPr>
              <a:t>Sensor Duplication establishment</a:t>
            </a:r>
            <a:br>
              <a:rPr lang="en-US" sz="2000" dirty="0">
                <a:solidFill>
                  <a:srgbClr val="000000"/>
                </a:solidFill>
                <a:latin typeface="Arial Unicode MS" pitchFamily="48" charset="0"/>
                <a:cs typeface="Arial Unicode MS" pitchFamily="48" charset="0"/>
              </a:rPr>
            </a:br>
            <a:r>
              <a:rPr lang="en-US" sz="2000" dirty="0">
                <a:solidFill>
                  <a:srgbClr val="000000"/>
                </a:solidFill>
                <a:latin typeface="Arial Unicode MS" pitchFamily="48" charset="0"/>
                <a:cs typeface="Arial Unicode MS" pitchFamily="48" charset="0"/>
              </a:rPr>
              <a:t>=&gt; Equipped with the same spare sensor as the original buoy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1354015" y="29222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altLang="ko-KR" b="1" dirty="0">
                <a:solidFill>
                  <a:srgbClr val="1F497D"/>
                </a:solidFill>
                <a:latin typeface="Arial Unicode MS" pitchFamily="48" charset="0"/>
                <a:cs typeface="Arial Unicode MS" pitchFamily="48" charset="0"/>
              </a:rPr>
              <a:t>3. Benefit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1391" y="2073635"/>
            <a:ext cx="7427914" cy="1842064"/>
          </a:xfrm>
          <a:prstGeom prst="rect">
            <a:avLst/>
          </a:prstGeom>
          <a:noFill/>
          <a:ln w="9360" cap="rnd">
            <a:solidFill>
              <a:srgbClr val="4F81B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 Unicode MS" pitchFamily="48" charset="0"/>
                <a:cs typeface="Arial Unicode MS" pitchFamily="48" charset="0"/>
              </a:rPr>
              <a:t>Stable data collection and efficient management</a:t>
            </a:r>
          </a:p>
          <a:p>
            <a:pPr hangingPunct="1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en-US" sz="2000" dirty="0">
              <a:solidFill>
                <a:srgbClr val="000000"/>
              </a:solidFill>
              <a:latin typeface="Arial Unicode MS" pitchFamily="48" charset="0"/>
              <a:cs typeface="Arial Unicode MS" pitchFamily="48" charset="0"/>
            </a:endParaRPr>
          </a:p>
          <a:p>
            <a:pPr hangingPunct="1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 Unicode MS" pitchFamily="48" charset="0"/>
                <a:cs typeface="Arial Unicode MS" pitchFamily="48" charset="0"/>
              </a:rPr>
              <a:t>Reacting Rapid equipment failure repair</a:t>
            </a:r>
          </a:p>
        </p:txBody>
      </p:sp>
    </p:spTree>
    <p:extLst>
      <p:ext uri="{BB962C8B-B14F-4D97-AF65-F5344CB8AC3E}">
        <p14:creationId xmlns:p14="http://schemas.microsoft.com/office/powerpoint/2010/main" val="162170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9857" y="1768834"/>
            <a:ext cx="7868873" cy="3260978"/>
          </a:xfrm>
          <a:prstGeom prst="rect">
            <a:avLst/>
          </a:prstGeom>
          <a:noFill/>
          <a:ln w="9360" cap="rnd">
            <a:solidFill>
              <a:srgbClr val="4F81B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lang="en-US" altLang="ko-KR" sz="3600" b="1" dirty="0">
              <a:solidFill>
                <a:srgbClr val="002060"/>
              </a:solidFill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lang="en-US" altLang="ko-KR" sz="3600" b="1" dirty="0">
              <a:solidFill>
                <a:srgbClr val="002060"/>
              </a:solidFill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altLang="ko-KR" sz="2400" b="1" dirty="0">
                <a:solidFill>
                  <a:srgbClr val="002060"/>
                </a:solidFill>
              </a:rPr>
              <a:t>THANK  YOU FOR LISTENING!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altLang="ko-KR" sz="2400" b="1" dirty="0">
                <a:solidFill>
                  <a:srgbClr val="002060"/>
                </a:solidFill>
              </a:rPr>
              <a:t>IF YOU WANT QUESTIONS,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altLang="ko-KR" sz="2400" b="1" dirty="0">
                <a:solidFill>
                  <a:srgbClr val="002060"/>
                </a:solidFill>
              </a:rPr>
              <a:t>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altLang="ko-KR" sz="2400" b="1" dirty="0">
                <a:solidFill>
                  <a:srgbClr val="002060"/>
                </a:solidFill>
              </a:rPr>
              <a:t>PLZ SEND MY E-MAIL: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altLang="ko-KR" sz="2400" b="1" dirty="0">
                <a:solidFill>
                  <a:srgbClr val="002060"/>
                </a:solidFill>
              </a:rPr>
              <a:t>kyjin0169@korea.kr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lang="en-US" altLang="ko-K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altLang="ko-KR" sz="3600" b="1" dirty="0">
                <a:solidFill>
                  <a:srgbClr val="1F497D"/>
                </a:solidFill>
                <a:latin typeface="Arial Unicode MS" pitchFamily="48" charset="0"/>
                <a:cs typeface="Arial Unicode MS" pitchFamily="48" charset="0"/>
              </a:rPr>
              <a:t>Buoy Operational Institutions</a:t>
            </a:r>
          </a:p>
        </p:txBody>
      </p:sp>
      <p:sp>
        <p:nvSpPr>
          <p:cNvPr id="5" name="타원 4"/>
          <p:cNvSpPr/>
          <p:nvPr/>
        </p:nvSpPr>
        <p:spPr>
          <a:xfrm>
            <a:off x="842500" y="1838363"/>
            <a:ext cx="623700" cy="623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715086" y="1695342"/>
            <a:ext cx="50943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 Unicode MS" pitchFamily="48" charset="0"/>
                <a:cs typeface="Arial Unicode MS" pitchFamily="48" charset="0"/>
              </a:rPr>
              <a:t>KMA </a:t>
            </a:r>
          </a:p>
          <a:p>
            <a:pPr algn="ct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800" b="1" dirty="0">
                <a:solidFill>
                  <a:srgbClr val="002060"/>
                </a:solidFill>
                <a:latin typeface="Arial Unicode MS" pitchFamily="48" charset="0"/>
                <a:cs typeface="Arial Unicode MS" pitchFamily="48" charset="0"/>
              </a:rPr>
              <a:t>(Korea Meteorological Administration)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420866" y="2371725"/>
            <a:ext cx="6242124" cy="577850"/>
          </a:xfrm>
          <a:prstGeom prst="rect">
            <a:avLst/>
          </a:prstGeom>
          <a:gradFill rotWithShape="0">
            <a:gsLst>
              <a:gs pos="0">
                <a:srgbClr val="E5EFFF"/>
              </a:gs>
              <a:gs pos="100000">
                <a:srgbClr val="BFD4FE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 Unicode MS" pitchFamily="48" charset="0"/>
                <a:cs typeface="Arial Unicode MS" pitchFamily="48" charset="0"/>
              </a:rPr>
              <a:t>To observe and analyze meteorological phenomena and provides </a:t>
            </a:r>
          </a:p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 Unicode MS" pitchFamily="48" charset="0"/>
                <a:cs typeface="Arial Unicode MS" pitchFamily="48" charset="0"/>
              </a:rPr>
              <a:t>weather forecasts, warnings, weather data statistics</a:t>
            </a: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4" r="17264"/>
          <a:stretch>
            <a:fillRect/>
          </a:stretch>
        </p:blipFill>
        <p:spPr bwMode="auto">
          <a:xfrm>
            <a:off x="265646" y="1523698"/>
            <a:ext cx="1742234" cy="168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544" r="172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76925" y="4890462"/>
            <a:ext cx="6330007" cy="583321"/>
          </a:xfrm>
          <a:prstGeom prst="rect">
            <a:avLst/>
          </a:prstGeom>
          <a:gradFill rotWithShape="0">
            <a:gsLst>
              <a:gs pos="0">
                <a:srgbClr val="F4FFE6"/>
              </a:gs>
              <a:gs pos="100000">
                <a:srgbClr val="E3FBC2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 Unicode MS" pitchFamily="48" charset="0"/>
                <a:cs typeface="Arial Unicode MS" pitchFamily="48" charset="0"/>
              </a:rPr>
              <a:t>To conduct hydrographic survey and </a:t>
            </a:r>
            <a:r>
              <a:rPr lang="en-US" altLang="ko-KR" sz="1600" dirty="0">
                <a:solidFill>
                  <a:srgbClr val="000000"/>
                </a:solidFill>
                <a:latin typeface="Arial Unicode MS" pitchFamily="48" charset="0"/>
                <a:cs typeface="Arial Unicode MS" pitchFamily="48" charset="0"/>
              </a:rPr>
              <a:t>ocean observation to ensure the safety of navigation, efficient use of sea, etc.</a:t>
            </a:r>
            <a:endParaRPr lang="en-US" sz="1600" dirty="0">
              <a:solidFill>
                <a:srgbClr val="000000"/>
              </a:solidFill>
              <a:latin typeface="Arial Unicode MS" pitchFamily="48" charset="0"/>
              <a:cs typeface="Arial Unicode MS" pitchFamily="48" charset="0"/>
            </a:endParaRPr>
          </a:p>
        </p:txBody>
      </p:sp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2572693" y="4214624"/>
            <a:ext cx="55976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 Unicode MS" pitchFamily="48" charset="0"/>
                <a:cs typeface="Arial Unicode MS" pitchFamily="48" charset="0"/>
              </a:rPr>
              <a:t>KHOA</a:t>
            </a:r>
          </a:p>
          <a:p>
            <a:pPr algn="ct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1800" b="1" dirty="0">
                <a:solidFill>
                  <a:srgbClr val="002060"/>
                </a:solidFill>
                <a:latin typeface="Arial Unicode MS" pitchFamily="48" charset="0"/>
                <a:cs typeface="Arial Unicode MS" pitchFamily="48" charset="0"/>
              </a:rPr>
              <a:t>(Korea Hydrographic and Oceanographic Agency) </a:t>
            </a:r>
          </a:p>
        </p:txBody>
      </p:sp>
      <p:pic>
        <p:nvPicPr>
          <p:cNvPr id="11" name="Picture 10" descr="D:\정영화\13-이미지 모음\MI\영문버전\국립해양조사원_영_상하_테두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" y="4124312"/>
            <a:ext cx="2334027" cy="138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b="1" dirty="0">
                <a:solidFill>
                  <a:srgbClr val="002060"/>
                </a:solidFill>
                <a:latin typeface="Arial Unicode MS"/>
              </a:rPr>
              <a:t>CONTENTS</a:t>
            </a:r>
            <a:endParaRPr sz="3600" b="1" i="0" u="none" strike="noStrike" cap="none" dirty="0">
              <a:solidFill>
                <a:srgbClr val="002060"/>
              </a:solidFill>
              <a:latin typeface="Arial Unicode MS"/>
              <a:sym typeface="Calibri"/>
            </a:endParaRPr>
          </a:p>
        </p:txBody>
      </p:sp>
      <p:sp>
        <p:nvSpPr>
          <p:cNvPr id="117" name="Google Shape;117;p2"/>
          <p:cNvSpPr txBox="1">
            <a:spLocks noGrp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indent="0" hangingPunct="1">
              <a:lnSpc>
                <a:spcPct val="250000"/>
              </a:lnSpc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endParaRPr lang="en-US" altLang="ko-KR" sz="2400" b="1" dirty="0">
              <a:solidFill>
                <a:srgbClr val="002060"/>
              </a:solidFill>
              <a:ea typeface="맑은 고딕" pitchFamily="50" charset="-127"/>
            </a:endParaRPr>
          </a:p>
          <a:p>
            <a:pPr marL="25400" indent="0" hangingPunct="1">
              <a:lnSpc>
                <a:spcPct val="250000"/>
              </a:lnSpc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ko-KR" b="1" dirty="0">
                <a:solidFill>
                  <a:srgbClr val="002060"/>
                </a:solidFill>
                <a:ea typeface="맑은 고딕" pitchFamily="50" charset="-127"/>
              </a:rPr>
              <a:t>Ⅰ. Current and Planned BUOY </a:t>
            </a:r>
            <a:r>
              <a:rPr lang="en-US" altLang="ko-KR" b="1" dirty="0" err="1">
                <a:solidFill>
                  <a:srgbClr val="002060"/>
                </a:solidFill>
                <a:ea typeface="맑은 고딕" pitchFamily="50" charset="-127"/>
              </a:rPr>
              <a:t>Programmes</a:t>
            </a:r>
            <a:endParaRPr lang="en-US" altLang="ko-KR" b="1" dirty="0">
              <a:solidFill>
                <a:srgbClr val="002060"/>
              </a:solidFill>
              <a:ea typeface="맑은 고딕" pitchFamily="50" charset="-127"/>
            </a:endParaRPr>
          </a:p>
          <a:p>
            <a:pPr marL="25400" indent="0" hangingPunct="1">
              <a:lnSpc>
                <a:spcPct val="250000"/>
              </a:lnSpc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ko-KR" b="1" dirty="0">
                <a:solidFill>
                  <a:srgbClr val="002060"/>
                </a:solidFill>
                <a:ea typeface="맑은 고딕" pitchFamily="50" charset="-127"/>
              </a:rPr>
              <a:t>Ⅱ. Sensor Duplication Plan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b204c3975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 algn="ctr" hangingPunct="1">
              <a:lnSpc>
                <a:spcPct val="150000"/>
              </a:lnSpc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altLang="ko-KR" sz="3600" b="1" dirty="0">
                <a:solidFill>
                  <a:srgbClr val="002060"/>
                </a:solidFill>
                <a:ea typeface="맑은 고딕" pitchFamily="50" charset="-127"/>
              </a:rPr>
              <a:t>Ⅰ. Current and Planned</a:t>
            </a:r>
          </a:p>
          <a:p>
            <a:pPr marL="25400" indent="0" algn="ctr" hangingPunct="1">
              <a:lnSpc>
                <a:spcPct val="150000"/>
              </a:lnSpc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altLang="ko-KR" sz="3600" b="1" dirty="0">
                <a:solidFill>
                  <a:srgbClr val="002060"/>
                </a:solidFill>
                <a:ea typeface="맑은 고딕" pitchFamily="50" charset="-127"/>
              </a:rPr>
              <a:t>    BUOY </a:t>
            </a:r>
            <a:r>
              <a:rPr lang="en-US" altLang="ko-KR" sz="3600" b="1" dirty="0" err="1">
                <a:solidFill>
                  <a:srgbClr val="002060"/>
                </a:solidFill>
                <a:ea typeface="맑은 고딕" pitchFamily="50" charset="-127"/>
              </a:rPr>
              <a:t>Programmes</a:t>
            </a:r>
            <a:endParaRPr lang="en-US" altLang="ko-KR" sz="3600" b="1" dirty="0">
              <a:solidFill>
                <a:srgbClr val="002060"/>
              </a:solidFill>
              <a:ea typeface="맑은 고딕" pitchFamily="50" charset="-127"/>
            </a:endParaRPr>
          </a:p>
          <a:p>
            <a:pPr marL="25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altLang="ko-KR" b="1" dirty="0">
                <a:solidFill>
                  <a:srgbClr val="1F497D"/>
                </a:solidFill>
                <a:latin typeface="Arial Unicode MS" pitchFamily="48" charset="0"/>
                <a:cs typeface="Arial Unicode MS" pitchFamily="48" charset="0"/>
              </a:rPr>
              <a:t>KMA Moored Buoys I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9" y="3245106"/>
            <a:ext cx="1013682" cy="218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7" t="27907" r="20439" b="17496"/>
          <a:stretch>
            <a:fillRect/>
          </a:stretch>
        </p:blipFill>
        <p:spPr bwMode="auto">
          <a:xfrm>
            <a:off x="2441039" y="3265822"/>
            <a:ext cx="1815779" cy="216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547" t="27907" r="20439" b="1749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29318" y="1735179"/>
            <a:ext cx="4127500" cy="539750"/>
          </a:xfrm>
          <a:prstGeom prst="rect">
            <a:avLst/>
          </a:prstGeom>
          <a:solidFill>
            <a:srgbClr val="558ED5"/>
          </a:solidFill>
          <a:ln w="9360" cap="flat">
            <a:solidFill>
              <a:srgbClr val="558ED5"/>
            </a:solidFill>
            <a:round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90000" tIns="45000" rIns="90000" bIns="45000" anchor="ctr" anchorCtr="1"/>
          <a:lstStyle/>
          <a:p>
            <a:pPr algn="ct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b="1" dirty="0">
                <a:solidFill>
                  <a:srgbClr val="FFFFFF"/>
                </a:solidFill>
                <a:latin typeface="Arial Unicode MS" pitchFamily="48" charset="0"/>
                <a:cs typeface="Arial Unicode MS" pitchFamily="48" charset="0"/>
              </a:rPr>
              <a:t>Moored buoys observation network</a:t>
            </a:r>
          </a:p>
          <a:p>
            <a:pPr algn="ct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b="1" dirty="0">
                <a:solidFill>
                  <a:srgbClr val="FFFFFF"/>
                </a:solidFill>
                <a:latin typeface="Arial Unicode MS" pitchFamily="48" charset="0"/>
                <a:cs typeface="Arial Unicode MS" pitchFamily="48" charset="0"/>
              </a:rPr>
              <a:t>- Discus &amp;  Nomad-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29318" y="2884743"/>
            <a:ext cx="2139097" cy="360363"/>
          </a:xfrm>
          <a:prstGeom prst="rect">
            <a:avLst/>
          </a:prstGeom>
          <a:solidFill>
            <a:srgbClr val="558ED5"/>
          </a:solidFill>
          <a:ln w="38160" cap="flat">
            <a:solidFill>
              <a:srgbClr val="558ED5"/>
            </a:solidFill>
            <a:round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5000" rIns="90000" bIns="45000" anchor="ctr" anchorCtr="1"/>
          <a:lstStyle/>
          <a:p>
            <a:pPr algn="ct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>
                <a:solidFill>
                  <a:srgbClr val="FFFFFF"/>
                </a:solidFill>
                <a:latin typeface="Arial Unicode MS" pitchFamily="48" charset="0"/>
                <a:cs typeface="Arial Unicode MS" pitchFamily="48" charset="0"/>
              </a:rPr>
              <a:t> Discus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441039" y="2884743"/>
            <a:ext cx="1815779" cy="360363"/>
          </a:xfrm>
          <a:prstGeom prst="rect">
            <a:avLst/>
          </a:prstGeom>
          <a:solidFill>
            <a:srgbClr val="558ED5"/>
          </a:solidFill>
          <a:ln w="38160" cap="flat">
            <a:solidFill>
              <a:srgbClr val="558ED5"/>
            </a:solidFill>
            <a:round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5000" rIns="90000" bIns="45000" anchor="ctr" anchorCtr="1"/>
          <a:lstStyle/>
          <a:p>
            <a:pPr algn="ct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b="1" dirty="0">
                <a:solidFill>
                  <a:srgbClr val="FFFFFF"/>
                </a:solidFill>
                <a:latin typeface="Arial Unicode MS" pitchFamily="48" charset="0"/>
                <a:cs typeface="Arial Unicode MS" pitchFamily="48" charset="0"/>
              </a:rPr>
              <a:t>Nomad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256818" y="1605316"/>
            <a:ext cx="5018021" cy="4315369"/>
          </a:xfrm>
          <a:prstGeom prst="rect">
            <a:avLst/>
          </a:prstGeom>
          <a:noFill/>
          <a:ln w="9360" cap="rnd">
            <a:solidFill>
              <a:srgbClr val="4F81B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>
                <a:solidFill>
                  <a:srgbClr val="002060"/>
                </a:solidFill>
                <a:latin typeface="Arial Unicode MS" pitchFamily="48" charset="0"/>
                <a:cs typeface="Arial Unicode MS" pitchFamily="48" charset="0"/>
              </a:rPr>
              <a:t> </a:t>
            </a:r>
            <a:r>
              <a:rPr lang="en-US" sz="1600" b="1" spc="-90" dirty="0">
                <a:solidFill>
                  <a:srgbClr val="002060"/>
                </a:solidFill>
                <a:latin typeface="Arial Unicode MS" pitchFamily="48" charset="0"/>
                <a:cs typeface="Arial Unicode MS" pitchFamily="48" charset="0"/>
              </a:rPr>
              <a:t>To observe offshore sea and atmosphere conditions</a:t>
            </a:r>
          </a:p>
          <a:p>
            <a:pPr hangingPunct="1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en-US" sz="800" b="1" spc="-90" dirty="0">
              <a:solidFill>
                <a:srgbClr val="002060"/>
              </a:solidFill>
              <a:latin typeface="Arial Unicode MS" pitchFamily="48" charset="0"/>
              <a:cs typeface="Arial Unicode MS" pitchFamily="48" charset="0"/>
            </a:endParaRPr>
          </a:p>
          <a:p>
            <a:pPr hangingPunct="1">
              <a:lnSpc>
                <a:spcPct val="200000"/>
              </a:lnSpc>
              <a:buClr>
                <a:srgbClr val="3366CC"/>
              </a:buClr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b="1" dirty="0">
                <a:solidFill>
                  <a:srgbClr val="002060"/>
                </a:solidFill>
                <a:latin typeface="Arial Unicode MS" pitchFamily="48" charset="0"/>
                <a:cs typeface="Arial Unicode MS" pitchFamily="48" charset="0"/>
              </a:rPr>
              <a:t> operational as of 31 August 2021</a:t>
            </a:r>
          </a:p>
          <a:p>
            <a:pPr hangingPunct="1">
              <a:lnSpc>
                <a:spcPct val="2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b="1" dirty="0">
                <a:solidFill>
                  <a:srgbClr val="002060"/>
                </a:solidFill>
                <a:latin typeface="Arial Unicode MS" pitchFamily="48" charset="0"/>
                <a:cs typeface="Arial Unicode MS" pitchFamily="48" charset="0"/>
              </a:rPr>
              <a:t>⇒ 24 buoys</a:t>
            </a:r>
            <a:r>
              <a:rPr lang="en-US" sz="1600" dirty="0">
                <a:solidFill>
                  <a:srgbClr val="002060"/>
                </a:solidFill>
                <a:latin typeface="Arial Unicode MS" pitchFamily="48" charset="0"/>
                <a:cs typeface="Arial Unicode MS" pitchFamily="48" charset="0"/>
              </a:rPr>
              <a:t>(17 Discus, 7</a:t>
            </a:r>
            <a:r>
              <a:rPr lang="ko-KR" altLang="en-US" sz="1600" dirty="0">
                <a:solidFill>
                  <a:srgbClr val="002060"/>
                </a:solidFill>
                <a:latin typeface="Arial Unicode MS" pitchFamily="48" charset="0"/>
                <a:cs typeface="Arial Unicode MS" pitchFamily="48" charset="0"/>
              </a:rPr>
              <a:t>  </a:t>
            </a:r>
            <a:r>
              <a:rPr lang="en-US" sz="1600" dirty="0">
                <a:solidFill>
                  <a:srgbClr val="002060"/>
                </a:solidFill>
                <a:latin typeface="Arial Unicode MS" pitchFamily="48" charset="0"/>
                <a:cs typeface="Arial Unicode MS" pitchFamily="48" charset="0"/>
              </a:rPr>
              <a:t>Nomad)</a:t>
            </a:r>
          </a:p>
          <a:p>
            <a:pPr hangingPunct="1">
              <a:lnSpc>
                <a:spcPct val="2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en-US" sz="800" dirty="0">
              <a:solidFill>
                <a:srgbClr val="002060"/>
              </a:solidFill>
              <a:latin typeface="Arial Unicode MS" pitchFamily="48" charset="0"/>
              <a:cs typeface="Arial Unicode MS" pitchFamily="48" charset="0"/>
            </a:endParaRPr>
          </a:p>
          <a:p>
            <a:pPr>
              <a:lnSpc>
                <a:spcPct val="200000"/>
              </a:lnSpc>
              <a:buClr>
                <a:srgbClr val="3366CC"/>
              </a:buClr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ko-KR" sz="1600" dirty="0">
                <a:solidFill>
                  <a:srgbClr val="FF0000"/>
                </a:solidFill>
                <a:latin typeface="Arial Unicode MS" pitchFamily="48" charset="0"/>
                <a:cs typeface="Arial Unicode MS" pitchFamily="48" charset="0"/>
              </a:rPr>
              <a:t> </a:t>
            </a:r>
            <a:r>
              <a:rPr lang="en-US" altLang="ko-KR" sz="1600" b="1" dirty="0">
                <a:solidFill>
                  <a:srgbClr val="002060"/>
                </a:solidFill>
                <a:latin typeface="Arial Unicode MS" pitchFamily="48" charset="0"/>
              </a:rPr>
              <a:t>reporting on GTS as of 31 August  2021</a:t>
            </a:r>
          </a:p>
          <a:p>
            <a:pPr hangingPunct="1">
              <a:lnSpc>
                <a:spcPct val="2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ko-KR" sz="1600" b="1" dirty="0">
                <a:solidFill>
                  <a:srgbClr val="002060"/>
                </a:solidFill>
                <a:latin typeface="Arial Unicode MS" pitchFamily="48" charset="0"/>
              </a:rPr>
              <a:t>  ⇒ 24 buoys</a:t>
            </a:r>
          </a:p>
          <a:p>
            <a:pPr>
              <a:lnSpc>
                <a:spcPct val="200000"/>
              </a:lnSpc>
              <a:buClr>
                <a:srgbClr val="3366CC"/>
              </a:buClr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en-US" altLang="ko-KR" sz="800" b="1" dirty="0">
              <a:solidFill>
                <a:srgbClr val="002060"/>
              </a:solidFill>
              <a:latin typeface="Arial Unicode MS" pitchFamily="48" charset="0"/>
            </a:endParaRPr>
          </a:p>
          <a:p>
            <a:pPr>
              <a:lnSpc>
                <a:spcPct val="200000"/>
              </a:lnSpc>
              <a:buClr>
                <a:srgbClr val="3366CC"/>
              </a:buClr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ko-KR" sz="1600" b="1" dirty="0">
                <a:solidFill>
                  <a:srgbClr val="002060"/>
                </a:solidFill>
                <a:latin typeface="Arial Unicode MS" pitchFamily="48" charset="0"/>
              </a:rPr>
              <a:t> planned for deployment in the next 12 months</a:t>
            </a:r>
          </a:p>
          <a:p>
            <a:pPr>
              <a:lnSpc>
                <a:spcPct val="15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ko-KR" sz="1600" b="1" dirty="0">
                <a:solidFill>
                  <a:srgbClr val="002060"/>
                </a:solidFill>
                <a:latin typeface="Arial Unicode MS" pitchFamily="48" charset="0"/>
              </a:rPr>
              <a:t>    ⇒ 2 buoys</a:t>
            </a:r>
          </a:p>
          <a:p>
            <a:pPr>
              <a:lnSpc>
                <a:spcPct val="15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en-US" sz="800" dirty="0">
              <a:solidFill>
                <a:srgbClr val="FF0000"/>
              </a:solidFill>
              <a:latin typeface="Arial Unicode MS" pitchFamily="48" charset="0"/>
              <a:cs typeface="Arial Unicode MS" pitchFamily="4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72624" y="1747664"/>
            <a:ext cx="77717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_x507846920" descr="EMB000076f83c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731" y="3265822"/>
            <a:ext cx="1034253" cy="216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altLang="ko-KR" b="1" dirty="0">
                <a:solidFill>
                  <a:srgbClr val="1F497D"/>
                </a:solidFill>
                <a:latin typeface="Arial Unicode MS" pitchFamily="48" charset="0"/>
                <a:cs typeface="Arial Unicode MS" pitchFamily="48" charset="0"/>
              </a:rPr>
              <a:t>KMA Moored Buoys II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0187" y="1429728"/>
            <a:ext cx="4127500" cy="539750"/>
          </a:xfrm>
          <a:prstGeom prst="rect">
            <a:avLst/>
          </a:prstGeom>
          <a:solidFill>
            <a:srgbClr val="558ED5"/>
          </a:solidFill>
          <a:ln w="9360" cap="flat">
            <a:solidFill>
              <a:srgbClr val="558ED5"/>
            </a:solidFill>
            <a:round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90000" tIns="45000" rIns="90000" bIns="45000" anchor="ctr" anchorCtr="1"/>
          <a:lstStyle/>
          <a:p>
            <a:pPr algn="ct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b="1" dirty="0">
                <a:solidFill>
                  <a:srgbClr val="FFFFFF"/>
                </a:solidFill>
                <a:latin typeface="Arial Unicode MS" pitchFamily="48" charset="0"/>
                <a:cs typeface="Arial Unicode MS" pitchFamily="48" charset="0"/>
              </a:rPr>
              <a:t>Moored buoys observation network</a:t>
            </a:r>
          </a:p>
          <a:p>
            <a:pPr algn="ct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b="1" dirty="0">
                <a:solidFill>
                  <a:srgbClr val="FFFFFF"/>
                </a:solidFill>
                <a:latin typeface="Arial Unicode MS" pitchFamily="48" charset="0"/>
                <a:cs typeface="Arial Unicode MS" pitchFamily="48" charset="0"/>
              </a:rPr>
              <a:t>- 0.7m Coastal Wave Buoys -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205287" y="2816910"/>
            <a:ext cx="4938713" cy="2457168"/>
          </a:xfrm>
          <a:prstGeom prst="rect">
            <a:avLst/>
          </a:prstGeom>
          <a:noFill/>
          <a:ln w="9360" cap="rnd">
            <a:solidFill>
              <a:srgbClr val="4F81B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 Unicode MS" pitchFamily="48" charset="0"/>
                <a:cs typeface="Arial Unicode MS" pitchFamily="4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 Unicode MS" pitchFamily="48" charset="0"/>
                <a:cs typeface="Arial Unicode MS" pitchFamily="48" charset="0"/>
              </a:rPr>
              <a:t>To observe  coastal wave conditions</a:t>
            </a:r>
          </a:p>
          <a:p>
            <a:pPr hangingPunct="1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en-US" sz="2000" b="1" dirty="0">
              <a:solidFill>
                <a:srgbClr val="000000"/>
              </a:solidFill>
              <a:latin typeface="Arial Unicode MS" pitchFamily="48" charset="0"/>
              <a:cs typeface="Arial Unicode MS" pitchFamily="48" charset="0"/>
            </a:endParaRPr>
          </a:p>
          <a:p>
            <a:pPr>
              <a:lnSpc>
                <a:spcPct val="200000"/>
              </a:lnSpc>
              <a:buClr>
                <a:srgbClr val="3366CC"/>
              </a:buClr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2000" b="1" dirty="0">
                <a:latin typeface="Arial Unicode MS" pitchFamily="48" charset="0"/>
                <a:cs typeface="Arial Unicode MS" pitchFamily="48" charset="0"/>
              </a:rPr>
              <a:t>operational as </a:t>
            </a:r>
            <a:r>
              <a:rPr lang="en-US" altLang="ko-KR" sz="2000" b="1" dirty="0">
                <a:latin typeface="Arial Unicode MS" pitchFamily="48" charset="0"/>
                <a:cs typeface="Arial Unicode MS" pitchFamily="48" charset="0"/>
              </a:rPr>
              <a:t>of</a:t>
            </a:r>
            <a:r>
              <a:rPr lang="ko-KR" altLang="en-US" sz="2000" b="1" dirty="0">
                <a:latin typeface="Arial Unicode MS" pitchFamily="48" charset="0"/>
                <a:cs typeface="Arial Unicode MS" pitchFamily="48" charset="0"/>
              </a:rPr>
              <a:t> </a:t>
            </a:r>
            <a:r>
              <a:rPr lang="en-US" altLang="ko-KR" sz="2000" b="1" dirty="0">
                <a:latin typeface="Arial Unicode MS" pitchFamily="48" charset="0"/>
                <a:cs typeface="Arial Unicode MS" pitchFamily="48" charset="0"/>
              </a:rPr>
              <a:t>31 August </a:t>
            </a:r>
            <a:r>
              <a:rPr lang="en-US" sz="2000" b="1" dirty="0">
                <a:latin typeface="Arial Unicode MS" pitchFamily="48" charset="0"/>
                <a:cs typeface="Arial Unicode MS" pitchFamily="48" charset="0"/>
              </a:rPr>
              <a:t>2021</a:t>
            </a:r>
          </a:p>
          <a:p>
            <a:pPr hangingPunct="1">
              <a:lnSpc>
                <a:spcPct val="2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2000" b="1" dirty="0">
                <a:latin typeface="Arial Unicode MS" pitchFamily="48" charset="0"/>
                <a:cs typeface="Arial Unicode MS" pitchFamily="48" charset="0"/>
              </a:rPr>
              <a:t>    ⇒71 buoys</a:t>
            </a:r>
            <a:endParaRPr lang="en-US" sz="2000" dirty="0">
              <a:latin typeface="Arial Unicode MS" pitchFamily="48" charset="0"/>
              <a:cs typeface="Arial Unicode MS" pitchFamily="4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57200" y="2642827"/>
            <a:ext cx="3587261" cy="360362"/>
          </a:xfrm>
          <a:prstGeom prst="rect">
            <a:avLst/>
          </a:prstGeom>
          <a:solidFill>
            <a:srgbClr val="558ED5"/>
          </a:solidFill>
          <a:ln w="38160" cap="flat">
            <a:solidFill>
              <a:srgbClr val="558ED5"/>
            </a:solidFill>
            <a:round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5000" rIns="90000" bIns="45000" anchor="ctr" anchorCtr="1"/>
          <a:lstStyle/>
          <a:p>
            <a:pPr algn="ct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b="1" dirty="0">
                <a:solidFill>
                  <a:srgbClr val="FFFFFF"/>
                </a:solidFill>
                <a:latin typeface="Arial Unicode MS" pitchFamily="48" charset="0"/>
                <a:cs typeface="Arial Unicode MS" pitchFamily="48" charset="0"/>
              </a:rPr>
              <a:t>0.7m Coastal Wave Buoy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003189"/>
            <a:ext cx="3587261" cy="26897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ko-KR" b="1" dirty="0">
                <a:solidFill>
                  <a:srgbClr val="1F497D"/>
                </a:solidFill>
                <a:latin typeface="Arial Unicode MS" pitchFamily="48" charset="0"/>
                <a:cs typeface="Arial Unicode MS" pitchFamily="48" charset="0"/>
              </a:rPr>
              <a:t>KHOA Moored Buoys I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0145" y="1290246"/>
            <a:ext cx="4105575" cy="539750"/>
          </a:xfrm>
          <a:prstGeom prst="rect">
            <a:avLst/>
          </a:prstGeom>
          <a:solidFill>
            <a:srgbClr val="77933C"/>
          </a:solidFill>
          <a:ln w="9360" cap="flat">
            <a:solidFill>
              <a:srgbClr val="77933C"/>
            </a:solidFill>
            <a:round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90000" tIns="45000" rIns="90000" bIns="45000" anchor="ctr" anchorCtr="1"/>
          <a:lstStyle/>
          <a:p>
            <a:pPr algn="ct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b="1">
                <a:solidFill>
                  <a:srgbClr val="FFFFFF"/>
                </a:solidFill>
                <a:latin typeface="Arial Unicode MS" pitchFamily="48" charset="0"/>
                <a:cs typeface="Arial Unicode MS" pitchFamily="48" charset="0"/>
              </a:rPr>
              <a:t>Moored buoys observation network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78449" y="1560121"/>
            <a:ext cx="4765551" cy="4034523"/>
          </a:xfrm>
          <a:prstGeom prst="rect">
            <a:avLst/>
          </a:prstGeom>
          <a:noFill/>
          <a:ln w="9360" cap="rnd">
            <a:solidFill>
              <a:srgbClr val="4F81B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50000"/>
              </a:lnSpc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 Unicode MS" pitchFamily="48" charset="0"/>
                <a:cs typeface="Arial Unicode MS" pitchFamily="4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 Unicode MS" pitchFamily="48" charset="0"/>
                <a:cs typeface="Arial Unicode MS" pitchFamily="48" charset="0"/>
              </a:rPr>
              <a:t>Observations of tide, currents, etc.</a:t>
            </a:r>
          </a:p>
          <a:p>
            <a:pPr hangingPunct="1">
              <a:lnSpc>
                <a:spcPct val="150000"/>
              </a:lnSpc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en-US" sz="2000" b="1" dirty="0">
              <a:solidFill>
                <a:srgbClr val="000000"/>
              </a:solidFill>
              <a:latin typeface="Arial Unicode MS" pitchFamily="48" charset="0"/>
              <a:cs typeface="Arial Unicode MS" pitchFamily="48" charset="0"/>
            </a:endParaRPr>
          </a:p>
          <a:p>
            <a:pPr>
              <a:lnSpc>
                <a:spcPct val="150000"/>
              </a:lnSpc>
              <a:buClr>
                <a:srgbClr val="3366CC"/>
              </a:buClr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2000" b="1" dirty="0">
                <a:latin typeface="Arial Unicode MS" pitchFamily="48" charset="0"/>
                <a:cs typeface="Arial Unicode MS" pitchFamily="48" charset="0"/>
              </a:rPr>
              <a:t> In operation as of August 31. 2021</a:t>
            </a:r>
          </a:p>
          <a:p>
            <a:pPr hangingPunct="1">
              <a:lnSpc>
                <a:spcPct val="15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2000" b="1" dirty="0">
                <a:latin typeface="Arial Unicode MS" pitchFamily="48" charset="0"/>
                <a:cs typeface="Arial Unicode MS" pitchFamily="48" charset="0"/>
              </a:rPr>
              <a:t>    ⇒ 35 moored buoys</a:t>
            </a:r>
          </a:p>
          <a:p>
            <a:pPr hangingPunct="1">
              <a:lnSpc>
                <a:spcPct val="15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en-US" sz="2000" b="1" dirty="0">
              <a:latin typeface="Arial Unicode MS" pitchFamily="48" charset="0"/>
              <a:cs typeface="Arial Unicode MS" pitchFamily="48" charset="0"/>
            </a:endParaRPr>
          </a:p>
          <a:p>
            <a:pPr>
              <a:lnSpc>
                <a:spcPct val="200000"/>
              </a:lnSpc>
              <a:buClr>
                <a:srgbClr val="3366CC"/>
              </a:buClr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ko-KR" sz="2000" b="1" dirty="0">
                <a:latin typeface="Arial Unicode MS" pitchFamily="48" charset="0"/>
                <a:cs typeface="Arial Unicode MS" pitchFamily="48" charset="0"/>
              </a:rPr>
              <a:t>planned for replacement in the next 12 months</a:t>
            </a:r>
          </a:p>
          <a:p>
            <a:pPr>
              <a:lnSpc>
                <a:spcPct val="15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ko-KR" sz="2000" b="1" dirty="0">
                <a:latin typeface="Arial Unicode MS" pitchFamily="48" charset="0"/>
                <a:cs typeface="Arial Unicode MS" pitchFamily="48" charset="0"/>
              </a:rPr>
              <a:t>    ⇒ 3 moored  buoy</a:t>
            </a:r>
            <a:endParaRPr lang="en-US" sz="2000" b="1" dirty="0">
              <a:latin typeface="Arial Unicode MS" pitchFamily="48" charset="0"/>
              <a:cs typeface="Arial Unicode MS" pitchFamily="4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3063" y="2388708"/>
            <a:ext cx="4022657" cy="360363"/>
          </a:xfrm>
          <a:prstGeom prst="rect">
            <a:avLst/>
          </a:prstGeom>
          <a:solidFill>
            <a:srgbClr val="77933C"/>
          </a:solidFill>
          <a:ln w="9360" cap="flat">
            <a:solidFill>
              <a:srgbClr val="77933C"/>
            </a:solidFill>
            <a:round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90000" tIns="45000" rIns="90000" bIns="45000" anchor="ctr" anchorCtr="1"/>
          <a:lstStyle/>
          <a:p>
            <a:pPr algn="ct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b="1" dirty="0">
                <a:solidFill>
                  <a:srgbClr val="FFFFFF"/>
                </a:solidFill>
                <a:latin typeface="Arial Unicode MS" pitchFamily="48" charset="0"/>
                <a:cs typeface="Arial Unicode MS" pitchFamily="48" charset="0"/>
              </a:rPr>
              <a:t>KHOA Ocean Buoy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r="21121"/>
          <a:stretch>
            <a:fillRect/>
          </a:stretch>
        </p:blipFill>
        <p:spPr bwMode="auto">
          <a:xfrm>
            <a:off x="373063" y="3307784"/>
            <a:ext cx="180975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705" r="2112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4" t="12105" r="16599" b="15305"/>
          <a:stretch>
            <a:fillRect/>
          </a:stretch>
        </p:blipFill>
        <p:spPr bwMode="auto">
          <a:xfrm>
            <a:off x="2739958" y="3307783"/>
            <a:ext cx="1655762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1704" t="12105" r="16599" b="153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460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lvl="1" indent="0" algn="ctr">
              <a:lnSpc>
                <a:spcPct val="80000"/>
              </a:lnSpc>
              <a:spcBef>
                <a:spcPts val="476"/>
              </a:spcBef>
              <a:buSzPts val="2380"/>
              <a:buNone/>
            </a:pPr>
            <a:r>
              <a:rPr lang="en-US" altLang="ko-KR" sz="3600" b="1" dirty="0">
                <a:solidFill>
                  <a:srgbClr val="002060"/>
                </a:solidFill>
              </a:rPr>
              <a:t>Ⅱ</a:t>
            </a:r>
            <a:r>
              <a:rPr lang="en-US" altLang="ko-KR" sz="3600" b="1" kern="1200" dirty="0">
                <a:solidFill>
                  <a:srgbClr val="002060"/>
                </a:solidFill>
                <a:latin typeface="맑은 고딕"/>
                <a:ea typeface="맑은 고딕" pitchFamily="50" charset="-127"/>
              </a:rPr>
              <a:t>. </a:t>
            </a:r>
            <a:r>
              <a:rPr lang="en-US" altLang="ko-KR" sz="3600" b="1" dirty="0">
                <a:solidFill>
                  <a:srgbClr val="002060"/>
                </a:solidFill>
              </a:rPr>
              <a:t>Sensor Duplication Plan</a:t>
            </a:r>
          </a:p>
          <a:p>
            <a:pPr marL="400050" marR="0" lvl="1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lang="en-US" sz="2720" dirty="0"/>
          </a:p>
        </p:txBody>
      </p:sp>
    </p:spTree>
    <p:extLst>
      <p:ext uri="{BB962C8B-B14F-4D97-AF65-F5344CB8AC3E}">
        <p14:creationId xmlns:p14="http://schemas.microsoft.com/office/powerpoint/2010/main" val="238198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1617785" y="24826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 altLang="ko-KR" b="1" dirty="0">
                <a:solidFill>
                  <a:srgbClr val="002060"/>
                </a:solidFill>
              </a:rPr>
              <a:t>1. Necessity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256087" y="1621487"/>
            <a:ext cx="4786313" cy="3461545"/>
          </a:xfrm>
          <a:prstGeom prst="rect">
            <a:avLst/>
          </a:prstGeom>
          <a:noFill/>
          <a:ln w="9360" cap="rnd">
            <a:solidFill>
              <a:srgbClr val="4F81B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>
                <a:latin typeface="Arial Unicode MS" pitchFamily="48" charset="0"/>
                <a:cs typeface="Arial Unicode MS" pitchFamily="48" charset="0"/>
              </a:rPr>
              <a:t>Ensured Continuity of </a:t>
            </a:r>
            <a:r>
              <a:rPr lang="en-US" altLang="ko-KR" sz="1600" dirty="0">
                <a:latin typeface="Arial Unicode MS" pitchFamily="48" charset="0"/>
                <a:cs typeface="Arial Unicode MS" pitchFamily="48" charset="0"/>
              </a:rPr>
              <a:t> Observation Data</a:t>
            </a:r>
            <a:r>
              <a:rPr lang="en-US" sz="1600" dirty="0">
                <a:latin typeface="Arial Unicode MS" pitchFamily="48" charset="0"/>
                <a:cs typeface="Arial Unicode MS" pitchFamily="48" charset="0"/>
              </a:rPr>
              <a:t> and protected safety of buoy</a:t>
            </a:r>
            <a:br>
              <a:rPr lang="en-US" altLang="ko-KR" sz="1600" dirty="0">
                <a:latin typeface="Arial Unicode MS" pitchFamily="48" charset="0"/>
                <a:cs typeface="Arial Unicode MS" pitchFamily="48" charset="0"/>
              </a:rPr>
            </a:br>
            <a:r>
              <a:rPr lang="en-US" altLang="ko-KR" sz="1600" dirty="0">
                <a:latin typeface="Arial Unicode MS" pitchFamily="48" charset="0"/>
                <a:cs typeface="Arial Unicode MS" pitchFamily="48" charset="0"/>
              </a:rPr>
              <a:t> =&gt;in case of Inmarsat network error, unable collecting data and equipment  status monitoring </a:t>
            </a:r>
          </a:p>
          <a:p>
            <a:pPr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ko-KR" sz="1600" dirty="0">
                <a:latin typeface="Arial Unicode MS" pitchFamily="48" charset="0"/>
                <a:cs typeface="Arial Unicode MS" pitchFamily="48" charset="0"/>
              </a:rPr>
              <a:t> According to the physical distance of the BUOY,</a:t>
            </a:r>
            <a:br>
              <a:rPr lang="en-US" altLang="ko-KR" sz="1600" dirty="0">
                <a:latin typeface="Arial Unicode MS" pitchFamily="48" charset="0"/>
                <a:cs typeface="Arial Unicode MS" pitchFamily="48" charset="0"/>
              </a:rPr>
            </a:br>
            <a:r>
              <a:rPr lang="en-US" altLang="ko-KR" sz="1600" dirty="0">
                <a:latin typeface="Arial Unicode MS" pitchFamily="48" charset="0"/>
                <a:cs typeface="Arial Unicode MS" pitchFamily="48" charset="0"/>
              </a:rPr>
              <a:t>increased repair time and cost</a:t>
            </a:r>
            <a:br>
              <a:rPr lang="en-US" altLang="ko-KR" sz="1600" dirty="0">
                <a:latin typeface="Arial Unicode MS" pitchFamily="48" charset="0"/>
                <a:cs typeface="Arial Unicode MS" pitchFamily="48" charset="0"/>
              </a:rPr>
            </a:br>
            <a:r>
              <a:rPr lang="en-US" altLang="ko-KR" sz="1600" dirty="0">
                <a:latin typeface="Arial Unicode MS" pitchFamily="48" charset="0"/>
                <a:cs typeface="Arial Unicode MS" pitchFamily="48" charset="0"/>
              </a:rPr>
              <a:t>=&gt;Located farther than the existing buoy</a:t>
            </a: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39402"/>
              </p:ext>
            </p:extLst>
          </p:nvPr>
        </p:nvGraphicFramePr>
        <p:xfrm>
          <a:off x="307975" y="1665954"/>
          <a:ext cx="3759968" cy="3372612"/>
        </p:xfrm>
        <a:graphic>
          <a:graphicData uri="http://schemas.openxmlformats.org/drawingml/2006/table">
            <a:tbl>
              <a:tblPr/>
              <a:tblGrid>
                <a:gridCol w="939992">
                  <a:extLst>
                    <a:ext uri="{9D8B030D-6E8A-4147-A177-3AD203B41FA5}">
                      <a16:colId xmlns:a16="http://schemas.microsoft.com/office/drawing/2014/main" val="3058011347"/>
                    </a:ext>
                  </a:extLst>
                </a:gridCol>
                <a:gridCol w="939992">
                  <a:extLst>
                    <a:ext uri="{9D8B030D-6E8A-4147-A177-3AD203B41FA5}">
                      <a16:colId xmlns:a16="http://schemas.microsoft.com/office/drawing/2014/main" val="2513985234"/>
                    </a:ext>
                  </a:extLst>
                </a:gridCol>
                <a:gridCol w="939992">
                  <a:extLst>
                    <a:ext uri="{9D8B030D-6E8A-4147-A177-3AD203B41FA5}">
                      <a16:colId xmlns:a16="http://schemas.microsoft.com/office/drawing/2014/main" val="268879545"/>
                    </a:ext>
                  </a:extLst>
                </a:gridCol>
                <a:gridCol w="939992">
                  <a:extLst>
                    <a:ext uri="{9D8B030D-6E8A-4147-A177-3AD203B41FA5}">
                      <a16:colId xmlns:a16="http://schemas.microsoft.com/office/drawing/2014/main" val="177293569"/>
                    </a:ext>
                  </a:extLst>
                </a:gridCol>
              </a:tblGrid>
              <a:tr h="276225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discus</a:t>
                      </a:r>
                      <a:r>
                        <a:rPr lang="en-US" altLang="ko-KR" sz="1400" b="1" kern="0" spc="0" baseline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buoy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Existing buoy(west sea)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13787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Location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Distance</a:t>
                      </a:r>
                      <a:r>
                        <a:rPr lang="en-US" altLang="ko-KR" sz="1400" b="1" kern="0" spc="0" baseline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 from land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Location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Distance</a:t>
                      </a:r>
                      <a:r>
                        <a:rPr lang="en-US" altLang="ko-KR" sz="1400" b="1" kern="0" spc="0" baseline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 from land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51375"/>
                  </a:ext>
                </a:extLst>
              </a:tr>
              <a:tr h="29679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westsea1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232km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buoy1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52km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05135"/>
                  </a:ext>
                </a:extLst>
              </a:tr>
              <a:tr h="2967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buoy2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113km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150777"/>
                  </a:ext>
                </a:extLst>
              </a:tr>
              <a:tr h="2967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buoy3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70km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168977"/>
                  </a:ext>
                </a:extLst>
              </a:tr>
              <a:tr h="29679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westsea2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310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km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buoy4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60km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51656"/>
                  </a:ext>
                </a:extLst>
              </a:tr>
              <a:tr h="2967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buoy5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58km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821640"/>
                  </a:ext>
                </a:extLst>
              </a:tr>
              <a:tr h="2967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buoy6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23km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916204"/>
                  </a:ext>
                </a:extLst>
              </a:tr>
              <a:tr h="2951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average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271km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average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62km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26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172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5CBACD3DADBC4A90081B54C14A92F2" ma:contentTypeVersion="13" ma:contentTypeDescription="Create a new document." ma:contentTypeScope="" ma:versionID="7ffb818e036682d65a8af8846d77493a">
  <xsd:schema xmlns:xsd="http://www.w3.org/2001/XMLSchema" xmlns:xs="http://www.w3.org/2001/XMLSchema" xmlns:p="http://schemas.microsoft.com/office/2006/metadata/properties" xmlns:ns3="0187df14-8b81-4a9f-bf3d-de7dd432793a" xmlns:ns4="ea131a0c-6f8e-4259-a89c-f0666e9eb511" targetNamespace="http://schemas.microsoft.com/office/2006/metadata/properties" ma:root="true" ma:fieldsID="697cdd46ef95cb43807846f104ff415f" ns3:_="" ns4:_="">
    <xsd:import namespace="0187df14-8b81-4a9f-bf3d-de7dd432793a"/>
    <xsd:import namespace="ea131a0c-6f8e-4259-a89c-f0666e9eb51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7df14-8b81-4a9f-bf3d-de7dd43279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31a0c-6f8e-4259-a89c-f0666e9eb5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C65E8A-B5E3-4CB1-BADC-1EE924B845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00ADFE-D040-4C93-A0DB-8F5E0060AD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87df14-8b81-4a9f-bf3d-de7dd432793a"/>
    <ds:schemaRef ds:uri="ea131a0c-6f8e-4259-a89c-f0666e9eb5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471FE4-DC8C-41E5-8AA3-C83EDE964FB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187df14-8b81-4a9f-bf3d-de7dd432793a"/>
    <ds:schemaRef ds:uri="ea131a0c-6f8e-4259-a89c-f0666e9eb51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328</Words>
  <Application>Microsoft Office PowerPoint</Application>
  <PresentationFormat>화면 슬라이드 쇼(4:3)</PresentationFormat>
  <Paragraphs>98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Arial Unicode MS</vt:lpstr>
      <vt:lpstr>맑은 고딕</vt:lpstr>
      <vt:lpstr>한양중고딕</vt:lpstr>
      <vt:lpstr>함초롬바탕</vt:lpstr>
      <vt:lpstr>Arial</vt:lpstr>
      <vt:lpstr>Calibri</vt:lpstr>
      <vt:lpstr>Wingdings</vt:lpstr>
      <vt:lpstr>Office Theme</vt:lpstr>
      <vt:lpstr>Custom Design</vt:lpstr>
      <vt:lpstr>PowerPoint 프레젠테이션</vt:lpstr>
      <vt:lpstr>Buoy Operational Institutions</vt:lpstr>
      <vt:lpstr>CONTENTS</vt:lpstr>
      <vt:lpstr>PowerPoint 프레젠테이션</vt:lpstr>
      <vt:lpstr>KMA Moored Buoys I</vt:lpstr>
      <vt:lpstr>KMA Moored Buoys II</vt:lpstr>
      <vt:lpstr>KHOA Moored Buoys I</vt:lpstr>
      <vt:lpstr>PowerPoint 프레젠테이션</vt:lpstr>
      <vt:lpstr>1. Necessity</vt:lpstr>
      <vt:lpstr>2. Improvement</vt:lpstr>
      <vt:lpstr>3. Benefit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 Kelly-Gerreyn</dc:creator>
  <cp:lastModifiedBy>user</cp:lastModifiedBy>
  <cp:revision>29</cp:revision>
  <dcterms:modified xsi:type="dcterms:W3CDTF">2021-11-01T05:52:25Z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0x010100065CBACD3DADBC4A90081B54C14A92F2</vt:lpwstr>
  </property>
</Properties>
</file>